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27432000" cy="16459200"/>
  <p:notesSz cx="7010400" cy="12039600"/>
  <p:embeddedFontLst>
    <p:embeddedFont>
      <p:font typeface="Calibri" pitchFamily="34" charset="0"/>
      <p:regular r:id="rId3"/>
      <p:bold r:id="rId4"/>
      <p:italic r:id="rId5"/>
      <p:boldItalic r:id="rId6"/>
    </p:embeddedFont>
    <p:embeddedFont>
      <p:font typeface="Trebuchet MS" pitchFamily="34" charset="0"/>
      <p:regular r:id="rId7"/>
      <p:bold r:id="rId8"/>
      <p:italic r:id="rId9"/>
      <p:boldItalic r:id="rId10"/>
    </p:embeddedFont>
  </p:embeddedFontLst>
  <p:defaultText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3AB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2" d="100"/>
          <a:sy n="52" d="100"/>
        </p:scale>
        <p:origin x="-198" y="-90"/>
      </p:cViewPr>
      <p:guideLst>
        <p:guide orient="horz" pos="5184"/>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2007_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varyColors val="1"/>
        <c:ser>
          <c:idx val="0"/>
          <c:order val="0"/>
          <c:tx>
            <c:strRef>
              <c:f>Sheet1!$B$1</c:f>
              <c:strCache>
                <c:ptCount val="1"/>
                <c:pt idx="0">
                  <c:v>VMD</c:v>
                </c:pt>
              </c:strCache>
            </c:strRef>
          </c:tx>
          <c:dPt>
            <c:idx val="0"/>
            <c:spPr>
              <a:solidFill>
                <a:schemeClr val="accent5"/>
              </a:solidFill>
            </c:spPr>
          </c:dPt>
          <c:dPt>
            <c:idx val="1"/>
            <c:spPr>
              <a:solidFill>
                <a:schemeClr val="tx1"/>
              </a:solidFill>
            </c:spPr>
          </c:dPt>
          <c:dPt>
            <c:idx val="2"/>
            <c:spPr>
              <a:solidFill>
                <a:schemeClr val="accent1"/>
              </a:solidFill>
            </c:spPr>
          </c:dPt>
          <c:dPt>
            <c:idx val="3"/>
            <c:spPr>
              <a:solidFill>
                <a:schemeClr val="bg2"/>
              </a:solidFill>
            </c:spPr>
          </c:dPt>
          <c:dPt>
            <c:idx val="4"/>
            <c:spPr>
              <a:solidFill>
                <a:schemeClr val="accent5"/>
              </a:solidFill>
            </c:spPr>
          </c:dPt>
          <c:dPt>
            <c:idx val="5"/>
            <c:spPr>
              <a:solidFill>
                <a:srgbClr val="92D050"/>
              </a:solidFill>
            </c:spPr>
          </c:dPt>
          <c:dPt>
            <c:idx val="6"/>
            <c:spPr>
              <a:solidFill>
                <a:srgbClr val="00B050"/>
              </a:solidFill>
            </c:spPr>
          </c:dPt>
          <c:dPt>
            <c:idx val="7"/>
            <c:spPr>
              <a:solidFill>
                <a:schemeClr val="accent3"/>
              </a:solidFill>
            </c:spPr>
          </c:dPt>
          <c:dPt>
            <c:idx val="8"/>
            <c:spPr>
              <a:solidFill>
                <a:srgbClr val="FF0000"/>
              </a:solidFill>
            </c:spPr>
          </c:dPt>
          <c:dLbls>
            <c:dLbl>
              <c:idx val="0"/>
              <c:layout>
                <c:manualLayout>
                  <c:x val="-1.3001431583591023E-4"/>
                  <c:y val="0.14952271307196854"/>
                </c:manualLayout>
              </c:layout>
              <c:showVal val="1"/>
            </c:dLbl>
            <c:dLbl>
              <c:idx val="1"/>
              <c:layout>
                <c:manualLayout>
                  <c:x val="0"/>
                  <c:y val="0.14418219569647076"/>
                </c:manualLayout>
              </c:layout>
              <c:spPr/>
              <c:txPr>
                <a:bodyPr/>
                <a:lstStyle/>
                <a:p>
                  <a:pPr>
                    <a:defRPr>
                      <a:solidFill>
                        <a:schemeClr val="bg1"/>
                      </a:solidFill>
                    </a:defRPr>
                  </a:pPr>
                  <a:endParaRPr lang="en-US"/>
                </a:p>
              </c:txPr>
              <c:showVal val="1"/>
            </c:dLbl>
            <c:dLbl>
              <c:idx val="2"/>
              <c:layout>
                <c:manualLayout>
                  <c:x val="1.5093069571444758E-3"/>
                  <c:y val="0.14418261617654107"/>
                </c:manualLayout>
              </c:layout>
              <c:showVal val="1"/>
            </c:dLbl>
            <c:dLbl>
              <c:idx val="3"/>
              <c:layout>
                <c:manualLayout>
                  <c:x val="0"/>
                  <c:y val="0.14418261617654107"/>
                </c:manualLayout>
              </c:layout>
              <c:showVal val="1"/>
            </c:dLbl>
            <c:dLbl>
              <c:idx val="4"/>
              <c:layout>
                <c:manualLayout>
                  <c:x val="0"/>
                  <c:y val="0.14952271307196854"/>
                </c:manualLayout>
              </c:layout>
              <c:showVal val="1"/>
            </c:dLbl>
            <c:dLbl>
              <c:idx val="5"/>
              <c:layout>
                <c:manualLayout>
                  <c:x val="-1.5093069571444758E-3"/>
                  <c:y val="0.14952271307196854"/>
                </c:manualLayout>
              </c:layout>
              <c:showVal val="1"/>
            </c:dLbl>
            <c:dLbl>
              <c:idx val="6"/>
              <c:layout>
                <c:manualLayout>
                  <c:x val="0"/>
                  <c:y val="0.14952271307196854"/>
                </c:manualLayout>
              </c:layout>
              <c:showVal val="1"/>
            </c:dLbl>
            <c:dLbl>
              <c:idx val="7"/>
              <c:layout>
                <c:manualLayout>
                  <c:x val="0"/>
                  <c:y val="0.14952271307196854"/>
                </c:manualLayout>
              </c:layout>
              <c:showVal val="1"/>
            </c:dLbl>
            <c:dLbl>
              <c:idx val="8"/>
              <c:layout>
                <c:manualLayout>
                  <c:x val="0"/>
                  <c:y val="0.14952271307196854"/>
                </c:manualLayout>
              </c:layout>
              <c:showVal val="1"/>
            </c:dLbl>
            <c:dLbl>
              <c:idx val="9"/>
              <c:layout>
                <c:manualLayout>
                  <c:x val="0"/>
                  <c:y val="0.14952271307196854"/>
                </c:manualLayout>
              </c:layout>
              <c:showVal val="1"/>
            </c:dLbl>
            <c:dLbl>
              <c:idx val="10"/>
              <c:layout>
                <c:manualLayout>
                  <c:x val="-1.1068123159156339E-16"/>
                  <c:y val="0.14952271307196854"/>
                </c:manualLayout>
              </c:layout>
              <c:showVal val="1"/>
            </c:dLbl>
            <c:dLbl>
              <c:idx val="11"/>
              <c:layout>
                <c:manualLayout>
                  <c:x val="-1.1884306738101013E-7"/>
                  <c:y val="0.14952271307196854"/>
                </c:manualLayout>
              </c:layout>
              <c:showVal val="1"/>
            </c:dLbl>
            <c:dLbl>
              <c:idx val="12"/>
              <c:layout>
                <c:manualLayout>
                  <c:x val="-1.1068123159156339E-16"/>
                  <c:y val="0.14418261617654107"/>
                </c:manualLayout>
              </c:layout>
              <c:showVal val="1"/>
            </c:dLbl>
            <c:showVal val="1"/>
          </c:dLbls>
          <c:cat>
            <c:strRef>
              <c:f>Sheet1!$A$2:$A$14</c:f>
              <c:strCache>
                <c:ptCount val="13"/>
                <c:pt idx="0">
                  <c:v>Tap Water 1</c:v>
                </c:pt>
                <c:pt idx="1">
                  <c:v>Superb HC + Interlock</c:v>
                </c:pt>
                <c:pt idx="2">
                  <c:v>Formula 1</c:v>
                </c:pt>
                <c:pt idx="3">
                  <c:v>#PX056-Z</c:v>
                </c:pt>
                <c:pt idx="4">
                  <c:v>Tap Water 2</c:v>
                </c:pt>
                <c:pt idx="5">
                  <c:v>AG 06037</c:v>
                </c:pt>
                <c:pt idx="6">
                  <c:v>AG 08050</c:v>
                </c:pt>
                <c:pt idx="7">
                  <c:v>Interlock 1.25</c:v>
                </c:pt>
                <c:pt idx="8">
                  <c:v>Control</c:v>
                </c:pt>
                <c:pt idx="9">
                  <c:v>Tap Water 3</c:v>
                </c:pt>
                <c:pt idx="10">
                  <c:v>INT 908</c:v>
                </c:pt>
                <c:pt idx="11">
                  <c:v>Tap Water + oil</c:v>
                </c:pt>
                <c:pt idx="12">
                  <c:v>Interlock 0.8</c:v>
                </c:pt>
              </c:strCache>
            </c:strRef>
          </c:cat>
          <c:val>
            <c:numRef>
              <c:f>Sheet1!$B$2:$B$14</c:f>
              <c:numCache>
                <c:formatCode>General</c:formatCode>
                <c:ptCount val="13"/>
                <c:pt idx="0">
                  <c:v>374</c:v>
                </c:pt>
                <c:pt idx="1">
                  <c:v>380</c:v>
                </c:pt>
                <c:pt idx="2">
                  <c:v>398</c:v>
                </c:pt>
                <c:pt idx="3">
                  <c:v>393</c:v>
                </c:pt>
                <c:pt idx="4">
                  <c:v>345</c:v>
                </c:pt>
                <c:pt idx="5">
                  <c:v>331</c:v>
                </c:pt>
                <c:pt idx="6">
                  <c:v>333</c:v>
                </c:pt>
                <c:pt idx="7">
                  <c:v>348</c:v>
                </c:pt>
                <c:pt idx="8">
                  <c:v>336</c:v>
                </c:pt>
                <c:pt idx="9">
                  <c:v>368</c:v>
                </c:pt>
                <c:pt idx="10">
                  <c:v>356</c:v>
                </c:pt>
                <c:pt idx="11">
                  <c:v>347</c:v>
                </c:pt>
                <c:pt idx="12">
                  <c:v>379</c:v>
                </c:pt>
              </c:numCache>
            </c:numRef>
          </c:val>
        </c:ser>
        <c:gapWidth val="25"/>
        <c:axId val="34593792"/>
        <c:axId val="93455104"/>
      </c:barChart>
      <c:catAx>
        <c:axId val="34593792"/>
        <c:scaling>
          <c:orientation val="minMax"/>
        </c:scaling>
        <c:axPos val="b"/>
        <c:numFmt formatCode="General" sourceLinked="1"/>
        <c:tickLblPos val="nextTo"/>
        <c:crossAx val="93455104"/>
        <c:crosses val="autoZero"/>
        <c:auto val="1"/>
        <c:lblAlgn val="ctr"/>
        <c:lblOffset val="100"/>
      </c:catAx>
      <c:valAx>
        <c:axId val="93455104"/>
        <c:scaling>
          <c:orientation val="minMax"/>
        </c:scaling>
        <c:axPos val="l"/>
        <c:majorGridlines/>
        <c:title>
          <c:tx>
            <c:rich>
              <a:bodyPr rot="-5400000" vert="horz"/>
              <a:lstStyle/>
              <a:p>
                <a:pPr>
                  <a:defRPr sz="2000"/>
                </a:pPr>
                <a:r>
                  <a:rPr lang="en-US" sz="2000" dirty="0" smtClean="0"/>
                  <a:t>Micron Size</a:t>
                </a:r>
                <a:endParaRPr lang="en-US" sz="2000" dirty="0"/>
              </a:p>
            </c:rich>
          </c:tx>
          <c:layout/>
        </c:title>
        <c:numFmt formatCode="General" sourceLinked="1"/>
        <c:tickLblPos val="nextTo"/>
        <c:spPr>
          <a:noFill/>
        </c:spPr>
        <c:crossAx val="34593792"/>
        <c:crosses val="autoZero"/>
        <c:crossBetween val="between"/>
      </c:valAx>
      <c:spPr>
        <a:solidFill>
          <a:prstClr val="white"/>
        </a:solidFill>
      </c:spPr>
    </c:plotArea>
    <c:plotVisOnly val="1"/>
  </c:chart>
  <c:spPr>
    <a:no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varyColors val="1"/>
        <c:ser>
          <c:idx val="0"/>
          <c:order val="0"/>
          <c:tx>
            <c:strRef>
              <c:f>Sheet1!$B$1</c:f>
              <c:strCache>
                <c:ptCount val="1"/>
                <c:pt idx="0">
                  <c:v>Column1</c:v>
                </c:pt>
              </c:strCache>
            </c:strRef>
          </c:tx>
          <c:dPt>
            <c:idx val="0"/>
            <c:spPr>
              <a:solidFill>
                <a:srgbClr val="3333FF"/>
              </a:solidFill>
            </c:spPr>
          </c:dPt>
          <c:dPt>
            <c:idx val="1"/>
            <c:spPr>
              <a:solidFill>
                <a:schemeClr val="tx1"/>
              </a:solidFill>
            </c:spPr>
          </c:dPt>
          <c:dPt>
            <c:idx val="2"/>
            <c:spPr>
              <a:solidFill>
                <a:schemeClr val="accent1"/>
              </a:solidFill>
            </c:spPr>
          </c:dPt>
          <c:dPt>
            <c:idx val="3"/>
            <c:spPr>
              <a:solidFill>
                <a:schemeClr val="bg2">
                  <a:lumMod val="75000"/>
                </a:schemeClr>
              </a:solidFill>
            </c:spPr>
          </c:dPt>
          <c:dPt>
            <c:idx val="4"/>
            <c:spPr>
              <a:solidFill>
                <a:srgbClr val="3333FF"/>
              </a:solidFill>
            </c:spPr>
          </c:dPt>
          <c:dPt>
            <c:idx val="6"/>
            <c:spPr>
              <a:solidFill>
                <a:srgbClr val="00B050"/>
              </a:solidFill>
            </c:spPr>
          </c:dPt>
          <c:dPt>
            <c:idx val="7"/>
            <c:spPr>
              <a:solidFill>
                <a:srgbClr val="7030A0"/>
              </a:solidFill>
            </c:spPr>
          </c:dPt>
          <c:dPt>
            <c:idx val="8"/>
            <c:spPr>
              <a:solidFill>
                <a:srgbClr val="FF0000"/>
              </a:solidFill>
            </c:spPr>
          </c:dPt>
          <c:dPt>
            <c:idx val="9"/>
            <c:spPr>
              <a:solidFill>
                <a:srgbClr val="3333FF"/>
              </a:solidFill>
            </c:spPr>
          </c:dPt>
          <c:dPt>
            <c:idx val="10"/>
            <c:spPr>
              <a:solidFill>
                <a:schemeClr val="accent1">
                  <a:lumMod val="40000"/>
                  <a:lumOff val="60000"/>
                </a:schemeClr>
              </a:solidFill>
            </c:spPr>
          </c:dPt>
          <c:dPt>
            <c:idx val="11"/>
            <c:spPr>
              <a:solidFill>
                <a:srgbClr val="FFFF00"/>
              </a:solidFill>
            </c:spPr>
          </c:dPt>
          <c:dPt>
            <c:idx val="12"/>
            <c:spPr>
              <a:solidFill>
                <a:schemeClr val="bg1">
                  <a:lumMod val="85000"/>
                </a:schemeClr>
              </a:solidFill>
            </c:spPr>
          </c:dPt>
          <c:dLbls>
            <c:dLbl>
              <c:idx val="0"/>
              <c:layout/>
              <c:tx>
                <c:rich>
                  <a:bodyPr/>
                  <a:lstStyle/>
                  <a:p>
                    <a:r>
                      <a:rPr lang="en-US" dirty="0">
                        <a:solidFill>
                          <a:schemeClr val="tx1"/>
                        </a:solidFill>
                      </a:rPr>
                      <a:t>44.2</a:t>
                    </a:r>
                  </a:p>
                </c:rich>
              </c:tx>
              <c:dLblPos val="ctr"/>
              <c:showVal val="1"/>
            </c:dLbl>
            <c:dLbl>
              <c:idx val="1"/>
              <c:layout/>
              <c:tx>
                <c:rich>
                  <a:bodyPr/>
                  <a:lstStyle/>
                  <a:p>
                    <a:r>
                      <a:rPr lang="en-US">
                        <a:solidFill>
                          <a:schemeClr val="bg1"/>
                        </a:solidFill>
                      </a:rPr>
                      <a:t>50.2</a:t>
                    </a:r>
                  </a:p>
                </c:rich>
              </c:tx>
              <c:dLblPos val="ctr"/>
              <c:showVal val="1"/>
            </c:dLbl>
            <c:dLbl>
              <c:idx val="4"/>
              <c:layout/>
              <c:tx>
                <c:rich>
                  <a:bodyPr/>
                  <a:lstStyle/>
                  <a:p>
                    <a:r>
                      <a:rPr lang="en-US" dirty="0">
                        <a:solidFill>
                          <a:schemeClr val="tx1"/>
                        </a:solidFill>
                      </a:rPr>
                      <a:t>42.7</a:t>
                    </a:r>
                  </a:p>
                </c:rich>
              </c:tx>
              <c:dLblPos val="ctr"/>
              <c:showVal val="1"/>
            </c:dLbl>
            <c:dLbl>
              <c:idx val="5"/>
              <c:layout>
                <c:manualLayout>
                  <c:x val="6.3217660508789212E-17"/>
                  <c:y val="0.18575339141577499"/>
                </c:manualLayout>
              </c:layout>
              <c:dLblPos val="outEnd"/>
              <c:showVal val="1"/>
            </c:dLbl>
            <c:dLbl>
              <c:idx val="6"/>
              <c:layout>
                <c:manualLayout>
                  <c:x val="-1.3575889220743985E-7"/>
                  <c:y val="0.17462616084140126"/>
                </c:manualLayout>
              </c:layout>
              <c:dLblPos val="outEnd"/>
              <c:showVal val="1"/>
            </c:dLbl>
            <c:dLbl>
              <c:idx val="7"/>
              <c:layout/>
              <c:tx>
                <c:rich>
                  <a:bodyPr/>
                  <a:lstStyle/>
                  <a:p>
                    <a:r>
                      <a:rPr lang="en-US" dirty="0">
                        <a:solidFill>
                          <a:schemeClr val="tx1"/>
                        </a:solidFill>
                      </a:rPr>
                      <a:t>41.1</a:t>
                    </a:r>
                  </a:p>
                </c:rich>
              </c:tx>
              <c:dLblPos val="ctr"/>
              <c:showVal val="1"/>
            </c:dLbl>
            <c:dLbl>
              <c:idx val="9"/>
              <c:layout/>
              <c:tx>
                <c:rich>
                  <a:bodyPr/>
                  <a:lstStyle/>
                  <a:p>
                    <a:r>
                      <a:rPr lang="en-US" dirty="0">
                        <a:solidFill>
                          <a:schemeClr val="tx1"/>
                        </a:solidFill>
                      </a:rPr>
                      <a:t>39.8</a:t>
                    </a:r>
                  </a:p>
                </c:rich>
              </c:tx>
              <c:dLblPos val="ctr"/>
              <c:showVal val="1"/>
            </c:dLbl>
            <c:txPr>
              <a:bodyPr/>
              <a:lstStyle/>
              <a:p>
                <a:pPr>
                  <a:defRPr>
                    <a:solidFill>
                      <a:schemeClr val="tx1"/>
                    </a:solidFill>
                  </a:defRPr>
                </a:pPr>
                <a:endParaRPr lang="en-US"/>
              </a:p>
            </c:txPr>
            <c:dLblPos val="ctr"/>
            <c:showVal val="1"/>
          </c:dLbls>
          <c:cat>
            <c:strRef>
              <c:f>Sheet1!$A$2:$A$14</c:f>
              <c:strCache>
                <c:ptCount val="13"/>
                <c:pt idx="0">
                  <c:v>Tap Water 1</c:v>
                </c:pt>
                <c:pt idx="1">
                  <c:v>Superb HC + Interlock</c:v>
                </c:pt>
                <c:pt idx="2">
                  <c:v>Formula 1</c:v>
                </c:pt>
                <c:pt idx="3">
                  <c:v>#PX056-Z</c:v>
                </c:pt>
                <c:pt idx="4">
                  <c:v>Tap Water 2</c:v>
                </c:pt>
                <c:pt idx="5">
                  <c:v>AG 06037</c:v>
                </c:pt>
                <c:pt idx="6">
                  <c:v>AG 08050</c:v>
                </c:pt>
                <c:pt idx="7">
                  <c:v>Interlock 1.25</c:v>
                </c:pt>
                <c:pt idx="8">
                  <c:v>Control</c:v>
                </c:pt>
                <c:pt idx="9">
                  <c:v>Tap Water 3</c:v>
                </c:pt>
                <c:pt idx="10">
                  <c:v>INT 908</c:v>
                </c:pt>
                <c:pt idx="11">
                  <c:v>Tap Water + oil</c:v>
                </c:pt>
                <c:pt idx="12">
                  <c:v>Interlock 0.8</c:v>
                </c:pt>
              </c:strCache>
            </c:strRef>
          </c:cat>
          <c:val>
            <c:numRef>
              <c:f>Sheet1!$B$2:$B$14</c:f>
              <c:numCache>
                <c:formatCode>0.0</c:formatCode>
                <c:ptCount val="13"/>
                <c:pt idx="0">
                  <c:v>44.160373111111163</c:v>
                </c:pt>
                <c:pt idx="1">
                  <c:v>50.158600133333294</c:v>
                </c:pt>
                <c:pt idx="2">
                  <c:v>42.867041359999995</c:v>
                </c:pt>
                <c:pt idx="3">
                  <c:v>47.744783272727254</c:v>
                </c:pt>
                <c:pt idx="4">
                  <c:v>42.68439893939393</c:v>
                </c:pt>
                <c:pt idx="5">
                  <c:v>54.047506444444444</c:v>
                </c:pt>
                <c:pt idx="6">
                  <c:v>55.79552143379</c:v>
                </c:pt>
                <c:pt idx="7">
                  <c:v>41.091632128514163</c:v>
                </c:pt>
                <c:pt idx="8">
                  <c:v>33.919509052208824</c:v>
                </c:pt>
                <c:pt idx="9">
                  <c:v>39.819572433333065</c:v>
                </c:pt>
                <c:pt idx="10">
                  <c:v>32.862260888888883</c:v>
                </c:pt>
                <c:pt idx="11">
                  <c:v>35.693984376470588</c:v>
                </c:pt>
                <c:pt idx="12">
                  <c:v>35.057445908333094</c:v>
                </c:pt>
              </c:numCache>
            </c:numRef>
          </c:val>
        </c:ser>
        <c:gapWidth val="6"/>
        <c:axId val="93499392"/>
        <c:axId val="93500928"/>
      </c:barChart>
      <c:catAx>
        <c:axId val="93499392"/>
        <c:scaling>
          <c:orientation val="minMax"/>
        </c:scaling>
        <c:axPos val="b"/>
        <c:tickLblPos val="nextTo"/>
        <c:crossAx val="93500928"/>
        <c:crosses val="autoZero"/>
        <c:auto val="1"/>
        <c:lblAlgn val="ctr"/>
        <c:lblOffset val="100"/>
      </c:catAx>
      <c:valAx>
        <c:axId val="93500928"/>
        <c:scaling>
          <c:orientation val="minMax"/>
        </c:scaling>
        <c:axPos val="l"/>
        <c:majorGridlines/>
        <c:numFmt formatCode="0.0" sourceLinked="1"/>
        <c:tickLblPos val="nextTo"/>
        <c:crossAx val="93499392"/>
        <c:crosses val="autoZero"/>
        <c:crossBetween val="between"/>
      </c:valAx>
      <c:spPr>
        <a:solidFill>
          <a:schemeClr val="bg1"/>
        </a:solidFill>
      </c:spPr>
    </c:plotArea>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varyColors val="1"/>
        <c:ser>
          <c:idx val="0"/>
          <c:order val="0"/>
          <c:tx>
            <c:strRef>
              <c:f>Sheet1!$B$1</c:f>
              <c:strCache>
                <c:ptCount val="1"/>
                <c:pt idx="0">
                  <c:v>Column1</c:v>
                </c:pt>
              </c:strCache>
            </c:strRef>
          </c:tx>
          <c:dPt>
            <c:idx val="0"/>
            <c:spPr>
              <a:solidFill>
                <a:srgbClr val="3333FF"/>
              </a:solidFill>
            </c:spPr>
          </c:dPt>
          <c:dPt>
            <c:idx val="1"/>
            <c:spPr>
              <a:solidFill>
                <a:schemeClr val="tx1"/>
              </a:solidFill>
            </c:spPr>
          </c:dPt>
          <c:dPt>
            <c:idx val="2"/>
            <c:spPr>
              <a:solidFill>
                <a:schemeClr val="accent1"/>
              </a:solidFill>
            </c:spPr>
          </c:dPt>
          <c:dPt>
            <c:idx val="3"/>
            <c:spPr>
              <a:solidFill>
                <a:schemeClr val="bg2"/>
              </a:solidFill>
            </c:spPr>
          </c:dPt>
          <c:dPt>
            <c:idx val="4"/>
            <c:spPr>
              <a:solidFill>
                <a:srgbClr val="3333FF"/>
              </a:solidFill>
            </c:spPr>
          </c:dPt>
          <c:dPt>
            <c:idx val="5"/>
            <c:spPr>
              <a:solidFill>
                <a:schemeClr val="accent2"/>
              </a:solidFill>
            </c:spPr>
          </c:dPt>
          <c:dPt>
            <c:idx val="6"/>
            <c:spPr>
              <a:solidFill>
                <a:srgbClr val="00B050"/>
              </a:solidFill>
            </c:spPr>
          </c:dPt>
          <c:dPt>
            <c:idx val="7"/>
            <c:spPr>
              <a:solidFill>
                <a:srgbClr val="7030A0"/>
              </a:solidFill>
            </c:spPr>
          </c:dPt>
          <c:dPt>
            <c:idx val="8"/>
            <c:spPr>
              <a:solidFill>
                <a:srgbClr val="FF0000"/>
              </a:solidFill>
            </c:spPr>
          </c:dPt>
          <c:dPt>
            <c:idx val="9"/>
            <c:spPr>
              <a:solidFill>
                <a:srgbClr val="3333FF"/>
              </a:solidFill>
            </c:spPr>
          </c:dPt>
          <c:dPt>
            <c:idx val="11"/>
            <c:spPr>
              <a:solidFill>
                <a:srgbClr val="FFFF00"/>
              </a:solidFill>
            </c:spPr>
          </c:dPt>
          <c:dPt>
            <c:idx val="12"/>
            <c:spPr>
              <a:solidFill>
                <a:schemeClr val="bg1">
                  <a:lumMod val="85000"/>
                </a:schemeClr>
              </a:solidFill>
            </c:spPr>
          </c:dPt>
          <c:dLbls>
            <c:dLbl>
              <c:idx val="0"/>
              <c:layout>
                <c:manualLayout>
                  <c:x val="-3.5714285714285882E-3"/>
                  <c:y val="0.15561517790289686"/>
                </c:manualLayout>
              </c:layout>
              <c:dLblPos val="outEnd"/>
              <c:showVal val="1"/>
            </c:dLbl>
            <c:dLbl>
              <c:idx val="1"/>
              <c:layout>
                <c:manualLayout>
                  <c:x val="0"/>
                  <c:y val="0.15878983377964973"/>
                </c:manualLayout>
              </c:layout>
              <c:spPr/>
              <c:txPr>
                <a:bodyPr/>
                <a:lstStyle/>
                <a:p>
                  <a:pPr>
                    <a:defRPr>
                      <a:solidFill>
                        <a:schemeClr val="bg1"/>
                      </a:solidFill>
                    </a:defRPr>
                  </a:pPr>
                  <a:endParaRPr lang="en-US"/>
                </a:p>
              </c:txPr>
              <c:dLblPos val="outEnd"/>
              <c:showVal val="1"/>
            </c:dLbl>
            <c:dLbl>
              <c:idx val="2"/>
              <c:layout>
                <c:manualLayout>
                  <c:x val="0"/>
                  <c:y val="0.15560240776662682"/>
                </c:manualLayout>
              </c:layout>
              <c:dLblPos val="outEnd"/>
              <c:showVal val="1"/>
            </c:dLbl>
            <c:dLbl>
              <c:idx val="3"/>
              <c:layout>
                <c:manualLayout>
                  <c:x val="0"/>
                  <c:y val="0.15409212631707994"/>
                </c:manualLayout>
              </c:layout>
              <c:dLblPos val="outEnd"/>
              <c:showVal val="1"/>
            </c:dLbl>
            <c:dLbl>
              <c:idx val="4"/>
              <c:layout>
                <c:manualLayout>
                  <c:x val="0"/>
                  <c:y val="0.15193567597226512"/>
                </c:manualLayout>
              </c:layout>
              <c:dLblPos val="outEnd"/>
              <c:showVal val="1"/>
            </c:dLbl>
            <c:dLbl>
              <c:idx val="5"/>
              <c:layout>
                <c:manualLayout>
                  <c:x val="0"/>
                  <c:y val="0.14167359446559322"/>
                </c:manualLayout>
              </c:layout>
              <c:dLblPos val="outEnd"/>
              <c:showVal val="1"/>
            </c:dLbl>
            <c:dLbl>
              <c:idx val="6"/>
              <c:layout>
                <c:manualLayout>
                  <c:x val="-1.4060742407199101E-7"/>
                  <c:y val="0.11101803100674212"/>
                </c:manualLayout>
              </c:layout>
              <c:dLblPos val="outEnd"/>
              <c:showVal val="1"/>
            </c:dLbl>
            <c:dLbl>
              <c:idx val="7"/>
              <c:layout>
                <c:manualLayout>
                  <c:x val="0"/>
                  <c:y val="0.15193525030105609"/>
                </c:manualLayout>
              </c:layout>
              <c:tx>
                <c:rich>
                  <a:bodyPr/>
                  <a:lstStyle/>
                  <a:p>
                    <a:r>
                      <a:rPr lang="en-US" dirty="0">
                        <a:solidFill>
                          <a:schemeClr val="tx1"/>
                        </a:solidFill>
                      </a:rPr>
                      <a:t>12.8</a:t>
                    </a:r>
                  </a:p>
                </c:rich>
              </c:tx>
              <c:dLblPos val="outEnd"/>
              <c:showVal val="1"/>
            </c:dLbl>
            <c:dLbl>
              <c:idx val="8"/>
              <c:layout>
                <c:manualLayout>
                  <c:x val="1.7857142857142857E-3"/>
                  <c:y val="0.12476806239999387"/>
                </c:manualLayout>
              </c:layout>
              <c:dLblPos val="outEnd"/>
              <c:showVal val="1"/>
            </c:dLbl>
            <c:dLbl>
              <c:idx val="9"/>
              <c:layout>
                <c:manualLayout>
                  <c:x val="-1.7857142857142857E-3"/>
                  <c:y val="0.12220637306420708"/>
                </c:manualLayout>
              </c:layout>
              <c:tx>
                <c:rich>
                  <a:bodyPr/>
                  <a:lstStyle/>
                  <a:p>
                    <a:r>
                      <a:rPr lang="en-US" dirty="0">
                        <a:solidFill>
                          <a:schemeClr val="tx1"/>
                        </a:solidFill>
                      </a:rPr>
                      <a:t>4.2</a:t>
                    </a:r>
                  </a:p>
                </c:rich>
              </c:tx>
              <c:dLblPos val="outEnd"/>
              <c:showVal val="1"/>
            </c:dLbl>
            <c:dLbl>
              <c:idx val="10"/>
              <c:layout>
                <c:manualLayout>
                  <c:x val="0"/>
                  <c:y val="0.1161575851842581"/>
                </c:manualLayout>
              </c:layout>
              <c:dLblPos val="outEnd"/>
              <c:showVal val="1"/>
            </c:dLbl>
            <c:dLbl>
              <c:idx val="11"/>
              <c:layout>
                <c:manualLayout>
                  <c:x val="0"/>
                  <c:y val="0.15021936965756053"/>
                </c:manualLayout>
              </c:layout>
              <c:dLblPos val="outEnd"/>
              <c:showVal val="1"/>
            </c:dLbl>
            <c:dLbl>
              <c:idx val="12"/>
              <c:layout>
                <c:manualLayout>
                  <c:x val="0"/>
                  <c:y val="8.64810655061167E-2"/>
                </c:manualLayout>
              </c:layout>
              <c:dLblPos val="outEnd"/>
              <c:showVal val="1"/>
            </c:dLbl>
            <c:txPr>
              <a:bodyPr/>
              <a:lstStyle/>
              <a:p>
                <a:pPr>
                  <a:defRPr>
                    <a:solidFill>
                      <a:schemeClr val="tx1"/>
                    </a:solidFill>
                  </a:defRPr>
                </a:pPr>
                <a:endParaRPr lang="en-US"/>
              </a:p>
            </c:txPr>
            <c:dLblPos val="ctr"/>
            <c:showVal val="1"/>
          </c:dLbls>
          <c:cat>
            <c:strRef>
              <c:f>Sheet1!$A$2:$A$14</c:f>
              <c:strCache>
                <c:ptCount val="13"/>
                <c:pt idx="0">
                  <c:v>Tap Water 1</c:v>
                </c:pt>
                <c:pt idx="1">
                  <c:v>Superb HC + Interlock</c:v>
                </c:pt>
                <c:pt idx="2">
                  <c:v>Formula 1</c:v>
                </c:pt>
                <c:pt idx="3">
                  <c:v>#PX056-Z</c:v>
                </c:pt>
                <c:pt idx="4">
                  <c:v>Tap Water 2</c:v>
                </c:pt>
                <c:pt idx="5">
                  <c:v>AG 06037</c:v>
                </c:pt>
                <c:pt idx="6">
                  <c:v>AG 08050</c:v>
                </c:pt>
                <c:pt idx="7">
                  <c:v>Interlock 1.25</c:v>
                </c:pt>
                <c:pt idx="8">
                  <c:v>Control</c:v>
                </c:pt>
                <c:pt idx="9">
                  <c:v>Tap Water 3</c:v>
                </c:pt>
                <c:pt idx="10">
                  <c:v>INT 908</c:v>
                </c:pt>
                <c:pt idx="11">
                  <c:v>Tap Water + oil</c:v>
                </c:pt>
                <c:pt idx="12">
                  <c:v>Interlock 0.8</c:v>
                </c:pt>
              </c:strCache>
            </c:strRef>
          </c:cat>
          <c:val>
            <c:numRef>
              <c:f>Sheet1!$B$2:$B$14</c:f>
              <c:numCache>
                <c:formatCode>0.0</c:formatCode>
                <c:ptCount val="13"/>
                <c:pt idx="0">
                  <c:v>5.9095238095238134</c:v>
                </c:pt>
                <c:pt idx="1">
                  <c:v>11.330666666666676</c:v>
                </c:pt>
                <c:pt idx="2">
                  <c:v>10.46826666666667</c:v>
                </c:pt>
                <c:pt idx="3">
                  <c:v>15.74189393939394</c:v>
                </c:pt>
                <c:pt idx="4">
                  <c:v>14.98295454545455</c:v>
                </c:pt>
                <c:pt idx="5">
                  <c:v>17.373333333333139</c:v>
                </c:pt>
                <c:pt idx="6">
                  <c:v>18.822191780821889</c:v>
                </c:pt>
                <c:pt idx="7">
                  <c:v>12.812851405622489</c:v>
                </c:pt>
                <c:pt idx="8">
                  <c:v>3.8191967871485946</c:v>
                </c:pt>
                <c:pt idx="9">
                  <c:v>4.2331666666666674</c:v>
                </c:pt>
                <c:pt idx="10">
                  <c:v>3.6584000000000003</c:v>
                </c:pt>
                <c:pt idx="11">
                  <c:v>5.9100392156862744</c:v>
                </c:pt>
                <c:pt idx="12">
                  <c:v>2.7118333333333333</c:v>
                </c:pt>
              </c:numCache>
            </c:numRef>
          </c:val>
        </c:ser>
        <c:gapWidth val="6"/>
        <c:axId val="96315264"/>
        <c:axId val="96316800"/>
      </c:barChart>
      <c:catAx>
        <c:axId val="96315264"/>
        <c:scaling>
          <c:orientation val="minMax"/>
        </c:scaling>
        <c:axPos val="b"/>
        <c:tickLblPos val="nextTo"/>
        <c:crossAx val="96316800"/>
        <c:crosses val="autoZero"/>
        <c:auto val="1"/>
        <c:lblAlgn val="ctr"/>
        <c:lblOffset val="100"/>
      </c:catAx>
      <c:valAx>
        <c:axId val="96316800"/>
        <c:scaling>
          <c:orientation val="minMax"/>
        </c:scaling>
        <c:axPos val="l"/>
        <c:majorGridlines/>
        <c:numFmt formatCode="0.0" sourceLinked="1"/>
        <c:tickLblPos val="nextTo"/>
        <c:crossAx val="96315264"/>
        <c:crosses val="autoZero"/>
        <c:crossBetween val="between"/>
      </c:valAx>
      <c:spPr>
        <a:solidFill>
          <a:schemeClr val="bg1"/>
        </a:solidFill>
      </c:spPr>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varyColors val="1"/>
        <c:ser>
          <c:idx val="0"/>
          <c:order val="0"/>
          <c:tx>
            <c:strRef>
              <c:f>Sheet1!$B$1</c:f>
              <c:strCache>
                <c:ptCount val="1"/>
                <c:pt idx="0">
                  <c:v>Series 1</c:v>
                </c:pt>
              </c:strCache>
            </c:strRef>
          </c:tx>
          <c:dPt>
            <c:idx val="0"/>
            <c:spPr>
              <a:solidFill>
                <a:srgbClr val="3333FF"/>
              </a:solidFill>
            </c:spPr>
          </c:dPt>
          <c:dPt>
            <c:idx val="1"/>
            <c:spPr>
              <a:solidFill>
                <a:schemeClr val="tx1"/>
              </a:solidFill>
            </c:spPr>
          </c:dPt>
          <c:dPt>
            <c:idx val="2"/>
            <c:spPr>
              <a:solidFill>
                <a:schemeClr val="accent1"/>
              </a:solidFill>
            </c:spPr>
          </c:dPt>
          <c:dPt>
            <c:idx val="3"/>
            <c:spPr>
              <a:solidFill>
                <a:schemeClr val="tx2">
                  <a:lumMod val="65000"/>
                  <a:lumOff val="35000"/>
                </a:schemeClr>
              </a:solidFill>
            </c:spPr>
          </c:dPt>
          <c:dPt>
            <c:idx val="4"/>
            <c:spPr>
              <a:solidFill>
                <a:srgbClr val="3333FF"/>
              </a:solidFill>
            </c:spPr>
          </c:dPt>
          <c:dPt>
            <c:idx val="5"/>
            <c:spPr>
              <a:solidFill>
                <a:schemeClr val="accent6"/>
              </a:solidFill>
            </c:spPr>
          </c:dPt>
          <c:dPt>
            <c:idx val="6"/>
            <c:spPr>
              <a:solidFill>
                <a:srgbClr val="00B050"/>
              </a:solidFill>
            </c:spPr>
          </c:dPt>
          <c:dPt>
            <c:idx val="7"/>
            <c:spPr>
              <a:solidFill>
                <a:srgbClr val="7030A0"/>
              </a:solidFill>
            </c:spPr>
          </c:dPt>
          <c:dPt>
            <c:idx val="8"/>
            <c:spPr>
              <a:solidFill>
                <a:srgbClr val="FF0000"/>
              </a:solidFill>
            </c:spPr>
          </c:dPt>
          <c:dPt>
            <c:idx val="9"/>
            <c:spPr>
              <a:solidFill>
                <a:srgbClr val="3333FF"/>
              </a:solidFill>
            </c:spPr>
          </c:dPt>
          <c:dPt>
            <c:idx val="11"/>
            <c:spPr>
              <a:solidFill>
                <a:srgbClr val="FFFF00"/>
              </a:solidFill>
            </c:spPr>
          </c:dPt>
          <c:dPt>
            <c:idx val="12"/>
            <c:spPr>
              <a:solidFill>
                <a:srgbClr val="969696"/>
              </a:solidFill>
            </c:spPr>
          </c:dPt>
          <c:dLbls>
            <c:dLbl>
              <c:idx val="0"/>
              <c:layout>
                <c:manualLayout>
                  <c:x val="0"/>
                  <c:y val="0.16322261129669266"/>
                </c:manualLayout>
              </c:layout>
              <c:tx>
                <c:rich>
                  <a:bodyPr/>
                  <a:lstStyle/>
                  <a:p>
                    <a:pPr>
                      <a:defRPr>
                        <a:solidFill>
                          <a:schemeClr val="tx1"/>
                        </a:solidFill>
                      </a:defRPr>
                    </a:pPr>
                    <a:r>
                      <a:rPr lang="en-US" dirty="0">
                        <a:solidFill>
                          <a:schemeClr val="tx1"/>
                        </a:solidFill>
                      </a:rPr>
                      <a:t>50.1</a:t>
                    </a:r>
                  </a:p>
                </c:rich>
              </c:tx>
              <c:spPr/>
              <c:dLblPos val="outEnd"/>
              <c:showVal val="1"/>
            </c:dLbl>
            <c:dLbl>
              <c:idx val="1"/>
              <c:layout>
                <c:manualLayout>
                  <c:x val="0"/>
                  <c:y val="0.1610060809055982"/>
                </c:manualLayout>
              </c:layout>
              <c:spPr/>
              <c:txPr>
                <a:bodyPr/>
                <a:lstStyle/>
                <a:p>
                  <a:pPr>
                    <a:defRPr>
                      <a:solidFill>
                        <a:schemeClr val="bg1"/>
                      </a:solidFill>
                    </a:defRPr>
                  </a:pPr>
                  <a:endParaRPr lang="en-US"/>
                </a:p>
              </c:txPr>
              <c:dLblPos val="outEnd"/>
              <c:showVal val="1"/>
            </c:dLbl>
            <c:dLbl>
              <c:idx val="2"/>
              <c:layout>
                <c:manualLayout>
                  <c:x val="1.7647058006157598E-3"/>
                  <c:y val="0.17071985742560083"/>
                </c:manualLayout>
              </c:layout>
              <c:dLblPos val="outEnd"/>
              <c:showVal val="1"/>
            </c:dLbl>
            <c:dLbl>
              <c:idx val="3"/>
              <c:layout>
                <c:manualLayout>
                  <c:x val="0"/>
                  <c:y val="0.15990542803664681"/>
                </c:manualLayout>
              </c:layout>
              <c:dLblPos val="outEnd"/>
              <c:showVal val="1"/>
            </c:dLbl>
            <c:dLbl>
              <c:idx val="4"/>
              <c:layout>
                <c:manualLayout>
                  <c:x val="0"/>
                  <c:y val="0.15791861079517494"/>
                </c:manualLayout>
              </c:layout>
              <c:spPr/>
              <c:txPr>
                <a:bodyPr/>
                <a:lstStyle/>
                <a:p>
                  <a:pPr>
                    <a:defRPr>
                      <a:solidFill>
                        <a:schemeClr val="tx1"/>
                      </a:solidFill>
                    </a:defRPr>
                  </a:pPr>
                  <a:endParaRPr lang="en-US"/>
                </a:p>
              </c:txPr>
              <c:dLblPos val="outEnd"/>
              <c:showVal val="1"/>
            </c:dLbl>
            <c:dLbl>
              <c:idx val="5"/>
              <c:layout>
                <c:manualLayout>
                  <c:x val="0"/>
                  <c:y val="0.13796983727532469"/>
                </c:manualLayout>
              </c:layout>
              <c:dLblPos val="outEnd"/>
              <c:showVal val="1"/>
            </c:dLbl>
            <c:dLbl>
              <c:idx val="6"/>
              <c:layout>
                <c:manualLayout>
                  <c:x val="0"/>
                  <c:y val="0.11925649958356099"/>
                </c:manualLayout>
              </c:layout>
              <c:dLblPos val="outEnd"/>
              <c:showVal val="1"/>
            </c:dLbl>
            <c:dLbl>
              <c:idx val="7"/>
              <c:layout>
                <c:manualLayout>
                  <c:x val="0"/>
                  <c:y val="0.16065277939477507"/>
                </c:manualLayout>
              </c:layout>
              <c:tx>
                <c:rich>
                  <a:bodyPr/>
                  <a:lstStyle/>
                  <a:p>
                    <a:pPr>
                      <a:defRPr>
                        <a:solidFill>
                          <a:schemeClr val="tx1"/>
                        </a:solidFill>
                      </a:defRPr>
                    </a:pPr>
                    <a:r>
                      <a:rPr lang="en-US" dirty="0">
                        <a:solidFill>
                          <a:schemeClr val="tx1"/>
                        </a:solidFill>
                      </a:rPr>
                      <a:t>53.9</a:t>
                    </a:r>
                  </a:p>
                </c:rich>
              </c:tx>
              <c:spPr/>
              <c:dLblPos val="outEnd"/>
              <c:showVal val="1"/>
            </c:dLbl>
            <c:dLbl>
              <c:idx val="8"/>
              <c:layout>
                <c:manualLayout>
                  <c:x val="0"/>
                  <c:y val="0.16760193800879447"/>
                </c:manualLayout>
              </c:layout>
              <c:dLblPos val="outEnd"/>
              <c:showVal val="1"/>
            </c:dLbl>
            <c:dLbl>
              <c:idx val="9"/>
              <c:layout>
                <c:manualLayout>
                  <c:x val="0"/>
                  <c:y val="0.16646859691387325"/>
                </c:manualLayout>
              </c:layout>
              <c:dLblPos val="outEnd"/>
              <c:showVal val="1"/>
            </c:dLbl>
            <c:dLbl>
              <c:idx val="10"/>
              <c:layout>
                <c:manualLayout>
                  <c:x val="0"/>
                  <c:y val="0.16769597263144698"/>
                </c:manualLayout>
              </c:layout>
              <c:dLblPos val="outEnd"/>
              <c:showVal val="1"/>
            </c:dLbl>
            <c:dLbl>
              <c:idx val="11"/>
              <c:layout>
                <c:manualLayout>
                  <c:x val="1.7647058006157598E-3"/>
                  <c:y val="0.16653352558189521"/>
                </c:manualLayout>
              </c:layout>
              <c:dLblPos val="outEnd"/>
              <c:showVal val="1"/>
            </c:dLbl>
            <c:dLbl>
              <c:idx val="12"/>
              <c:layout>
                <c:manualLayout>
                  <c:x val="0"/>
                  <c:y val="0.16205568640796711"/>
                </c:manualLayout>
              </c:layout>
              <c:dLblPos val="outEnd"/>
              <c:showVal val="1"/>
            </c:dLbl>
            <c:dLblPos val="ctr"/>
            <c:showVal val="1"/>
          </c:dLbls>
          <c:cat>
            <c:strRef>
              <c:f>Sheet1!$A$2:$A$14</c:f>
              <c:strCache>
                <c:ptCount val="13"/>
                <c:pt idx="0">
                  <c:v>Tap Water 1</c:v>
                </c:pt>
                <c:pt idx="1">
                  <c:v>Superb HC + Interlock</c:v>
                </c:pt>
                <c:pt idx="2">
                  <c:v>Formula 1</c:v>
                </c:pt>
                <c:pt idx="3">
                  <c:v>#PX056-Z</c:v>
                </c:pt>
                <c:pt idx="4">
                  <c:v>Tap Water 2</c:v>
                </c:pt>
                <c:pt idx="5">
                  <c:v>AG 06037</c:v>
                </c:pt>
                <c:pt idx="6">
                  <c:v>AG 08050</c:v>
                </c:pt>
                <c:pt idx="7">
                  <c:v>Interlock 1.25</c:v>
                </c:pt>
                <c:pt idx="8">
                  <c:v>Control</c:v>
                </c:pt>
                <c:pt idx="9">
                  <c:v>Tap Water 3</c:v>
                </c:pt>
                <c:pt idx="10">
                  <c:v>INT 908</c:v>
                </c:pt>
                <c:pt idx="11">
                  <c:v>Tap Water + oil</c:v>
                </c:pt>
                <c:pt idx="12">
                  <c:v>Interlock 0.8</c:v>
                </c:pt>
              </c:strCache>
            </c:strRef>
          </c:cat>
          <c:val>
            <c:numRef>
              <c:f>Sheet1!$B$2:$B$14</c:f>
              <c:numCache>
                <c:formatCode>0.0</c:formatCode>
                <c:ptCount val="13"/>
                <c:pt idx="0">
                  <c:v>50.069896920634932</c:v>
                </c:pt>
                <c:pt idx="1">
                  <c:v>61.489266799999996</c:v>
                </c:pt>
                <c:pt idx="2">
                  <c:v>53.335308026666645</c:v>
                </c:pt>
                <c:pt idx="3">
                  <c:v>63.486677212121208</c:v>
                </c:pt>
                <c:pt idx="4">
                  <c:v>57.667353484848455</c:v>
                </c:pt>
                <c:pt idx="5">
                  <c:v>71.420839777777772</c:v>
                </c:pt>
                <c:pt idx="6">
                  <c:v>74.617713214611868</c:v>
                </c:pt>
                <c:pt idx="7">
                  <c:v>53.904483534136247</c:v>
                </c:pt>
                <c:pt idx="8">
                  <c:v>37.738705839357621</c:v>
                </c:pt>
                <c:pt idx="9">
                  <c:v>44.052739100000011</c:v>
                </c:pt>
                <c:pt idx="10">
                  <c:v>36.520660888888912</c:v>
                </c:pt>
                <c:pt idx="11">
                  <c:v>41.604023592156857</c:v>
                </c:pt>
                <c:pt idx="12">
                  <c:v>37.769279241666645</c:v>
                </c:pt>
              </c:numCache>
            </c:numRef>
          </c:val>
        </c:ser>
        <c:gapWidth val="6"/>
        <c:axId val="96507008"/>
        <c:axId val="96508544"/>
      </c:barChart>
      <c:catAx>
        <c:axId val="96507008"/>
        <c:scaling>
          <c:orientation val="minMax"/>
        </c:scaling>
        <c:axPos val="b"/>
        <c:tickLblPos val="nextTo"/>
        <c:crossAx val="96508544"/>
        <c:crosses val="autoZero"/>
        <c:auto val="1"/>
        <c:lblAlgn val="ctr"/>
        <c:lblOffset val="100"/>
      </c:catAx>
      <c:valAx>
        <c:axId val="96508544"/>
        <c:scaling>
          <c:orientation val="minMax"/>
        </c:scaling>
        <c:axPos val="l"/>
        <c:majorGridlines/>
        <c:numFmt formatCode="0.0" sourceLinked="1"/>
        <c:tickLblPos val="nextTo"/>
        <c:crossAx val="96507008"/>
        <c:crosses val="autoZero"/>
        <c:crossBetween val="between"/>
      </c:valAx>
      <c:spPr>
        <a:solidFill>
          <a:schemeClr val="bg1"/>
        </a:solidFill>
      </c:spPr>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285544495617308E-2"/>
          <c:y val="5.4819971329086573E-2"/>
          <c:w val="0.92986290628765622"/>
          <c:h val="0.65041876976916346"/>
        </c:manualLayout>
      </c:layout>
      <c:barChart>
        <c:barDir val="col"/>
        <c:grouping val="clustered"/>
        <c:varyColors val="1"/>
        <c:ser>
          <c:idx val="0"/>
          <c:order val="0"/>
          <c:tx>
            <c:strRef>
              <c:f>Sheet1!$B$1</c:f>
              <c:strCache>
                <c:ptCount val="1"/>
                <c:pt idx="0">
                  <c:v>Series 1</c:v>
                </c:pt>
              </c:strCache>
            </c:strRef>
          </c:tx>
          <c:dPt>
            <c:idx val="0"/>
            <c:spPr>
              <a:solidFill>
                <a:schemeClr val="accent5"/>
              </a:solidFill>
            </c:spPr>
          </c:dPt>
          <c:dPt>
            <c:idx val="1"/>
            <c:spPr>
              <a:solidFill>
                <a:srgbClr val="FF0000"/>
              </a:solidFill>
            </c:spPr>
          </c:dPt>
          <c:dPt>
            <c:idx val="3"/>
            <c:spPr>
              <a:solidFill>
                <a:srgbClr val="FFFF00"/>
              </a:solidFill>
            </c:spPr>
          </c:dPt>
          <c:dPt>
            <c:idx val="4"/>
            <c:spPr>
              <a:solidFill>
                <a:srgbClr val="3333FF"/>
              </a:solidFill>
            </c:spPr>
          </c:dPt>
          <c:dPt>
            <c:idx val="5"/>
            <c:spPr>
              <a:solidFill>
                <a:srgbClr val="3333FF"/>
              </a:solidFill>
            </c:spPr>
          </c:dPt>
          <c:dPt>
            <c:idx val="7"/>
            <c:spPr>
              <a:solidFill>
                <a:srgbClr val="7030A0"/>
              </a:solidFill>
            </c:spPr>
          </c:dPt>
          <c:dPt>
            <c:idx val="8"/>
            <c:spPr>
              <a:solidFill>
                <a:srgbClr val="3333FF"/>
              </a:solidFill>
            </c:spPr>
          </c:dPt>
          <c:dPt>
            <c:idx val="10"/>
            <c:spPr>
              <a:solidFill>
                <a:schemeClr val="tx2">
                  <a:lumMod val="50000"/>
                  <a:lumOff val="50000"/>
                </a:schemeClr>
              </a:solidFill>
            </c:spPr>
          </c:dPt>
          <c:dPt>
            <c:idx val="12"/>
            <c:spPr>
              <a:solidFill>
                <a:srgbClr val="00B050"/>
              </a:solidFill>
            </c:spPr>
          </c:dPt>
          <c:dLbls>
            <c:dLbl>
              <c:idx val="0"/>
              <c:layout>
                <c:manualLayout>
                  <c:x val="0"/>
                  <c:y val="0.13817559100053345"/>
                </c:manualLayout>
              </c:layout>
              <c:dLblPos val="outEnd"/>
              <c:showVal val="1"/>
            </c:dLbl>
            <c:dLbl>
              <c:idx val="1"/>
              <c:layout>
                <c:manualLayout>
                  <c:x val="0"/>
                  <c:y val="0.14104931299876283"/>
                </c:manualLayout>
              </c:layout>
              <c:dLblPos val="outEnd"/>
              <c:showVal val="1"/>
            </c:dLbl>
            <c:dLbl>
              <c:idx val="2"/>
              <c:layout>
                <c:manualLayout>
                  <c:x val="-3.773584905660383E-3"/>
                  <c:y val="0.14112136601917669"/>
                </c:manualLayout>
              </c:layout>
              <c:dLblPos val="outEnd"/>
              <c:showVal val="1"/>
            </c:dLbl>
            <c:dLbl>
              <c:idx val="3"/>
              <c:layout>
                <c:manualLayout>
                  <c:x val="3.7732877729906456E-3"/>
                  <c:y val="0.16139655551198975"/>
                </c:manualLayout>
              </c:layout>
              <c:dLblPos val="outEnd"/>
              <c:showVal val="1"/>
            </c:dLbl>
            <c:dLbl>
              <c:idx val="4"/>
              <c:layout>
                <c:manualLayout>
                  <c:x val="1.8867924528301887E-3"/>
                  <c:y val="0.17278756338345069"/>
                </c:manualLayout>
              </c:layout>
              <c:dLblPos val="outEnd"/>
              <c:showVal val="1"/>
            </c:dLbl>
            <c:dLbl>
              <c:idx val="5"/>
              <c:layout>
                <c:manualLayout>
                  <c:x val="0"/>
                  <c:y val="0.19821167055590894"/>
                </c:manualLayout>
              </c:layout>
              <c:dLblPos val="outEnd"/>
              <c:showVal val="1"/>
            </c:dLbl>
            <c:dLbl>
              <c:idx val="9"/>
              <c:layout>
                <c:manualLayout>
                  <c:x val="0"/>
                  <c:y val="0.23522128455063901"/>
                </c:manualLayout>
              </c:layout>
              <c:tx>
                <c:rich>
                  <a:bodyPr/>
                  <a:lstStyle/>
                  <a:p>
                    <a:pPr>
                      <a:defRPr>
                        <a:solidFill>
                          <a:schemeClr val="tx1"/>
                        </a:solidFill>
                      </a:defRPr>
                    </a:pPr>
                    <a:r>
                      <a:rPr lang="en-US" dirty="0">
                        <a:solidFill>
                          <a:schemeClr val="tx1"/>
                        </a:solidFill>
                      </a:rPr>
                      <a:t>61.5</a:t>
                    </a:r>
                  </a:p>
                </c:rich>
              </c:tx>
              <c:spPr/>
              <c:dLblPos val="outEnd"/>
              <c:showVal val="1"/>
            </c:dLbl>
            <c:dLbl>
              <c:idx val="10"/>
              <c:layout>
                <c:manualLayout>
                  <c:x val="0"/>
                  <c:y val="0.2305086633811079"/>
                </c:manualLayout>
              </c:layout>
              <c:dLblPos val="outEnd"/>
              <c:showVal val="1"/>
            </c:dLbl>
            <c:dLbl>
              <c:idx val="11"/>
              <c:layout>
                <c:manualLayout>
                  <c:x val="0"/>
                  <c:y val="0.22863174850578388"/>
                </c:manualLayout>
              </c:layout>
              <c:dLblPos val="outEnd"/>
              <c:showVal val="1"/>
            </c:dLbl>
            <c:dLbl>
              <c:idx val="12"/>
              <c:layout>
                <c:manualLayout>
                  <c:x val="1.8867924528301887E-3"/>
                  <c:y val="0.23231706158057816"/>
                </c:manualLayout>
              </c:layout>
              <c:dLblPos val="outEnd"/>
              <c:showVal val="1"/>
            </c:dLbl>
            <c:dLblPos val="ctr"/>
            <c:showVal val="1"/>
          </c:dLbls>
          <c:cat>
            <c:strRef>
              <c:f>Sheet1!$A$2:$A$14</c:f>
              <c:strCache>
                <c:ptCount val="13"/>
                <c:pt idx="0">
                  <c:v>INT 908</c:v>
                </c:pt>
                <c:pt idx="1">
                  <c:v>Control</c:v>
                </c:pt>
                <c:pt idx="2">
                  <c:v>Interlock 0.8</c:v>
                </c:pt>
                <c:pt idx="3">
                  <c:v>Tap Water + oil</c:v>
                </c:pt>
                <c:pt idx="4">
                  <c:v>Tap Water 3</c:v>
                </c:pt>
                <c:pt idx="5">
                  <c:v>Tap Water 1</c:v>
                </c:pt>
                <c:pt idx="6">
                  <c:v>Formula 1</c:v>
                </c:pt>
                <c:pt idx="7">
                  <c:v>Interlock 1.25</c:v>
                </c:pt>
                <c:pt idx="8">
                  <c:v>Tap Water 2</c:v>
                </c:pt>
                <c:pt idx="9">
                  <c:v>Superb HC + Interlock</c:v>
                </c:pt>
                <c:pt idx="10">
                  <c:v>#PX056-Z</c:v>
                </c:pt>
                <c:pt idx="11">
                  <c:v>AG 06037</c:v>
                </c:pt>
                <c:pt idx="12">
                  <c:v>AG 08050</c:v>
                </c:pt>
              </c:strCache>
            </c:strRef>
          </c:cat>
          <c:val>
            <c:numRef>
              <c:f>Sheet1!$B$2:$B$14</c:f>
              <c:numCache>
                <c:formatCode>0.0</c:formatCode>
                <c:ptCount val="13"/>
                <c:pt idx="0">
                  <c:v>36.520660888888912</c:v>
                </c:pt>
                <c:pt idx="1">
                  <c:v>37.738705839357621</c:v>
                </c:pt>
                <c:pt idx="2">
                  <c:v>37.769279241666645</c:v>
                </c:pt>
                <c:pt idx="3">
                  <c:v>41.604023592156857</c:v>
                </c:pt>
                <c:pt idx="4">
                  <c:v>44.052739100000011</c:v>
                </c:pt>
                <c:pt idx="5">
                  <c:v>50.069896920634932</c:v>
                </c:pt>
                <c:pt idx="6">
                  <c:v>53.335308026666645</c:v>
                </c:pt>
                <c:pt idx="7">
                  <c:v>53.904483534136247</c:v>
                </c:pt>
                <c:pt idx="8">
                  <c:v>57.667353484848455</c:v>
                </c:pt>
                <c:pt idx="9">
                  <c:v>61.489266799999996</c:v>
                </c:pt>
                <c:pt idx="10">
                  <c:v>63.486677212121208</c:v>
                </c:pt>
                <c:pt idx="11">
                  <c:v>71.420839777777772</c:v>
                </c:pt>
                <c:pt idx="12">
                  <c:v>74.617713214611868</c:v>
                </c:pt>
              </c:numCache>
            </c:numRef>
          </c:val>
        </c:ser>
        <c:dLbls>
          <c:showVal val="1"/>
        </c:dLbls>
        <c:gapWidth val="10"/>
        <c:axId val="96679808"/>
        <c:axId val="96681344"/>
      </c:barChart>
      <c:catAx>
        <c:axId val="96679808"/>
        <c:scaling>
          <c:orientation val="minMax"/>
        </c:scaling>
        <c:axPos val="b"/>
        <c:tickLblPos val="nextTo"/>
        <c:crossAx val="96681344"/>
        <c:crosses val="autoZero"/>
        <c:auto val="1"/>
        <c:lblAlgn val="ctr"/>
        <c:lblOffset val="100"/>
      </c:catAx>
      <c:valAx>
        <c:axId val="96681344"/>
        <c:scaling>
          <c:orientation val="minMax"/>
        </c:scaling>
        <c:axPos val="l"/>
        <c:majorGridlines/>
        <c:numFmt formatCode="0.0" sourceLinked="1"/>
        <c:tickLblPos val="nextTo"/>
        <c:crossAx val="96679808"/>
        <c:crosses val="autoZero"/>
        <c:crossBetween val="between"/>
      </c:valAx>
      <c:spPr>
        <a:solidFill>
          <a:schemeClr val="bg1"/>
        </a:solidFill>
      </c:spPr>
    </c:plotArea>
    <c:plotVisOnly val="1"/>
  </c:chart>
  <c:txPr>
    <a:bodyPr/>
    <a:lstStyle/>
    <a:p>
      <a:pPr>
        <a:defRPr sz="16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0.10489</cdr:x>
      <cdr:y>0.18565</cdr:y>
    </cdr:from>
    <cdr:to>
      <cdr:x>0.16954</cdr:x>
      <cdr:y>0.30655</cdr:y>
    </cdr:to>
    <cdr:sp macro="" textlink="">
      <cdr:nvSpPr>
        <cdr:cNvPr id="2" name="TextBox 13"/>
        <cdr:cNvSpPr txBox="1"/>
      </cdr:nvSpPr>
      <cdr:spPr>
        <a:xfrm xmlns:a="http://schemas.openxmlformats.org/drawingml/2006/main">
          <a:off x="772583" y="425366"/>
          <a:ext cx="4762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ysClr val="windowText" lastClr="000000"/>
              </a:solidFill>
              <a:latin typeface="Times New Roman" pitchFamily="18" charset="0"/>
            </a:defRPr>
          </a:lvl1pPr>
          <a:lvl2pPr marL="457200" algn="l" rtl="0" eaLnBrk="0" fontAlgn="base" hangingPunct="0">
            <a:spcBef>
              <a:spcPct val="0"/>
            </a:spcBef>
            <a:spcAft>
              <a:spcPct val="0"/>
            </a:spcAft>
            <a:defRPr sz="2400" kern="1200">
              <a:solidFill>
                <a:sysClr val="windowText" lastClr="000000"/>
              </a:solidFill>
              <a:latin typeface="Times New Roman" pitchFamily="18" charset="0"/>
            </a:defRPr>
          </a:lvl2pPr>
          <a:lvl3pPr marL="914400" algn="l" rtl="0" eaLnBrk="0" fontAlgn="base" hangingPunct="0">
            <a:spcBef>
              <a:spcPct val="0"/>
            </a:spcBef>
            <a:spcAft>
              <a:spcPct val="0"/>
            </a:spcAft>
            <a:defRPr sz="2400" kern="1200">
              <a:solidFill>
                <a:sysClr val="windowText" lastClr="000000"/>
              </a:solidFill>
              <a:latin typeface="Times New Roman" pitchFamily="18" charset="0"/>
            </a:defRPr>
          </a:lvl3pPr>
          <a:lvl4pPr marL="1371600" algn="l" rtl="0" eaLnBrk="0" fontAlgn="base" hangingPunct="0">
            <a:spcBef>
              <a:spcPct val="0"/>
            </a:spcBef>
            <a:spcAft>
              <a:spcPct val="0"/>
            </a:spcAft>
            <a:defRPr sz="2400" kern="1200">
              <a:solidFill>
                <a:sysClr val="windowText" lastClr="000000"/>
              </a:solidFill>
              <a:latin typeface="Times New Roman" pitchFamily="18" charset="0"/>
            </a:defRPr>
          </a:lvl4pPr>
          <a:lvl5pPr marL="1828800" algn="l" rtl="0" eaLnBrk="0" fontAlgn="base" hangingPunct="0">
            <a:spcBef>
              <a:spcPct val="0"/>
            </a:spcBef>
            <a:spcAft>
              <a:spcPct val="0"/>
            </a:spcAft>
            <a:defRPr sz="2400" kern="1200">
              <a:solidFill>
                <a:sysClr val="windowText" lastClr="000000"/>
              </a:solidFill>
              <a:latin typeface="Times New Roman" pitchFamily="18" charset="0"/>
            </a:defRPr>
          </a:lvl5pPr>
          <a:lvl6pPr marL="2286000" algn="l" defTabSz="914400" rtl="0" eaLnBrk="1" latinLnBrk="0" hangingPunct="1">
            <a:defRPr sz="2400" kern="1200">
              <a:solidFill>
                <a:sysClr val="windowText" lastClr="000000"/>
              </a:solidFill>
              <a:latin typeface="Times New Roman" pitchFamily="18" charset="0"/>
            </a:defRPr>
          </a:lvl6pPr>
          <a:lvl7pPr marL="2743200" algn="l" defTabSz="914400" rtl="0" eaLnBrk="1" latinLnBrk="0" hangingPunct="1">
            <a:defRPr sz="2400" kern="1200">
              <a:solidFill>
                <a:sysClr val="windowText" lastClr="000000"/>
              </a:solidFill>
              <a:latin typeface="Times New Roman" pitchFamily="18" charset="0"/>
            </a:defRPr>
          </a:lvl7pPr>
          <a:lvl8pPr marL="3200400" algn="l" defTabSz="914400" rtl="0" eaLnBrk="1" latinLnBrk="0" hangingPunct="1">
            <a:defRPr sz="2400" kern="1200">
              <a:solidFill>
                <a:sysClr val="windowText" lastClr="000000"/>
              </a:solidFill>
              <a:latin typeface="Times New Roman" pitchFamily="18" charset="0"/>
            </a:defRPr>
          </a:lvl8pPr>
          <a:lvl9pPr marL="3657600" algn="l" defTabSz="914400" rtl="0" eaLnBrk="1" latinLnBrk="0" hangingPunct="1">
            <a:defRPr sz="2400" kern="1200">
              <a:solidFill>
                <a:sysClr val="windowText" lastClr="000000"/>
              </a:solidFill>
              <a:latin typeface="Times New Roman" pitchFamily="18" charset="0"/>
            </a:defRPr>
          </a:lvl9pPr>
        </a:lstStyle>
        <a:p xmlns:a="http://schemas.openxmlformats.org/drawingml/2006/main">
          <a:pPr algn="ctr"/>
          <a:r>
            <a:rPr lang="en-US" sz="1200" dirty="0" err="1" smtClean="0">
              <a:solidFill>
                <a:schemeClr val="tx1"/>
              </a:solidFill>
              <a:latin typeface="Trebuchet MS" pitchFamily="34" charset="0"/>
            </a:rPr>
            <a:t>cde</a:t>
          </a:r>
          <a:endParaRPr lang="en-US" sz="1200" dirty="0">
            <a:solidFill>
              <a:schemeClr val="tx1"/>
            </a:solidFill>
            <a:latin typeface="Trebuchet MS" pitchFamily="34" charset="0"/>
          </a:endParaRPr>
        </a:p>
      </cdr:txBody>
    </cdr:sp>
  </cdr:relSizeAnchor>
  <cdr:relSizeAnchor xmlns:cdr="http://schemas.openxmlformats.org/drawingml/2006/chartDrawing">
    <cdr:from>
      <cdr:x>0.17126</cdr:x>
      <cdr:y>0.13278</cdr:y>
    </cdr:from>
    <cdr:to>
      <cdr:x>0.23592</cdr:x>
      <cdr:y>0.25368</cdr:y>
    </cdr:to>
    <cdr:sp macro="" textlink="">
      <cdr:nvSpPr>
        <cdr:cNvPr id="3" name="TextBox 13"/>
        <cdr:cNvSpPr txBox="1"/>
      </cdr:nvSpPr>
      <cdr:spPr>
        <a:xfrm xmlns:a="http://schemas.openxmlformats.org/drawingml/2006/main">
          <a:off x="1261533" y="304229"/>
          <a:ext cx="4762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err="1" smtClean="0">
              <a:solidFill>
                <a:schemeClr val="bg1"/>
              </a:solidFill>
            </a:rPr>
            <a:t>ef</a:t>
          </a:r>
          <a:endParaRPr lang="en-US" sz="1200" dirty="0">
            <a:solidFill>
              <a:schemeClr val="bg1"/>
            </a:solidFill>
          </a:endParaRPr>
        </a:p>
      </cdr:txBody>
    </cdr:sp>
  </cdr:relSizeAnchor>
  <cdr:relSizeAnchor xmlns:cdr="http://schemas.openxmlformats.org/drawingml/2006/chartDrawing">
    <cdr:from>
      <cdr:x>0.23247</cdr:x>
      <cdr:y>0.19917</cdr:y>
    </cdr:from>
    <cdr:to>
      <cdr:x>0.30747</cdr:x>
      <cdr:y>0.32007</cdr:y>
    </cdr:to>
    <cdr:sp macro="" textlink="">
      <cdr:nvSpPr>
        <cdr:cNvPr id="4" name="TextBox 13"/>
        <cdr:cNvSpPr txBox="1"/>
      </cdr:nvSpPr>
      <cdr:spPr>
        <a:xfrm xmlns:a="http://schemas.openxmlformats.org/drawingml/2006/main">
          <a:off x="1712384" y="456343"/>
          <a:ext cx="5524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err="1" smtClean="0"/>
            <a:t>bcde</a:t>
          </a:r>
          <a:endParaRPr lang="en-US" sz="1200" dirty="0"/>
        </a:p>
      </cdr:txBody>
    </cdr:sp>
  </cdr:relSizeAnchor>
  <cdr:relSizeAnchor xmlns:cdr="http://schemas.openxmlformats.org/drawingml/2006/chartDrawing">
    <cdr:from>
      <cdr:x>0.30776</cdr:x>
      <cdr:y>0.17152</cdr:y>
    </cdr:from>
    <cdr:to>
      <cdr:x>0.3704</cdr:x>
      <cdr:y>0.29242</cdr:y>
    </cdr:to>
    <cdr:sp macro="" textlink="">
      <cdr:nvSpPr>
        <cdr:cNvPr id="5" name="TextBox 13"/>
        <cdr:cNvSpPr txBox="1"/>
      </cdr:nvSpPr>
      <cdr:spPr>
        <a:xfrm xmlns:a="http://schemas.openxmlformats.org/drawingml/2006/main">
          <a:off x="2266950" y="392998"/>
          <a:ext cx="46143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smtClean="0"/>
            <a:t>def</a:t>
          </a:r>
          <a:endParaRPr lang="en-US" sz="1200" dirty="0"/>
        </a:p>
      </cdr:txBody>
    </cdr:sp>
  </cdr:relSizeAnchor>
  <cdr:relSizeAnchor xmlns:cdr="http://schemas.openxmlformats.org/drawingml/2006/chartDrawing">
    <cdr:from>
      <cdr:x>0.36667</cdr:x>
      <cdr:y>0.19917</cdr:y>
    </cdr:from>
    <cdr:to>
      <cdr:x>0.44167</cdr:x>
      <cdr:y>0.32007</cdr:y>
    </cdr:to>
    <cdr:sp macro="" textlink="">
      <cdr:nvSpPr>
        <cdr:cNvPr id="6" name="TextBox 13"/>
        <cdr:cNvSpPr txBox="1"/>
      </cdr:nvSpPr>
      <cdr:spPr>
        <a:xfrm xmlns:a="http://schemas.openxmlformats.org/drawingml/2006/main">
          <a:off x="2700891" y="456343"/>
          <a:ext cx="5524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err="1" smtClean="0">
              <a:solidFill>
                <a:schemeClr val="tx1"/>
              </a:solidFill>
            </a:rPr>
            <a:t>bcde</a:t>
          </a:r>
          <a:endParaRPr lang="en-US" sz="1200" dirty="0">
            <a:solidFill>
              <a:schemeClr val="tx1"/>
            </a:solidFill>
          </a:endParaRPr>
        </a:p>
      </cdr:txBody>
    </cdr:sp>
  </cdr:relSizeAnchor>
  <cdr:relSizeAnchor xmlns:cdr="http://schemas.openxmlformats.org/drawingml/2006/chartDrawing">
    <cdr:from>
      <cdr:x>0.44282</cdr:x>
      <cdr:y>0.11618</cdr:y>
    </cdr:from>
    <cdr:to>
      <cdr:x>0.50575</cdr:x>
      <cdr:y>0.23708</cdr:y>
    </cdr:to>
    <cdr:sp macro="" textlink="">
      <cdr:nvSpPr>
        <cdr:cNvPr id="7" name="TextBox 13"/>
        <cdr:cNvSpPr txBox="1"/>
      </cdr:nvSpPr>
      <cdr:spPr>
        <a:xfrm xmlns:a="http://schemas.openxmlformats.org/drawingml/2006/main">
          <a:off x="3261784" y="266195"/>
          <a:ext cx="4635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smtClean="0"/>
            <a:t>f</a:t>
          </a:r>
          <a:endParaRPr lang="en-US" sz="1200" dirty="0"/>
        </a:p>
      </cdr:txBody>
    </cdr:sp>
  </cdr:relSizeAnchor>
  <cdr:relSizeAnchor xmlns:cdr="http://schemas.openxmlformats.org/drawingml/2006/chartDrawing">
    <cdr:from>
      <cdr:x>0.51092</cdr:x>
      <cdr:y>0.09959</cdr:y>
    </cdr:from>
    <cdr:to>
      <cdr:x>0.57299</cdr:x>
      <cdr:y>0.22049</cdr:y>
    </cdr:to>
    <cdr:sp macro="" textlink="">
      <cdr:nvSpPr>
        <cdr:cNvPr id="8" name="TextBox 13"/>
        <cdr:cNvSpPr txBox="1"/>
      </cdr:nvSpPr>
      <cdr:spPr>
        <a:xfrm xmlns:a="http://schemas.openxmlformats.org/drawingml/2006/main">
          <a:off x="3763433" y="228183"/>
          <a:ext cx="457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smtClean="0"/>
            <a:t>f</a:t>
          </a:r>
          <a:endParaRPr lang="en-US" sz="1200" dirty="0"/>
        </a:p>
      </cdr:txBody>
    </cdr:sp>
  </cdr:relSizeAnchor>
  <cdr:relSizeAnchor xmlns:cdr="http://schemas.openxmlformats.org/drawingml/2006/chartDrawing">
    <cdr:from>
      <cdr:x>0.56609</cdr:x>
      <cdr:y>0.1874</cdr:y>
    </cdr:from>
    <cdr:to>
      <cdr:x>0.64942</cdr:x>
      <cdr:y>0.30829</cdr:y>
    </cdr:to>
    <cdr:sp macro="" textlink="">
      <cdr:nvSpPr>
        <cdr:cNvPr id="9" name="TextBox 13"/>
        <cdr:cNvSpPr txBox="1"/>
      </cdr:nvSpPr>
      <cdr:spPr>
        <a:xfrm xmlns:a="http://schemas.openxmlformats.org/drawingml/2006/main">
          <a:off x="4169833" y="429366"/>
          <a:ext cx="61380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err="1" smtClean="0">
              <a:solidFill>
                <a:schemeClr val="tx1"/>
              </a:solidFill>
            </a:rPr>
            <a:t>abcde</a:t>
          </a:r>
          <a:endParaRPr lang="en-US" sz="1200" dirty="0">
            <a:solidFill>
              <a:schemeClr val="tx1"/>
            </a:solidFill>
          </a:endParaRPr>
        </a:p>
      </cdr:txBody>
    </cdr:sp>
  </cdr:relSizeAnchor>
  <cdr:relSizeAnchor xmlns:cdr="http://schemas.openxmlformats.org/drawingml/2006/chartDrawing">
    <cdr:from>
      <cdr:x>0.64713</cdr:x>
      <cdr:y>0.23728</cdr:y>
    </cdr:from>
    <cdr:to>
      <cdr:x>0.70833</cdr:x>
      <cdr:y>0.35818</cdr:y>
    </cdr:to>
    <cdr:sp macro="" textlink="">
      <cdr:nvSpPr>
        <cdr:cNvPr id="10" name="TextBox 13"/>
        <cdr:cNvSpPr txBox="1"/>
      </cdr:nvSpPr>
      <cdr:spPr>
        <a:xfrm xmlns:a="http://schemas.openxmlformats.org/drawingml/2006/main">
          <a:off x="4766733" y="543666"/>
          <a:ext cx="45084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err="1" smtClean="0">
              <a:solidFill>
                <a:schemeClr val="tx1"/>
              </a:solidFill>
            </a:rPr>
            <a:t>ab</a:t>
          </a:r>
          <a:endParaRPr lang="en-US" sz="1200" dirty="0">
            <a:solidFill>
              <a:schemeClr val="tx1"/>
            </a:solidFill>
          </a:endParaRPr>
        </a:p>
      </cdr:txBody>
    </cdr:sp>
  </cdr:relSizeAnchor>
  <cdr:relSizeAnchor xmlns:cdr="http://schemas.openxmlformats.org/drawingml/2006/chartDrawing">
    <cdr:from>
      <cdr:x>0.78161</cdr:x>
      <cdr:y>0.23782</cdr:y>
    </cdr:from>
    <cdr:to>
      <cdr:x>0.84368</cdr:x>
      <cdr:y>0.35871</cdr:y>
    </cdr:to>
    <cdr:sp macro="" textlink="">
      <cdr:nvSpPr>
        <cdr:cNvPr id="11" name="TextBox 13"/>
        <cdr:cNvSpPr txBox="1"/>
      </cdr:nvSpPr>
      <cdr:spPr>
        <a:xfrm xmlns:a="http://schemas.openxmlformats.org/drawingml/2006/main">
          <a:off x="5757333" y="544892"/>
          <a:ext cx="457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pPr algn="ctr"/>
          <a:r>
            <a:rPr lang="en-US" sz="1200" dirty="0" smtClean="0">
              <a:solidFill>
                <a:schemeClr val="tx1"/>
              </a:solidFill>
            </a:rPr>
            <a:t>a</a:t>
          </a:r>
          <a:endParaRPr lang="en-US" sz="12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19556591" y="-13455522"/>
          <a:ext cx="0"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0.09455</cdr:x>
      <cdr:y>0.18251</cdr:y>
    </cdr:from>
    <cdr:to>
      <cdr:x>0.98889</cdr:x>
      <cdr:y>0.18251</cdr:y>
    </cdr:to>
    <cdr:sp macro="" textlink="">
      <cdr:nvSpPr>
        <cdr:cNvPr id="5" name="Straight Connector 4"/>
        <cdr:cNvSpPr/>
      </cdr:nvSpPr>
      <cdr:spPr>
        <a:xfrm xmlns:a="http://schemas.openxmlformats.org/drawingml/2006/main">
          <a:off x="636409" y="412878"/>
          <a:ext cx="6019800"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82BFA-5187-4018-ABC7-F3FE8FD79893}"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82BFA-5187-4018-ABC7-F3FE8FD79893}"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82BFA-5187-4018-ABC7-F3FE8FD79893}"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82BFA-5187-4018-ABC7-F3FE8FD79893}"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82BFA-5187-4018-ABC7-F3FE8FD79893}" type="datetimeFigureOut">
              <a:rPr lang="en-US" smtClean="0"/>
              <a:pPr/>
              <a:t>2/15/2010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82BFA-5187-4018-ABC7-F3FE8FD79893}"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82BFA-5187-4018-ABC7-F3FE8FD79893}" type="datetimeFigureOut">
              <a:rPr lang="en-US" smtClean="0"/>
              <a:pPr/>
              <a:t>2/15/2010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82BFA-5187-4018-ABC7-F3FE8FD79893}" type="datetimeFigureOut">
              <a:rPr lang="en-US" smtClean="0"/>
              <a:pPr/>
              <a:t>2/15/2010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82BFA-5187-4018-ABC7-F3FE8FD79893}" type="datetimeFigureOut">
              <a:rPr lang="en-US" smtClean="0"/>
              <a:pPr/>
              <a:t>2/15/2010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82BFA-5187-4018-ABC7-F3FE8FD79893}"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82BFA-5187-4018-ABC7-F3FE8FD79893}" type="datetimeFigureOut">
              <a:rPr lang="en-US" smtClean="0"/>
              <a:pPr/>
              <a:t>2/15/2010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81C63-B760-43BF-B299-9AB2DBDE6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BD682BFA-5187-4018-ABC7-F3FE8FD79893}" type="datetimeFigureOut">
              <a:rPr lang="en-US" smtClean="0"/>
              <a:pPr/>
              <a:t>2/15/2010</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3A81C63-B760-43BF-B299-9AB2DBDE6B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16"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2508016"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63" indent="-783755" algn="l" defTabSz="2508016"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5020" indent="-627004" algn="l" defTabSz="2508016"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902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3037"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7045"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1053"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5061"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9069" indent="-627004" algn="l" defTabSz="250801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8016" rtl="0" eaLnBrk="1" latinLnBrk="0" hangingPunct="1">
        <a:defRPr sz="4900" kern="1200">
          <a:solidFill>
            <a:schemeClr val="tx1"/>
          </a:solidFill>
          <a:latin typeface="+mn-lt"/>
          <a:ea typeface="+mn-ea"/>
          <a:cs typeface="+mn-cs"/>
        </a:defRPr>
      </a:lvl1pPr>
      <a:lvl2pPr marL="1254008" algn="l" defTabSz="2508016" rtl="0" eaLnBrk="1" latinLnBrk="0" hangingPunct="1">
        <a:defRPr sz="4900" kern="1200">
          <a:solidFill>
            <a:schemeClr val="tx1"/>
          </a:solidFill>
          <a:latin typeface="+mn-lt"/>
          <a:ea typeface="+mn-ea"/>
          <a:cs typeface="+mn-cs"/>
        </a:defRPr>
      </a:lvl2pPr>
      <a:lvl3pPr marL="2508016" algn="l" defTabSz="2508016" rtl="0" eaLnBrk="1" latinLnBrk="0" hangingPunct="1">
        <a:defRPr sz="4900" kern="1200">
          <a:solidFill>
            <a:schemeClr val="tx1"/>
          </a:solidFill>
          <a:latin typeface="+mn-lt"/>
          <a:ea typeface="+mn-ea"/>
          <a:cs typeface="+mn-cs"/>
        </a:defRPr>
      </a:lvl3pPr>
      <a:lvl4pPr marL="3762024" algn="l" defTabSz="2508016" rtl="0" eaLnBrk="1" latinLnBrk="0" hangingPunct="1">
        <a:defRPr sz="4900" kern="1200">
          <a:solidFill>
            <a:schemeClr val="tx1"/>
          </a:solidFill>
          <a:latin typeface="+mn-lt"/>
          <a:ea typeface="+mn-ea"/>
          <a:cs typeface="+mn-cs"/>
        </a:defRPr>
      </a:lvl4pPr>
      <a:lvl5pPr marL="5016033" algn="l" defTabSz="2508016" rtl="0" eaLnBrk="1" latinLnBrk="0" hangingPunct="1">
        <a:defRPr sz="4900" kern="1200">
          <a:solidFill>
            <a:schemeClr val="tx1"/>
          </a:solidFill>
          <a:latin typeface="+mn-lt"/>
          <a:ea typeface="+mn-ea"/>
          <a:cs typeface="+mn-cs"/>
        </a:defRPr>
      </a:lvl5pPr>
      <a:lvl6pPr marL="6270041" algn="l" defTabSz="2508016" rtl="0" eaLnBrk="1" latinLnBrk="0" hangingPunct="1">
        <a:defRPr sz="4900" kern="1200">
          <a:solidFill>
            <a:schemeClr val="tx1"/>
          </a:solidFill>
          <a:latin typeface="+mn-lt"/>
          <a:ea typeface="+mn-ea"/>
          <a:cs typeface="+mn-cs"/>
        </a:defRPr>
      </a:lvl6pPr>
      <a:lvl7pPr marL="7524049" algn="l" defTabSz="2508016" rtl="0" eaLnBrk="1" latinLnBrk="0" hangingPunct="1">
        <a:defRPr sz="4900" kern="1200">
          <a:solidFill>
            <a:schemeClr val="tx1"/>
          </a:solidFill>
          <a:latin typeface="+mn-lt"/>
          <a:ea typeface="+mn-ea"/>
          <a:cs typeface="+mn-cs"/>
        </a:defRPr>
      </a:lvl7pPr>
      <a:lvl8pPr marL="8778057" algn="l" defTabSz="2508016" rtl="0" eaLnBrk="1" latinLnBrk="0" hangingPunct="1">
        <a:defRPr sz="4900" kern="1200">
          <a:solidFill>
            <a:schemeClr val="tx1"/>
          </a:solidFill>
          <a:latin typeface="+mn-lt"/>
          <a:ea typeface="+mn-ea"/>
          <a:cs typeface="+mn-cs"/>
        </a:defRPr>
      </a:lvl8pPr>
      <a:lvl9pPr marL="10032065" algn="l" defTabSz="2508016"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4.jpeg"/><Relationship Id="rId4" Type="http://schemas.openxmlformats.org/officeDocument/2006/relationships/chart" Target="../charts/chart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VC-012F"/>
          <p:cNvPicPr>
            <a:picLocks noChangeAspect="1" noChangeArrowheads="1"/>
          </p:cNvPicPr>
          <p:nvPr/>
        </p:nvPicPr>
        <p:blipFill>
          <a:blip r:embed="rId2" cstate="print"/>
          <a:srcRect l="20424" t="55123" r="24706" b="2048"/>
          <a:stretch>
            <a:fillRect/>
          </a:stretch>
        </p:blipFill>
        <p:spPr bwMode="auto">
          <a:xfrm>
            <a:off x="0" y="0"/>
            <a:ext cx="27432000" cy="16459200"/>
          </a:xfrm>
          <a:prstGeom prst="rect">
            <a:avLst/>
          </a:prstGeom>
          <a:noFill/>
        </p:spPr>
      </p:pic>
      <p:sp>
        <p:nvSpPr>
          <p:cNvPr id="5" name="Rectangle 4"/>
          <p:cNvSpPr>
            <a:spLocks/>
          </p:cNvSpPr>
          <p:nvPr/>
        </p:nvSpPr>
        <p:spPr>
          <a:xfrm>
            <a:off x="457200" y="457200"/>
            <a:ext cx="26593800" cy="15621000"/>
          </a:xfrm>
          <a:prstGeom prst="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4"/>
          <p:cNvSpPr txBox="1">
            <a:spLocks noGrp="1" noChangeArrowheads="1"/>
          </p:cNvSpPr>
          <p:nvPr>
            <p:ph type="ctrTitle"/>
          </p:nvPr>
        </p:nvSpPr>
        <p:spPr bwMode="auto">
          <a:xfrm>
            <a:off x="533400" y="609600"/>
            <a:ext cx="26289000" cy="1295400"/>
          </a:xfrm>
          <a:noFill/>
          <a:ln>
            <a:miter lim="800000"/>
            <a:headEnd/>
            <a:tailEnd/>
          </a:ln>
        </p:spPr>
        <p:txBody>
          <a:bodyPr vert="horz" wrap="square" lIns="501612" tIns="250806" rIns="501612" bIns="250806" numCol="1" anchor="ctr" anchorCtr="0" compatLnSpc="1">
            <a:prstTxWarp prst="textNoShape">
              <a:avLst/>
            </a:prstTxWarp>
            <a:normAutofit/>
          </a:bodyPr>
          <a:lstStyle/>
          <a:p>
            <a:pPr defTabSz="1528763">
              <a:lnSpc>
                <a:spcPct val="85000"/>
              </a:lnSpc>
            </a:pPr>
            <a:r>
              <a:rPr lang="en-US" sz="4800" b="1" dirty="0"/>
              <a:t>Field Test Comparisons of Drift Reducing Products for Fixed Wing Aerial Applications</a:t>
            </a:r>
            <a:r>
              <a:rPr lang="en-US" sz="4800" dirty="0"/>
              <a:t> </a:t>
            </a:r>
          </a:p>
        </p:txBody>
      </p:sp>
      <p:sp>
        <p:nvSpPr>
          <p:cNvPr id="7" name="Text Box 5"/>
          <p:cNvSpPr txBox="1">
            <a:spLocks noChangeArrowheads="1"/>
          </p:cNvSpPr>
          <p:nvPr/>
        </p:nvSpPr>
        <p:spPr bwMode="auto">
          <a:xfrm>
            <a:off x="473075" y="1600200"/>
            <a:ext cx="26273125" cy="388892"/>
          </a:xfrm>
          <a:prstGeom prst="rect">
            <a:avLst/>
          </a:prstGeom>
          <a:noFill/>
          <a:ln w="9525">
            <a:noFill/>
            <a:miter lim="800000"/>
            <a:headEnd/>
            <a:tailEnd/>
          </a:ln>
          <a:effectLst/>
        </p:spPr>
        <p:txBody>
          <a:bodyPr wrap="square" lIns="71509" tIns="35752" rIns="71509" bIns="35752" anchor="ctr" anchorCtr="1">
            <a:spAutoFit/>
          </a:bodyPr>
          <a:lstStyle/>
          <a:p>
            <a:pPr defTabSz="719138">
              <a:lnSpc>
                <a:spcPct val="85000"/>
              </a:lnSpc>
              <a:spcBef>
                <a:spcPct val="30000"/>
              </a:spcBef>
            </a:pPr>
            <a:r>
              <a:rPr lang="en-US" sz="2400" b="1" dirty="0">
                <a:cs typeface="Arial" pitchFamily="34" charset="0"/>
              </a:rPr>
              <a:t>Robert E. Wolf, Kansas State University</a:t>
            </a:r>
            <a:r>
              <a:rPr lang="en-US" sz="2400" dirty="0">
                <a:cs typeface="Arial" pitchFamily="34" charset="0"/>
              </a:rPr>
              <a:t>, </a:t>
            </a:r>
            <a:r>
              <a:rPr lang="en-US" sz="2400" b="1" dirty="0">
                <a:cs typeface="Arial" pitchFamily="34" charset="0"/>
              </a:rPr>
              <a:t>Manhattan, </a:t>
            </a:r>
            <a:r>
              <a:rPr lang="en-US" sz="2400" b="1" dirty="0" smtClean="0">
                <a:cs typeface="Arial" pitchFamily="34" charset="0"/>
              </a:rPr>
              <a:t>Kansas   </a:t>
            </a:r>
            <a:r>
              <a:rPr lang="en-US" sz="2400" b="1" dirty="0" smtClean="0">
                <a:solidFill>
                  <a:srgbClr val="006600"/>
                </a:solidFill>
                <a:cs typeface="Arial" pitchFamily="34" charset="0"/>
              </a:rPr>
              <a:t>•</a:t>
            </a:r>
            <a:r>
              <a:rPr lang="en-US" sz="2400" b="1" dirty="0" smtClean="0">
                <a:cs typeface="Arial" pitchFamily="34" charset="0"/>
              </a:rPr>
              <a:t>   Scott </a:t>
            </a:r>
            <a:r>
              <a:rPr lang="en-US" sz="2400" b="1" dirty="0" err="1" smtClean="0">
                <a:cs typeface="Arial" pitchFamily="34" charset="0"/>
              </a:rPr>
              <a:t>Bretthauer</a:t>
            </a:r>
            <a:r>
              <a:rPr lang="en-US" sz="2400" b="1" dirty="0" smtClean="0">
                <a:cs typeface="Arial" pitchFamily="34" charset="0"/>
              </a:rPr>
              <a:t>, University of Illinois, Urbana, Illinois   </a:t>
            </a:r>
            <a:r>
              <a:rPr lang="en-US" sz="2400" b="1" dirty="0" smtClean="0">
                <a:solidFill>
                  <a:schemeClr val="accent3">
                    <a:lumMod val="50000"/>
                  </a:schemeClr>
                </a:solidFill>
                <a:cs typeface="Arial" pitchFamily="34" charset="0"/>
              </a:rPr>
              <a:t>•</a:t>
            </a:r>
            <a:r>
              <a:rPr lang="en-US" sz="2400" b="1" dirty="0" smtClean="0">
                <a:cs typeface="Arial" pitchFamily="34" charset="0"/>
              </a:rPr>
              <a:t>   Dennis </a:t>
            </a:r>
            <a:r>
              <a:rPr lang="en-US" sz="2400" b="1" dirty="0">
                <a:cs typeface="Arial" pitchFamily="34" charset="0"/>
              </a:rPr>
              <a:t>R. </a:t>
            </a:r>
            <a:r>
              <a:rPr lang="en-US" sz="2400" b="1" dirty="0" err="1">
                <a:cs typeface="Arial" pitchFamily="34" charset="0"/>
              </a:rPr>
              <a:t>Gardisser</a:t>
            </a:r>
            <a:r>
              <a:rPr lang="en-US" sz="2400" b="1" dirty="0">
                <a:cs typeface="Arial" pitchFamily="34" charset="0"/>
              </a:rPr>
              <a:t>, University of Arkansas, Little Rock, Arkansas</a:t>
            </a:r>
            <a:r>
              <a:rPr lang="en-US" sz="2400" dirty="0">
                <a:cs typeface="Arial" pitchFamily="34" charset="0"/>
              </a:rPr>
              <a:t> </a:t>
            </a:r>
          </a:p>
        </p:txBody>
      </p:sp>
      <p:pic>
        <p:nvPicPr>
          <p:cNvPr id="8" name="Picture 6" descr="Pcat-pl"/>
          <p:cNvPicPr>
            <a:picLocks noChangeAspect="1" noChangeArrowheads="1"/>
          </p:cNvPicPr>
          <p:nvPr/>
        </p:nvPicPr>
        <p:blipFill>
          <a:blip r:embed="rId3" cstate="print"/>
          <a:srcRect/>
          <a:stretch>
            <a:fillRect/>
          </a:stretch>
        </p:blipFill>
        <p:spPr bwMode="auto">
          <a:xfrm>
            <a:off x="902350" y="853454"/>
            <a:ext cx="850250" cy="746746"/>
          </a:xfrm>
          <a:prstGeom prst="rect">
            <a:avLst/>
          </a:prstGeom>
          <a:noFill/>
        </p:spPr>
      </p:pic>
      <p:pic>
        <p:nvPicPr>
          <p:cNvPr id="9" name="Picture 6" descr="Pcat-pl"/>
          <p:cNvPicPr>
            <a:picLocks noChangeAspect="1" noChangeArrowheads="1"/>
          </p:cNvPicPr>
          <p:nvPr/>
        </p:nvPicPr>
        <p:blipFill>
          <a:blip r:embed="rId3" cstate="print"/>
          <a:srcRect/>
          <a:stretch>
            <a:fillRect/>
          </a:stretch>
        </p:blipFill>
        <p:spPr bwMode="auto">
          <a:xfrm flipH="1">
            <a:off x="25831800" y="929654"/>
            <a:ext cx="850250" cy="746746"/>
          </a:xfrm>
          <a:prstGeom prst="rect">
            <a:avLst/>
          </a:prstGeom>
          <a:noFill/>
        </p:spPr>
      </p:pic>
      <p:sp>
        <p:nvSpPr>
          <p:cNvPr id="10" name="Text Box 7"/>
          <p:cNvSpPr txBox="1">
            <a:spLocks noChangeArrowheads="1"/>
          </p:cNvSpPr>
          <p:nvPr/>
        </p:nvSpPr>
        <p:spPr bwMode="auto">
          <a:xfrm>
            <a:off x="813816" y="1981200"/>
            <a:ext cx="5638800" cy="13783648"/>
          </a:xfrm>
          <a:prstGeom prst="rect">
            <a:avLst/>
          </a:prstGeom>
          <a:noFill/>
          <a:ln w="9525">
            <a:noFill/>
            <a:miter lim="800000"/>
            <a:headEnd/>
            <a:tailEnd/>
          </a:ln>
          <a:effectLst/>
        </p:spPr>
        <p:txBody>
          <a:bodyPr wrap="square" lIns="71509" tIns="35752" rIns="71509" bIns="35752">
            <a:spAutoFit/>
          </a:bodyPr>
          <a:lstStyle/>
          <a:p>
            <a:pPr algn="ctr" defTabSz="719138">
              <a:lnSpc>
                <a:spcPct val="110000"/>
              </a:lnSpc>
            </a:pPr>
            <a:r>
              <a:rPr lang="en-US" sz="3000" b="1" dirty="0" smtClean="0">
                <a:cs typeface="Arial" pitchFamily="34" charset="0"/>
              </a:rPr>
              <a:t>ABSTRACT</a:t>
            </a:r>
          </a:p>
          <a:p>
            <a:pPr defTabSz="719138">
              <a:lnSpc>
                <a:spcPct val="110000"/>
              </a:lnSpc>
            </a:pPr>
            <a:r>
              <a:rPr lang="en-US" sz="2000" dirty="0" smtClean="0">
                <a:cs typeface="Arial" pitchFamily="34" charset="0"/>
              </a:rPr>
              <a:t>Ten drift </a:t>
            </a:r>
            <a:r>
              <a:rPr lang="en-US" sz="2000" dirty="0">
                <a:cs typeface="Arial" pitchFamily="34" charset="0"/>
              </a:rPr>
              <a:t>control products were compared for reducing horizontal and vertical drift for </a:t>
            </a:r>
            <a:r>
              <a:rPr lang="en-US" sz="2000" dirty="0" smtClean="0">
                <a:cs typeface="Arial" pitchFamily="34" charset="0"/>
              </a:rPr>
              <a:t>a high-speed fixed </a:t>
            </a:r>
            <a:r>
              <a:rPr lang="en-US" sz="2000" dirty="0">
                <a:cs typeface="Arial" pitchFamily="34" charset="0"/>
              </a:rPr>
              <a:t>wing aerial </a:t>
            </a:r>
            <a:r>
              <a:rPr lang="en-US" sz="2000" dirty="0" smtClean="0">
                <a:cs typeface="Arial" pitchFamily="34" charset="0"/>
              </a:rPr>
              <a:t>application scenario.  </a:t>
            </a:r>
            <a:r>
              <a:rPr lang="en-US" sz="2000" dirty="0">
                <a:cs typeface="Arial" pitchFamily="34" charset="0"/>
              </a:rPr>
              <a:t>Water-sensitive paper and DropletScan™ software was used to collect and compare the differences in drift</a:t>
            </a:r>
            <a:r>
              <a:rPr lang="en-US" sz="2000" dirty="0" smtClean="0">
                <a:cs typeface="Arial" pitchFamily="34" charset="0"/>
              </a:rPr>
              <a:t>.</a:t>
            </a:r>
          </a:p>
          <a:p>
            <a:pPr marL="234950" indent="-234950" defTabSz="719138">
              <a:lnSpc>
                <a:spcPct val="110000"/>
              </a:lnSpc>
              <a:buClr>
                <a:srgbClr val="006600"/>
              </a:buClr>
              <a:buFont typeface="Calibri" pitchFamily="34" charset="0"/>
              <a:buChar char="•"/>
            </a:pPr>
            <a:r>
              <a:rPr lang="en-US" sz="2000" dirty="0" smtClean="0">
                <a:cs typeface="Arial" pitchFamily="34" charset="0"/>
              </a:rPr>
              <a:t>Differences in amounts of drift were found among all treatments.</a:t>
            </a:r>
          </a:p>
          <a:p>
            <a:pPr marL="234950" indent="-234950" defTabSz="719138">
              <a:lnSpc>
                <a:spcPct val="110000"/>
              </a:lnSpc>
              <a:buClr>
                <a:srgbClr val="006600"/>
              </a:buClr>
              <a:buFont typeface="Calibri" pitchFamily="34" charset="0"/>
              <a:buChar char="•"/>
            </a:pPr>
            <a:r>
              <a:rPr lang="en-US" sz="2000" dirty="0" smtClean="0">
                <a:cs typeface="Arial" pitchFamily="34" charset="0"/>
              </a:rPr>
              <a:t>A few of the products exhibited less drift potential than water alone.</a:t>
            </a:r>
          </a:p>
          <a:p>
            <a:pPr marL="234950" indent="-234950" defTabSz="719138">
              <a:lnSpc>
                <a:spcPct val="110000"/>
              </a:lnSpc>
              <a:buClr>
                <a:srgbClr val="006600"/>
              </a:buClr>
              <a:buFont typeface="Calibri" pitchFamily="34" charset="0"/>
              <a:buChar char="•"/>
            </a:pPr>
            <a:r>
              <a:rPr lang="en-US" sz="2000" dirty="0" smtClean="0">
                <a:cs typeface="Arial" pitchFamily="34" charset="0"/>
              </a:rPr>
              <a:t>Several of the products exhibited the same or more drift potential than water alone.</a:t>
            </a:r>
          </a:p>
          <a:p>
            <a:pPr marL="234950" indent="-234950" defTabSz="719138">
              <a:lnSpc>
                <a:spcPct val="110000"/>
              </a:lnSpc>
              <a:buClr>
                <a:srgbClr val="006600"/>
              </a:buClr>
              <a:buFont typeface="Calibri" pitchFamily="34" charset="0"/>
              <a:buChar char="•"/>
            </a:pPr>
            <a:r>
              <a:rPr lang="en-US" sz="2000" dirty="0" smtClean="0">
                <a:cs typeface="Arial" pitchFamily="34" charset="0"/>
              </a:rPr>
              <a:t>Slight differences were measured in how the products affected the droplet size (VMD).</a:t>
            </a:r>
          </a:p>
          <a:p>
            <a:pPr marL="234950" indent="-234950" defTabSz="719138">
              <a:lnSpc>
                <a:spcPct val="110000"/>
              </a:lnSpc>
              <a:buClr>
                <a:srgbClr val="006600"/>
              </a:buClr>
              <a:buFont typeface="Calibri" pitchFamily="34" charset="0"/>
              <a:buChar char="•"/>
            </a:pPr>
            <a:endParaRPr lang="en-US" sz="2000" dirty="0" smtClean="0">
              <a:cs typeface="Arial" pitchFamily="34" charset="0"/>
            </a:endParaRPr>
          </a:p>
          <a:p>
            <a:pPr algn="ctr" defTabSz="719138">
              <a:lnSpc>
                <a:spcPct val="110000"/>
              </a:lnSpc>
            </a:pPr>
            <a:r>
              <a:rPr lang="en-US" sz="3000" b="1" dirty="0" smtClean="0">
                <a:cs typeface="Arial" pitchFamily="34" charset="0"/>
              </a:rPr>
              <a:t>INTRODUCTION</a:t>
            </a:r>
          </a:p>
          <a:p>
            <a:pPr defTabSz="719138">
              <a:lnSpc>
                <a:spcPct val="110000"/>
              </a:lnSpc>
            </a:pPr>
            <a:r>
              <a:rPr lang="en-US" sz="2000" dirty="0" smtClean="0"/>
              <a:t>Off-target drift is a major source of application inefficiency.   Application of crop protection products with aerial application equipment is a complex process.  In addition to meteorological factors, many other conditions and components of the application process may influence off-target deposition of the applied products.  Spray formulations have been found to affect drift from aerial applications.  Materials added to aerial spray tank mixes that alter the physical properties of the spray mixture affect the droplet size spectrum.  With new nozzle configurations and higher pressure recommendations, and with the continued development of drift reducing tank mix materials, applicators seek to better facilitate making sound decisions regarding the addition of drift control products into their tank mixes.</a:t>
            </a:r>
          </a:p>
          <a:p>
            <a:pPr algn="ctr" defTabSz="719138">
              <a:lnSpc>
                <a:spcPct val="110000"/>
              </a:lnSpc>
            </a:pPr>
            <a:endParaRPr lang="en-US" sz="2000" dirty="0" smtClean="0"/>
          </a:p>
          <a:p>
            <a:pPr algn="ctr" defTabSz="719138">
              <a:lnSpc>
                <a:spcPct val="110000"/>
              </a:lnSpc>
            </a:pPr>
            <a:r>
              <a:rPr lang="en-US" sz="3000" b="1" dirty="0" smtClean="0">
                <a:cs typeface="Arial" pitchFamily="34" charset="0"/>
              </a:rPr>
              <a:t>OBJECTIVE</a:t>
            </a:r>
          </a:p>
          <a:p>
            <a:pPr defTabSz="719138">
              <a:lnSpc>
                <a:spcPct val="110000"/>
              </a:lnSpc>
            </a:pPr>
            <a:r>
              <a:rPr lang="en-US" sz="2000" dirty="0" smtClean="0">
                <a:cs typeface="Arial" pitchFamily="34" charset="0"/>
              </a:rPr>
              <a:t>This study evaluated the influence of selected drift control products/deposition aids on horizontal, vertical, and total spray drift during a high-speed fixed wing aerial application scenario.  </a:t>
            </a:r>
            <a:endParaRPr lang="en-US" sz="2000" dirty="0">
              <a:cs typeface="Arial" pitchFamily="34" charset="0"/>
            </a:endParaRPr>
          </a:p>
        </p:txBody>
      </p:sp>
      <p:sp>
        <p:nvSpPr>
          <p:cNvPr id="13" name="Rectangle 9"/>
          <p:cNvSpPr>
            <a:spLocks noChangeArrowheads="1"/>
          </p:cNvSpPr>
          <p:nvPr/>
        </p:nvSpPr>
        <p:spPr bwMode="auto">
          <a:xfrm>
            <a:off x="6629400" y="1905000"/>
            <a:ext cx="5943600" cy="3886200"/>
          </a:xfrm>
          <a:prstGeom prst="rect">
            <a:avLst/>
          </a:prstGeom>
          <a:noFill/>
          <a:ln w="9525">
            <a:noFill/>
            <a:miter lim="800000"/>
            <a:headEnd/>
            <a:tailEnd/>
          </a:ln>
        </p:spPr>
        <p:txBody>
          <a:bodyPr lIns="91425" tIns="45713" rIns="91425" bIns="45713"/>
          <a:lstStyle/>
          <a:p>
            <a:pPr marL="342900" indent="-342900">
              <a:lnSpc>
                <a:spcPct val="110000"/>
              </a:lnSpc>
              <a:spcBef>
                <a:spcPct val="50000"/>
              </a:spcBef>
            </a:pPr>
            <a:endParaRPr lang="en-US" sz="3000" b="1" dirty="0" smtClean="0"/>
          </a:p>
          <a:p>
            <a:pPr marL="234950" lvl="2" indent="-234950">
              <a:lnSpc>
                <a:spcPct val="110000"/>
              </a:lnSpc>
              <a:spcBef>
                <a:spcPct val="20000"/>
              </a:spcBef>
              <a:buClr>
                <a:srgbClr val="006600"/>
              </a:buClr>
              <a:buFont typeface="Calibri" pitchFamily="34" charset="0"/>
              <a:buChar char="•"/>
            </a:pPr>
            <a:r>
              <a:rPr lang="en-US" sz="2000" dirty="0" smtClean="0"/>
              <a:t>AT 501A</a:t>
            </a:r>
          </a:p>
          <a:p>
            <a:pPr marL="479425" lvl="2" indent="-234950">
              <a:lnSpc>
                <a:spcPct val="110000"/>
              </a:lnSpc>
              <a:spcBef>
                <a:spcPct val="20000"/>
              </a:spcBef>
              <a:buClr>
                <a:schemeClr val="accent6">
                  <a:lumMod val="50000"/>
                </a:schemeClr>
              </a:buClr>
              <a:buFont typeface="Wingdings" pitchFamily="2" charset="2"/>
              <a:buChar char="§"/>
            </a:pPr>
            <a:r>
              <a:rPr lang="en-US" sz="2000" dirty="0" smtClean="0"/>
              <a:t> Drop </a:t>
            </a:r>
            <a:r>
              <a:rPr lang="en-US" sz="2000" dirty="0"/>
              <a:t>booms</a:t>
            </a:r>
          </a:p>
          <a:p>
            <a:pPr marL="479425" lvl="2" indent="-234950">
              <a:lnSpc>
                <a:spcPct val="110000"/>
              </a:lnSpc>
              <a:spcBef>
                <a:spcPct val="20000"/>
              </a:spcBef>
              <a:buClr>
                <a:schemeClr val="accent6">
                  <a:lumMod val="50000"/>
                </a:schemeClr>
              </a:buClr>
              <a:buFont typeface="Wingdings" pitchFamily="2" charset="2"/>
              <a:buChar char="§"/>
            </a:pPr>
            <a:r>
              <a:rPr lang="en-US" sz="2000" dirty="0" smtClean="0"/>
              <a:t> CP-11TT #15 </a:t>
            </a:r>
            <a:r>
              <a:rPr lang="en-US" sz="2000" dirty="0"/>
              <a:t>nozzles </a:t>
            </a:r>
            <a:r>
              <a:rPr lang="en-US" sz="2000" dirty="0" smtClean="0"/>
              <a:t>w/8° </a:t>
            </a:r>
            <a:r>
              <a:rPr lang="en-US" sz="2000" dirty="0"/>
              <a:t>deflection</a:t>
            </a:r>
          </a:p>
          <a:p>
            <a:pPr marL="479425" lvl="2" indent="-234950">
              <a:lnSpc>
                <a:spcPct val="110000"/>
              </a:lnSpc>
              <a:spcBef>
                <a:spcPct val="20000"/>
              </a:spcBef>
              <a:buClr>
                <a:schemeClr val="accent6">
                  <a:lumMod val="50000"/>
                </a:schemeClr>
              </a:buClr>
              <a:buFont typeface="Wingdings" pitchFamily="2" charset="2"/>
              <a:buChar char="§"/>
            </a:pPr>
            <a:r>
              <a:rPr lang="en-US" sz="2000" dirty="0" smtClean="0"/>
              <a:t> 44 psi</a:t>
            </a:r>
            <a:endParaRPr lang="en-US" sz="2000" dirty="0"/>
          </a:p>
          <a:p>
            <a:pPr marL="479425" lvl="2" indent="-234950">
              <a:lnSpc>
                <a:spcPct val="110000"/>
              </a:lnSpc>
              <a:spcBef>
                <a:spcPct val="20000"/>
              </a:spcBef>
              <a:buClr>
                <a:schemeClr val="accent6">
                  <a:lumMod val="50000"/>
                </a:schemeClr>
              </a:buClr>
              <a:buFont typeface="Wingdings" pitchFamily="2" charset="2"/>
              <a:buChar char="§"/>
            </a:pPr>
            <a:r>
              <a:rPr lang="en-US" sz="2000" dirty="0" smtClean="0"/>
              <a:t> 156 </a:t>
            </a:r>
            <a:r>
              <a:rPr lang="en-US" sz="2000" dirty="0"/>
              <a:t>mph ground speed by </a:t>
            </a:r>
            <a:r>
              <a:rPr lang="en-US" sz="2000" dirty="0" smtClean="0"/>
              <a:t>radar</a:t>
            </a:r>
          </a:p>
          <a:p>
            <a:pPr marL="234950" indent="-234950">
              <a:lnSpc>
                <a:spcPct val="110000"/>
              </a:lnSpc>
              <a:spcBef>
                <a:spcPct val="20000"/>
              </a:spcBef>
              <a:buClr>
                <a:srgbClr val="006600"/>
              </a:buClr>
              <a:buFont typeface="Calibri" pitchFamily="34" charset="0"/>
              <a:buChar char="•"/>
            </a:pPr>
            <a:r>
              <a:rPr lang="en-US" sz="2000" dirty="0" smtClean="0"/>
              <a:t>Droplet Spectrum: Medium (CP/USDA Model)</a:t>
            </a:r>
          </a:p>
          <a:p>
            <a:pPr marL="234950" indent="-234950">
              <a:lnSpc>
                <a:spcPct val="110000"/>
              </a:lnSpc>
              <a:spcBef>
                <a:spcPct val="20000"/>
              </a:spcBef>
              <a:buClr>
                <a:srgbClr val="006600"/>
              </a:buClr>
              <a:buSzPct val="114000"/>
              <a:buFont typeface="Calibri" pitchFamily="34" charset="0"/>
              <a:buChar char="•"/>
            </a:pPr>
            <a:r>
              <a:rPr lang="en-US" sz="2000" dirty="0" smtClean="0"/>
              <a:t>Percent Volume &lt; 200 microns = 7.65%</a:t>
            </a:r>
            <a:endParaRPr lang="en-US" sz="2000" dirty="0"/>
          </a:p>
          <a:p>
            <a:pPr marL="234950" indent="-234950">
              <a:lnSpc>
                <a:spcPct val="110000"/>
              </a:lnSpc>
              <a:spcBef>
                <a:spcPct val="20000"/>
              </a:spcBef>
              <a:buClr>
                <a:srgbClr val="006600"/>
              </a:buClr>
              <a:buFont typeface="Calibri" pitchFamily="34" charset="0"/>
              <a:buChar char="•"/>
            </a:pPr>
            <a:r>
              <a:rPr lang="en-US" sz="2000" dirty="0" smtClean="0"/>
              <a:t>Aircraft </a:t>
            </a:r>
            <a:r>
              <a:rPr lang="en-US" sz="2000" dirty="0"/>
              <a:t>calibrated for 28 L/ha (3 GPA)</a:t>
            </a:r>
          </a:p>
        </p:txBody>
      </p:sp>
      <p:graphicFrame>
        <p:nvGraphicFramePr>
          <p:cNvPr id="38" name="Table 37"/>
          <p:cNvGraphicFramePr>
            <a:graphicFrameLocks noGrp="1"/>
          </p:cNvGraphicFramePr>
          <p:nvPr/>
        </p:nvGraphicFramePr>
        <p:xfrm>
          <a:off x="6629400" y="5839361"/>
          <a:ext cx="5715001" cy="4404360"/>
        </p:xfrm>
        <a:graphic>
          <a:graphicData uri="http://schemas.openxmlformats.org/drawingml/2006/table">
            <a:tbl>
              <a:tblPr firstRow="1" bandRow="1">
                <a:tableStyleId>{5C22544A-7EE6-4342-B048-85BDC9FD1C3A}</a:tableStyleId>
              </a:tblPr>
              <a:tblGrid>
                <a:gridCol w="1905000"/>
                <a:gridCol w="1981200"/>
                <a:gridCol w="1828801"/>
              </a:tblGrid>
              <a:tr h="241374">
                <a:tc>
                  <a:txBody>
                    <a:bodyPr/>
                    <a:lstStyle/>
                    <a:p>
                      <a:pPr marL="0" marR="0" algn="ctr">
                        <a:spcBef>
                          <a:spcPts val="300"/>
                        </a:spcBef>
                        <a:spcAft>
                          <a:spcPts val="300"/>
                        </a:spcAft>
                      </a:pPr>
                      <a:r>
                        <a:rPr lang="en-US" sz="1700" kern="1400" dirty="0">
                          <a:latin typeface="Arial"/>
                          <a:ea typeface="Times New Roman"/>
                          <a:cs typeface="Arial"/>
                        </a:rPr>
                        <a:t>Product Name</a:t>
                      </a:r>
                      <a:endParaRPr lang="en-US" sz="170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kern="1400" dirty="0" smtClean="0">
                          <a:latin typeface="Arial"/>
                          <a:ea typeface="Times New Roman"/>
                          <a:cs typeface="Arial"/>
                        </a:rPr>
                        <a:t>Company</a:t>
                      </a:r>
                      <a:endParaRPr lang="en-US" sz="170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kern="1400" dirty="0">
                          <a:latin typeface="Arial"/>
                          <a:ea typeface="Times New Roman"/>
                          <a:cs typeface="Arial"/>
                        </a:rPr>
                        <a:t>Mixing </a:t>
                      </a:r>
                      <a:r>
                        <a:rPr lang="en-US" sz="1700" kern="1400" dirty="0" err="1" smtClean="0">
                          <a:latin typeface="Arial"/>
                          <a:ea typeface="Times New Roman"/>
                          <a:cs typeface="Arial"/>
                        </a:rPr>
                        <a:t>Rate</a:t>
                      </a:r>
                      <a:r>
                        <a:rPr lang="en-US" sz="1700" kern="1400" baseline="30000" dirty="0" err="1" smtClean="0">
                          <a:latin typeface="Arial"/>
                          <a:ea typeface="Times New Roman"/>
                          <a:cs typeface="Arial"/>
                        </a:rPr>
                        <a:t>a</a:t>
                      </a:r>
                      <a:endParaRPr lang="en-US" sz="170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Tap </a:t>
                      </a:r>
                      <a:r>
                        <a:rPr lang="en-US" sz="1700" b="0" dirty="0" smtClean="0">
                          <a:latin typeface="Arial"/>
                          <a:ea typeface="Times New Roman"/>
                          <a:cs typeface="Arial"/>
                        </a:rPr>
                        <a:t>water 1</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Local supply</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X-77 only</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Superb HC + Interlock</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Winfield Solutions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133 oz + 33 oz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Formula 1</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United Suppliers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1.5 qt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#PX056-Z</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Precision Labs, Inc</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5 qt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Tap </a:t>
                      </a:r>
                      <a:r>
                        <a:rPr lang="en-US" sz="1700" b="0" dirty="0" smtClean="0">
                          <a:latin typeface="Arial"/>
                          <a:ea typeface="Times New Roman"/>
                          <a:cs typeface="Arial"/>
                        </a:rPr>
                        <a:t>water 2</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Local supply</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X-77 only</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Ag 06037</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Winfield Solutions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64 oz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Ag 08050</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Winfield Solutions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80 oz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Interlock 1.25</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Winfield Solutions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80 oz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Control</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err="1">
                          <a:latin typeface="Arial"/>
                          <a:ea typeface="Times New Roman"/>
                          <a:cs typeface="Arial"/>
                        </a:rPr>
                        <a:t>GarrCo</a:t>
                      </a:r>
                      <a:r>
                        <a:rPr lang="en-US" sz="1700" b="0" kern="1400" dirty="0">
                          <a:latin typeface="Arial"/>
                          <a:ea typeface="Times New Roman"/>
                          <a:cs typeface="Arial"/>
                        </a:rPr>
                        <a:t> Products, Inc</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2 oz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Tap </a:t>
                      </a:r>
                      <a:r>
                        <a:rPr lang="en-US" sz="1700" b="0" dirty="0" smtClean="0">
                          <a:latin typeface="Arial"/>
                          <a:ea typeface="Times New Roman"/>
                          <a:cs typeface="Arial"/>
                        </a:rPr>
                        <a:t>water 3</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Local supply</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X-77 only</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a:latin typeface="Arial"/>
                          <a:ea typeface="Times New Roman"/>
                          <a:cs typeface="Arial"/>
                        </a:rPr>
                        <a:t>INT 908</a:t>
                      </a:r>
                      <a:endParaRPr lang="en-US" sz="1700" b="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Rosen’s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5 gal / 45 gal</a:t>
                      </a:r>
                      <a:endParaRPr lang="en-US" sz="1700" b="0" kern="1400" dirty="0">
                        <a:latin typeface="Arial"/>
                        <a:ea typeface="Times New Roman"/>
                        <a:cs typeface="Times New Roman"/>
                      </a:endParaRPr>
                    </a:p>
                  </a:txBody>
                  <a:tcPr marL="68580" marR="68580" marT="0" marB="0" anchor="ctr"/>
                </a:tc>
              </a:tr>
              <a:tr h="291126">
                <a:tc>
                  <a:txBody>
                    <a:bodyPr/>
                    <a:lstStyle/>
                    <a:p>
                      <a:pPr marL="0" marR="0" algn="ctr">
                        <a:spcBef>
                          <a:spcPts val="600"/>
                        </a:spcBef>
                        <a:spcAft>
                          <a:spcPts val="0"/>
                        </a:spcAft>
                      </a:pPr>
                      <a:r>
                        <a:rPr lang="en-US" sz="1700" b="0" dirty="0">
                          <a:latin typeface="Arial"/>
                          <a:ea typeface="Times New Roman"/>
                          <a:cs typeface="Arial"/>
                        </a:rPr>
                        <a:t>Tap water + Prime </a:t>
                      </a:r>
                      <a:r>
                        <a:rPr lang="en-US" sz="1700" b="0" dirty="0" err="1">
                          <a:latin typeface="Arial"/>
                          <a:ea typeface="Times New Roman"/>
                          <a:cs typeface="Arial"/>
                        </a:rPr>
                        <a:t>Oil</a:t>
                      </a:r>
                      <a:r>
                        <a:rPr lang="en-US" sz="1700" b="0" baseline="30000" dirty="0" err="1">
                          <a:latin typeface="Arial"/>
                          <a:ea typeface="Times New Roman"/>
                          <a:cs typeface="Arial"/>
                        </a:rPr>
                        <a:t>b</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Local supply + Winfield Solutions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266 oz / 50 gal</a:t>
                      </a:r>
                      <a:endParaRPr lang="en-US" sz="1700" b="0" kern="1400" dirty="0">
                        <a:latin typeface="Arial"/>
                        <a:ea typeface="Times New Roman"/>
                        <a:cs typeface="Times New Roman"/>
                      </a:endParaRPr>
                    </a:p>
                  </a:txBody>
                  <a:tcPr marL="68580" marR="68580" marT="0" marB="0" anchor="ctr"/>
                </a:tc>
              </a:tr>
              <a:tr h="241374">
                <a:tc>
                  <a:txBody>
                    <a:bodyPr/>
                    <a:lstStyle/>
                    <a:p>
                      <a:pPr marL="0" marR="0" algn="ctr">
                        <a:spcBef>
                          <a:spcPts val="600"/>
                        </a:spcBef>
                        <a:spcAft>
                          <a:spcPts val="0"/>
                        </a:spcAft>
                      </a:pPr>
                      <a:r>
                        <a:rPr lang="en-US" sz="1700" b="0" dirty="0">
                          <a:latin typeface="Arial"/>
                          <a:ea typeface="Times New Roman"/>
                          <a:cs typeface="Arial"/>
                        </a:rPr>
                        <a:t>Interlock 0.8</a:t>
                      </a:r>
                      <a:endParaRPr lang="en-US" sz="1700" b="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Winfield Solutions</a:t>
                      </a:r>
                      <a:endParaRPr lang="en-US" sz="1700" b="0" kern="1400" dirty="0">
                        <a:latin typeface="Arial"/>
                        <a:ea typeface="Times New Roman"/>
                        <a:cs typeface="Times New Roman"/>
                      </a:endParaRPr>
                    </a:p>
                  </a:txBody>
                  <a:tcPr marL="68580" marR="68580" marT="0" marB="0" anchor="ctr"/>
                </a:tc>
                <a:tc>
                  <a:txBody>
                    <a:bodyPr/>
                    <a:lstStyle/>
                    <a:p>
                      <a:pPr marL="0" marR="0" algn="ctr">
                        <a:spcBef>
                          <a:spcPts val="300"/>
                        </a:spcBef>
                        <a:spcAft>
                          <a:spcPts val="300"/>
                        </a:spcAft>
                      </a:pPr>
                      <a:r>
                        <a:rPr lang="en-US" sz="1700" b="0" kern="1400" dirty="0">
                          <a:latin typeface="Arial"/>
                          <a:ea typeface="Times New Roman"/>
                          <a:cs typeface="Arial"/>
                        </a:rPr>
                        <a:t>50 oz / 50 gal</a:t>
                      </a:r>
                      <a:endParaRPr lang="en-US" sz="1700" b="0" kern="1400" dirty="0">
                        <a:latin typeface="Arial"/>
                        <a:ea typeface="Times New Roman"/>
                        <a:cs typeface="Times New Roman"/>
                      </a:endParaRPr>
                    </a:p>
                  </a:txBody>
                  <a:tcPr marL="68580" marR="68580" marT="0" marB="0" anchor="ctr"/>
                </a:tc>
              </a:tr>
            </a:tbl>
          </a:graphicData>
        </a:graphic>
      </p:graphicFrame>
      <p:sp>
        <p:nvSpPr>
          <p:cNvPr id="40" name="Rectangle 39"/>
          <p:cNvSpPr/>
          <p:nvPr/>
        </p:nvSpPr>
        <p:spPr>
          <a:xfrm>
            <a:off x="6629400" y="10287000"/>
            <a:ext cx="5715000" cy="1323439"/>
          </a:xfrm>
          <a:prstGeom prst="rect">
            <a:avLst/>
          </a:prstGeom>
        </p:spPr>
        <p:txBody>
          <a:bodyPr wrap="square">
            <a:spAutoFit/>
          </a:bodyPr>
          <a:lstStyle/>
          <a:p>
            <a:pPr marL="228600" indent="-228600">
              <a:tabLst>
                <a:tab pos="228600" algn="l"/>
              </a:tabLst>
            </a:pPr>
            <a:r>
              <a:rPr lang="en-US" sz="2000" baseline="30000" dirty="0" smtClean="0">
                <a:cs typeface="Arial" pitchFamily="34" charset="0"/>
              </a:rPr>
              <a:t>a</a:t>
            </a:r>
            <a:r>
              <a:rPr lang="en-US" sz="2000" dirty="0" smtClean="0">
                <a:cs typeface="Arial" pitchFamily="34" charset="0"/>
              </a:rPr>
              <a:t> 	All tank mixes included X-77 at .25% v/v (16 ounces per 50 gallon load).</a:t>
            </a:r>
          </a:p>
          <a:p>
            <a:pPr marL="228600" indent="-228600">
              <a:tabLst>
                <a:tab pos="228600" algn="l"/>
              </a:tabLst>
            </a:pPr>
            <a:r>
              <a:rPr lang="en-US" sz="2000" baseline="30000" dirty="0" smtClean="0">
                <a:cs typeface="Arial" pitchFamily="34" charset="0"/>
              </a:rPr>
              <a:t>b	</a:t>
            </a:r>
            <a:r>
              <a:rPr lang="en-US" sz="2000" dirty="0" smtClean="0">
                <a:cs typeface="Arial" pitchFamily="34" charset="0"/>
              </a:rPr>
              <a:t>Oil to simulate a suggested tank mix with fungicide (Prime Oil @ 1 pint/acre).</a:t>
            </a:r>
            <a:endParaRPr lang="en-US" sz="2000" dirty="0">
              <a:cs typeface="Arial" pitchFamily="34" charset="0"/>
            </a:endParaRPr>
          </a:p>
        </p:txBody>
      </p:sp>
      <p:sp>
        <p:nvSpPr>
          <p:cNvPr id="41" name="Text Box 471"/>
          <p:cNvSpPr txBox="1">
            <a:spLocks noChangeArrowheads="1"/>
          </p:cNvSpPr>
          <p:nvPr/>
        </p:nvSpPr>
        <p:spPr bwMode="auto">
          <a:xfrm>
            <a:off x="6629400" y="11887200"/>
            <a:ext cx="11811000" cy="3765521"/>
          </a:xfrm>
          <a:prstGeom prst="rect">
            <a:avLst/>
          </a:prstGeom>
          <a:noFill/>
          <a:ln w="9525">
            <a:noFill/>
            <a:miter lim="800000"/>
            <a:headEnd/>
            <a:tailEnd/>
          </a:ln>
          <a:effectLst/>
        </p:spPr>
        <p:txBody>
          <a:bodyPr wrap="square" lIns="71509" tIns="35752" rIns="71509" bIns="35752">
            <a:spAutoFit/>
          </a:bodyPr>
          <a:lstStyle/>
          <a:p>
            <a:pPr marL="469900" indent="-469900" algn="ctr" defTabSz="719138">
              <a:spcBef>
                <a:spcPct val="50000"/>
              </a:spcBef>
            </a:pPr>
            <a:r>
              <a:rPr lang="en-US" sz="3000" b="1" dirty="0" smtClean="0">
                <a:cs typeface="Arial" pitchFamily="34" charset="0"/>
              </a:rPr>
              <a:t>CONCLUSIONS</a:t>
            </a:r>
          </a:p>
          <a:p>
            <a:pPr marL="469900" indent="-469900" defTabSz="719138">
              <a:spcBef>
                <a:spcPct val="50000"/>
              </a:spcBef>
              <a:buClr>
                <a:srgbClr val="006600"/>
              </a:buClr>
              <a:buFont typeface="Wingdings" pitchFamily="2" charset="2"/>
              <a:buChar char="l"/>
            </a:pPr>
            <a:r>
              <a:rPr lang="en-US" sz="2000" dirty="0" smtClean="0">
                <a:cs typeface="Arial" pitchFamily="34" charset="0"/>
              </a:rPr>
              <a:t>Differences in coverage representing downwind drift were measured </a:t>
            </a:r>
            <a:r>
              <a:rPr lang="en-US" sz="2000" dirty="0">
                <a:cs typeface="Arial" pitchFamily="34" charset="0"/>
              </a:rPr>
              <a:t>at all horizontal and vertical collector </a:t>
            </a:r>
            <a:r>
              <a:rPr lang="en-US" sz="2000" dirty="0" smtClean="0">
                <a:cs typeface="Arial" pitchFamily="34" charset="0"/>
              </a:rPr>
              <a:t>positions for all the treatments.</a:t>
            </a:r>
            <a:endParaRPr lang="en-US" sz="2000" dirty="0">
              <a:cs typeface="Arial" pitchFamily="34" charset="0"/>
            </a:endParaRPr>
          </a:p>
          <a:p>
            <a:pPr marL="469900" indent="-469900" defTabSz="719138">
              <a:spcBef>
                <a:spcPct val="50000"/>
              </a:spcBef>
              <a:buClr>
                <a:srgbClr val="006600"/>
              </a:buClr>
              <a:buFont typeface="Wingdings" pitchFamily="2" charset="2"/>
              <a:buChar char="l"/>
            </a:pPr>
            <a:r>
              <a:rPr lang="en-US" sz="2000" dirty="0" smtClean="0">
                <a:cs typeface="Arial" pitchFamily="34" charset="0"/>
              </a:rPr>
              <a:t>INT 908, Control, and Interlock 0.8 all were measured with significantly less drift than the average of the three all water treatments.</a:t>
            </a:r>
          </a:p>
          <a:p>
            <a:pPr marL="469900" indent="-469900" defTabSz="719138">
              <a:spcBef>
                <a:spcPct val="50000"/>
              </a:spcBef>
              <a:buClr>
                <a:srgbClr val="006600"/>
              </a:buClr>
              <a:buFont typeface="Wingdings" pitchFamily="2" charset="2"/>
              <a:buChar char="l"/>
            </a:pPr>
            <a:r>
              <a:rPr lang="en-US" sz="2000" dirty="0" smtClean="0">
                <a:cs typeface="Arial" pitchFamily="34" charset="0"/>
              </a:rPr>
              <a:t>A water and oil treatment also had less drift than the average of the water treatments.</a:t>
            </a:r>
            <a:endParaRPr lang="en-US" sz="2000" dirty="0">
              <a:cs typeface="Arial" pitchFamily="34" charset="0"/>
            </a:endParaRPr>
          </a:p>
          <a:p>
            <a:pPr marL="469900" indent="-469900" defTabSz="719138">
              <a:spcBef>
                <a:spcPct val="50000"/>
              </a:spcBef>
              <a:buClr>
                <a:srgbClr val="006600"/>
              </a:buClr>
              <a:buFont typeface="Wingdings" pitchFamily="2" charset="2"/>
              <a:buChar char="l"/>
            </a:pPr>
            <a:r>
              <a:rPr lang="en-US" sz="2000" dirty="0" smtClean="0">
                <a:cs typeface="Arial" pitchFamily="34" charset="0"/>
              </a:rPr>
              <a:t>The remainder of the products were measured with more drift than the water only average.</a:t>
            </a:r>
          </a:p>
          <a:p>
            <a:pPr marL="469900" indent="-469900" defTabSz="719138">
              <a:spcBef>
                <a:spcPct val="50000"/>
              </a:spcBef>
              <a:buClr>
                <a:srgbClr val="006600"/>
              </a:buClr>
              <a:buFont typeface="Wingdings" pitchFamily="2" charset="2"/>
              <a:buChar char="l"/>
            </a:pPr>
            <a:r>
              <a:rPr lang="en-US" sz="2000" dirty="0" smtClean="0"/>
              <a:t>Based on mixing, loading, and system cleanout evaluations, some products may hinder good application techniques.</a:t>
            </a:r>
            <a:endParaRPr lang="en-US" sz="2000" dirty="0">
              <a:cs typeface="Arial" pitchFamily="34" charset="0"/>
            </a:endParaRPr>
          </a:p>
        </p:txBody>
      </p:sp>
      <p:sp>
        <p:nvSpPr>
          <p:cNvPr id="45" name="Text Box 474"/>
          <p:cNvSpPr txBox="1">
            <a:spLocks noChangeArrowheads="1"/>
          </p:cNvSpPr>
          <p:nvPr/>
        </p:nvSpPr>
        <p:spPr bwMode="auto">
          <a:xfrm>
            <a:off x="18564225" y="2008010"/>
            <a:ext cx="8382000" cy="533867"/>
          </a:xfrm>
          <a:prstGeom prst="rect">
            <a:avLst/>
          </a:prstGeom>
          <a:noFill/>
          <a:ln w="9525">
            <a:noFill/>
            <a:miter lim="800000"/>
            <a:headEnd/>
            <a:tailEnd/>
          </a:ln>
          <a:effectLst/>
        </p:spPr>
        <p:txBody>
          <a:bodyPr lIns="71509" tIns="35752" rIns="71509" bIns="35752">
            <a:spAutoFit/>
          </a:bodyPr>
          <a:lstStyle/>
          <a:p>
            <a:pPr algn="ctr" defTabSz="719138">
              <a:spcBef>
                <a:spcPct val="40000"/>
              </a:spcBef>
            </a:pPr>
            <a:r>
              <a:rPr lang="en-US" sz="3000" b="1" dirty="0" smtClean="0">
                <a:cs typeface="Arial" pitchFamily="34" charset="0"/>
              </a:rPr>
              <a:t>RESULTS</a:t>
            </a:r>
            <a:endParaRPr lang="en-US" sz="3000" i="1" dirty="0">
              <a:cs typeface="Arial" pitchFamily="34" charset="0"/>
            </a:endParaRPr>
          </a:p>
        </p:txBody>
      </p:sp>
      <p:sp>
        <p:nvSpPr>
          <p:cNvPr id="46" name="Text Box 478"/>
          <p:cNvSpPr txBox="1">
            <a:spLocks noChangeArrowheads="1"/>
          </p:cNvSpPr>
          <p:nvPr/>
        </p:nvSpPr>
        <p:spPr bwMode="auto">
          <a:xfrm>
            <a:off x="18288000" y="4722638"/>
            <a:ext cx="6561667" cy="687562"/>
          </a:xfrm>
          <a:prstGeom prst="rect">
            <a:avLst/>
          </a:prstGeom>
          <a:noFill/>
          <a:ln w="9525">
            <a:noFill/>
            <a:miter lim="800000"/>
            <a:headEnd/>
            <a:tailEnd/>
          </a:ln>
          <a:effectLst/>
        </p:spPr>
        <p:txBody>
          <a:bodyPr wrap="square" lIns="376108" tIns="188056" rIns="376108" bIns="188056">
            <a:spAutoFit/>
          </a:bodyPr>
          <a:lstStyle/>
          <a:p>
            <a:pPr defTabSz="3762375">
              <a:spcBef>
                <a:spcPct val="50000"/>
              </a:spcBef>
            </a:pPr>
            <a:r>
              <a:rPr lang="en-US" sz="2000" b="1" i="1" dirty="0" smtClean="0"/>
              <a:t>Figure 3.  Treatment volume median diameter’s.</a:t>
            </a:r>
            <a:endParaRPr lang="en-US" sz="2000" b="1" i="1" dirty="0"/>
          </a:p>
        </p:txBody>
      </p:sp>
      <p:sp>
        <p:nvSpPr>
          <p:cNvPr id="47" name="Text Box 479"/>
          <p:cNvSpPr txBox="1">
            <a:spLocks noChangeArrowheads="1"/>
          </p:cNvSpPr>
          <p:nvPr/>
        </p:nvSpPr>
        <p:spPr bwMode="auto">
          <a:xfrm>
            <a:off x="18288000" y="7542038"/>
            <a:ext cx="6561667" cy="687562"/>
          </a:xfrm>
          <a:prstGeom prst="rect">
            <a:avLst/>
          </a:prstGeom>
          <a:noFill/>
          <a:ln w="9525">
            <a:noFill/>
            <a:miter lim="800000"/>
            <a:headEnd/>
            <a:tailEnd/>
          </a:ln>
          <a:effectLst/>
        </p:spPr>
        <p:txBody>
          <a:bodyPr lIns="376108" tIns="188056" rIns="376108" bIns="188056">
            <a:spAutoFit/>
          </a:bodyPr>
          <a:lstStyle/>
          <a:p>
            <a:pPr defTabSz="3762375">
              <a:spcBef>
                <a:spcPct val="50000"/>
              </a:spcBef>
            </a:pPr>
            <a:r>
              <a:rPr lang="en-US" sz="2000" b="1" i="1" dirty="0" smtClean="0"/>
              <a:t>Figure 4.  Horizontal drift summary.</a:t>
            </a:r>
            <a:endParaRPr lang="en-US" sz="2000" b="1" i="1" dirty="0"/>
          </a:p>
        </p:txBody>
      </p:sp>
      <p:graphicFrame>
        <p:nvGraphicFramePr>
          <p:cNvPr id="48" name="Content Placeholder 3"/>
          <p:cNvGraphicFramePr>
            <a:graphicFrameLocks/>
          </p:cNvGraphicFramePr>
          <p:nvPr/>
        </p:nvGraphicFramePr>
        <p:xfrm>
          <a:off x="18440400" y="2667000"/>
          <a:ext cx="8414458" cy="2378234"/>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 Box 479"/>
          <p:cNvSpPr txBox="1">
            <a:spLocks noChangeArrowheads="1"/>
          </p:cNvSpPr>
          <p:nvPr/>
        </p:nvSpPr>
        <p:spPr bwMode="auto">
          <a:xfrm>
            <a:off x="18288000" y="12723638"/>
            <a:ext cx="6561667" cy="687562"/>
          </a:xfrm>
          <a:prstGeom prst="rect">
            <a:avLst/>
          </a:prstGeom>
          <a:noFill/>
          <a:ln w="9525">
            <a:noFill/>
            <a:miter lim="800000"/>
            <a:headEnd/>
            <a:tailEnd/>
          </a:ln>
          <a:effectLst/>
        </p:spPr>
        <p:txBody>
          <a:bodyPr lIns="376108" tIns="188056" rIns="376108" bIns="188056">
            <a:spAutoFit/>
          </a:bodyPr>
          <a:lstStyle/>
          <a:p>
            <a:pPr defTabSz="3762375">
              <a:spcBef>
                <a:spcPct val="50000"/>
              </a:spcBef>
            </a:pPr>
            <a:r>
              <a:rPr lang="en-US" sz="2000" b="1" i="1" dirty="0" smtClean="0"/>
              <a:t>Figure 6.  Total drift summary.</a:t>
            </a:r>
            <a:endParaRPr lang="en-US" sz="2000" b="1" i="1" dirty="0"/>
          </a:p>
        </p:txBody>
      </p:sp>
      <p:graphicFrame>
        <p:nvGraphicFramePr>
          <p:cNvPr id="50" name="Content Placeholder 6"/>
          <p:cNvGraphicFramePr>
            <a:graphicFrameLocks/>
          </p:cNvGraphicFramePr>
          <p:nvPr/>
        </p:nvGraphicFramePr>
        <p:xfrm>
          <a:off x="19202400" y="5562600"/>
          <a:ext cx="7366000" cy="22912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ontent Placeholder 3"/>
          <p:cNvGraphicFramePr>
            <a:graphicFrameLocks/>
          </p:cNvGraphicFramePr>
          <p:nvPr/>
        </p:nvGraphicFramePr>
        <p:xfrm>
          <a:off x="19302591" y="8206005"/>
          <a:ext cx="7112000" cy="2349231"/>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 Box 479"/>
          <p:cNvSpPr txBox="1">
            <a:spLocks noChangeArrowheads="1"/>
          </p:cNvSpPr>
          <p:nvPr/>
        </p:nvSpPr>
        <p:spPr bwMode="auto">
          <a:xfrm>
            <a:off x="18288000" y="10209038"/>
            <a:ext cx="6561667" cy="687562"/>
          </a:xfrm>
          <a:prstGeom prst="rect">
            <a:avLst/>
          </a:prstGeom>
          <a:noFill/>
          <a:ln w="9525">
            <a:noFill/>
            <a:miter lim="800000"/>
            <a:headEnd/>
            <a:tailEnd/>
          </a:ln>
          <a:effectLst/>
        </p:spPr>
        <p:txBody>
          <a:bodyPr lIns="376108" tIns="188056" rIns="376108" bIns="188056">
            <a:spAutoFit/>
          </a:bodyPr>
          <a:lstStyle/>
          <a:p>
            <a:pPr defTabSz="3762375">
              <a:spcBef>
                <a:spcPct val="50000"/>
              </a:spcBef>
            </a:pPr>
            <a:r>
              <a:rPr lang="en-US" sz="2000" b="1" i="1" dirty="0" smtClean="0"/>
              <a:t>Figure 5.  Vertical drift summary.</a:t>
            </a:r>
            <a:endParaRPr lang="en-US" sz="2000" b="1" i="1" dirty="0"/>
          </a:p>
        </p:txBody>
      </p:sp>
      <p:graphicFrame>
        <p:nvGraphicFramePr>
          <p:cNvPr id="53" name="Content Placeholder 3"/>
          <p:cNvGraphicFramePr>
            <a:graphicFrameLocks/>
          </p:cNvGraphicFramePr>
          <p:nvPr/>
        </p:nvGraphicFramePr>
        <p:xfrm>
          <a:off x="19278600" y="10820400"/>
          <a:ext cx="7196667" cy="22332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Content Placeholder 3"/>
          <p:cNvGraphicFramePr>
            <a:graphicFrameLocks/>
          </p:cNvGraphicFramePr>
          <p:nvPr/>
        </p:nvGraphicFramePr>
        <p:xfrm>
          <a:off x="19556591" y="13455522"/>
          <a:ext cx="6731000" cy="2262223"/>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 Box 479"/>
          <p:cNvSpPr txBox="1">
            <a:spLocks noChangeArrowheads="1"/>
          </p:cNvSpPr>
          <p:nvPr/>
        </p:nvSpPr>
        <p:spPr bwMode="auto">
          <a:xfrm>
            <a:off x="18288000" y="15316200"/>
            <a:ext cx="6561667" cy="687562"/>
          </a:xfrm>
          <a:prstGeom prst="rect">
            <a:avLst/>
          </a:prstGeom>
          <a:noFill/>
          <a:ln w="9525">
            <a:noFill/>
            <a:miter lim="800000"/>
            <a:headEnd/>
            <a:tailEnd/>
          </a:ln>
          <a:effectLst/>
        </p:spPr>
        <p:txBody>
          <a:bodyPr lIns="376108" tIns="188056" rIns="376108" bIns="188056">
            <a:spAutoFit/>
          </a:bodyPr>
          <a:lstStyle/>
          <a:p>
            <a:pPr defTabSz="3762375">
              <a:spcBef>
                <a:spcPct val="50000"/>
              </a:spcBef>
            </a:pPr>
            <a:r>
              <a:rPr lang="en-US" sz="2000" b="1" i="1" dirty="0" smtClean="0"/>
              <a:t>Figure 7.  Total drift rank.</a:t>
            </a:r>
            <a:endParaRPr lang="en-US" sz="2000" b="1" i="1" dirty="0"/>
          </a:p>
        </p:txBody>
      </p:sp>
      <p:sp>
        <p:nvSpPr>
          <p:cNvPr id="56" name="TextBox 55"/>
          <p:cNvSpPr txBox="1"/>
          <p:nvPr/>
        </p:nvSpPr>
        <p:spPr>
          <a:xfrm>
            <a:off x="20650200" y="13487400"/>
            <a:ext cx="2084209" cy="400110"/>
          </a:xfrm>
          <a:prstGeom prst="rect">
            <a:avLst/>
          </a:prstGeom>
          <a:noFill/>
          <a:ln>
            <a:noFill/>
          </a:ln>
        </p:spPr>
        <p:txBody>
          <a:bodyPr wrap="square" rtlCol="0">
            <a:spAutoFit/>
          </a:bodyPr>
          <a:lstStyle/>
          <a:p>
            <a:pPr algn="ctr"/>
            <a:r>
              <a:rPr lang="en-US" sz="2000" b="1" dirty="0" smtClean="0"/>
              <a:t>water average</a:t>
            </a:r>
            <a:endParaRPr lang="en-US" sz="2000" b="1" dirty="0"/>
          </a:p>
        </p:txBody>
      </p:sp>
      <p:cxnSp>
        <p:nvCxnSpPr>
          <p:cNvPr id="57" name="Straight Arrow Connector 56"/>
          <p:cNvCxnSpPr/>
          <p:nvPr/>
        </p:nvCxnSpPr>
        <p:spPr>
          <a:xfrm rot="5400000" flipH="1" flipV="1">
            <a:off x="21264563" y="13927932"/>
            <a:ext cx="140495" cy="238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8" name="TextBox 57"/>
          <p:cNvSpPr txBox="1"/>
          <p:nvPr/>
        </p:nvSpPr>
        <p:spPr>
          <a:xfrm>
            <a:off x="19507200" y="2419291"/>
            <a:ext cx="7144459" cy="400109"/>
          </a:xfrm>
          <a:prstGeom prst="rect">
            <a:avLst/>
          </a:prstGeom>
          <a:noFill/>
        </p:spPr>
        <p:txBody>
          <a:bodyPr wrap="square" rtlCol="0">
            <a:spAutoFit/>
          </a:bodyPr>
          <a:lstStyle/>
          <a:p>
            <a:pPr algn="ctr"/>
            <a:r>
              <a:rPr lang="en-US" sz="2000" b="1" dirty="0" smtClean="0">
                <a:latin typeface="+mn-lt"/>
              </a:rPr>
              <a:t>Volume  Median Diameter</a:t>
            </a:r>
            <a:endParaRPr lang="en-US" sz="2000" b="1" dirty="0">
              <a:latin typeface="+mn-lt"/>
            </a:endParaRPr>
          </a:p>
        </p:txBody>
      </p:sp>
      <p:sp>
        <p:nvSpPr>
          <p:cNvPr id="59" name="TextBox 58"/>
          <p:cNvSpPr txBox="1"/>
          <p:nvPr/>
        </p:nvSpPr>
        <p:spPr>
          <a:xfrm>
            <a:off x="19869858" y="5314890"/>
            <a:ext cx="6553200" cy="400110"/>
          </a:xfrm>
          <a:prstGeom prst="rect">
            <a:avLst/>
          </a:prstGeom>
          <a:noFill/>
        </p:spPr>
        <p:txBody>
          <a:bodyPr wrap="square" rtlCol="0">
            <a:spAutoFit/>
          </a:bodyPr>
          <a:lstStyle/>
          <a:p>
            <a:pPr algn="ctr"/>
            <a:r>
              <a:rPr lang="en-US" sz="2000" b="1" dirty="0" smtClean="0">
                <a:latin typeface="+mn-lt"/>
              </a:rPr>
              <a:t>Horizontal Drift</a:t>
            </a:r>
            <a:endParaRPr lang="en-US" sz="2000" b="1" dirty="0">
              <a:latin typeface="+mn-lt"/>
            </a:endParaRPr>
          </a:p>
        </p:txBody>
      </p:sp>
      <p:sp>
        <p:nvSpPr>
          <p:cNvPr id="60" name="TextBox 59"/>
          <p:cNvSpPr txBox="1"/>
          <p:nvPr/>
        </p:nvSpPr>
        <p:spPr>
          <a:xfrm>
            <a:off x="20022259" y="7981890"/>
            <a:ext cx="6324600" cy="400110"/>
          </a:xfrm>
          <a:prstGeom prst="rect">
            <a:avLst/>
          </a:prstGeom>
          <a:noFill/>
        </p:spPr>
        <p:txBody>
          <a:bodyPr wrap="square" rtlCol="0">
            <a:spAutoFit/>
          </a:bodyPr>
          <a:lstStyle/>
          <a:p>
            <a:pPr algn="ctr"/>
            <a:r>
              <a:rPr lang="en-US" sz="2000" b="1" dirty="0" smtClean="0">
                <a:latin typeface="+mn-lt"/>
              </a:rPr>
              <a:t>Vertical Drift</a:t>
            </a:r>
            <a:endParaRPr lang="en-US" sz="2000" b="1" dirty="0">
              <a:latin typeface="+mn-lt"/>
            </a:endParaRPr>
          </a:p>
        </p:txBody>
      </p:sp>
      <p:sp>
        <p:nvSpPr>
          <p:cNvPr id="61" name="TextBox 60"/>
          <p:cNvSpPr txBox="1"/>
          <p:nvPr/>
        </p:nvSpPr>
        <p:spPr>
          <a:xfrm>
            <a:off x="20098459" y="10668000"/>
            <a:ext cx="6324600" cy="400110"/>
          </a:xfrm>
          <a:prstGeom prst="rect">
            <a:avLst/>
          </a:prstGeom>
          <a:noFill/>
        </p:spPr>
        <p:txBody>
          <a:bodyPr wrap="square" rtlCol="0">
            <a:spAutoFit/>
          </a:bodyPr>
          <a:lstStyle/>
          <a:p>
            <a:pPr algn="ctr"/>
            <a:r>
              <a:rPr lang="en-US" sz="2000" b="1" dirty="0" smtClean="0">
                <a:latin typeface="+mn-lt"/>
              </a:rPr>
              <a:t>Total Drift</a:t>
            </a:r>
            <a:endParaRPr lang="en-US" sz="2000" b="1" dirty="0">
              <a:latin typeface="+mn-lt"/>
            </a:endParaRPr>
          </a:p>
        </p:txBody>
      </p:sp>
      <p:sp>
        <p:nvSpPr>
          <p:cNvPr id="62" name="TextBox 61"/>
          <p:cNvSpPr txBox="1"/>
          <p:nvPr/>
        </p:nvSpPr>
        <p:spPr>
          <a:xfrm>
            <a:off x="20098458" y="13182600"/>
            <a:ext cx="6172200" cy="400110"/>
          </a:xfrm>
          <a:prstGeom prst="rect">
            <a:avLst/>
          </a:prstGeom>
          <a:noFill/>
        </p:spPr>
        <p:txBody>
          <a:bodyPr wrap="square" rtlCol="0">
            <a:spAutoFit/>
          </a:bodyPr>
          <a:lstStyle/>
          <a:p>
            <a:pPr algn="ctr"/>
            <a:r>
              <a:rPr lang="en-US" sz="2000" b="1" dirty="0" smtClean="0">
                <a:latin typeface="+mn-lt"/>
              </a:rPr>
              <a:t>Ranked Total Drift</a:t>
            </a:r>
            <a:endParaRPr lang="en-US" sz="2000" b="1" dirty="0">
              <a:latin typeface="+mn-lt"/>
            </a:endParaRPr>
          </a:p>
        </p:txBody>
      </p:sp>
      <p:grpSp>
        <p:nvGrpSpPr>
          <p:cNvPr id="75" name="Group 74"/>
          <p:cNvGrpSpPr/>
          <p:nvPr/>
        </p:nvGrpSpPr>
        <p:grpSpPr>
          <a:xfrm>
            <a:off x="12192000" y="3198638"/>
            <a:ext cx="7086600" cy="7926562"/>
            <a:chOff x="12192000" y="3198638"/>
            <a:chExt cx="7086600" cy="7926562"/>
          </a:xfrm>
        </p:grpSpPr>
        <p:pic>
          <p:nvPicPr>
            <p:cNvPr id="14" name="Picture 5" descr="P1012496"/>
            <p:cNvPicPr>
              <a:picLocks noChangeAspect="1" noChangeArrowheads="1"/>
            </p:cNvPicPr>
            <p:nvPr/>
          </p:nvPicPr>
          <p:blipFill>
            <a:blip r:embed="rId9" cstate="print"/>
            <a:srcRect l="8900" t="16754" b="38570"/>
            <a:stretch>
              <a:fillRect/>
            </a:stretch>
          </p:blipFill>
          <p:spPr bwMode="auto">
            <a:xfrm>
              <a:off x="12573000" y="3198638"/>
              <a:ext cx="5873010" cy="2160778"/>
            </a:xfrm>
            <a:prstGeom prst="rect">
              <a:avLst/>
            </a:prstGeom>
            <a:noFill/>
            <a:ln w="9525">
              <a:noFill/>
              <a:miter lim="800000"/>
              <a:headEnd/>
              <a:tailEnd/>
            </a:ln>
          </p:spPr>
        </p:pic>
        <p:sp>
          <p:nvSpPr>
            <p:cNvPr id="15" name="Text Box 481"/>
            <p:cNvSpPr txBox="1">
              <a:spLocks noChangeArrowheads="1"/>
            </p:cNvSpPr>
            <p:nvPr/>
          </p:nvSpPr>
          <p:spPr bwMode="auto">
            <a:xfrm>
              <a:off x="12197610" y="5256038"/>
              <a:ext cx="6248400" cy="687562"/>
            </a:xfrm>
            <a:prstGeom prst="rect">
              <a:avLst/>
            </a:prstGeom>
            <a:noFill/>
            <a:ln w="9525">
              <a:noFill/>
              <a:miter lim="800000"/>
              <a:headEnd/>
              <a:tailEnd/>
            </a:ln>
            <a:effectLst/>
          </p:spPr>
          <p:txBody>
            <a:bodyPr wrap="square" lIns="376108" tIns="188056" rIns="376108" bIns="188056">
              <a:spAutoFit/>
            </a:bodyPr>
            <a:lstStyle/>
            <a:p>
              <a:pPr defTabSz="3762375">
                <a:spcBef>
                  <a:spcPct val="50000"/>
                </a:spcBef>
              </a:pPr>
              <a:r>
                <a:rPr lang="en-US" sz="2000" b="1" i="1" dirty="0"/>
                <a:t>Figure </a:t>
              </a:r>
              <a:r>
                <a:rPr lang="en-US" sz="2000" b="1" i="1" dirty="0" smtClean="0"/>
                <a:t>1.  Air </a:t>
              </a:r>
              <a:r>
                <a:rPr lang="en-US" sz="2000" b="1" i="1" dirty="0"/>
                <a:t>Tractor 502A.</a:t>
              </a:r>
            </a:p>
          </p:txBody>
        </p:sp>
        <p:pic>
          <p:nvPicPr>
            <p:cNvPr id="17" name="Picture 16" descr="P1012477.JPG"/>
            <p:cNvPicPr>
              <a:picLocks noChangeAspect="1"/>
            </p:cNvPicPr>
            <p:nvPr/>
          </p:nvPicPr>
          <p:blipFill>
            <a:blip r:embed="rId10" cstate="print"/>
            <a:srcRect l="1174" t="1516"/>
            <a:stretch>
              <a:fillRect/>
            </a:stretch>
          </p:blipFill>
          <p:spPr>
            <a:xfrm>
              <a:off x="12563475" y="5867400"/>
              <a:ext cx="5892555" cy="4651176"/>
            </a:xfrm>
            <a:prstGeom prst="rect">
              <a:avLst/>
            </a:prstGeom>
          </p:spPr>
        </p:pic>
        <p:sp>
          <p:nvSpPr>
            <p:cNvPr id="18" name="Text Box 485"/>
            <p:cNvSpPr txBox="1">
              <a:spLocks noChangeArrowheads="1"/>
            </p:cNvSpPr>
            <p:nvPr/>
          </p:nvSpPr>
          <p:spPr bwMode="auto">
            <a:xfrm>
              <a:off x="12192000" y="10437638"/>
              <a:ext cx="6781800" cy="687562"/>
            </a:xfrm>
            <a:prstGeom prst="rect">
              <a:avLst/>
            </a:prstGeom>
            <a:noFill/>
            <a:ln w="9525">
              <a:noFill/>
              <a:miter lim="800000"/>
              <a:headEnd/>
              <a:tailEnd/>
            </a:ln>
            <a:effectLst/>
          </p:spPr>
          <p:txBody>
            <a:bodyPr wrap="square" lIns="376108" tIns="188056" rIns="376108" bIns="188056">
              <a:spAutoFit/>
            </a:bodyPr>
            <a:lstStyle/>
            <a:p>
              <a:pPr defTabSz="3762375">
                <a:spcBef>
                  <a:spcPct val="50000"/>
                </a:spcBef>
              </a:pPr>
              <a:r>
                <a:rPr lang="en-US" sz="2000" b="1" i="1" dirty="0"/>
                <a:t>Figure </a:t>
              </a:r>
              <a:r>
                <a:rPr lang="en-US" sz="2000" b="1" i="1" dirty="0" smtClean="0"/>
                <a:t>2. Horizontal and vertical drift collection towers.</a:t>
              </a:r>
              <a:endParaRPr lang="en-US" sz="2000" b="1" i="1" dirty="0"/>
            </a:p>
          </p:txBody>
        </p:sp>
        <p:sp>
          <p:nvSpPr>
            <p:cNvPr id="19" name="TextBox 18"/>
            <p:cNvSpPr txBox="1"/>
            <p:nvPr/>
          </p:nvSpPr>
          <p:spPr>
            <a:xfrm>
              <a:off x="12658726" y="9272825"/>
              <a:ext cx="5715000" cy="1169551"/>
            </a:xfrm>
            <a:prstGeom prst="rect">
              <a:avLst/>
            </a:prstGeom>
            <a:solidFill>
              <a:schemeClr val="bg1">
                <a:alpha val="40000"/>
              </a:schemeClr>
            </a:solidFill>
          </p:spPr>
          <p:txBody>
            <a:bodyPr wrap="square" rtlCol="0">
              <a:spAutoFit/>
            </a:bodyPr>
            <a:lstStyle/>
            <a:p>
              <a:pPr marL="115888" indent="-115888">
                <a:buClr>
                  <a:srgbClr val="006600"/>
                </a:buClr>
                <a:buFont typeface="Arial" pitchFamily="34" charset="0"/>
                <a:buChar char="•"/>
              </a:pPr>
              <a:r>
                <a:rPr lang="en-US" sz="1400" b="1" dirty="0" smtClean="0"/>
                <a:t>Three vertical towers extended 40 feet and located 300 feet downwind from the flight line.</a:t>
              </a:r>
            </a:p>
            <a:p>
              <a:pPr marL="115888" indent="-115888">
                <a:buClr>
                  <a:srgbClr val="006600"/>
                </a:buClr>
                <a:buFont typeface="Arial" pitchFamily="34" charset="0"/>
                <a:buChar char="•"/>
              </a:pPr>
              <a:r>
                <a:rPr lang="en-US" sz="1400" b="1" dirty="0" smtClean="0"/>
                <a:t>WSP positioned at 5-foot increments up the tower.</a:t>
              </a:r>
            </a:p>
            <a:p>
              <a:pPr marL="115888" indent="-115888">
                <a:buClr>
                  <a:srgbClr val="006600"/>
                </a:buClr>
                <a:buFont typeface="Arial" pitchFamily="34" charset="0"/>
                <a:buChar char="•"/>
              </a:pPr>
              <a:r>
                <a:rPr lang="en-US" sz="1400" b="1" dirty="0" smtClean="0"/>
                <a:t>WSP on horizontal collectors located on 50-foot increments away from flight line and toward the towers.</a:t>
              </a:r>
              <a:endParaRPr lang="en-US" sz="1400" b="1" dirty="0"/>
            </a:p>
          </p:txBody>
        </p:sp>
        <p:cxnSp>
          <p:nvCxnSpPr>
            <p:cNvPr id="20" name="Straight Arrow Connector 19"/>
            <p:cNvCxnSpPr/>
            <p:nvPr/>
          </p:nvCxnSpPr>
          <p:spPr bwMode="auto">
            <a:xfrm rot="5400000">
              <a:off x="13918407" y="6872883"/>
              <a:ext cx="571500" cy="547687"/>
            </a:xfrm>
            <a:prstGeom prst="straightConnector1">
              <a:avLst/>
            </a:prstGeom>
            <a:no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14468475" y="6870501"/>
              <a:ext cx="670877" cy="489384"/>
            </a:xfrm>
            <a:prstGeom prst="straightConnector1">
              <a:avLst/>
            </a:prstGeom>
            <a:noFill/>
            <a:ln w="381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14454188" y="6865739"/>
              <a:ext cx="2414587" cy="642937"/>
            </a:xfrm>
            <a:prstGeom prst="straightConnector1">
              <a:avLst/>
            </a:prstGeom>
            <a:noFill/>
            <a:ln w="38100" cap="flat" cmpd="sng" algn="ctr">
              <a:solidFill>
                <a:schemeClr val="tx1"/>
              </a:solidFill>
              <a:prstDash val="solid"/>
              <a:round/>
              <a:headEnd type="none" w="med" len="med"/>
              <a:tailEnd type="arrow"/>
            </a:ln>
            <a:effectLst/>
          </p:spPr>
        </p:cxnSp>
        <p:sp>
          <p:nvSpPr>
            <p:cNvPr id="23" name="TextBox 22"/>
            <p:cNvSpPr txBox="1"/>
            <p:nvPr/>
          </p:nvSpPr>
          <p:spPr>
            <a:xfrm>
              <a:off x="13872307" y="6585053"/>
              <a:ext cx="1367693" cy="307777"/>
            </a:xfrm>
            <a:prstGeom prst="rect">
              <a:avLst/>
            </a:prstGeom>
            <a:noFill/>
          </p:spPr>
          <p:txBody>
            <a:bodyPr wrap="square" rtlCol="0">
              <a:spAutoFit/>
            </a:bodyPr>
            <a:lstStyle/>
            <a:p>
              <a:r>
                <a:rPr lang="en-US" sz="1400" b="1" dirty="0" smtClean="0"/>
                <a:t>Vertical</a:t>
              </a:r>
              <a:r>
                <a:rPr lang="en-US" sz="1400" dirty="0" smtClean="0"/>
                <a:t> </a:t>
              </a:r>
              <a:r>
                <a:rPr lang="en-US" sz="1400" b="1" dirty="0" smtClean="0"/>
                <a:t>Towers</a:t>
              </a:r>
              <a:endParaRPr lang="en-US" sz="1400" b="1" dirty="0"/>
            </a:p>
          </p:txBody>
        </p:sp>
        <p:cxnSp>
          <p:nvCxnSpPr>
            <p:cNvPr id="24" name="Straight Arrow Connector 23"/>
            <p:cNvCxnSpPr/>
            <p:nvPr/>
          </p:nvCxnSpPr>
          <p:spPr bwMode="auto">
            <a:xfrm rot="10800000">
              <a:off x="15087601" y="8765978"/>
              <a:ext cx="1833563" cy="19048"/>
            </a:xfrm>
            <a:prstGeom prst="straightConnector1">
              <a:avLst/>
            </a:prstGeom>
            <a:noFill/>
            <a:ln w="38100"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rot="5400000" flipH="1" flipV="1">
              <a:off x="16663734" y="8546499"/>
              <a:ext cx="485626" cy="656"/>
            </a:xfrm>
            <a:prstGeom prst="straightConnector1">
              <a:avLst/>
            </a:prstGeom>
            <a:noFill/>
            <a:ln w="38100" cap="flat" cmpd="sng" algn="ctr">
              <a:solidFill>
                <a:schemeClr val="tx1"/>
              </a:solidFill>
              <a:prstDash val="solid"/>
              <a:round/>
              <a:headEnd type="none" w="med" len="med"/>
              <a:tailEnd type="arrow"/>
            </a:ln>
            <a:effectLst/>
          </p:spPr>
        </p:cxnSp>
        <p:sp>
          <p:nvSpPr>
            <p:cNvPr id="26" name="TextBox 25"/>
            <p:cNvSpPr txBox="1"/>
            <p:nvPr/>
          </p:nvSpPr>
          <p:spPr>
            <a:xfrm>
              <a:off x="16916400" y="8675583"/>
              <a:ext cx="990600" cy="523220"/>
            </a:xfrm>
            <a:prstGeom prst="rect">
              <a:avLst/>
            </a:prstGeom>
            <a:noFill/>
          </p:spPr>
          <p:txBody>
            <a:bodyPr wrap="square" rtlCol="0">
              <a:spAutoFit/>
            </a:bodyPr>
            <a:lstStyle/>
            <a:p>
              <a:r>
                <a:rPr lang="en-US" sz="1400" b="1" dirty="0" smtClean="0"/>
                <a:t>Horizontal Collectors</a:t>
              </a:r>
              <a:endParaRPr lang="en-US" sz="1400" b="1" dirty="0"/>
            </a:p>
          </p:txBody>
        </p:sp>
        <p:sp>
          <p:nvSpPr>
            <p:cNvPr id="27" name="TextBox 26"/>
            <p:cNvSpPr txBox="1"/>
            <p:nvPr/>
          </p:nvSpPr>
          <p:spPr>
            <a:xfrm>
              <a:off x="12649200" y="8219222"/>
              <a:ext cx="958339" cy="307777"/>
            </a:xfrm>
            <a:prstGeom prst="rect">
              <a:avLst/>
            </a:prstGeom>
            <a:noFill/>
          </p:spPr>
          <p:txBody>
            <a:bodyPr wrap="square" rtlCol="0">
              <a:spAutoFit/>
            </a:bodyPr>
            <a:lstStyle/>
            <a:p>
              <a:r>
                <a:rPr lang="en-US" sz="1400" b="1" dirty="0" smtClean="0"/>
                <a:t>Flight Line</a:t>
              </a:r>
              <a:endParaRPr lang="en-US" sz="1400" b="1" dirty="0"/>
            </a:p>
          </p:txBody>
        </p:sp>
        <p:cxnSp>
          <p:nvCxnSpPr>
            <p:cNvPr id="28" name="Straight Arrow Connector 27"/>
            <p:cNvCxnSpPr/>
            <p:nvPr/>
          </p:nvCxnSpPr>
          <p:spPr bwMode="auto">
            <a:xfrm>
              <a:off x="13506319" y="8395683"/>
              <a:ext cx="447193" cy="294093"/>
            </a:xfrm>
            <a:prstGeom prst="straightConnector1">
              <a:avLst/>
            </a:prstGeom>
            <a:noFill/>
            <a:ln w="38100" cap="flat" cmpd="sng" algn="ctr">
              <a:solidFill>
                <a:schemeClr val="tx1"/>
              </a:solidFill>
              <a:prstDash val="solid"/>
              <a:round/>
              <a:headEnd type="none" w="med" len="med"/>
              <a:tailEnd type="arrow"/>
            </a:ln>
            <a:effectLst/>
          </p:spPr>
        </p:cxnSp>
        <p:sp>
          <p:nvSpPr>
            <p:cNvPr id="63" name="TextBox 62"/>
            <p:cNvSpPr txBox="1"/>
            <p:nvPr/>
          </p:nvSpPr>
          <p:spPr>
            <a:xfrm rot="16200000">
              <a:off x="18276956" y="5780157"/>
              <a:ext cx="1295401" cy="707886"/>
            </a:xfrm>
            <a:prstGeom prst="rect">
              <a:avLst/>
            </a:prstGeom>
            <a:noFill/>
          </p:spPr>
          <p:txBody>
            <a:bodyPr wrap="square" rtlCol="0">
              <a:spAutoFit/>
            </a:bodyPr>
            <a:lstStyle/>
            <a:p>
              <a:pPr algn="ctr"/>
              <a:r>
                <a:rPr lang="en-US" sz="2000" b="1" dirty="0" smtClean="0">
                  <a:latin typeface="+mn-lt"/>
                </a:rPr>
                <a:t>% Area Coverage</a:t>
              </a:r>
              <a:endParaRPr lang="en-US" sz="2000" b="1" dirty="0">
                <a:latin typeface="+mn-lt"/>
              </a:endParaRPr>
            </a:p>
          </p:txBody>
        </p:sp>
      </p:grpSp>
      <p:sp>
        <p:nvSpPr>
          <p:cNvPr id="64" name="TextBox 63"/>
          <p:cNvSpPr txBox="1"/>
          <p:nvPr/>
        </p:nvSpPr>
        <p:spPr>
          <a:xfrm rot="16200000">
            <a:off x="18307488" y="8569024"/>
            <a:ext cx="1234337" cy="707886"/>
          </a:xfrm>
          <a:prstGeom prst="rect">
            <a:avLst/>
          </a:prstGeom>
          <a:noFill/>
        </p:spPr>
        <p:txBody>
          <a:bodyPr wrap="square" rtlCol="0">
            <a:spAutoFit/>
          </a:bodyPr>
          <a:lstStyle/>
          <a:p>
            <a:pPr algn="ctr"/>
            <a:r>
              <a:rPr lang="en-US" sz="2000" b="1" dirty="0" smtClean="0">
                <a:latin typeface="+mn-lt"/>
              </a:rPr>
              <a:t>% Area Coverage</a:t>
            </a:r>
            <a:endParaRPr lang="en-US" sz="2000" b="1" dirty="0">
              <a:latin typeface="+mn-lt"/>
            </a:endParaRPr>
          </a:p>
        </p:txBody>
      </p:sp>
      <p:sp>
        <p:nvSpPr>
          <p:cNvPr id="65" name="TextBox 64"/>
          <p:cNvSpPr txBox="1"/>
          <p:nvPr/>
        </p:nvSpPr>
        <p:spPr>
          <a:xfrm rot="16200000">
            <a:off x="18288663" y="11102450"/>
            <a:ext cx="1271988" cy="707886"/>
          </a:xfrm>
          <a:prstGeom prst="rect">
            <a:avLst/>
          </a:prstGeom>
          <a:noFill/>
        </p:spPr>
        <p:txBody>
          <a:bodyPr wrap="square" rtlCol="0">
            <a:spAutoFit/>
          </a:bodyPr>
          <a:lstStyle/>
          <a:p>
            <a:pPr algn="ctr"/>
            <a:r>
              <a:rPr lang="en-US" sz="2000" b="1" dirty="0" smtClean="0">
                <a:latin typeface="+mn-lt"/>
              </a:rPr>
              <a:t>% Area Coverage</a:t>
            </a:r>
            <a:endParaRPr lang="en-US" sz="2000" b="1" dirty="0">
              <a:latin typeface="+mn-lt"/>
            </a:endParaRPr>
          </a:p>
        </p:txBody>
      </p:sp>
      <p:sp>
        <p:nvSpPr>
          <p:cNvPr id="66" name="TextBox 65"/>
          <p:cNvSpPr txBox="1"/>
          <p:nvPr/>
        </p:nvSpPr>
        <p:spPr>
          <a:xfrm rot="16200000">
            <a:off x="18200757" y="13628756"/>
            <a:ext cx="1447800" cy="707886"/>
          </a:xfrm>
          <a:prstGeom prst="rect">
            <a:avLst/>
          </a:prstGeom>
          <a:noFill/>
        </p:spPr>
        <p:txBody>
          <a:bodyPr wrap="square" rtlCol="0">
            <a:spAutoFit/>
          </a:bodyPr>
          <a:lstStyle/>
          <a:p>
            <a:pPr algn="ctr"/>
            <a:r>
              <a:rPr lang="en-US" sz="2000" b="1" dirty="0" smtClean="0">
                <a:latin typeface="+mn-lt"/>
              </a:rPr>
              <a:t>% Area Coverage</a:t>
            </a:r>
            <a:endParaRPr lang="en-US" sz="2000" b="1" dirty="0">
              <a:latin typeface="+mn-lt"/>
            </a:endParaRPr>
          </a:p>
        </p:txBody>
      </p:sp>
      <p:sp>
        <p:nvSpPr>
          <p:cNvPr id="69" name="TextBox 68"/>
          <p:cNvSpPr txBox="1"/>
          <p:nvPr/>
        </p:nvSpPr>
        <p:spPr>
          <a:xfrm>
            <a:off x="7086600" y="2011820"/>
            <a:ext cx="10972800" cy="553998"/>
          </a:xfrm>
          <a:prstGeom prst="rect">
            <a:avLst/>
          </a:prstGeom>
          <a:noFill/>
        </p:spPr>
        <p:txBody>
          <a:bodyPr wrap="square" rtlCol="0">
            <a:spAutoFit/>
          </a:bodyPr>
          <a:lstStyle/>
          <a:p>
            <a:pPr algn="ctr"/>
            <a:r>
              <a:rPr lang="en-US" sz="3000" b="1" dirty="0" smtClean="0"/>
              <a:t>EQUIPMENT AND PRODUCTS</a:t>
            </a:r>
            <a:endParaRPr lang="en-US" sz="3000" b="1" dirty="0"/>
          </a:p>
        </p:txBody>
      </p:sp>
      <p:cxnSp>
        <p:nvCxnSpPr>
          <p:cNvPr id="74" name="Straight Connector 73"/>
          <p:cNvCxnSpPr/>
          <p:nvPr/>
        </p:nvCxnSpPr>
        <p:spPr>
          <a:xfrm>
            <a:off x="6629400" y="11734800"/>
            <a:ext cx="11811000" cy="0"/>
          </a:xfrm>
          <a:prstGeom prst="line">
            <a:avLst/>
          </a:prstGeom>
          <a:ln w="34925">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771</Words>
  <Application>Microsoft Office PowerPoint</Application>
  <PresentationFormat>Custom</PresentationFormat>
  <Paragraphs>165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Wingdings</vt:lpstr>
      <vt:lpstr>Times New Roman</vt:lpstr>
      <vt:lpstr>Trebuchet MS</vt:lpstr>
      <vt:lpstr>Office Theme</vt:lpstr>
      <vt:lpstr>Field Test Comparisons of Drift Reducing Products for Fixed Wing Aerial Applications </vt:lpstr>
    </vt:vector>
  </TitlesOfParts>
  <Company>College of Engineering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lkc</dc:creator>
  <cp:lastModifiedBy>lkc</cp:lastModifiedBy>
  <cp:revision>110</cp:revision>
  <dcterms:created xsi:type="dcterms:W3CDTF">2010-02-05T16:56:16Z</dcterms:created>
  <dcterms:modified xsi:type="dcterms:W3CDTF">2010-02-15T14:37:28Z</dcterms:modified>
</cp:coreProperties>
</file>