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tags/tag1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20"/>
  </p:notesMasterIdLst>
  <p:handoutMasterIdLst>
    <p:handoutMasterId r:id="rId21"/>
  </p:handoutMasterIdLst>
  <p:sldIdLst>
    <p:sldId id="1049" r:id="rId2"/>
    <p:sldId id="677" r:id="rId3"/>
    <p:sldId id="787" r:id="rId4"/>
    <p:sldId id="1058" r:id="rId5"/>
    <p:sldId id="1034" r:id="rId6"/>
    <p:sldId id="861" r:id="rId7"/>
    <p:sldId id="862" r:id="rId8"/>
    <p:sldId id="880" r:id="rId9"/>
    <p:sldId id="1026" r:id="rId10"/>
    <p:sldId id="885" r:id="rId11"/>
    <p:sldId id="1060" r:id="rId12"/>
    <p:sldId id="887" r:id="rId13"/>
    <p:sldId id="1018" r:id="rId14"/>
    <p:sldId id="883" r:id="rId15"/>
    <p:sldId id="1056" r:id="rId16"/>
    <p:sldId id="1059" r:id="rId17"/>
    <p:sldId id="1019" r:id="rId18"/>
    <p:sldId id="1021" r:id="rId19"/>
  </p:sldIdLst>
  <p:sldSz cx="9144000" cy="6858000" type="overhead"/>
  <p:notesSz cx="6858000" cy="9144000"/>
  <p:custDataLst>
    <p:tags r:id="rId22"/>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3333FF"/>
    <a:srgbClr val="FF0000"/>
    <a:srgbClr val="6600CC"/>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64" autoAdjust="0"/>
    <p:restoredTop sz="94694"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72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7.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9850" y="8750300"/>
            <a:ext cx="723900" cy="301625"/>
          </a:xfrm>
          <a:prstGeom prst="rect">
            <a:avLst/>
          </a:prstGeom>
          <a:noFill/>
          <a:ln w="12700">
            <a:noFill/>
            <a:miter lim="800000"/>
            <a:headEnd/>
            <a:tailEnd/>
          </a:ln>
          <a:effectLst/>
        </p:spPr>
        <p:txBody>
          <a:bodyPr wrap="none" lIns="90488" tIns="44450" rIns="90488" bIns="44450" anchor="ctr">
            <a:spAutoFit/>
          </a:bodyPr>
          <a:lstStyle/>
          <a:p>
            <a:pPr eaLnBrk="0" hangingPunct="0">
              <a:defRPr/>
            </a:pPr>
            <a:fld id="{B8291BF5-F18C-408C-BB15-05A8C01B99BF}" type="datetime1">
              <a:rPr lang="en-US" sz="1400">
                <a:latin typeface="Times New Roman" pitchFamily="18" charset="0"/>
              </a:rPr>
              <a:pPr eaLnBrk="0" hangingPunct="0">
                <a:defRPr/>
              </a:pPr>
              <a:t>2/7/2010</a:t>
            </a:fld>
            <a:endParaRPr lang="en-US" sz="1400">
              <a:latin typeface="Times New Roman" pitchFamily="18" charset="0"/>
            </a:endParaRPr>
          </a:p>
        </p:txBody>
      </p:sp>
      <p:sp>
        <p:nvSpPr>
          <p:cNvPr id="3075" name="Rectangle 3"/>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eaLnBrk="0" hangingPunct="0">
              <a:defRPr/>
            </a:pPr>
            <a:fld id="{EC16F395-7AAE-4600-B61D-5DD7C8E0774E}" type="slidenum">
              <a:rPr lang="en-US" sz="1400">
                <a:latin typeface="Times New Roman" pitchFamily="18" charset="0"/>
              </a:rPr>
              <a:pPr algn="r" eaLnBrk="0" hangingPunct="0">
                <a:defRPr/>
              </a:pPr>
              <a:t>‹#›</a:t>
            </a:fld>
            <a:endParaRPr lang="en-US" sz="1400">
              <a:latin typeface="Times New Roman"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idx="2"/>
          </p:nvPr>
        </p:nvSpPr>
        <p:spPr bwMode="auto">
          <a:xfrm>
            <a:off x="1144588" y="687388"/>
            <a:ext cx="4568825" cy="3425825"/>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r>
              <a:rPr lang="en-US" smtClean="0"/>
              <a:t>Use either title slide.  Hide the one you do not want to use.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noFill/>
          <a:ln w="9525"/>
        </p:spPr>
        <p:txBody>
          <a:bodyPr/>
          <a:lstStyle/>
          <a:p>
            <a:r>
              <a:rPr lang="en-US" smtClean="0"/>
              <a:t>Beginning with the ‘extended range’ flat fan nozzle (all major manufactures have one), continuing with the design of ‘preorifice inserts’ and ‘turbulation chambers’, and now with the ‘venturi’ style nozzle design, nozzle manufacturer's have worked to develop nozzles that are improving the quality of spray emitted.  </a:t>
            </a:r>
          </a:p>
        </p:txBody>
      </p:sp>
      <p:sp>
        <p:nvSpPr>
          <p:cNvPr id="102403" name="Rectangle 3"/>
          <p:cNvSpPr>
            <a:spLocks noGrp="1" noRot="1" noChangeAspect="1" noChangeArrowheads="1" noTextEdit="1"/>
          </p:cNvSpPr>
          <p:nvPr>
            <p:ph type="sldImg"/>
          </p:nvPr>
        </p:nvSpPr>
        <p:spPr>
          <a:xfrm>
            <a:off x="1154113" y="692150"/>
            <a:ext cx="4554537"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noFill/>
          <a:ln w="9525"/>
        </p:spPr>
        <p:txBody>
          <a:bodyPr lIns="90686" tIns="44548" rIns="90686" bIns="44548"/>
          <a:lstStyle/>
          <a:p>
            <a:r>
              <a:rPr lang="en-US" smtClean="0"/>
              <a:t>Beginning with the ‘extended range’ flat fan nozzle (all major manufactures have one), continuing with the design of ‘preorifice inserts’ and ‘turbulation chambers’, and now with the ‘venturi’ style nozzle design, nozzle manufacturer's have worked to develop nozzles that are improving the quality of spray emitted.  </a:t>
            </a:r>
          </a:p>
        </p:txBody>
      </p:sp>
      <p:sp>
        <p:nvSpPr>
          <p:cNvPr id="89091" name="Rectangle 3"/>
          <p:cNvSpPr>
            <a:spLocks noGrp="1" noRot="1" noChangeAspect="1" noChangeArrowheads="1" noTextEdit="1"/>
          </p:cNvSpPr>
          <p:nvPr>
            <p:ph type="sldImg"/>
          </p:nvPr>
        </p:nvSpPr>
        <p:spPr>
          <a:xfrm>
            <a:off x="1152525" y="690563"/>
            <a:ext cx="4557713" cy="3417887"/>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noFill/>
          <a:ln w="9525"/>
        </p:spPr>
        <p:txBody>
          <a:bodyPr/>
          <a:lstStyle/>
          <a:p>
            <a:r>
              <a:rPr lang="en-US" smtClean="0"/>
              <a:t>Beginning with the ‘extended range’ flat fan nozzle (all major manufactures have one), continuing with the design of ‘preorifice inserts’ and ‘turbulation chambers’, and now with the ‘venturi’ style nozzle design, nozzle manufacturer's have worked to develop nozzles that are improving the quality of spray emitted.  </a:t>
            </a:r>
          </a:p>
        </p:txBody>
      </p:sp>
      <p:sp>
        <p:nvSpPr>
          <p:cNvPr id="90115" name="Rectangle 3"/>
          <p:cNvSpPr>
            <a:spLocks noGrp="1" noRot="1" noChangeAspect="1" noChangeArrowheads="1" noTextEdit="1"/>
          </p:cNvSpPr>
          <p:nvPr>
            <p:ph type="sldImg"/>
          </p:nvPr>
        </p:nvSpPr>
        <p:spPr>
          <a:xfrm>
            <a:off x="1154113" y="692150"/>
            <a:ext cx="4554537"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216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0" hangingPunct="0"/>
            <a:r>
              <a:rPr lang="en-US" sz="1000" i="1">
                <a:latin typeface="Times New Roman" pitchFamily="18" charset="0"/>
              </a:rPr>
              <a:t>18</a:t>
            </a:r>
          </a:p>
        </p:txBody>
      </p:sp>
      <p:sp>
        <p:nvSpPr>
          <p:cNvPr id="9216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216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2166" name="Rectangle 6"/>
          <p:cNvSpPr>
            <a:spLocks noGrp="1" noRot="1" noChangeAspect="1" noChangeArrowheads="1" noTextEdit="1"/>
          </p:cNvSpPr>
          <p:nvPr>
            <p:ph type="sldImg"/>
          </p:nvPr>
        </p:nvSpPr>
        <p:spPr>
          <a:xfrm>
            <a:off x="1146175" y="685800"/>
            <a:ext cx="4570413" cy="3427413"/>
          </a:xfrm>
          <a:ln cap="flat"/>
        </p:spPr>
      </p:sp>
      <p:sp>
        <p:nvSpPr>
          <p:cNvPr id="92167"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5DCFF6F0-131B-4C59-AE55-9AF017228B8D}" type="slidenum">
              <a:rPr lang="en-US"/>
              <a:pPr/>
              <a:t>15</a:t>
            </a:fld>
            <a:endParaRPr lang="en-US"/>
          </a:p>
        </p:txBody>
      </p:sp>
      <p:sp>
        <p:nvSpPr>
          <p:cNvPr id="401410" name="Rectangle 2"/>
          <p:cNvSpPr>
            <a:spLocks noGrp="1" noRot="1" noChangeAspect="1" noChangeArrowheads="1" noTextEdit="1"/>
          </p:cNvSpPr>
          <p:nvPr>
            <p:ph type="sldImg"/>
          </p:nvPr>
        </p:nvSpPr>
        <p:spPr>
          <a:xfrm>
            <a:off x="1144588" y="687388"/>
            <a:ext cx="4568825" cy="3425825"/>
          </a:xfrm>
          <a:ln/>
        </p:spPr>
      </p:sp>
      <p:sp>
        <p:nvSpPr>
          <p:cNvPr id="40141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20B07C-EA1A-4217-94E5-7E9D322510D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5F15B7-D20E-42B5-8045-AEA559E1638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D2D4AA-EABB-4877-8C46-DED427686CF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2C53AEC-6AE8-4B4D-896E-8ED9BDE95F1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A976877-15A1-4848-8F6A-E061085D496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724088-232E-46B0-899D-EAB99E2DF2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67582A-F4D6-45D7-87D0-5B60BB63623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0AA8BF-A8C8-4ED0-9D94-FE899E8B472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11C13F-0810-40DA-A78E-DEE85A940B1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3C1A6D7-59FE-4C2B-8AF4-FF5930D7EA5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F69C1B-93FE-495C-8DCC-59545B175BD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24CB85F-C5F5-43BB-BF85-589363FF150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3AD5EA-0059-48B3-98AB-A2792D21E1B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E641CC-E33A-4F34-897A-405F23E9D75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B5820F-0E1E-4166-A282-831EBBB41B3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15.jpeg"/><Relationship Id="rId5" Type="http://schemas.openxmlformats.org/officeDocument/2006/relationships/image" Target="../media/image16.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2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8.xml"/><Relationship Id="rId7"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30.wmf"/><Relationship Id="rId5" Type="http://schemas.openxmlformats.org/officeDocument/2006/relationships/image" Target="../media/image14.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jpeg"/><Relationship Id="rId3" Type="http://schemas.openxmlformats.org/officeDocument/2006/relationships/notesSlide" Target="../notesSlides/notesSlide9.xml"/><Relationship Id="rId7" Type="http://schemas.openxmlformats.org/officeDocument/2006/relationships/image" Target="../media/image28.png"/><Relationship Id="rId12"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image" Target="../media/image20.png"/><Relationship Id="rId11" Type="http://schemas.openxmlformats.org/officeDocument/2006/relationships/image" Target="../media/image32.png"/><Relationship Id="rId5" Type="http://schemas.openxmlformats.org/officeDocument/2006/relationships/image" Target="../media/image21.png"/><Relationship Id="rId10" Type="http://schemas.openxmlformats.org/officeDocument/2006/relationships/image" Target="../media/image30.wmf"/><Relationship Id="rId4" Type="http://schemas.openxmlformats.org/officeDocument/2006/relationships/image" Target="../media/image27.png"/><Relationship Id="rId9"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slideLayout" Target="../slideLayouts/slideLayout4.xml"/><Relationship Id="rId7" Type="http://schemas.openxmlformats.org/officeDocument/2006/relationships/image" Target="../media/image11.jpeg"/><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http://www.oznet.ksu.edu/edtech/TeamServices/Images/LOGOS/72dpi/Pcat.gi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slideLayout" Target="../slideLayouts/slideLayout13.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tags" Target="../tags/tag4.xml"/><Relationship Id="rId16"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oleObject" Target="../embeddings/oleObject1.bin"/><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notesSlide" Target="../notesSlides/notesSlide2.xml"/><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4.xml"/><Relationship Id="rId7" Type="http://schemas.openxmlformats.org/officeDocument/2006/relationships/image" Target="../media/image11.jpeg"/><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8.jpeg"/><Relationship Id="rId4" Type="http://schemas.openxmlformats.org/officeDocument/2006/relationships/notesSlide" Target="../notesSlides/notesSlide3.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9.jpeg"/><Relationship Id="rId5" Type="http://schemas.openxmlformats.org/officeDocument/2006/relationships/image" Target="../media/image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4ECU696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315" name="Rectangle 4"/>
          <p:cNvSpPr>
            <a:spLocks noChangeArrowheads="1"/>
          </p:cNvSpPr>
          <p:nvPr/>
        </p:nvSpPr>
        <p:spPr bwMode="auto">
          <a:xfrm>
            <a:off x="533400" y="5943600"/>
            <a:ext cx="8288338" cy="762000"/>
          </a:xfrm>
          <a:prstGeom prst="rect">
            <a:avLst/>
          </a:prstGeom>
          <a:noFill/>
          <a:ln w="12700">
            <a:noFill/>
            <a:miter lim="800000"/>
            <a:headEnd/>
            <a:tailEnd/>
          </a:ln>
        </p:spPr>
        <p:txBody>
          <a:bodyPr wrap="none">
            <a:spAutoFit/>
          </a:bodyPr>
          <a:lstStyle/>
          <a:p>
            <a:pPr eaLnBrk="0" hangingPunct="0"/>
            <a:r>
              <a:rPr lang="en-US" sz="4400">
                <a:solidFill>
                  <a:srgbClr val="FFFF00"/>
                </a:solidFill>
                <a:latin typeface="Comic Sans MS" pitchFamily="66" charset="0"/>
              </a:rPr>
              <a:t>www.bae.ksu.edu/faculty/wolf/</a:t>
            </a:r>
          </a:p>
        </p:txBody>
      </p:sp>
      <p:sp>
        <p:nvSpPr>
          <p:cNvPr id="13316" name="Rectangle 5"/>
          <p:cNvSpPr>
            <a:spLocks noChangeArrowheads="1"/>
          </p:cNvSpPr>
          <p:nvPr/>
        </p:nvSpPr>
        <p:spPr bwMode="auto">
          <a:xfrm>
            <a:off x="4038600" y="381000"/>
            <a:ext cx="4876800" cy="520700"/>
          </a:xfrm>
          <a:prstGeom prst="rect">
            <a:avLst/>
          </a:prstGeom>
          <a:noFill/>
          <a:ln w="9525">
            <a:noFill/>
            <a:miter lim="800000"/>
            <a:headEnd/>
            <a:tailEnd/>
          </a:ln>
        </p:spPr>
        <p:txBody>
          <a:bodyPr lIns="91425" tIns="45713" rIns="91425" bIns="45713" anchor="b"/>
          <a:lstStyle/>
          <a:p>
            <a:pPr algn="ctr"/>
            <a:r>
              <a:rPr lang="en-US" sz="2800">
                <a:solidFill>
                  <a:schemeClr val="bg1"/>
                </a:solidFill>
              </a:rPr>
              <a:t>For more information contact:</a:t>
            </a:r>
          </a:p>
        </p:txBody>
      </p:sp>
      <p:sp>
        <p:nvSpPr>
          <p:cNvPr id="13317" name="Text Box 6"/>
          <p:cNvSpPr txBox="1">
            <a:spLocks noChangeArrowheads="1"/>
          </p:cNvSpPr>
          <p:nvPr/>
        </p:nvSpPr>
        <p:spPr bwMode="auto">
          <a:xfrm>
            <a:off x="5486400" y="1143000"/>
            <a:ext cx="3190875" cy="579438"/>
          </a:xfrm>
          <a:prstGeom prst="rect">
            <a:avLst/>
          </a:prstGeom>
          <a:noFill/>
          <a:ln w="9525">
            <a:noFill/>
            <a:miter lim="800000"/>
            <a:headEnd type="none" w="sm" len="sm"/>
            <a:tailEnd type="none" w="sm" len="sm"/>
          </a:ln>
        </p:spPr>
        <p:txBody>
          <a:bodyPr wrap="none">
            <a:spAutoFit/>
          </a:bodyPr>
          <a:lstStyle/>
          <a:p>
            <a:pPr eaLnBrk="0" hangingPunct="0"/>
            <a:r>
              <a:rPr lang="en-US" sz="3200">
                <a:solidFill>
                  <a:schemeClr val="bg1"/>
                </a:solidFill>
                <a:latin typeface="Comic Sans MS" pitchFamily="66" charset="0"/>
              </a:rPr>
              <a:t>rewolf@ksu.edu</a:t>
            </a:r>
          </a:p>
        </p:txBody>
      </p:sp>
      <p:pic>
        <p:nvPicPr>
          <p:cNvPr id="13318" name="Picture 7" descr="50star2[1]"/>
          <p:cNvPicPr>
            <a:picLocks noChangeAspect="1" noChangeArrowheads="1" noCrop="1"/>
          </p:cNvPicPr>
          <p:nvPr/>
        </p:nvPicPr>
        <p:blipFill>
          <a:blip r:embed="rId4" cstate="print"/>
          <a:srcRect/>
          <a:stretch>
            <a:fillRect/>
          </a:stretch>
        </p:blipFill>
        <p:spPr bwMode="auto">
          <a:xfrm>
            <a:off x="6172200" y="3810000"/>
            <a:ext cx="2628900" cy="14478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685800"/>
          </a:xfrm>
        </p:spPr>
        <p:txBody>
          <a:bodyPr/>
          <a:lstStyle/>
          <a:p>
            <a:pPr eaLnBrk="1" hangingPunct="1"/>
            <a:r>
              <a:rPr lang="en-US" sz="3600" dirty="0" smtClean="0"/>
              <a:t>2nd</a:t>
            </a:r>
            <a:r>
              <a:rPr lang="en-US" sz="3600" dirty="0" smtClean="0"/>
              <a:t> </a:t>
            </a:r>
            <a:r>
              <a:rPr lang="en-US" sz="3600" dirty="0" smtClean="0"/>
              <a:t>Generation </a:t>
            </a:r>
            <a:r>
              <a:rPr lang="en-US" sz="3600" dirty="0" smtClean="0"/>
              <a:t>Venturi</a:t>
            </a:r>
            <a:r>
              <a:rPr lang="en-US" sz="3600" dirty="0" smtClean="0"/>
              <a:t> </a:t>
            </a:r>
            <a:r>
              <a:rPr lang="en-US" sz="3600" dirty="0" smtClean="0"/>
              <a:t>Nozzles:</a:t>
            </a:r>
          </a:p>
        </p:txBody>
      </p:sp>
      <p:sp>
        <p:nvSpPr>
          <p:cNvPr id="44035" name="Rectangle 3"/>
          <p:cNvSpPr>
            <a:spLocks noGrp="1" noChangeArrowheads="1"/>
          </p:cNvSpPr>
          <p:nvPr>
            <p:ph type="body" sz="half" idx="1"/>
          </p:nvPr>
        </p:nvSpPr>
        <p:spPr>
          <a:xfrm>
            <a:off x="152400" y="1782763"/>
            <a:ext cx="4724400" cy="2103437"/>
          </a:xfrm>
        </p:spPr>
        <p:txBody>
          <a:bodyPr/>
          <a:lstStyle/>
          <a:p>
            <a:pPr eaLnBrk="1" hangingPunct="1">
              <a:lnSpc>
                <a:spcPct val="90000"/>
              </a:lnSpc>
            </a:pPr>
            <a:r>
              <a:rPr lang="en-US" sz="2400" smtClean="0"/>
              <a:t>More compact</a:t>
            </a:r>
          </a:p>
          <a:p>
            <a:pPr eaLnBrk="1" hangingPunct="1">
              <a:lnSpc>
                <a:spcPct val="90000"/>
              </a:lnSpc>
            </a:pPr>
            <a:r>
              <a:rPr lang="en-US" sz="2400" smtClean="0"/>
              <a:t>Larger drops</a:t>
            </a:r>
          </a:p>
          <a:p>
            <a:pPr eaLnBrk="1" hangingPunct="1">
              <a:lnSpc>
                <a:spcPct val="90000"/>
              </a:lnSpc>
            </a:pPr>
            <a:r>
              <a:rPr lang="en-US" sz="2400" smtClean="0"/>
              <a:t>Operates at lower pressures</a:t>
            </a:r>
          </a:p>
          <a:p>
            <a:pPr eaLnBrk="1" hangingPunct="1">
              <a:lnSpc>
                <a:spcPct val="90000"/>
              </a:lnSpc>
            </a:pPr>
            <a:r>
              <a:rPr lang="en-US" sz="2400" smtClean="0"/>
              <a:t>Percentage of fines do not increase with pressure</a:t>
            </a:r>
          </a:p>
        </p:txBody>
      </p:sp>
      <p:sp>
        <p:nvSpPr>
          <p:cNvPr id="44036" name="Rectangle 4"/>
          <p:cNvSpPr>
            <a:spLocks noChangeArrowheads="1"/>
          </p:cNvSpPr>
          <p:nvPr/>
        </p:nvSpPr>
        <p:spPr bwMode="auto">
          <a:xfrm>
            <a:off x="4724400" y="3810000"/>
            <a:ext cx="3505200" cy="457200"/>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Turbo Injection - TTI</a:t>
            </a:r>
          </a:p>
        </p:txBody>
      </p:sp>
      <p:pic>
        <p:nvPicPr>
          <p:cNvPr id="44037" name="Picture 5"/>
          <p:cNvPicPr>
            <a:picLocks noChangeAspect="1" noChangeArrowheads="1"/>
          </p:cNvPicPr>
          <p:nvPr/>
        </p:nvPicPr>
        <p:blipFill>
          <a:blip r:embed="rId4" cstate="print"/>
          <a:srcRect/>
          <a:stretch>
            <a:fillRect/>
          </a:stretch>
        </p:blipFill>
        <p:spPr bwMode="auto">
          <a:xfrm>
            <a:off x="4572000" y="990600"/>
            <a:ext cx="4419600" cy="2809875"/>
          </a:xfrm>
          <a:prstGeom prst="rect">
            <a:avLst/>
          </a:prstGeom>
          <a:noFill/>
          <a:ln w="12700">
            <a:noFill/>
            <a:miter lim="800000"/>
            <a:headEnd/>
            <a:tailEnd/>
          </a:ln>
        </p:spPr>
      </p:pic>
      <p:pic>
        <p:nvPicPr>
          <p:cNvPr id="44038" name="Picture 6"/>
          <p:cNvPicPr>
            <a:picLocks noChangeAspect="1" noChangeArrowheads="1"/>
          </p:cNvPicPr>
          <p:nvPr/>
        </p:nvPicPr>
        <p:blipFill>
          <a:blip r:embed="rId5" cstate="print"/>
          <a:srcRect/>
          <a:stretch>
            <a:fillRect/>
          </a:stretch>
        </p:blipFill>
        <p:spPr bwMode="auto">
          <a:xfrm>
            <a:off x="381000" y="3733800"/>
            <a:ext cx="3352800" cy="2989263"/>
          </a:xfrm>
          <a:prstGeom prst="rect">
            <a:avLst/>
          </a:prstGeom>
          <a:noFill/>
          <a:ln w="12700">
            <a:noFill/>
            <a:miter lim="800000"/>
            <a:headEnd/>
            <a:tailEnd/>
          </a:ln>
        </p:spPr>
      </p:pic>
      <p:sp>
        <p:nvSpPr>
          <p:cNvPr id="44039" name="Rectangle 7"/>
          <p:cNvSpPr>
            <a:spLocks noChangeArrowheads="1"/>
          </p:cNvSpPr>
          <p:nvPr/>
        </p:nvSpPr>
        <p:spPr bwMode="auto">
          <a:xfrm>
            <a:off x="152400" y="5257800"/>
            <a:ext cx="914400" cy="1524000"/>
          </a:xfrm>
          <a:prstGeom prst="rect">
            <a:avLst/>
          </a:prstGeom>
          <a:solidFill>
            <a:schemeClr val="bg1"/>
          </a:solidFill>
          <a:ln w="12700">
            <a:noFill/>
            <a:miter lim="800000"/>
            <a:headEnd/>
            <a:tailEnd/>
          </a:ln>
        </p:spPr>
        <p:txBody>
          <a:bodyPr wrap="none" anchor="ctr"/>
          <a:lstStyle/>
          <a:p>
            <a:endParaRPr lang="en-US"/>
          </a:p>
        </p:txBody>
      </p:sp>
      <p:sp>
        <p:nvSpPr>
          <p:cNvPr id="44040" name="Text Box 8"/>
          <p:cNvSpPr txBox="1">
            <a:spLocks noChangeArrowheads="1"/>
          </p:cNvSpPr>
          <p:nvPr/>
        </p:nvSpPr>
        <p:spPr bwMode="auto">
          <a:xfrm>
            <a:off x="381000" y="1066800"/>
            <a:ext cx="4191000" cy="396875"/>
          </a:xfrm>
          <a:prstGeom prst="rect">
            <a:avLst/>
          </a:prstGeom>
          <a:noFill/>
          <a:ln w="12700">
            <a:noFill/>
            <a:miter lim="800000"/>
            <a:headEnd/>
            <a:tailEnd/>
          </a:ln>
        </p:spPr>
        <p:txBody>
          <a:bodyPr>
            <a:spAutoFit/>
          </a:bodyPr>
          <a:lstStyle/>
          <a:p>
            <a:pPr eaLnBrk="0" hangingPunct="0">
              <a:spcBef>
                <a:spcPct val="50000"/>
              </a:spcBef>
            </a:pPr>
            <a:r>
              <a:rPr lang="en-US" sz="2000">
                <a:solidFill>
                  <a:srgbClr val="FF0000"/>
                </a:solidFill>
                <a:latin typeface="Comic Sans MS" pitchFamily="66" charset="0"/>
              </a:rPr>
              <a:t>See Page 11, TeeJet Catalog 50A</a:t>
            </a:r>
          </a:p>
        </p:txBody>
      </p:sp>
      <p:pic>
        <p:nvPicPr>
          <p:cNvPr id="9" name="Picture 8" descr="Duo TTI.jpg"/>
          <p:cNvPicPr>
            <a:picLocks noChangeAspect="1"/>
          </p:cNvPicPr>
          <p:nvPr/>
        </p:nvPicPr>
        <p:blipFill>
          <a:blip r:embed="rId6" cstate="print"/>
          <a:stretch>
            <a:fillRect/>
          </a:stretch>
        </p:blipFill>
        <p:spPr>
          <a:xfrm rot="10800000">
            <a:off x="6858000" y="4419600"/>
            <a:ext cx="1174750" cy="1686244"/>
          </a:xfrm>
          <a:prstGeom prst="rect">
            <a:avLst/>
          </a:prstGeom>
        </p:spPr>
      </p:pic>
      <p:sp>
        <p:nvSpPr>
          <p:cNvPr id="10" name="Rectangle 3"/>
          <p:cNvSpPr>
            <a:spLocks noChangeArrowheads="1"/>
          </p:cNvSpPr>
          <p:nvPr/>
        </p:nvSpPr>
        <p:spPr bwMode="auto">
          <a:xfrm>
            <a:off x="4800600" y="6096000"/>
            <a:ext cx="3429000" cy="457200"/>
          </a:xfrm>
          <a:prstGeom prst="rect">
            <a:avLst/>
          </a:prstGeom>
          <a:noFill/>
          <a:ln w="9525">
            <a:solidFill>
              <a:schemeClr val="tx1"/>
            </a:solidFill>
            <a:miter lim="800000"/>
            <a:headEnd/>
            <a:tailEnd/>
          </a:ln>
          <a:effectLst/>
        </p:spPr>
        <p:txBody>
          <a:bodyPr wrap="none" anchor="ctr"/>
          <a:lstStyle/>
          <a:p>
            <a:pPr algn="ctr"/>
            <a:r>
              <a:rPr lang="en-US" sz="2000" dirty="0">
                <a:latin typeface="Times New Roman" pitchFamily="18" charset="0"/>
              </a:rPr>
              <a:t>Turbo </a:t>
            </a:r>
            <a:r>
              <a:rPr lang="en-US" sz="2000" dirty="0" err="1" smtClean="0">
                <a:latin typeface="Times New Roman" pitchFamily="18" charset="0"/>
              </a:rPr>
              <a:t>TwinJet</a:t>
            </a:r>
            <a:r>
              <a:rPr lang="en-US" sz="2000" dirty="0" smtClean="0">
                <a:latin typeface="Times New Roman" pitchFamily="18" charset="0"/>
              </a:rPr>
              <a:t> Induction</a:t>
            </a:r>
            <a:endParaRPr lang="en-US" sz="2000" dirty="0">
              <a:latin typeface="Times New Roman" pitchFamily="18" charset="0"/>
            </a:endParaRPr>
          </a:p>
        </p:txBody>
      </p:sp>
      <p:sp>
        <p:nvSpPr>
          <p:cNvPr id="11" name="Rectangle 10"/>
          <p:cNvSpPr>
            <a:spLocks noChangeArrowheads="1"/>
          </p:cNvSpPr>
          <p:nvPr/>
        </p:nvSpPr>
        <p:spPr bwMode="auto">
          <a:xfrm>
            <a:off x="5105400" y="5410200"/>
            <a:ext cx="1752600" cy="457200"/>
          </a:xfrm>
          <a:prstGeom prst="rect">
            <a:avLst/>
          </a:prstGeom>
          <a:solidFill>
            <a:schemeClr val="bg1"/>
          </a:solidFill>
          <a:ln w="9525">
            <a:solidFill>
              <a:schemeClr val="tx1"/>
            </a:solidFill>
            <a:miter lim="800000"/>
            <a:headEnd/>
            <a:tailEnd/>
          </a:ln>
          <a:effectLst/>
        </p:spPr>
        <p:txBody>
          <a:bodyPr wrap="none" anchor="ctr"/>
          <a:lstStyle/>
          <a:p>
            <a:pPr algn="ctr"/>
            <a:r>
              <a:rPr lang="en-US" sz="2000" dirty="0" smtClean="0">
                <a:latin typeface="Times New Roman" pitchFamily="18" charset="0"/>
              </a:rPr>
              <a:t>AITTJ60</a:t>
            </a:r>
            <a:endParaRPr lang="en-US" sz="2000" dirty="0">
              <a:latin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a:t>
            </a:r>
            <a:r>
              <a:rPr lang="en-US" baseline="30000" dirty="0" smtClean="0"/>
              <a:t>rd</a:t>
            </a:r>
            <a:r>
              <a:rPr lang="en-US" dirty="0" smtClean="0"/>
              <a:t> Generation Venturi Nozzles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52400"/>
            <a:ext cx="8229600" cy="685800"/>
          </a:xfrm>
        </p:spPr>
        <p:txBody>
          <a:bodyPr>
            <a:normAutofit fontScale="90000"/>
          </a:bodyPr>
          <a:lstStyle/>
          <a:p>
            <a:pPr eaLnBrk="1" hangingPunct="1"/>
            <a:r>
              <a:rPr lang="en-US" sz="4000" smtClean="0"/>
              <a:t>New release in 2007:</a:t>
            </a:r>
          </a:p>
        </p:txBody>
      </p:sp>
      <p:sp>
        <p:nvSpPr>
          <p:cNvPr id="46083" name="Rectangle 3"/>
          <p:cNvSpPr>
            <a:spLocks noGrp="1" noChangeArrowheads="1"/>
          </p:cNvSpPr>
          <p:nvPr>
            <p:ph type="body" sz="half" idx="1"/>
          </p:nvPr>
        </p:nvSpPr>
        <p:spPr>
          <a:xfrm>
            <a:off x="152400" y="1600200"/>
            <a:ext cx="6096000" cy="1752600"/>
          </a:xfrm>
        </p:spPr>
        <p:txBody>
          <a:bodyPr/>
          <a:lstStyle/>
          <a:p>
            <a:pPr eaLnBrk="1" hangingPunct="1"/>
            <a:r>
              <a:rPr lang="en-US" sz="2400" smtClean="0"/>
              <a:t>XR outlet with venturi air aspirator design</a:t>
            </a:r>
          </a:p>
          <a:p>
            <a:pPr eaLnBrk="1" hangingPunct="1"/>
            <a:r>
              <a:rPr lang="en-US" sz="2400" smtClean="0"/>
              <a:t>More compact than AI style</a:t>
            </a:r>
          </a:p>
          <a:p>
            <a:pPr eaLnBrk="1" hangingPunct="1"/>
            <a:r>
              <a:rPr lang="en-US" sz="2400" smtClean="0"/>
              <a:t>2-piece with removable pre-orifice</a:t>
            </a:r>
          </a:p>
          <a:p>
            <a:pPr eaLnBrk="1" hangingPunct="1">
              <a:buFontTx/>
              <a:buNone/>
            </a:pPr>
            <a:endParaRPr lang="en-US" sz="2400" smtClean="0"/>
          </a:p>
        </p:txBody>
      </p:sp>
      <p:sp>
        <p:nvSpPr>
          <p:cNvPr id="46084" name="Rectangle 4"/>
          <p:cNvSpPr>
            <a:spLocks noChangeArrowheads="1"/>
          </p:cNvSpPr>
          <p:nvPr/>
        </p:nvSpPr>
        <p:spPr bwMode="auto">
          <a:xfrm>
            <a:off x="1066800" y="4191000"/>
            <a:ext cx="3810000" cy="457200"/>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AIR INDUCTION XR TeeJet</a:t>
            </a:r>
          </a:p>
        </p:txBody>
      </p:sp>
      <p:pic>
        <p:nvPicPr>
          <p:cNvPr id="46085" name="Picture 5"/>
          <p:cNvPicPr>
            <a:picLocks noChangeAspect="1" noChangeArrowheads="1"/>
          </p:cNvPicPr>
          <p:nvPr/>
        </p:nvPicPr>
        <p:blipFill>
          <a:blip r:embed="rId4" cstate="print"/>
          <a:srcRect/>
          <a:stretch>
            <a:fillRect/>
          </a:stretch>
        </p:blipFill>
        <p:spPr bwMode="auto">
          <a:xfrm>
            <a:off x="990600" y="5181600"/>
            <a:ext cx="7010400" cy="1481138"/>
          </a:xfrm>
          <a:prstGeom prst="rect">
            <a:avLst/>
          </a:prstGeom>
          <a:noFill/>
          <a:ln w="12700">
            <a:noFill/>
            <a:miter lim="800000"/>
            <a:headEnd/>
            <a:tailEnd/>
          </a:ln>
        </p:spPr>
      </p:pic>
      <p:pic>
        <p:nvPicPr>
          <p:cNvPr id="46086" name="Picture 6"/>
          <p:cNvPicPr>
            <a:picLocks noChangeAspect="1" noChangeArrowheads="1"/>
          </p:cNvPicPr>
          <p:nvPr/>
        </p:nvPicPr>
        <p:blipFill>
          <a:blip r:embed="rId5" cstate="print"/>
          <a:srcRect/>
          <a:stretch>
            <a:fillRect/>
          </a:stretch>
        </p:blipFill>
        <p:spPr bwMode="auto">
          <a:xfrm>
            <a:off x="5486400" y="2024063"/>
            <a:ext cx="3276600" cy="3005137"/>
          </a:xfrm>
          <a:prstGeom prst="rect">
            <a:avLst/>
          </a:prstGeom>
          <a:noFill/>
          <a:ln w="12700">
            <a:noFill/>
            <a:miter lim="800000"/>
            <a:headEnd/>
            <a:tailEnd/>
          </a:ln>
        </p:spPr>
      </p:pic>
      <p:sp>
        <p:nvSpPr>
          <p:cNvPr id="46087" name="Text Box 7"/>
          <p:cNvSpPr txBox="1">
            <a:spLocks noChangeArrowheads="1"/>
          </p:cNvSpPr>
          <p:nvPr/>
        </p:nvSpPr>
        <p:spPr bwMode="auto">
          <a:xfrm>
            <a:off x="381000" y="1066800"/>
            <a:ext cx="4191000" cy="396875"/>
          </a:xfrm>
          <a:prstGeom prst="rect">
            <a:avLst/>
          </a:prstGeom>
          <a:noFill/>
          <a:ln w="12700">
            <a:noFill/>
            <a:miter lim="800000"/>
            <a:headEnd/>
            <a:tailEnd/>
          </a:ln>
        </p:spPr>
        <p:txBody>
          <a:bodyPr>
            <a:spAutoFit/>
          </a:bodyPr>
          <a:lstStyle/>
          <a:p>
            <a:pPr eaLnBrk="0" hangingPunct="0">
              <a:spcBef>
                <a:spcPct val="50000"/>
              </a:spcBef>
            </a:pPr>
            <a:r>
              <a:rPr lang="en-US" sz="2000">
                <a:solidFill>
                  <a:srgbClr val="FF0000"/>
                </a:solidFill>
                <a:latin typeface="Comic Sans MS" pitchFamily="66" charset="0"/>
              </a:rPr>
              <a:t>See Page 14, TeeJet Catalog 50A</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guardian_group"/>
          <p:cNvPicPr>
            <a:picLocks noChangeAspect="1" noChangeArrowheads="1"/>
          </p:cNvPicPr>
          <p:nvPr/>
        </p:nvPicPr>
        <p:blipFill>
          <a:blip r:embed="rId4" cstate="print"/>
          <a:srcRect b="9135"/>
          <a:stretch>
            <a:fillRect/>
          </a:stretch>
        </p:blipFill>
        <p:spPr bwMode="auto">
          <a:xfrm>
            <a:off x="6457950" y="2286000"/>
            <a:ext cx="2609850" cy="2133600"/>
          </a:xfrm>
          <a:prstGeom prst="rect">
            <a:avLst/>
          </a:prstGeom>
          <a:noFill/>
          <a:ln w="9525">
            <a:noFill/>
            <a:miter lim="800000"/>
            <a:headEnd/>
            <a:tailEnd/>
          </a:ln>
        </p:spPr>
      </p:pic>
      <p:sp>
        <p:nvSpPr>
          <p:cNvPr id="47107" name="Rectangle 3"/>
          <p:cNvSpPr>
            <a:spLocks noGrp="1" noChangeArrowheads="1"/>
          </p:cNvSpPr>
          <p:nvPr>
            <p:ph type="title"/>
          </p:nvPr>
        </p:nvSpPr>
        <p:spPr>
          <a:xfrm>
            <a:off x="381000" y="533400"/>
            <a:ext cx="8229600" cy="685800"/>
          </a:xfrm>
        </p:spPr>
        <p:txBody>
          <a:bodyPr/>
          <a:lstStyle/>
          <a:p>
            <a:pPr algn="l" eaLnBrk="1" hangingPunct="1"/>
            <a:r>
              <a:rPr lang="en-US" sz="3600" smtClean="0"/>
              <a:t>GuardianAir Induction:</a:t>
            </a:r>
          </a:p>
        </p:txBody>
      </p:sp>
      <p:sp>
        <p:nvSpPr>
          <p:cNvPr id="47108" name="Rectangle 4"/>
          <p:cNvSpPr>
            <a:spLocks noGrp="1" noChangeArrowheads="1"/>
          </p:cNvSpPr>
          <p:nvPr>
            <p:ph type="body" sz="half" idx="1"/>
          </p:nvPr>
        </p:nvSpPr>
        <p:spPr>
          <a:xfrm>
            <a:off x="228600" y="1600200"/>
            <a:ext cx="5029200" cy="2438400"/>
          </a:xfrm>
        </p:spPr>
        <p:txBody>
          <a:bodyPr/>
          <a:lstStyle/>
          <a:p>
            <a:pPr eaLnBrk="1" hangingPunct="1">
              <a:lnSpc>
                <a:spcPct val="90000"/>
              </a:lnSpc>
            </a:pPr>
            <a:r>
              <a:rPr lang="en-US" sz="2400" smtClean="0"/>
              <a:t>More consistent droplet</a:t>
            </a:r>
          </a:p>
          <a:p>
            <a:pPr eaLnBrk="1" hangingPunct="1">
              <a:lnSpc>
                <a:spcPct val="90000"/>
              </a:lnSpc>
            </a:pPr>
            <a:r>
              <a:rPr lang="en-US" sz="2400" smtClean="0"/>
              <a:t>All-in-one cap and screen</a:t>
            </a:r>
          </a:p>
          <a:p>
            <a:pPr eaLnBrk="1" hangingPunct="1">
              <a:lnSpc>
                <a:spcPct val="90000"/>
              </a:lnSpc>
            </a:pPr>
            <a:r>
              <a:rPr lang="en-US" sz="2400" smtClean="0"/>
              <a:t>Wide angle with 15 degree incline toward the rear</a:t>
            </a:r>
          </a:p>
          <a:p>
            <a:pPr eaLnBrk="1" hangingPunct="1">
              <a:lnSpc>
                <a:spcPct val="90000"/>
              </a:lnSpc>
            </a:pPr>
            <a:r>
              <a:rPr lang="en-US" sz="2400" smtClean="0"/>
              <a:t>Aim forward or rearword – alternate?</a:t>
            </a:r>
          </a:p>
        </p:txBody>
      </p:sp>
      <p:sp>
        <p:nvSpPr>
          <p:cNvPr id="47109" name="Rectangle 5"/>
          <p:cNvSpPr>
            <a:spLocks noChangeArrowheads="1"/>
          </p:cNvSpPr>
          <p:nvPr/>
        </p:nvSpPr>
        <p:spPr bwMode="auto">
          <a:xfrm>
            <a:off x="5257800" y="4267200"/>
            <a:ext cx="3505200" cy="457200"/>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GuardianAir</a:t>
            </a:r>
          </a:p>
        </p:txBody>
      </p:sp>
      <p:sp>
        <p:nvSpPr>
          <p:cNvPr id="47110" name="Text Box 6"/>
          <p:cNvSpPr txBox="1">
            <a:spLocks noChangeArrowheads="1"/>
          </p:cNvSpPr>
          <p:nvPr/>
        </p:nvSpPr>
        <p:spPr bwMode="auto">
          <a:xfrm>
            <a:off x="609600" y="4267200"/>
            <a:ext cx="3657600" cy="336550"/>
          </a:xfrm>
          <a:prstGeom prst="rect">
            <a:avLst/>
          </a:prstGeom>
          <a:noFill/>
          <a:ln w="12700">
            <a:noFill/>
            <a:miter lim="800000"/>
            <a:headEnd/>
            <a:tailEnd/>
          </a:ln>
        </p:spPr>
        <p:txBody>
          <a:bodyPr>
            <a:spAutoFit/>
          </a:bodyPr>
          <a:lstStyle/>
          <a:p>
            <a:pPr eaLnBrk="0" hangingPunct="0">
              <a:spcBef>
                <a:spcPct val="50000"/>
              </a:spcBef>
            </a:pPr>
            <a:r>
              <a:rPr lang="en-US" sz="1600">
                <a:solidFill>
                  <a:srgbClr val="FF0000"/>
                </a:solidFill>
                <a:latin typeface="Comic Sans MS" pitchFamily="66" charset="0"/>
              </a:rPr>
              <a:t>See Page 16, Hypro Spray Tip Guide</a:t>
            </a:r>
          </a:p>
        </p:txBody>
      </p:sp>
      <p:pic>
        <p:nvPicPr>
          <p:cNvPr id="47111" name="Picture 7" descr="GuardianAirgroup1"/>
          <p:cNvPicPr>
            <a:picLocks noChangeAspect="1" noChangeArrowheads="1"/>
          </p:cNvPicPr>
          <p:nvPr/>
        </p:nvPicPr>
        <p:blipFill>
          <a:blip r:embed="rId5" cstate="print"/>
          <a:srcRect/>
          <a:stretch>
            <a:fillRect/>
          </a:stretch>
        </p:blipFill>
        <p:spPr bwMode="auto">
          <a:xfrm>
            <a:off x="6705600" y="228600"/>
            <a:ext cx="2133600" cy="1920875"/>
          </a:xfrm>
          <a:prstGeom prst="rect">
            <a:avLst/>
          </a:prstGeom>
          <a:noFill/>
          <a:ln w="9525">
            <a:noFill/>
            <a:miter lim="800000"/>
            <a:headEnd/>
            <a:tailEnd/>
          </a:ln>
        </p:spPr>
      </p:pic>
      <p:pic>
        <p:nvPicPr>
          <p:cNvPr id="47112" name="Picture 8"/>
          <p:cNvPicPr>
            <a:picLocks noChangeAspect="1" noChangeArrowheads="1"/>
          </p:cNvPicPr>
          <p:nvPr/>
        </p:nvPicPr>
        <p:blipFill>
          <a:blip r:embed="rId6" cstate="print"/>
          <a:srcRect l="10715" r="32143"/>
          <a:stretch>
            <a:fillRect/>
          </a:stretch>
        </p:blipFill>
        <p:spPr bwMode="auto">
          <a:xfrm>
            <a:off x="5200650" y="2438400"/>
            <a:ext cx="1047750" cy="1752600"/>
          </a:xfrm>
          <a:prstGeom prst="rect">
            <a:avLst/>
          </a:prstGeom>
          <a:noFill/>
          <a:ln w="12700">
            <a:noFill/>
            <a:miter lim="800000"/>
            <a:headEnd/>
            <a:tailEnd/>
          </a:ln>
        </p:spPr>
      </p:pic>
      <p:pic>
        <p:nvPicPr>
          <p:cNvPr id="47113" name="Picture 9"/>
          <p:cNvPicPr>
            <a:picLocks noChangeAspect="1" noChangeArrowheads="1"/>
          </p:cNvPicPr>
          <p:nvPr/>
        </p:nvPicPr>
        <p:blipFill>
          <a:blip r:embed="rId7" cstate="print"/>
          <a:srcRect/>
          <a:stretch>
            <a:fillRect/>
          </a:stretch>
        </p:blipFill>
        <p:spPr bwMode="auto">
          <a:xfrm>
            <a:off x="228600" y="4960938"/>
            <a:ext cx="8610600" cy="1820862"/>
          </a:xfrm>
          <a:prstGeom prst="rect">
            <a:avLst/>
          </a:prstGeom>
          <a:noFill/>
          <a:ln w="12700">
            <a:noFill/>
            <a:miter lim="800000"/>
            <a:headEnd/>
            <a:tailEnd/>
          </a:ln>
        </p:spPr>
      </p:pic>
      <p:pic>
        <p:nvPicPr>
          <p:cNvPr id="47114" name="Picture 10" descr="Scan0003"/>
          <p:cNvPicPr>
            <a:picLocks noChangeAspect="1" noChangeArrowheads="1"/>
          </p:cNvPicPr>
          <p:nvPr/>
        </p:nvPicPr>
        <p:blipFill>
          <a:blip r:embed="rId8" cstate="print"/>
          <a:srcRect l="10637" r="66499" b="7895"/>
          <a:stretch>
            <a:fillRect/>
          </a:stretch>
        </p:blipFill>
        <p:spPr bwMode="auto">
          <a:xfrm>
            <a:off x="5092700" y="228600"/>
            <a:ext cx="1254125" cy="2133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smtClean="0"/>
          </a:p>
        </p:txBody>
      </p:sp>
      <p:pic>
        <p:nvPicPr>
          <p:cNvPr id="45059" name="Picture 3"/>
          <p:cNvPicPr>
            <a:picLocks noGrp="1" noChangeAspect="1" noChangeArrowheads="1"/>
          </p:cNvPicPr>
          <p:nvPr>
            <p:ph idx="1"/>
          </p:nvPr>
        </p:nvPicPr>
        <p:blipFill>
          <a:blip r:embed="rId3" cstate="print"/>
          <a:srcRect/>
          <a:stretch>
            <a:fillRect/>
          </a:stretch>
        </p:blipFill>
        <p:spPr>
          <a:xfrm>
            <a:off x="152400" y="304800"/>
            <a:ext cx="8686800" cy="6137275"/>
          </a:xfrm>
        </p:spPr>
      </p:pic>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a:blip r:embed="rId4" cstate="print"/>
          <a:srcRect/>
          <a:stretch>
            <a:fillRect/>
          </a:stretch>
        </p:blipFill>
        <p:spPr bwMode="auto">
          <a:xfrm>
            <a:off x="5867400" y="76200"/>
            <a:ext cx="3116192" cy="1981200"/>
          </a:xfrm>
          <a:prstGeom prst="rect">
            <a:avLst/>
          </a:prstGeom>
          <a:noFill/>
          <a:ln w="12700">
            <a:noFill/>
            <a:miter lim="800000"/>
            <a:headEnd/>
            <a:tailEnd/>
          </a:ln>
        </p:spPr>
      </p:pic>
      <p:pic>
        <p:nvPicPr>
          <p:cNvPr id="400389" name="Picture 5"/>
          <p:cNvPicPr>
            <a:picLocks noChangeAspect="1" noChangeArrowheads="1"/>
          </p:cNvPicPr>
          <p:nvPr/>
        </p:nvPicPr>
        <p:blipFill>
          <a:blip r:embed="rId5" cstate="print"/>
          <a:srcRect/>
          <a:stretch>
            <a:fillRect/>
          </a:stretch>
        </p:blipFill>
        <p:spPr bwMode="auto">
          <a:xfrm>
            <a:off x="838200" y="990600"/>
            <a:ext cx="2057400" cy="2044700"/>
          </a:xfrm>
          <a:prstGeom prst="rect">
            <a:avLst/>
          </a:prstGeom>
          <a:noFill/>
          <a:ln w="12700">
            <a:noFill/>
            <a:miter lim="800000"/>
            <a:headEnd/>
            <a:tailEnd/>
          </a:ln>
          <a:effectLst/>
        </p:spPr>
      </p:pic>
      <p:sp>
        <p:nvSpPr>
          <p:cNvPr id="400386" name="Rectangle 2"/>
          <p:cNvSpPr>
            <a:spLocks noGrp="1" noChangeArrowheads="1"/>
          </p:cNvSpPr>
          <p:nvPr>
            <p:ph type="title"/>
          </p:nvPr>
        </p:nvSpPr>
        <p:spPr>
          <a:xfrm>
            <a:off x="457200" y="152400"/>
            <a:ext cx="3657600" cy="685800"/>
          </a:xfrm>
        </p:spPr>
        <p:txBody>
          <a:bodyPr/>
          <a:lstStyle/>
          <a:p>
            <a:pPr algn="l"/>
            <a:r>
              <a:rPr lang="en-US" sz="2800" dirty="0" smtClean="0"/>
              <a:t>New Nozzles</a:t>
            </a:r>
            <a:endParaRPr lang="en-US" sz="2800" dirty="0"/>
          </a:p>
        </p:txBody>
      </p:sp>
      <p:sp>
        <p:nvSpPr>
          <p:cNvPr id="400387" name="Rectangle 3"/>
          <p:cNvSpPr>
            <a:spLocks noChangeArrowheads="1"/>
          </p:cNvSpPr>
          <p:nvPr/>
        </p:nvSpPr>
        <p:spPr bwMode="auto">
          <a:xfrm>
            <a:off x="533400" y="3124200"/>
            <a:ext cx="3505200" cy="457200"/>
          </a:xfrm>
          <a:prstGeom prst="rect">
            <a:avLst/>
          </a:prstGeom>
          <a:noFill/>
          <a:ln w="9525">
            <a:solidFill>
              <a:schemeClr val="tx1"/>
            </a:solidFill>
            <a:miter lim="800000"/>
            <a:headEnd/>
            <a:tailEnd/>
          </a:ln>
          <a:effectLst/>
        </p:spPr>
        <p:txBody>
          <a:bodyPr wrap="none" anchor="ctr"/>
          <a:lstStyle/>
          <a:p>
            <a:pPr algn="ctr"/>
            <a:r>
              <a:rPr lang="en-US" sz="2400" dirty="0">
                <a:latin typeface="Times New Roman" pitchFamily="18" charset="0"/>
              </a:rPr>
              <a:t>Turbo </a:t>
            </a:r>
            <a:r>
              <a:rPr lang="en-US" sz="2400" dirty="0" err="1" smtClean="0">
                <a:latin typeface="Times New Roman" pitchFamily="18" charset="0"/>
              </a:rPr>
              <a:t>TwinJet</a:t>
            </a:r>
            <a:r>
              <a:rPr lang="en-US" sz="2400" dirty="0" smtClean="0">
                <a:latin typeface="Times New Roman" pitchFamily="18" charset="0"/>
              </a:rPr>
              <a:t> – TTJ60</a:t>
            </a:r>
            <a:endParaRPr lang="en-US" sz="2400" dirty="0">
              <a:latin typeface="Times New Roman" pitchFamily="18" charset="0"/>
            </a:endParaRPr>
          </a:p>
        </p:txBody>
      </p:sp>
      <p:pic>
        <p:nvPicPr>
          <p:cNvPr id="400388" name="Picture 4"/>
          <p:cNvPicPr>
            <a:picLocks noChangeAspect="1" noChangeArrowheads="1"/>
          </p:cNvPicPr>
          <p:nvPr/>
        </p:nvPicPr>
        <p:blipFill>
          <a:blip r:embed="rId6" cstate="print"/>
          <a:srcRect l="17273" r="67273"/>
          <a:stretch>
            <a:fillRect/>
          </a:stretch>
        </p:blipFill>
        <p:spPr bwMode="auto">
          <a:xfrm>
            <a:off x="152400" y="960438"/>
            <a:ext cx="1295400" cy="1782762"/>
          </a:xfrm>
          <a:prstGeom prst="rect">
            <a:avLst/>
          </a:prstGeom>
          <a:noFill/>
          <a:ln w="12700">
            <a:noFill/>
            <a:miter lim="800000"/>
            <a:headEnd/>
            <a:tailEnd/>
          </a:ln>
          <a:effectLst/>
        </p:spPr>
      </p:pic>
      <p:pic>
        <p:nvPicPr>
          <p:cNvPr id="400392" name="Picture 8"/>
          <p:cNvPicPr>
            <a:picLocks noChangeAspect="1" noChangeArrowheads="1"/>
          </p:cNvPicPr>
          <p:nvPr/>
        </p:nvPicPr>
        <p:blipFill>
          <a:blip r:embed="rId7" cstate="print"/>
          <a:srcRect/>
          <a:stretch>
            <a:fillRect/>
          </a:stretch>
        </p:blipFill>
        <p:spPr bwMode="auto">
          <a:xfrm>
            <a:off x="6248400" y="3429000"/>
            <a:ext cx="2694439" cy="2471908"/>
          </a:xfrm>
          <a:prstGeom prst="rect">
            <a:avLst/>
          </a:prstGeom>
          <a:noFill/>
          <a:ln w="12700">
            <a:noFill/>
            <a:miter lim="800000"/>
            <a:headEnd/>
            <a:tailEnd/>
          </a:ln>
          <a:effectLst/>
        </p:spPr>
      </p:pic>
      <p:pic>
        <p:nvPicPr>
          <p:cNvPr id="400393" name="Picture 9"/>
          <p:cNvPicPr>
            <a:picLocks noChangeAspect="1" noChangeArrowheads="1"/>
          </p:cNvPicPr>
          <p:nvPr/>
        </p:nvPicPr>
        <p:blipFill>
          <a:blip r:embed="rId8" cstate="print"/>
          <a:srcRect l="29347" r="56522"/>
          <a:stretch>
            <a:fillRect/>
          </a:stretch>
        </p:blipFill>
        <p:spPr bwMode="auto">
          <a:xfrm>
            <a:off x="5638800" y="2514600"/>
            <a:ext cx="1402953" cy="2097407"/>
          </a:xfrm>
          <a:prstGeom prst="rect">
            <a:avLst/>
          </a:prstGeom>
          <a:noFill/>
          <a:ln w="12700">
            <a:noFill/>
            <a:miter lim="800000"/>
            <a:headEnd/>
            <a:tailEnd/>
          </a:ln>
          <a:effectLst/>
        </p:spPr>
      </p:pic>
      <p:sp>
        <p:nvSpPr>
          <p:cNvPr id="400394" name="Rectangle 10"/>
          <p:cNvSpPr>
            <a:spLocks noChangeArrowheads="1"/>
          </p:cNvSpPr>
          <p:nvPr/>
        </p:nvSpPr>
        <p:spPr bwMode="auto">
          <a:xfrm>
            <a:off x="6248400" y="6096000"/>
            <a:ext cx="2362200" cy="457200"/>
          </a:xfrm>
          <a:prstGeom prst="rect">
            <a:avLst/>
          </a:prstGeom>
          <a:solidFill>
            <a:schemeClr val="bg1"/>
          </a:solidFill>
          <a:ln w="9525">
            <a:solidFill>
              <a:schemeClr val="tx1"/>
            </a:solidFill>
            <a:miter lim="800000"/>
            <a:headEnd/>
            <a:tailEnd/>
          </a:ln>
          <a:effectLst/>
        </p:spPr>
        <p:txBody>
          <a:bodyPr wrap="none" anchor="ctr"/>
          <a:lstStyle/>
          <a:p>
            <a:pPr algn="ctr"/>
            <a:r>
              <a:rPr lang="en-US" sz="2400" dirty="0">
                <a:latin typeface="Times New Roman" pitchFamily="18" charset="0"/>
              </a:rPr>
              <a:t>AI XR TeeJet</a:t>
            </a:r>
          </a:p>
        </p:txBody>
      </p:sp>
      <p:sp>
        <p:nvSpPr>
          <p:cNvPr id="400396" name="Rectangle 12"/>
          <p:cNvSpPr>
            <a:spLocks noChangeArrowheads="1"/>
          </p:cNvSpPr>
          <p:nvPr/>
        </p:nvSpPr>
        <p:spPr bwMode="auto">
          <a:xfrm>
            <a:off x="990600" y="6324600"/>
            <a:ext cx="3505200" cy="457200"/>
          </a:xfrm>
          <a:prstGeom prst="rect">
            <a:avLst/>
          </a:prstGeom>
          <a:noFill/>
          <a:ln w="9525">
            <a:solidFill>
              <a:schemeClr val="tx1"/>
            </a:solidFill>
            <a:miter lim="800000"/>
            <a:headEnd/>
            <a:tailEnd/>
          </a:ln>
          <a:effectLst/>
        </p:spPr>
        <p:txBody>
          <a:bodyPr wrap="none" anchor="ctr"/>
          <a:lstStyle/>
          <a:p>
            <a:pPr algn="ctr"/>
            <a:r>
              <a:rPr lang="en-US" sz="2400">
                <a:latin typeface="Times New Roman" pitchFamily="18" charset="0"/>
              </a:rPr>
              <a:t>GuardianAir - Hypro </a:t>
            </a:r>
          </a:p>
        </p:txBody>
      </p:sp>
      <p:pic>
        <p:nvPicPr>
          <p:cNvPr id="400400" name="Picture 16" descr="GuardianAirgroup1"/>
          <p:cNvPicPr>
            <a:picLocks noChangeAspect="1" noChangeArrowheads="1"/>
          </p:cNvPicPr>
          <p:nvPr/>
        </p:nvPicPr>
        <p:blipFill>
          <a:blip r:embed="rId9" cstate="print"/>
          <a:srcRect/>
          <a:stretch>
            <a:fillRect/>
          </a:stretch>
        </p:blipFill>
        <p:spPr bwMode="auto">
          <a:xfrm>
            <a:off x="76200" y="3886200"/>
            <a:ext cx="2514600" cy="2263888"/>
          </a:xfrm>
          <a:prstGeom prst="rect">
            <a:avLst/>
          </a:prstGeom>
          <a:noFill/>
        </p:spPr>
      </p:pic>
      <p:pic>
        <p:nvPicPr>
          <p:cNvPr id="400401" name="Picture 17"/>
          <p:cNvPicPr>
            <a:picLocks noChangeAspect="1" noChangeArrowheads="1"/>
          </p:cNvPicPr>
          <p:nvPr/>
        </p:nvPicPr>
        <p:blipFill>
          <a:blip r:embed="rId10" cstate="print"/>
          <a:srcRect l="10715" r="32143"/>
          <a:stretch>
            <a:fillRect/>
          </a:stretch>
        </p:blipFill>
        <p:spPr bwMode="auto">
          <a:xfrm>
            <a:off x="4038600" y="3886200"/>
            <a:ext cx="1352550" cy="2262447"/>
          </a:xfrm>
          <a:prstGeom prst="rect">
            <a:avLst/>
          </a:prstGeom>
          <a:noFill/>
          <a:ln w="12700">
            <a:noFill/>
            <a:miter lim="800000"/>
            <a:headEnd/>
            <a:tailEnd/>
          </a:ln>
          <a:effectLst/>
        </p:spPr>
      </p:pic>
      <p:pic>
        <p:nvPicPr>
          <p:cNvPr id="400402" name="Picture 18" descr="Scan0003"/>
          <p:cNvPicPr>
            <a:picLocks noChangeAspect="1" noChangeArrowheads="1"/>
          </p:cNvPicPr>
          <p:nvPr/>
        </p:nvPicPr>
        <p:blipFill>
          <a:blip r:embed="rId11" cstate="print"/>
          <a:srcRect l="10637" r="66499" b="7895"/>
          <a:stretch>
            <a:fillRect/>
          </a:stretch>
        </p:blipFill>
        <p:spPr bwMode="auto">
          <a:xfrm>
            <a:off x="2590800" y="3733800"/>
            <a:ext cx="1433286" cy="2438400"/>
          </a:xfrm>
          <a:prstGeom prst="rect">
            <a:avLst/>
          </a:prstGeom>
          <a:noFill/>
        </p:spPr>
      </p:pic>
      <p:pic>
        <p:nvPicPr>
          <p:cNvPr id="400403" name="Picture 19" descr="TT cutaway"/>
          <p:cNvPicPr>
            <a:picLocks noChangeAspect="1" noChangeArrowheads="1"/>
          </p:cNvPicPr>
          <p:nvPr/>
        </p:nvPicPr>
        <p:blipFill>
          <a:blip r:embed="rId12" cstate="print"/>
          <a:srcRect/>
          <a:stretch>
            <a:fillRect/>
          </a:stretch>
        </p:blipFill>
        <p:spPr bwMode="auto">
          <a:xfrm>
            <a:off x="2590800" y="1219200"/>
            <a:ext cx="1282539" cy="1447800"/>
          </a:xfrm>
          <a:prstGeom prst="rect">
            <a:avLst/>
          </a:prstGeom>
          <a:noFill/>
        </p:spPr>
      </p:pic>
      <p:pic>
        <p:nvPicPr>
          <p:cNvPr id="15" name="Picture 14" descr="Duo TTI.jpg"/>
          <p:cNvPicPr>
            <a:picLocks noChangeAspect="1"/>
          </p:cNvPicPr>
          <p:nvPr/>
        </p:nvPicPr>
        <p:blipFill>
          <a:blip r:embed="rId13" cstate="print"/>
          <a:stretch>
            <a:fillRect/>
          </a:stretch>
        </p:blipFill>
        <p:spPr>
          <a:xfrm rot="10800000">
            <a:off x="4724400" y="76200"/>
            <a:ext cx="1174750" cy="1686244"/>
          </a:xfrm>
          <a:prstGeom prst="rect">
            <a:avLst/>
          </a:prstGeom>
        </p:spPr>
      </p:pic>
      <p:sp>
        <p:nvSpPr>
          <p:cNvPr id="16" name="Rectangle 3"/>
          <p:cNvSpPr>
            <a:spLocks noChangeArrowheads="1"/>
          </p:cNvSpPr>
          <p:nvPr/>
        </p:nvSpPr>
        <p:spPr bwMode="auto">
          <a:xfrm>
            <a:off x="5029200" y="2133600"/>
            <a:ext cx="3429000" cy="457200"/>
          </a:xfrm>
          <a:prstGeom prst="rect">
            <a:avLst/>
          </a:prstGeom>
          <a:noFill/>
          <a:ln w="9525">
            <a:solidFill>
              <a:schemeClr val="tx1"/>
            </a:solidFill>
            <a:miter lim="800000"/>
            <a:headEnd/>
            <a:tailEnd/>
          </a:ln>
          <a:effectLst/>
        </p:spPr>
        <p:txBody>
          <a:bodyPr wrap="none" anchor="ctr"/>
          <a:lstStyle/>
          <a:p>
            <a:pPr algn="ctr"/>
            <a:r>
              <a:rPr lang="en-US" sz="2000" dirty="0">
                <a:latin typeface="Times New Roman" pitchFamily="18" charset="0"/>
              </a:rPr>
              <a:t>Turbo </a:t>
            </a:r>
            <a:r>
              <a:rPr lang="en-US" sz="2000" dirty="0" err="1" smtClean="0">
                <a:latin typeface="Times New Roman" pitchFamily="18" charset="0"/>
              </a:rPr>
              <a:t>TwinJet</a:t>
            </a:r>
            <a:r>
              <a:rPr lang="en-US" sz="2000" dirty="0" smtClean="0">
                <a:latin typeface="Times New Roman" pitchFamily="18" charset="0"/>
              </a:rPr>
              <a:t> Induction</a:t>
            </a:r>
            <a:endParaRPr lang="en-US" sz="2000" dirty="0">
              <a:latin typeface="Times New Roman" pitchFamily="18" charset="0"/>
            </a:endParaRPr>
          </a:p>
        </p:txBody>
      </p:sp>
      <p:sp>
        <p:nvSpPr>
          <p:cNvPr id="17" name="Rectangle 10"/>
          <p:cNvSpPr>
            <a:spLocks noChangeArrowheads="1"/>
          </p:cNvSpPr>
          <p:nvPr/>
        </p:nvSpPr>
        <p:spPr bwMode="auto">
          <a:xfrm>
            <a:off x="4495800" y="1600200"/>
            <a:ext cx="1752600" cy="457200"/>
          </a:xfrm>
          <a:prstGeom prst="rect">
            <a:avLst/>
          </a:prstGeom>
          <a:solidFill>
            <a:schemeClr val="bg1"/>
          </a:solidFill>
          <a:ln w="9525">
            <a:solidFill>
              <a:schemeClr val="tx1"/>
            </a:solidFill>
            <a:miter lim="800000"/>
            <a:headEnd/>
            <a:tailEnd/>
          </a:ln>
          <a:effectLst/>
        </p:spPr>
        <p:txBody>
          <a:bodyPr wrap="none" anchor="ctr"/>
          <a:lstStyle/>
          <a:p>
            <a:pPr algn="ctr"/>
            <a:r>
              <a:rPr lang="en-US" sz="2000" dirty="0" smtClean="0">
                <a:latin typeface="Times New Roman" pitchFamily="18" charset="0"/>
              </a:rPr>
              <a:t>AITTJ60</a:t>
            </a:r>
            <a:endParaRPr lang="en-US" sz="2000" dirty="0">
              <a:latin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1170" name="Rectangle 2"/>
          <p:cNvSpPr>
            <a:spLocks noGrp="1" noChangeArrowheads="1"/>
          </p:cNvSpPr>
          <p:nvPr>
            <p:ph type="ctrTitle"/>
          </p:nvPr>
        </p:nvSpPr>
        <p:spPr>
          <a:xfrm>
            <a:off x="1066800" y="1981200"/>
            <a:ext cx="6935788" cy="1143000"/>
          </a:xfrm>
        </p:spPr>
        <p:txBody>
          <a:bodyPr/>
          <a:lstStyle/>
          <a:p>
            <a:r>
              <a:rPr lang="en-US" dirty="0" smtClean="0">
                <a:solidFill>
                  <a:schemeClr val="bg1"/>
                </a:solidFill>
              </a:rPr>
              <a:t>Demo</a:t>
            </a:r>
            <a:endParaRPr lang="en-US" dirty="0">
              <a:solidFill>
                <a:schemeClr val="bg1"/>
              </a:solidFill>
            </a:endParaRP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can0002"/>
          <p:cNvPicPr>
            <a:picLocks noChangeAspect="1" noChangeArrowheads="1"/>
          </p:cNvPicPr>
          <p:nvPr/>
        </p:nvPicPr>
        <p:blipFill>
          <a:blip r:embed="rId3" cstate="print"/>
          <a:srcRect b="1970"/>
          <a:stretch>
            <a:fillRect/>
          </a:stretch>
        </p:blipFill>
        <p:spPr bwMode="auto">
          <a:xfrm>
            <a:off x="3200400" y="2971800"/>
            <a:ext cx="5867400" cy="3514725"/>
          </a:xfrm>
          <a:prstGeom prst="rect">
            <a:avLst/>
          </a:prstGeom>
          <a:noFill/>
          <a:ln w="9525">
            <a:noFill/>
            <a:miter lim="800000"/>
            <a:headEnd/>
            <a:tailEnd/>
          </a:ln>
        </p:spPr>
      </p:pic>
      <p:pic>
        <p:nvPicPr>
          <p:cNvPr id="49155" name="Picture 3" descr="IMG_0020"/>
          <p:cNvPicPr>
            <a:picLocks noChangeAspect="1" noChangeArrowheads="1"/>
          </p:cNvPicPr>
          <p:nvPr/>
        </p:nvPicPr>
        <p:blipFill>
          <a:blip r:embed="rId4" cstate="print">
            <a:lum bright="-18000"/>
          </a:blip>
          <a:srcRect l="45313" t="46875" r="38281" b="15625"/>
          <a:stretch>
            <a:fillRect/>
          </a:stretch>
        </p:blipFill>
        <p:spPr bwMode="auto">
          <a:xfrm>
            <a:off x="304800" y="76200"/>
            <a:ext cx="1733550" cy="2971800"/>
          </a:xfrm>
          <a:prstGeom prst="rect">
            <a:avLst/>
          </a:prstGeom>
          <a:noFill/>
          <a:ln w="9525">
            <a:noFill/>
            <a:miter lim="800000"/>
            <a:headEnd/>
            <a:tailEnd/>
          </a:ln>
        </p:spPr>
      </p:pic>
      <p:pic>
        <p:nvPicPr>
          <p:cNvPr id="49156" name="Picture 4" descr="IMG_0773"/>
          <p:cNvPicPr>
            <a:picLocks noChangeAspect="1" noChangeArrowheads="1"/>
          </p:cNvPicPr>
          <p:nvPr/>
        </p:nvPicPr>
        <p:blipFill>
          <a:blip r:embed="rId5" cstate="print">
            <a:lum bright="6000"/>
          </a:blip>
          <a:srcRect/>
          <a:stretch>
            <a:fillRect/>
          </a:stretch>
        </p:blipFill>
        <p:spPr bwMode="auto">
          <a:xfrm>
            <a:off x="5181600" y="304800"/>
            <a:ext cx="3733800" cy="2800350"/>
          </a:xfrm>
          <a:prstGeom prst="rect">
            <a:avLst/>
          </a:prstGeom>
          <a:noFill/>
          <a:ln w="9525">
            <a:noFill/>
            <a:miter lim="800000"/>
            <a:headEnd/>
            <a:tailEnd/>
          </a:ln>
        </p:spPr>
      </p:pic>
      <p:pic>
        <p:nvPicPr>
          <p:cNvPr id="49157" name="Picture 5" descr="Scan0001"/>
          <p:cNvPicPr>
            <a:picLocks noChangeAspect="1" noChangeArrowheads="1"/>
          </p:cNvPicPr>
          <p:nvPr/>
        </p:nvPicPr>
        <p:blipFill>
          <a:blip r:embed="rId6" cstate="print"/>
          <a:srcRect r="5492" b="5676"/>
          <a:stretch>
            <a:fillRect/>
          </a:stretch>
        </p:blipFill>
        <p:spPr bwMode="auto">
          <a:xfrm>
            <a:off x="228600" y="3124200"/>
            <a:ext cx="2819400" cy="2671763"/>
          </a:xfrm>
          <a:prstGeom prst="rect">
            <a:avLst/>
          </a:prstGeom>
          <a:noFill/>
          <a:ln w="9525">
            <a:noFill/>
            <a:miter lim="800000"/>
            <a:headEnd/>
            <a:tailEnd/>
          </a:ln>
        </p:spPr>
      </p:pic>
      <p:pic>
        <p:nvPicPr>
          <p:cNvPr id="49158" name="Picture 6" descr="IMG_0740"/>
          <p:cNvPicPr>
            <a:picLocks noChangeAspect="1" noChangeArrowheads="1"/>
          </p:cNvPicPr>
          <p:nvPr/>
        </p:nvPicPr>
        <p:blipFill>
          <a:blip r:embed="rId7" cstate="print">
            <a:lum bright="6000"/>
          </a:blip>
          <a:srcRect l="11562" t="16251" r="58438" b="30000"/>
          <a:stretch>
            <a:fillRect/>
          </a:stretch>
        </p:blipFill>
        <p:spPr bwMode="auto">
          <a:xfrm>
            <a:off x="2438400" y="76200"/>
            <a:ext cx="2211388" cy="2971800"/>
          </a:xfrm>
          <a:prstGeom prst="rect">
            <a:avLst/>
          </a:prstGeom>
          <a:noFill/>
          <a:ln w="9525">
            <a:noFill/>
            <a:miter lim="800000"/>
            <a:headEnd/>
            <a:tailEnd/>
          </a:ln>
        </p:spPr>
      </p:pic>
      <p:pic>
        <p:nvPicPr>
          <p:cNvPr id="49159" name="Picture 7"/>
          <p:cNvPicPr>
            <a:picLocks noChangeAspect="1" noChangeArrowheads="1"/>
          </p:cNvPicPr>
          <p:nvPr/>
        </p:nvPicPr>
        <p:blipFill>
          <a:blip r:embed="rId8" cstate="print"/>
          <a:srcRect/>
          <a:stretch>
            <a:fillRect/>
          </a:stretch>
        </p:blipFill>
        <p:spPr bwMode="auto">
          <a:xfrm>
            <a:off x="304800" y="5867400"/>
            <a:ext cx="2514600" cy="801688"/>
          </a:xfrm>
          <a:prstGeom prst="rect">
            <a:avLst/>
          </a:prstGeom>
          <a:noFill/>
          <a:ln w="12700">
            <a:noFill/>
            <a:miter lim="800000"/>
            <a:headEnd/>
            <a:tailEnd/>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947738" y="228600"/>
            <a:ext cx="161925" cy="638175"/>
          </a:xfrm>
          <a:prstGeom prst="rect">
            <a:avLst/>
          </a:prstGeom>
          <a:noFill/>
          <a:ln w="12700">
            <a:noFill/>
            <a:miter lim="800000"/>
            <a:headEnd/>
            <a:tailEnd/>
          </a:ln>
        </p:spPr>
        <p:txBody>
          <a:bodyPr wrap="none" lIns="90488" tIns="44450" rIns="90488" bIns="44450">
            <a:spAutoFit/>
          </a:bodyPr>
          <a:lstStyle/>
          <a:p>
            <a:pPr eaLnBrk="0" hangingPunct="0"/>
            <a:endParaRPr lang="en-US" sz="3600" b="1">
              <a:latin typeface="Univers (E1)" charset="0"/>
            </a:endParaRPr>
          </a:p>
        </p:txBody>
      </p:sp>
      <p:graphicFrame>
        <p:nvGraphicFramePr>
          <p:cNvPr id="10242" name="Object 2"/>
          <p:cNvGraphicFramePr>
            <a:graphicFrameLocks/>
          </p:cNvGraphicFramePr>
          <p:nvPr/>
        </p:nvGraphicFramePr>
        <p:xfrm>
          <a:off x="304800" y="838200"/>
          <a:ext cx="1676400" cy="1447800"/>
        </p:xfrm>
        <a:graphic>
          <a:graphicData uri="http://schemas.openxmlformats.org/presentationml/2006/ole">
            <p:oleObj spid="_x0000_s10242" name="Document" r:id="rId5" imgW="1873226" imgH="1732082" progId="Word.Document.8">
              <p:embed/>
            </p:oleObj>
          </a:graphicData>
        </a:graphic>
      </p:graphicFrame>
      <p:pic>
        <p:nvPicPr>
          <p:cNvPr id="10244" name="Picture 4"/>
          <p:cNvPicPr>
            <a:picLocks noChangeArrowheads="1"/>
          </p:cNvPicPr>
          <p:nvPr/>
        </p:nvPicPr>
        <p:blipFill>
          <a:blip r:embed="rId6" cstate="print">
            <a:lum bright="42000" contrast="66000"/>
          </a:blip>
          <a:srcRect/>
          <a:stretch>
            <a:fillRect/>
          </a:stretch>
        </p:blipFill>
        <p:spPr bwMode="auto">
          <a:xfrm>
            <a:off x="457200" y="2362200"/>
            <a:ext cx="1371600" cy="1219200"/>
          </a:xfrm>
          <a:prstGeom prst="rect">
            <a:avLst/>
          </a:prstGeom>
          <a:noFill/>
          <a:ln w="9525">
            <a:noFill/>
            <a:miter lim="800000"/>
            <a:headEnd/>
            <a:tailEnd/>
          </a:ln>
        </p:spPr>
      </p:pic>
      <p:sp>
        <p:nvSpPr>
          <p:cNvPr id="10245" name="Rectangle 5"/>
          <p:cNvSpPr>
            <a:spLocks noGrp="1" noChangeArrowheads="1"/>
          </p:cNvSpPr>
          <p:nvPr>
            <p:ph type="title"/>
          </p:nvPr>
        </p:nvSpPr>
        <p:spPr>
          <a:xfrm>
            <a:off x="533400" y="0"/>
            <a:ext cx="8229600" cy="914400"/>
          </a:xfrm>
        </p:spPr>
        <p:txBody>
          <a:bodyPr/>
          <a:lstStyle/>
          <a:p>
            <a:pPr eaLnBrk="1" hangingPunct="1"/>
            <a:r>
              <a:rPr lang="en-US" smtClean="0"/>
              <a:t>Nozzles-Recommended Use</a:t>
            </a:r>
            <a:endParaRPr lang="en-US" sz="8000" smtClean="0"/>
          </a:p>
        </p:txBody>
      </p:sp>
      <p:pic>
        <p:nvPicPr>
          <p:cNvPr id="10246" name="Picture 6" descr="Hardi-injet"/>
          <p:cNvPicPr>
            <a:picLocks noGrp="1" noChangeAspect="1" noChangeArrowheads="1"/>
          </p:cNvPicPr>
          <p:nvPr>
            <p:ph sz="half" idx="1"/>
          </p:nvPr>
        </p:nvPicPr>
        <p:blipFill>
          <a:blip r:embed="rId7" cstate="print"/>
          <a:srcRect l="11864" r="13559"/>
          <a:stretch>
            <a:fillRect/>
          </a:stretch>
        </p:blipFill>
        <p:spPr>
          <a:xfrm>
            <a:off x="466725" y="5105400"/>
            <a:ext cx="1235075" cy="1752600"/>
          </a:xfrm>
          <a:noFill/>
        </p:spPr>
      </p:pic>
      <p:sp>
        <p:nvSpPr>
          <p:cNvPr id="10247" name="WordArt 7"/>
          <p:cNvSpPr>
            <a:spLocks noChangeArrowheads="1" noChangeShapeType="1" noTextEdit="1"/>
          </p:cNvSpPr>
          <p:nvPr/>
        </p:nvSpPr>
        <p:spPr bwMode="auto">
          <a:xfrm rot="1163374">
            <a:off x="2819400" y="1066800"/>
            <a:ext cx="181927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0000FF"/>
                </a:solidFill>
                <a:latin typeface="Arial Black"/>
              </a:rPr>
              <a:t>flat spray</a:t>
            </a:r>
          </a:p>
        </p:txBody>
      </p:sp>
      <p:sp>
        <p:nvSpPr>
          <p:cNvPr id="10248" name="WordArt 8"/>
          <p:cNvSpPr>
            <a:spLocks noChangeArrowheads="1" noChangeShapeType="1" noTextEdit="1"/>
          </p:cNvSpPr>
          <p:nvPr/>
        </p:nvSpPr>
        <p:spPr bwMode="auto">
          <a:xfrm rot="1174539">
            <a:off x="2743200" y="2514600"/>
            <a:ext cx="1695450"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FF6600"/>
                </a:solidFill>
                <a:latin typeface="Arial Black"/>
              </a:rPr>
              <a:t>chamber</a:t>
            </a:r>
          </a:p>
        </p:txBody>
      </p:sp>
      <p:sp>
        <p:nvSpPr>
          <p:cNvPr id="10249" name="WordArt 9"/>
          <p:cNvSpPr>
            <a:spLocks noChangeArrowheads="1" noChangeShapeType="1" noTextEdit="1"/>
          </p:cNvSpPr>
          <p:nvPr/>
        </p:nvSpPr>
        <p:spPr bwMode="auto">
          <a:xfrm rot="943652">
            <a:off x="2238375" y="5199063"/>
            <a:ext cx="2819400" cy="14192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FFFF00"/>
                </a:solidFill>
                <a:latin typeface="Arial Black"/>
              </a:rPr>
              <a:t>air induced/venturi</a:t>
            </a:r>
          </a:p>
        </p:txBody>
      </p:sp>
      <p:sp>
        <p:nvSpPr>
          <p:cNvPr id="10250" name="WordArt 10"/>
          <p:cNvSpPr>
            <a:spLocks noChangeArrowheads="1" noChangeShapeType="1" noTextEdit="1"/>
          </p:cNvSpPr>
          <p:nvPr/>
        </p:nvSpPr>
        <p:spPr bwMode="auto">
          <a:xfrm rot="1124200">
            <a:off x="5791200" y="990600"/>
            <a:ext cx="181927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0000FF"/>
                </a:solidFill>
                <a:latin typeface="Arial Black"/>
              </a:rPr>
              <a:t>20-25 PSI</a:t>
            </a:r>
          </a:p>
        </p:txBody>
      </p:sp>
      <p:sp>
        <p:nvSpPr>
          <p:cNvPr id="10251" name="WordArt 11"/>
          <p:cNvSpPr>
            <a:spLocks noChangeArrowheads="1" noChangeShapeType="1" noTextEdit="1"/>
          </p:cNvSpPr>
          <p:nvPr/>
        </p:nvSpPr>
        <p:spPr bwMode="auto">
          <a:xfrm rot="1163374">
            <a:off x="5867400" y="2514600"/>
            <a:ext cx="181927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FF6600"/>
                </a:solidFill>
                <a:latin typeface="Arial Black"/>
              </a:rPr>
              <a:t>30-40 PSI</a:t>
            </a:r>
          </a:p>
        </p:txBody>
      </p:sp>
      <p:sp>
        <p:nvSpPr>
          <p:cNvPr id="10252" name="WordArt 12"/>
          <p:cNvSpPr>
            <a:spLocks noChangeArrowheads="1" noChangeShapeType="1" noTextEdit="1"/>
          </p:cNvSpPr>
          <p:nvPr/>
        </p:nvSpPr>
        <p:spPr bwMode="auto">
          <a:xfrm rot="1163374">
            <a:off x="5943600" y="5362575"/>
            <a:ext cx="181927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type="none" w="sm" len="sm"/>
                  <a:tailEnd type="none" w="sm" len="sm"/>
                </a:ln>
                <a:solidFill>
                  <a:srgbClr val="FFFF00"/>
                </a:solidFill>
                <a:latin typeface="Arial Black"/>
              </a:rPr>
              <a:t>50-80 PSI</a:t>
            </a:r>
          </a:p>
        </p:txBody>
      </p:sp>
      <p:pic>
        <p:nvPicPr>
          <p:cNvPr id="1190925" name="Picture 13" descr="GuardianAirgroup1"/>
          <p:cNvPicPr>
            <a:picLocks noChangeAspect="1" noChangeArrowheads="1"/>
          </p:cNvPicPr>
          <p:nvPr/>
        </p:nvPicPr>
        <p:blipFill>
          <a:blip r:embed="rId8" cstate="print"/>
          <a:srcRect/>
          <a:stretch>
            <a:fillRect/>
          </a:stretch>
        </p:blipFill>
        <p:spPr bwMode="auto">
          <a:xfrm>
            <a:off x="381000" y="3603625"/>
            <a:ext cx="1600200" cy="1441450"/>
          </a:xfrm>
          <a:prstGeom prst="rect">
            <a:avLst/>
          </a:prstGeom>
          <a:noFill/>
          <a:ln w="9525">
            <a:noFill/>
            <a:miter lim="800000"/>
            <a:headEnd/>
            <a:tailEnd/>
          </a:ln>
        </p:spPr>
      </p:pic>
      <p:sp>
        <p:nvSpPr>
          <p:cNvPr id="1190928" name="WordArt 16"/>
          <p:cNvSpPr>
            <a:spLocks noChangeArrowheads="1" noChangeShapeType="1" noTextEdit="1"/>
          </p:cNvSpPr>
          <p:nvPr/>
        </p:nvSpPr>
        <p:spPr bwMode="auto">
          <a:xfrm rot="197525">
            <a:off x="2286000" y="4038600"/>
            <a:ext cx="3276600" cy="719138"/>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160000" scaled="1"/>
                </a:gradFill>
                <a:effectLst>
                  <a:outerShdw dist="53882" dir="2700000" algn="ctr" rotWithShape="0">
                    <a:srgbClr val="9999FF">
                      <a:alpha val="79999"/>
                    </a:srgbClr>
                  </a:outerShdw>
                </a:effectLst>
                <a:latin typeface="Impact"/>
              </a:rPr>
              <a:t>IN BETWEEN VENTURI</a:t>
            </a:r>
          </a:p>
        </p:txBody>
      </p:sp>
      <p:sp>
        <p:nvSpPr>
          <p:cNvPr id="1190929" name="WordArt 17"/>
          <p:cNvSpPr>
            <a:spLocks noChangeArrowheads="1" noChangeShapeType="1" noTextEdit="1"/>
          </p:cNvSpPr>
          <p:nvPr/>
        </p:nvSpPr>
        <p:spPr bwMode="auto">
          <a:xfrm rot="727519">
            <a:off x="6248400" y="3962400"/>
            <a:ext cx="1066800" cy="8286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4620000" scaled="1"/>
                </a:gradFill>
                <a:effectLst>
                  <a:outerShdw dist="53882" dir="2700000" algn="ctr" rotWithShape="0">
                    <a:srgbClr val="9999FF">
                      <a:alpha val="79999"/>
                    </a:srgbClr>
                  </a:outerShdw>
                </a:effectLst>
                <a:latin typeface="Impact"/>
              </a:rPr>
              <a:t>40 PSI</a:t>
            </a:r>
          </a:p>
        </p:txBody>
      </p:sp>
    </p:spTree>
    <p:custDataLst>
      <p:tags r:id="rId2"/>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09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0" fill="hold" grpId="0" nodeType="clickEffect">
                                  <p:stCondLst>
                                    <p:cond delay="0"/>
                                  </p:stCondLst>
                                  <p:childTnLst>
                                    <p:set>
                                      <p:cBhvr>
                                        <p:cTn id="10" dur="1" fill="hold">
                                          <p:stCondLst>
                                            <p:cond delay="0"/>
                                          </p:stCondLst>
                                        </p:cTn>
                                        <p:tgtEl>
                                          <p:spTgt spid="11909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0" fill="hold" grpId="0" nodeType="clickEffect">
                                  <p:stCondLst>
                                    <p:cond delay="0"/>
                                  </p:stCondLst>
                                  <p:childTnLst>
                                    <p:set>
                                      <p:cBhvr>
                                        <p:cTn id="14" dur="1" fill="hold">
                                          <p:stCondLst>
                                            <p:cond delay="0"/>
                                          </p:stCondLst>
                                        </p:cTn>
                                        <p:tgtEl>
                                          <p:spTgt spid="1190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28" grpId="0" animBg="1"/>
      <p:bldP spid="11909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ctrTitle"/>
          </p:nvPr>
        </p:nvSpPr>
        <p:spPr>
          <a:xfrm>
            <a:off x="381000" y="609600"/>
            <a:ext cx="8534400" cy="1143000"/>
          </a:xfrm>
        </p:spPr>
        <p:txBody>
          <a:bodyPr>
            <a:normAutofit fontScale="90000"/>
          </a:bodyPr>
          <a:lstStyle/>
          <a:p>
            <a:pPr eaLnBrk="1" hangingPunct="1"/>
            <a:r>
              <a:rPr lang="en-US" sz="4000" dirty="0" smtClean="0">
                <a:solidFill>
                  <a:srgbClr val="6600CC"/>
                </a:solidFill>
              </a:rPr>
              <a:t/>
            </a:r>
            <a:br>
              <a:rPr lang="en-US" sz="4000" dirty="0" smtClean="0">
                <a:solidFill>
                  <a:srgbClr val="6600CC"/>
                </a:solidFill>
              </a:rPr>
            </a:br>
            <a:r>
              <a:rPr lang="en-US" sz="5300" dirty="0" smtClean="0">
                <a:solidFill>
                  <a:srgbClr val="6600CC"/>
                </a:solidFill>
              </a:rPr>
              <a:t>Nozzle Design Update</a:t>
            </a:r>
            <a:endParaRPr lang="en-US" sz="3600" dirty="0" smtClean="0">
              <a:solidFill>
                <a:srgbClr val="6600CC"/>
              </a:solidFill>
            </a:endParaRPr>
          </a:p>
        </p:txBody>
      </p:sp>
      <p:sp>
        <p:nvSpPr>
          <p:cNvPr id="14339" name="Rectangle 4"/>
          <p:cNvSpPr>
            <a:spLocks noGrp="1" noChangeArrowheads="1"/>
          </p:cNvSpPr>
          <p:nvPr>
            <p:ph type="subTitle" idx="1"/>
          </p:nvPr>
        </p:nvSpPr>
        <p:spPr>
          <a:xfrm>
            <a:off x="457200" y="2514600"/>
            <a:ext cx="8077200" cy="1295400"/>
          </a:xfrm>
        </p:spPr>
        <p:txBody>
          <a:bodyPr/>
          <a:lstStyle/>
          <a:p>
            <a:pPr eaLnBrk="1" hangingPunct="1"/>
            <a:r>
              <a:rPr lang="en-US" sz="3600" smtClean="0"/>
              <a:t>Robert E. Wolf </a:t>
            </a:r>
          </a:p>
          <a:p>
            <a:pPr eaLnBrk="1" hangingPunct="1"/>
            <a:r>
              <a:rPr lang="en-US" sz="2800" smtClean="0"/>
              <a:t>Extension Specialist Application Technology</a:t>
            </a:r>
            <a:endParaRPr lang="en-US" sz="4000" smtClean="0"/>
          </a:p>
        </p:txBody>
      </p:sp>
      <p:sp>
        <p:nvSpPr>
          <p:cNvPr id="14340" name="Rectangle 5"/>
          <p:cNvSpPr>
            <a:spLocks noChangeArrowheads="1"/>
          </p:cNvSpPr>
          <p:nvPr/>
        </p:nvSpPr>
        <p:spPr bwMode="auto">
          <a:xfrm>
            <a:off x="152400" y="5105400"/>
            <a:ext cx="4648200" cy="1600200"/>
          </a:xfrm>
          <a:prstGeom prst="rect">
            <a:avLst/>
          </a:prstGeom>
          <a:noFill/>
          <a:ln w="9525">
            <a:noFill/>
            <a:miter lim="800000"/>
            <a:headEnd/>
            <a:tailEnd/>
          </a:ln>
        </p:spPr>
        <p:txBody>
          <a:bodyPr wrap="none" anchor="ctr"/>
          <a:lstStyle/>
          <a:p>
            <a:endParaRPr lang="en-US"/>
          </a:p>
        </p:txBody>
      </p:sp>
      <p:sp>
        <p:nvSpPr>
          <p:cNvPr id="14341" name="Text Box 6"/>
          <p:cNvSpPr txBox="1">
            <a:spLocks noChangeArrowheads="1"/>
          </p:cNvSpPr>
          <p:nvPr/>
        </p:nvSpPr>
        <p:spPr bwMode="auto">
          <a:xfrm>
            <a:off x="762000" y="3886200"/>
            <a:ext cx="7246938" cy="457200"/>
          </a:xfrm>
          <a:prstGeom prst="rect">
            <a:avLst/>
          </a:prstGeom>
          <a:noFill/>
          <a:ln w="9525">
            <a:noFill/>
            <a:miter lim="800000"/>
            <a:headEnd/>
            <a:tailEnd/>
          </a:ln>
        </p:spPr>
        <p:txBody>
          <a:bodyPr>
            <a:spAutoFit/>
          </a:bodyPr>
          <a:lstStyle/>
          <a:p>
            <a:pPr algn="ctr">
              <a:spcBef>
                <a:spcPct val="20000"/>
              </a:spcBef>
            </a:pPr>
            <a:r>
              <a:rPr lang="en-US" sz="2400">
                <a:solidFill>
                  <a:srgbClr val="6600CC"/>
                </a:solidFill>
                <a:latin typeface="Times New Roman" pitchFamily="18" charset="0"/>
              </a:rPr>
              <a:t>Biological and Agricultural Engineering</a:t>
            </a:r>
          </a:p>
        </p:txBody>
      </p:sp>
      <p:pic>
        <p:nvPicPr>
          <p:cNvPr id="14342" name="Picture 9"/>
          <p:cNvPicPr>
            <a:picLocks noChangeAspect="1" noChangeArrowheads="1"/>
          </p:cNvPicPr>
          <p:nvPr/>
        </p:nvPicPr>
        <p:blipFill>
          <a:blip r:embed="rId4" cstate="print"/>
          <a:srcRect r="-7359"/>
          <a:stretch>
            <a:fillRect/>
          </a:stretch>
        </p:blipFill>
        <p:spPr bwMode="auto">
          <a:xfrm>
            <a:off x="2667000" y="4789488"/>
            <a:ext cx="6334125" cy="1916112"/>
          </a:xfrm>
          <a:prstGeom prst="rect">
            <a:avLst/>
          </a:prstGeom>
          <a:noFill/>
          <a:ln w="12700">
            <a:noFill/>
            <a:miter lim="800000"/>
            <a:headEnd/>
            <a:tailEnd/>
          </a:ln>
        </p:spPr>
      </p:pic>
      <p:pic>
        <p:nvPicPr>
          <p:cNvPr id="14343" name="Picture 10" descr="http://www.oznet.ksu.edu/edtech/TeamServices/Images/LOGOS/72dpi/Pcat.gif"/>
          <p:cNvPicPr>
            <a:picLocks noChangeAspect="1" noChangeArrowheads="1"/>
          </p:cNvPicPr>
          <p:nvPr/>
        </p:nvPicPr>
        <p:blipFill>
          <a:blip r:embed="rId5" r:link="rId6" cstate="print"/>
          <a:srcRect/>
          <a:stretch>
            <a:fillRect/>
          </a:stretch>
        </p:blipFill>
        <p:spPr bwMode="auto">
          <a:xfrm>
            <a:off x="228600" y="4702175"/>
            <a:ext cx="2362200" cy="1916113"/>
          </a:xfrm>
          <a:prstGeom prst="rect">
            <a:avLst/>
          </a:prstGeom>
          <a:noFill/>
          <a:ln w="9525">
            <a:noFill/>
            <a:miter lim="800000"/>
            <a:headEnd/>
            <a:tailEnd/>
          </a:ln>
        </p:spPr>
      </p:pic>
    </p:spTree>
    <p:custDataLst>
      <p:tags r:id="rId1"/>
    </p:custData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533400" y="1295400"/>
            <a:ext cx="8382000" cy="381000"/>
          </a:xfrm>
          <a:prstGeom prst="rect">
            <a:avLst/>
          </a:prstGeom>
          <a:solidFill>
            <a:schemeClr val="bg1"/>
          </a:solidFill>
          <a:ln w="12700">
            <a:noFill/>
            <a:miter lim="800000"/>
            <a:headEnd/>
            <a:tailEnd/>
          </a:ln>
        </p:spPr>
        <p:txBody>
          <a:bodyPr wrap="none" anchor="ctr"/>
          <a:lstStyle/>
          <a:p>
            <a:endParaRPr lang="en-US"/>
          </a:p>
        </p:txBody>
      </p:sp>
      <p:sp>
        <p:nvSpPr>
          <p:cNvPr id="3077" name="Rectangle 4"/>
          <p:cNvSpPr>
            <a:spLocks noChangeArrowheads="1"/>
          </p:cNvSpPr>
          <p:nvPr/>
        </p:nvSpPr>
        <p:spPr bwMode="auto">
          <a:xfrm>
            <a:off x="947738" y="609600"/>
            <a:ext cx="161925" cy="638175"/>
          </a:xfrm>
          <a:prstGeom prst="rect">
            <a:avLst/>
          </a:prstGeom>
          <a:noFill/>
          <a:ln w="12700">
            <a:noFill/>
            <a:miter lim="800000"/>
            <a:headEnd/>
            <a:tailEnd/>
          </a:ln>
        </p:spPr>
        <p:txBody>
          <a:bodyPr wrap="none" lIns="90488" tIns="44450" rIns="90488" bIns="44450">
            <a:spAutoFit/>
          </a:bodyPr>
          <a:lstStyle/>
          <a:p>
            <a:pPr eaLnBrk="0" hangingPunct="0"/>
            <a:endParaRPr lang="en-US" sz="3600" b="1">
              <a:latin typeface="Univers (E1)" charset="0"/>
            </a:endParaRPr>
          </a:p>
        </p:txBody>
      </p:sp>
      <p:graphicFrame>
        <p:nvGraphicFramePr>
          <p:cNvPr id="3074" name="Object 5"/>
          <p:cNvGraphicFramePr>
            <a:graphicFrameLocks/>
          </p:cNvGraphicFramePr>
          <p:nvPr/>
        </p:nvGraphicFramePr>
        <p:xfrm>
          <a:off x="228600" y="2438400"/>
          <a:ext cx="1371600" cy="1295400"/>
        </p:xfrm>
        <a:graphic>
          <a:graphicData uri="http://schemas.openxmlformats.org/presentationml/2006/ole">
            <p:oleObj spid="_x0000_s3074" name="Document" r:id="rId5" imgW="1873226" imgH="1732082" progId="Word.Document.8">
              <p:embed/>
            </p:oleObj>
          </a:graphicData>
        </a:graphic>
      </p:graphicFrame>
      <p:pic>
        <p:nvPicPr>
          <p:cNvPr id="3078" name="Picture 6"/>
          <p:cNvPicPr>
            <a:picLocks noChangeArrowheads="1"/>
          </p:cNvPicPr>
          <p:nvPr/>
        </p:nvPicPr>
        <p:blipFill>
          <a:blip r:embed="rId6" cstate="print">
            <a:lum contrast="12000"/>
          </a:blip>
          <a:srcRect/>
          <a:stretch>
            <a:fillRect/>
          </a:stretch>
        </p:blipFill>
        <p:spPr bwMode="auto">
          <a:xfrm rot="5400000">
            <a:off x="2781300" y="2171700"/>
            <a:ext cx="1295400" cy="2286000"/>
          </a:xfrm>
          <a:prstGeom prst="rect">
            <a:avLst/>
          </a:prstGeom>
          <a:noFill/>
          <a:ln w="9525">
            <a:noFill/>
            <a:miter lim="800000"/>
            <a:headEnd/>
            <a:tailEnd/>
          </a:ln>
        </p:spPr>
      </p:pic>
      <p:pic>
        <p:nvPicPr>
          <p:cNvPr id="3079" name="Picture 7"/>
          <p:cNvPicPr>
            <a:picLocks noChangeArrowheads="1"/>
          </p:cNvPicPr>
          <p:nvPr/>
        </p:nvPicPr>
        <p:blipFill>
          <a:blip r:embed="rId7" cstate="print">
            <a:lum bright="42000" contrast="66000"/>
          </a:blip>
          <a:srcRect/>
          <a:stretch>
            <a:fillRect/>
          </a:stretch>
        </p:blipFill>
        <p:spPr bwMode="auto">
          <a:xfrm>
            <a:off x="2438400" y="4343400"/>
            <a:ext cx="1219200" cy="1295400"/>
          </a:xfrm>
          <a:prstGeom prst="rect">
            <a:avLst/>
          </a:prstGeom>
          <a:noFill/>
          <a:ln w="9525">
            <a:noFill/>
            <a:miter lim="800000"/>
            <a:headEnd/>
            <a:tailEnd/>
          </a:ln>
        </p:spPr>
      </p:pic>
      <p:sp>
        <p:nvSpPr>
          <p:cNvPr id="3080" name="Rectangle 8"/>
          <p:cNvSpPr>
            <a:spLocks noGrp="1" noChangeArrowheads="1"/>
          </p:cNvSpPr>
          <p:nvPr>
            <p:ph type="title"/>
          </p:nvPr>
        </p:nvSpPr>
        <p:spPr>
          <a:xfrm>
            <a:off x="304800" y="304800"/>
            <a:ext cx="6324600" cy="590550"/>
          </a:xfrm>
        </p:spPr>
        <p:txBody>
          <a:bodyPr>
            <a:normAutofit fontScale="90000"/>
          </a:bodyPr>
          <a:lstStyle/>
          <a:p>
            <a:pPr eaLnBrk="1" hangingPunct="1"/>
            <a:r>
              <a:rPr lang="en-US" sz="4000" smtClean="0"/>
              <a:t>Nozzle Technology……</a:t>
            </a:r>
            <a:endParaRPr lang="en-US" sz="7200" smtClean="0"/>
          </a:p>
        </p:txBody>
      </p:sp>
      <p:sp>
        <p:nvSpPr>
          <p:cNvPr id="3081" name="Rectangle 9"/>
          <p:cNvSpPr>
            <a:spLocks noGrp="1" noChangeArrowheads="1"/>
          </p:cNvSpPr>
          <p:nvPr>
            <p:ph type="body" sz="half" idx="1"/>
          </p:nvPr>
        </p:nvSpPr>
        <p:spPr>
          <a:xfrm>
            <a:off x="228600" y="990600"/>
            <a:ext cx="6324600" cy="1295400"/>
          </a:xfrm>
        </p:spPr>
        <p:txBody>
          <a:bodyPr>
            <a:normAutofit lnSpcReduction="10000"/>
          </a:bodyPr>
          <a:lstStyle/>
          <a:p>
            <a:pPr eaLnBrk="1" hangingPunct="1">
              <a:lnSpc>
                <a:spcPct val="90000"/>
              </a:lnSpc>
            </a:pPr>
            <a:r>
              <a:rPr lang="en-US" sz="2800" smtClean="0"/>
              <a:t>Nozzles designed to reduce drift</a:t>
            </a:r>
          </a:p>
          <a:p>
            <a:pPr eaLnBrk="1" hangingPunct="1">
              <a:lnSpc>
                <a:spcPct val="90000"/>
              </a:lnSpc>
            </a:pPr>
            <a:r>
              <a:rPr lang="en-US" sz="2800" smtClean="0"/>
              <a:t>Improved drop size control</a:t>
            </a:r>
          </a:p>
          <a:p>
            <a:pPr eaLnBrk="1" hangingPunct="1">
              <a:lnSpc>
                <a:spcPct val="90000"/>
              </a:lnSpc>
            </a:pPr>
            <a:r>
              <a:rPr lang="en-US" sz="2800" smtClean="0"/>
              <a:t>Emphasis on ‘Spray Quality’</a:t>
            </a:r>
          </a:p>
        </p:txBody>
      </p:sp>
      <p:pic>
        <p:nvPicPr>
          <p:cNvPr id="3085" name="Picture 13" descr="MVC-124F"/>
          <p:cNvPicPr>
            <a:picLocks noGrp="1" noChangeAspect="1" noChangeArrowheads="1"/>
          </p:cNvPicPr>
          <p:nvPr>
            <p:ph sz="quarter" idx="3"/>
          </p:nvPr>
        </p:nvPicPr>
        <p:blipFill>
          <a:blip r:embed="rId8" cstate="print">
            <a:lum bright="12000" contrast="18000"/>
          </a:blip>
          <a:srcRect l="36450" t="38800" r="37801" b="23399"/>
          <a:stretch>
            <a:fillRect/>
          </a:stretch>
        </p:blipFill>
        <p:spPr>
          <a:xfrm>
            <a:off x="228600" y="3886200"/>
            <a:ext cx="1322388" cy="1434840"/>
          </a:xfrm>
          <a:noFill/>
        </p:spPr>
      </p:pic>
      <p:pic>
        <p:nvPicPr>
          <p:cNvPr id="3082" name="Picture 10" descr="turbo drop"/>
          <p:cNvPicPr>
            <a:picLocks noChangeAspect="1" noChangeArrowheads="1"/>
          </p:cNvPicPr>
          <p:nvPr/>
        </p:nvPicPr>
        <p:blipFill>
          <a:blip r:embed="rId9" cstate="print">
            <a:lum bright="24000" contrast="30000"/>
          </a:blip>
          <a:srcRect l="24390" t="12195" r="19513" b="9756"/>
          <a:stretch>
            <a:fillRect/>
          </a:stretch>
        </p:blipFill>
        <p:spPr bwMode="auto">
          <a:xfrm>
            <a:off x="5562600" y="152400"/>
            <a:ext cx="1971675" cy="2057400"/>
          </a:xfrm>
          <a:prstGeom prst="rect">
            <a:avLst/>
          </a:prstGeom>
          <a:noFill/>
          <a:ln w="9525">
            <a:noFill/>
            <a:miter lim="800000"/>
            <a:headEnd/>
            <a:tailEnd/>
          </a:ln>
        </p:spPr>
      </p:pic>
      <p:pic>
        <p:nvPicPr>
          <p:cNvPr id="3084" name="Picture 12" descr="MVC-055F"/>
          <p:cNvPicPr>
            <a:picLocks noChangeAspect="1" noChangeArrowheads="1"/>
          </p:cNvPicPr>
          <p:nvPr/>
        </p:nvPicPr>
        <p:blipFill>
          <a:blip r:embed="rId10" cstate="print">
            <a:lum bright="24000"/>
          </a:blip>
          <a:srcRect l="3751" t="11667" r="3751" b="25000"/>
          <a:stretch>
            <a:fillRect/>
          </a:stretch>
        </p:blipFill>
        <p:spPr bwMode="auto">
          <a:xfrm>
            <a:off x="5562600" y="2590800"/>
            <a:ext cx="2971800" cy="1525701"/>
          </a:xfrm>
          <a:prstGeom prst="rect">
            <a:avLst/>
          </a:prstGeom>
          <a:noFill/>
          <a:ln w="9525">
            <a:noFill/>
            <a:miter lim="800000"/>
            <a:headEnd/>
            <a:tailEnd/>
          </a:ln>
        </p:spPr>
      </p:pic>
      <p:pic>
        <p:nvPicPr>
          <p:cNvPr id="3086" name="Picture 14" descr="Hardi-injet"/>
          <p:cNvPicPr>
            <a:picLocks noChangeAspect="1" noChangeArrowheads="1"/>
          </p:cNvPicPr>
          <p:nvPr/>
        </p:nvPicPr>
        <p:blipFill>
          <a:blip r:embed="rId11" cstate="print"/>
          <a:srcRect l="11864" r="13559"/>
          <a:stretch>
            <a:fillRect/>
          </a:stretch>
        </p:blipFill>
        <p:spPr bwMode="auto">
          <a:xfrm>
            <a:off x="7391400" y="152400"/>
            <a:ext cx="1477505" cy="1981200"/>
          </a:xfrm>
          <a:prstGeom prst="rect">
            <a:avLst/>
          </a:prstGeom>
          <a:noFill/>
          <a:ln w="9525">
            <a:noFill/>
            <a:miter lim="800000"/>
            <a:headEnd/>
            <a:tailEnd/>
          </a:ln>
        </p:spPr>
      </p:pic>
      <p:pic>
        <p:nvPicPr>
          <p:cNvPr id="3088" name="Picture 16" descr="products-a4-a"/>
          <p:cNvPicPr>
            <a:picLocks noChangeAspect="1" noChangeArrowheads="1"/>
          </p:cNvPicPr>
          <p:nvPr/>
        </p:nvPicPr>
        <p:blipFill>
          <a:blip r:embed="rId12" cstate="print"/>
          <a:srcRect/>
          <a:stretch>
            <a:fillRect/>
          </a:stretch>
        </p:blipFill>
        <p:spPr bwMode="auto">
          <a:xfrm>
            <a:off x="609600" y="5395912"/>
            <a:ext cx="1752600" cy="1058863"/>
          </a:xfrm>
          <a:prstGeom prst="rect">
            <a:avLst/>
          </a:prstGeom>
          <a:noFill/>
          <a:ln w="9525">
            <a:noFill/>
            <a:miter lim="800000"/>
            <a:headEnd/>
            <a:tailEnd/>
          </a:ln>
        </p:spPr>
      </p:pic>
      <p:pic>
        <p:nvPicPr>
          <p:cNvPr id="21" name="Picture 9"/>
          <p:cNvPicPr>
            <a:picLocks noChangeAspect="1" noChangeArrowheads="1"/>
          </p:cNvPicPr>
          <p:nvPr/>
        </p:nvPicPr>
        <p:blipFill>
          <a:blip r:embed="rId13" cstate="print"/>
          <a:srcRect l="29347" r="56522"/>
          <a:stretch>
            <a:fillRect/>
          </a:stretch>
        </p:blipFill>
        <p:spPr bwMode="auto">
          <a:xfrm>
            <a:off x="7944927" y="4191000"/>
            <a:ext cx="1148103" cy="1716407"/>
          </a:xfrm>
          <a:prstGeom prst="rect">
            <a:avLst/>
          </a:prstGeom>
          <a:noFill/>
          <a:ln w="12700">
            <a:noFill/>
            <a:miter lim="800000"/>
            <a:headEnd/>
            <a:tailEnd/>
          </a:ln>
          <a:effectLst/>
        </p:spPr>
      </p:pic>
      <p:pic>
        <p:nvPicPr>
          <p:cNvPr id="22" name="Picture 16" descr="GuardianAirgroup1"/>
          <p:cNvPicPr>
            <a:picLocks noChangeAspect="1" noChangeArrowheads="1"/>
          </p:cNvPicPr>
          <p:nvPr/>
        </p:nvPicPr>
        <p:blipFill>
          <a:blip r:embed="rId14" cstate="print"/>
          <a:srcRect/>
          <a:stretch>
            <a:fillRect/>
          </a:stretch>
        </p:blipFill>
        <p:spPr bwMode="auto">
          <a:xfrm>
            <a:off x="6146884" y="4572000"/>
            <a:ext cx="1777916" cy="1600654"/>
          </a:xfrm>
          <a:prstGeom prst="rect">
            <a:avLst/>
          </a:prstGeom>
          <a:noFill/>
        </p:spPr>
      </p:pic>
      <p:pic>
        <p:nvPicPr>
          <p:cNvPr id="23" name="Picture 22" descr="Duo TTI.jpg"/>
          <p:cNvPicPr>
            <a:picLocks noChangeAspect="1"/>
          </p:cNvPicPr>
          <p:nvPr/>
        </p:nvPicPr>
        <p:blipFill>
          <a:blip r:embed="rId15" cstate="print"/>
          <a:stretch>
            <a:fillRect/>
          </a:stretch>
        </p:blipFill>
        <p:spPr>
          <a:xfrm rot="10800000">
            <a:off x="4800600" y="4267200"/>
            <a:ext cx="1174750" cy="1686244"/>
          </a:xfrm>
          <a:prstGeom prst="rect">
            <a:avLst/>
          </a:prstGeom>
        </p:spPr>
      </p:pic>
      <p:pic>
        <p:nvPicPr>
          <p:cNvPr id="24" name="Picture 6"/>
          <p:cNvPicPr>
            <a:picLocks noChangeAspect="1" noChangeArrowheads="1"/>
          </p:cNvPicPr>
          <p:nvPr/>
        </p:nvPicPr>
        <p:blipFill>
          <a:blip r:embed="rId16" cstate="print"/>
          <a:srcRect l="47727" t="5098" r="25000" b="49018"/>
          <a:stretch>
            <a:fillRect/>
          </a:stretch>
        </p:blipFill>
        <p:spPr bwMode="auto">
          <a:xfrm rot="10800000">
            <a:off x="3683000" y="4572000"/>
            <a:ext cx="1117600" cy="1676400"/>
          </a:xfrm>
          <a:prstGeom prst="rect">
            <a:avLst/>
          </a:prstGeom>
          <a:noFill/>
          <a:ln w="12700">
            <a:noFill/>
            <a:miter lim="800000"/>
            <a:headEnd/>
            <a:tailEnd/>
          </a:ln>
        </p:spPr>
      </p:pic>
    </p:spTree>
    <p:custDataLst>
      <p:tags r:id="rId2"/>
    </p:custData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0"/>
            <a:ext cx="7543800" cy="838200"/>
          </a:xfrm>
        </p:spPr>
        <p:txBody>
          <a:bodyPr>
            <a:normAutofit/>
          </a:bodyPr>
          <a:lstStyle/>
          <a:p>
            <a:r>
              <a:rPr lang="en-US" sz="4000"/>
              <a:t>Nozzle Efficacy/Drift Slope</a:t>
            </a:r>
          </a:p>
        </p:txBody>
      </p:sp>
      <p:sp>
        <p:nvSpPr>
          <p:cNvPr id="402443" name="Rectangle 11"/>
          <p:cNvSpPr>
            <a:spLocks noGrp="1" noChangeArrowheads="1"/>
          </p:cNvSpPr>
          <p:nvPr>
            <p:ph sz="half" idx="1"/>
          </p:nvPr>
        </p:nvSpPr>
        <p:spPr>
          <a:xfrm>
            <a:off x="228600" y="2514600"/>
            <a:ext cx="2362200" cy="4267200"/>
          </a:xfrm>
        </p:spPr>
        <p:txBody>
          <a:bodyPr>
            <a:normAutofit/>
          </a:bodyPr>
          <a:lstStyle/>
          <a:p>
            <a:pPr>
              <a:lnSpc>
                <a:spcPct val="80000"/>
              </a:lnSpc>
            </a:pPr>
            <a:r>
              <a:rPr lang="en-US" sz="1600"/>
              <a:t>XR, TR</a:t>
            </a:r>
          </a:p>
          <a:p>
            <a:pPr>
              <a:lnSpc>
                <a:spcPct val="80000"/>
              </a:lnSpc>
            </a:pPr>
            <a:endParaRPr lang="en-US" sz="1600"/>
          </a:p>
          <a:p>
            <a:pPr>
              <a:lnSpc>
                <a:spcPct val="80000"/>
              </a:lnSpc>
            </a:pPr>
            <a:r>
              <a:rPr lang="en-US" sz="1600"/>
              <a:t>Turbo Flood</a:t>
            </a:r>
          </a:p>
          <a:p>
            <a:pPr>
              <a:lnSpc>
                <a:spcPct val="80000"/>
              </a:lnSpc>
            </a:pPr>
            <a:r>
              <a:rPr lang="en-US" sz="1600"/>
              <a:t>Turbo TeeJet</a:t>
            </a:r>
          </a:p>
          <a:p>
            <a:pPr>
              <a:lnSpc>
                <a:spcPct val="80000"/>
              </a:lnSpc>
            </a:pPr>
            <a:endParaRPr lang="en-US" sz="1600"/>
          </a:p>
          <a:p>
            <a:pPr>
              <a:lnSpc>
                <a:spcPct val="80000"/>
              </a:lnSpc>
            </a:pPr>
            <a:endParaRPr lang="en-US" sz="1600"/>
          </a:p>
          <a:p>
            <a:pPr>
              <a:lnSpc>
                <a:spcPct val="80000"/>
              </a:lnSpc>
            </a:pPr>
            <a:r>
              <a:rPr lang="en-US" sz="1600"/>
              <a:t>Air Mix</a:t>
            </a:r>
          </a:p>
          <a:p>
            <a:pPr>
              <a:lnSpc>
                <a:spcPct val="80000"/>
              </a:lnSpc>
            </a:pPr>
            <a:r>
              <a:rPr lang="en-US" sz="1600"/>
              <a:t>AI XR</a:t>
            </a:r>
          </a:p>
          <a:p>
            <a:pPr>
              <a:lnSpc>
                <a:spcPct val="80000"/>
              </a:lnSpc>
            </a:pPr>
            <a:r>
              <a:rPr lang="en-US" sz="1600"/>
              <a:t>GuardianAir</a:t>
            </a:r>
          </a:p>
          <a:p>
            <a:pPr>
              <a:lnSpc>
                <a:spcPct val="80000"/>
              </a:lnSpc>
            </a:pPr>
            <a:endParaRPr lang="en-US" sz="1600"/>
          </a:p>
          <a:p>
            <a:pPr>
              <a:lnSpc>
                <a:spcPct val="80000"/>
              </a:lnSpc>
            </a:pPr>
            <a:endParaRPr lang="en-US" sz="1600"/>
          </a:p>
          <a:p>
            <a:pPr>
              <a:lnSpc>
                <a:spcPct val="80000"/>
              </a:lnSpc>
            </a:pPr>
            <a:endParaRPr lang="en-US" sz="1600"/>
          </a:p>
          <a:p>
            <a:pPr>
              <a:lnSpc>
                <a:spcPct val="80000"/>
              </a:lnSpc>
            </a:pPr>
            <a:r>
              <a:rPr lang="en-US" sz="1600"/>
              <a:t>AI</a:t>
            </a:r>
          </a:p>
          <a:p>
            <a:pPr>
              <a:lnSpc>
                <a:spcPct val="80000"/>
              </a:lnSpc>
            </a:pPr>
            <a:r>
              <a:rPr lang="en-US" sz="1600"/>
              <a:t>Ultra Low Drift</a:t>
            </a:r>
          </a:p>
          <a:p>
            <a:pPr>
              <a:lnSpc>
                <a:spcPct val="80000"/>
              </a:lnSpc>
            </a:pPr>
            <a:r>
              <a:rPr lang="en-US" sz="1600"/>
              <a:t>Turbo Drop</a:t>
            </a:r>
          </a:p>
          <a:p>
            <a:pPr>
              <a:lnSpc>
                <a:spcPct val="80000"/>
              </a:lnSpc>
            </a:pPr>
            <a:endParaRPr lang="en-US" sz="1600"/>
          </a:p>
          <a:p>
            <a:pPr>
              <a:lnSpc>
                <a:spcPct val="80000"/>
              </a:lnSpc>
            </a:pPr>
            <a:r>
              <a:rPr lang="en-US" sz="1600"/>
              <a:t>TTI</a:t>
            </a:r>
          </a:p>
        </p:txBody>
      </p:sp>
      <p:sp>
        <p:nvSpPr>
          <p:cNvPr id="402435" name="AutoShape 3"/>
          <p:cNvSpPr>
            <a:spLocks noChangeArrowheads="1"/>
          </p:cNvSpPr>
          <p:nvPr/>
        </p:nvSpPr>
        <p:spPr bwMode="auto">
          <a:xfrm rot="-3344579">
            <a:off x="3468688" y="-455612"/>
            <a:ext cx="3505200" cy="8953500"/>
          </a:xfrm>
          <a:prstGeom prst="downArrow">
            <a:avLst>
              <a:gd name="adj1" fmla="val 50000"/>
              <a:gd name="adj2" fmla="val 63859"/>
            </a:avLst>
          </a:prstGeom>
          <a:solidFill>
            <a:schemeClr val="accent1"/>
          </a:solidFill>
          <a:ln w="12700">
            <a:solidFill>
              <a:schemeClr val="tx1"/>
            </a:solidFill>
            <a:miter lim="800000"/>
            <a:headEnd/>
            <a:tailEnd/>
          </a:ln>
          <a:effectLst/>
        </p:spPr>
        <p:txBody>
          <a:bodyPr vert="eaVert" wrap="none" anchor="ctr"/>
          <a:lstStyle/>
          <a:p>
            <a:endParaRPr lang="en-US"/>
          </a:p>
        </p:txBody>
      </p:sp>
      <p:sp>
        <p:nvSpPr>
          <p:cNvPr id="402436" name="Text Box 4"/>
          <p:cNvSpPr txBox="1">
            <a:spLocks noChangeArrowheads="1"/>
          </p:cNvSpPr>
          <p:nvPr/>
        </p:nvSpPr>
        <p:spPr bwMode="auto">
          <a:xfrm>
            <a:off x="1371600" y="1828800"/>
            <a:ext cx="1981200" cy="366713"/>
          </a:xfrm>
          <a:prstGeom prst="rect">
            <a:avLst/>
          </a:prstGeom>
          <a:solidFill>
            <a:schemeClr val="bg1"/>
          </a:solidFill>
          <a:ln w="12700">
            <a:noFill/>
            <a:miter lim="800000"/>
            <a:headEnd/>
            <a:tailEnd/>
          </a:ln>
          <a:effectLst/>
        </p:spPr>
        <p:txBody>
          <a:bodyPr>
            <a:spAutoFit/>
          </a:bodyPr>
          <a:lstStyle/>
          <a:p>
            <a:pPr>
              <a:spcBef>
                <a:spcPct val="50000"/>
              </a:spcBef>
            </a:pPr>
            <a:r>
              <a:rPr lang="en-US"/>
              <a:t>Extended Range</a:t>
            </a:r>
          </a:p>
        </p:txBody>
      </p:sp>
      <p:sp>
        <p:nvSpPr>
          <p:cNvPr id="402437" name="Text Box 5"/>
          <p:cNvSpPr txBox="1">
            <a:spLocks noChangeArrowheads="1"/>
          </p:cNvSpPr>
          <p:nvPr/>
        </p:nvSpPr>
        <p:spPr bwMode="auto">
          <a:xfrm>
            <a:off x="2438400" y="2590800"/>
            <a:ext cx="1905000" cy="366713"/>
          </a:xfrm>
          <a:prstGeom prst="rect">
            <a:avLst/>
          </a:prstGeom>
          <a:solidFill>
            <a:schemeClr val="bg1"/>
          </a:solidFill>
          <a:ln w="12700">
            <a:noFill/>
            <a:miter lim="800000"/>
            <a:headEnd/>
            <a:tailEnd/>
          </a:ln>
          <a:effectLst/>
        </p:spPr>
        <p:txBody>
          <a:bodyPr>
            <a:spAutoFit/>
          </a:bodyPr>
          <a:lstStyle/>
          <a:p>
            <a:pPr>
              <a:spcBef>
                <a:spcPct val="50000"/>
              </a:spcBef>
            </a:pPr>
            <a:r>
              <a:rPr lang="en-US"/>
              <a:t>Chamber Design</a:t>
            </a:r>
          </a:p>
        </p:txBody>
      </p:sp>
      <p:sp>
        <p:nvSpPr>
          <p:cNvPr id="402438" name="Text Box 6"/>
          <p:cNvSpPr txBox="1">
            <a:spLocks noChangeArrowheads="1"/>
          </p:cNvSpPr>
          <p:nvPr/>
        </p:nvSpPr>
        <p:spPr bwMode="auto">
          <a:xfrm>
            <a:off x="6172200" y="5119688"/>
            <a:ext cx="2133600" cy="366712"/>
          </a:xfrm>
          <a:prstGeom prst="rect">
            <a:avLst/>
          </a:prstGeom>
          <a:solidFill>
            <a:schemeClr val="bg1"/>
          </a:solidFill>
          <a:ln w="12700">
            <a:noFill/>
            <a:miter lim="800000"/>
            <a:headEnd/>
            <a:tailEnd/>
          </a:ln>
          <a:effectLst/>
        </p:spPr>
        <p:txBody>
          <a:bodyPr>
            <a:spAutoFit/>
          </a:bodyPr>
          <a:lstStyle/>
          <a:p>
            <a:pPr>
              <a:spcBef>
                <a:spcPct val="50000"/>
              </a:spcBef>
            </a:pPr>
            <a:r>
              <a:rPr lang="en-US"/>
              <a:t>Venturi Design - I</a:t>
            </a:r>
          </a:p>
        </p:txBody>
      </p:sp>
      <p:sp>
        <p:nvSpPr>
          <p:cNvPr id="402439" name="Text Box 7"/>
          <p:cNvSpPr txBox="1">
            <a:spLocks noChangeArrowheads="1"/>
          </p:cNvSpPr>
          <p:nvPr/>
        </p:nvSpPr>
        <p:spPr bwMode="auto">
          <a:xfrm>
            <a:off x="4419600" y="3962400"/>
            <a:ext cx="2133600" cy="366713"/>
          </a:xfrm>
          <a:prstGeom prst="rect">
            <a:avLst/>
          </a:prstGeom>
          <a:solidFill>
            <a:schemeClr val="bg1"/>
          </a:solidFill>
          <a:ln w="12700">
            <a:noFill/>
            <a:miter lim="800000"/>
            <a:headEnd/>
            <a:tailEnd/>
          </a:ln>
          <a:effectLst/>
        </p:spPr>
        <p:txBody>
          <a:bodyPr>
            <a:spAutoFit/>
          </a:bodyPr>
          <a:lstStyle/>
          <a:p>
            <a:pPr>
              <a:spcBef>
                <a:spcPct val="50000"/>
              </a:spcBef>
            </a:pPr>
            <a:r>
              <a:rPr lang="en-US"/>
              <a:t>Venturi Design - II</a:t>
            </a:r>
          </a:p>
        </p:txBody>
      </p:sp>
      <p:sp>
        <p:nvSpPr>
          <p:cNvPr id="402440" name="WordArt 8"/>
          <p:cNvSpPr>
            <a:spLocks noChangeArrowheads="1" noChangeShapeType="1" noTextEdit="1"/>
          </p:cNvSpPr>
          <p:nvPr/>
        </p:nvSpPr>
        <p:spPr bwMode="auto">
          <a:xfrm rot="2430977">
            <a:off x="3781425" y="1676400"/>
            <a:ext cx="3838575"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2969023" scaled="1"/>
                </a:gradFill>
                <a:effectLst>
                  <a:outerShdw dist="53882" dir="2700000" algn="ctr" rotWithShape="0">
                    <a:srgbClr val="9999FF">
                      <a:alpha val="80000"/>
                    </a:srgbClr>
                  </a:outerShdw>
                </a:effectLst>
                <a:latin typeface="Impact"/>
              </a:rPr>
              <a:t>Reducing Spray Drift</a:t>
            </a:r>
          </a:p>
        </p:txBody>
      </p:sp>
      <p:sp>
        <p:nvSpPr>
          <p:cNvPr id="402441" name="WordArt 9"/>
          <p:cNvSpPr>
            <a:spLocks noChangeArrowheads="1" noChangeShapeType="1" noTextEdit="1"/>
          </p:cNvSpPr>
          <p:nvPr/>
        </p:nvSpPr>
        <p:spPr bwMode="auto">
          <a:xfrm rot="3246025">
            <a:off x="5239544" y="5347494"/>
            <a:ext cx="1143000" cy="814388"/>
          </a:xfrm>
          <a:prstGeom prst="rect">
            <a:avLst/>
          </a:prstGeom>
        </p:spPr>
        <p:txBody>
          <a:bodyPr wrap="none" fromWordArt="1">
            <a:prstTxWarp prst="textSlantUp">
              <a:avLst>
                <a:gd name="adj" fmla="val 55556"/>
              </a:avLst>
            </a:prstTxWarp>
          </a:bodyPr>
          <a:lstStyle/>
          <a:p>
            <a:pPr algn="ctr"/>
            <a:r>
              <a:rPr lang="en-US" sz="2000" kern="10">
                <a:ln w="9525">
                  <a:solidFill>
                    <a:srgbClr val="000000"/>
                  </a:solidFill>
                  <a:round/>
                  <a:headEnd/>
                  <a:tailEnd/>
                </a:ln>
                <a:solidFill>
                  <a:srgbClr val="000000"/>
                </a:solidFill>
                <a:latin typeface="Arial Black"/>
              </a:rPr>
              <a:t>Efficacy</a:t>
            </a:r>
          </a:p>
        </p:txBody>
      </p:sp>
      <p:sp>
        <p:nvSpPr>
          <p:cNvPr id="402442" name="AutoShape 10"/>
          <p:cNvSpPr>
            <a:spLocks noChangeArrowheads="1"/>
          </p:cNvSpPr>
          <p:nvPr/>
        </p:nvSpPr>
        <p:spPr bwMode="auto">
          <a:xfrm rot="5400000">
            <a:off x="5524500" y="60579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a:solidFill>
              <a:schemeClr val="tx1"/>
            </a:solidFill>
            <a:miter lim="800000"/>
            <a:headEnd/>
            <a:tailEnd/>
          </a:ln>
          <a:effectLst/>
        </p:spPr>
        <p:txBody>
          <a:bodyPr wrap="none" anchor="ctr"/>
          <a:lstStyle/>
          <a:p>
            <a:endParaRPr lang="en-US"/>
          </a:p>
        </p:txBody>
      </p:sp>
      <p:sp>
        <p:nvSpPr>
          <p:cNvPr id="402444" name="Oval 12"/>
          <p:cNvSpPr>
            <a:spLocks noChangeArrowheads="1"/>
          </p:cNvSpPr>
          <p:nvPr/>
        </p:nvSpPr>
        <p:spPr bwMode="auto">
          <a:xfrm>
            <a:off x="0" y="3505200"/>
            <a:ext cx="7010400" cy="1676400"/>
          </a:xfrm>
          <a:prstGeom prst="ellipse">
            <a:avLst/>
          </a:prstGeom>
          <a:noFill/>
          <a:ln w="12700">
            <a:solidFill>
              <a:srgbClr val="FF0000"/>
            </a:solidFill>
            <a:round/>
            <a:headEnd/>
            <a:tailEnd/>
          </a:ln>
          <a:effectLst/>
        </p:spPr>
        <p:txBody>
          <a:bodyPr wrap="none" anchor="ctr"/>
          <a:lstStyle/>
          <a:p>
            <a:endParaRPr lang="en-US"/>
          </a:p>
        </p:txBody>
      </p:sp>
      <p:sp>
        <p:nvSpPr>
          <p:cNvPr id="402445" name="Text Box 13"/>
          <p:cNvSpPr txBox="1">
            <a:spLocks noChangeArrowheads="1"/>
          </p:cNvSpPr>
          <p:nvPr/>
        </p:nvSpPr>
        <p:spPr bwMode="auto">
          <a:xfrm rot="2112201">
            <a:off x="2689225" y="1995488"/>
            <a:ext cx="3406775" cy="366712"/>
          </a:xfrm>
          <a:prstGeom prst="rect">
            <a:avLst/>
          </a:prstGeom>
          <a:noFill/>
          <a:ln w="12700">
            <a:noFill/>
            <a:miter lim="800000"/>
            <a:headEnd/>
            <a:tailEnd/>
          </a:ln>
          <a:effectLst/>
        </p:spPr>
        <p:txBody>
          <a:bodyPr>
            <a:spAutoFit/>
          </a:bodyPr>
          <a:lstStyle/>
          <a:p>
            <a:pPr>
              <a:spcBef>
                <a:spcPct val="50000"/>
              </a:spcBef>
            </a:pPr>
            <a:r>
              <a:rPr lang="en-US"/>
              <a:t>Nozzle development timeline</a:t>
            </a:r>
          </a:p>
        </p:txBody>
      </p:sp>
      <p:sp>
        <p:nvSpPr>
          <p:cNvPr id="402446" name="WordArt 14"/>
          <p:cNvSpPr>
            <a:spLocks noChangeArrowheads="1" noChangeShapeType="1" noTextEdit="1"/>
          </p:cNvSpPr>
          <p:nvPr/>
        </p:nvSpPr>
        <p:spPr bwMode="auto">
          <a:xfrm rot="3659703">
            <a:off x="7772400" y="5638800"/>
            <a:ext cx="914400" cy="1066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type="none" w="sm" len="sm"/>
                  <a:tailEnd type="none" w="sm" len="sm"/>
                </a:ln>
                <a:solidFill>
                  <a:srgbClr val="000000"/>
                </a:solidFill>
                <a:latin typeface="Arial Black"/>
              </a:rPr>
              <a:t>2009</a:t>
            </a:r>
          </a:p>
        </p:txBody>
      </p:sp>
      <p:sp>
        <p:nvSpPr>
          <p:cNvPr id="402447" name="WordArt 15"/>
          <p:cNvSpPr>
            <a:spLocks noChangeArrowheads="1" noChangeShapeType="1" noTextEdit="1"/>
          </p:cNvSpPr>
          <p:nvPr/>
        </p:nvSpPr>
        <p:spPr bwMode="auto">
          <a:xfrm rot="-1349410">
            <a:off x="838200" y="838200"/>
            <a:ext cx="914400" cy="10001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type="none" w="sm" len="sm"/>
                  <a:tailEnd type="none" w="sm" len="sm"/>
                </a:ln>
                <a:solidFill>
                  <a:srgbClr val="000000"/>
                </a:solidFill>
                <a:latin typeface="Arial Black"/>
              </a:rPr>
              <a:t>1980</a:t>
            </a:r>
          </a:p>
        </p:txBody>
      </p:sp>
      <p:sp>
        <p:nvSpPr>
          <p:cNvPr id="402448" name="WordArt 16"/>
          <p:cNvSpPr>
            <a:spLocks noChangeArrowheads="1" noChangeShapeType="1" noTextEdit="1"/>
          </p:cNvSpPr>
          <p:nvPr/>
        </p:nvSpPr>
        <p:spPr bwMode="auto">
          <a:xfrm>
            <a:off x="5943600" y="1028700"/>
            <a:ext cx="2124075"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30 years</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533400" y="1219200"/>
            <a:ext cx="8153400" cy="533400"/>
          </a:xfrm>
          <a:prstGeom prst="rect">
            <a:avLst/>
          </a:prstGeom>
          <a:solidFill>
            <a:schemeClr val="bg1"/>
          </a:solidFill>
          <a:ln w="12700">
            <a:noFill/>
            <a:miter lim="800000"/>
            <a:headEnd/>
            <a:tailEnd/>
          </a:ln>
        </p:spPr>
        <p:txBody>
          <a:bodyPr wrap="none" anchor="ctr"/>
          <a:lstStyle/>
          <a:p>
            <a:endParaRPr lang="en-US"/>
          </a:p>
        </p:txBody>
      </p:sp>
      <p:sp>
        <p:nvSpPr>
          <p:cNvPr id="4100" name="Rectangle 3"/>
          <p:cNvSpPr>
            <a:spLocks noChangeArrowheads="1"/>
          </p:cNvSpPr>
          <p:nvPr/>
        </p:nvSpPr>
        <p:spPr bwMode="auto">
          <a:xfrm>
            <a:off x="947738" y="228600"/>
            <a:ext cx="161925" cy="638175"/>
          </a:xfrm>
          <a:prstGeom prst="rect">
            <a:avLst/>
          </a:prstGeom>
          <a:noFill/>
          <a:ln w="12700">
            <a:noFill/>
            <a:miter lim="800000"/>
            <a:headEnd/>
            <a:tailEnd/>
          </a:ln>
        </p:spPr>
        <p:txBody>
          <a:bodyPr wrap="none" lIns="90488" tIns="44450" rIns="90488" bIns="44450">
            <a:spAutoFit/>
          </a:bodyPr>
          <a:lstStyle/>
          <a:p>
            <a:pPr eaLnBrk="0" hangingPunct="0"/>
            <a:endParaRPr lang="en-US" sz="3600" b="1">
              <a:latin typeface="Univers (E1)" charset="0"/>
            </a:endParaRPr>
          </a:p>
        </p:txBody>
      </p:sp>
      <p:graphicFrame>
        <p:nvGraphicFramePr>
          <p:cNvPr id="4098" name="Object 2"/>
          <p:cNvGraphicFramePr>
            <a:graphicFrameLocks/>
          </p:cNvGraphicFramePr>
          <p:nvPr/>
        </p:nvGraphicFramePr>
        <p:xfrm>
          <a:off x="457200" y="914400"/>
          <a:ext cx="2438400" cy="2286000"/>
        </p:xfrm>
        <a:graphic>
          <a:graphicData uri="http://schemas.openxmlformats.org/presentationml/2006/ole">
            <p:oleObj spid="_x0000_s4098" name="Document" r:id="rId5" imgW="1873226" imgH="1732082" progId="Word.Document.8">
              <p:embed/>
            </p:oleObj>
          </a:graphicData>
        </a:graphic>
      </p:graphicFrame>
      <p:pic>
        <p:nvPicPr>
          <p:cNvPr id="4101" name="Picture 5"/>
          <p:cNvPicPr>
            <a:picLocks noChangeArrowheads="1"/>
          </p:cNvPicPr>
          <p:nvPr/>
        </p:nvPicPr>
        <p:blipFill>
          <a:blip r:embed="rId6" cstate="print">
            <a:lum bright="42000" contrast="66000"/>
          </a:blip>
          <a:srcRect/>
          <a:stretch>
            <a:fillRect/>
          </a:stretch>
        </p:blipFill>
        <p:spPr bwMode="auto">
          <a:xfrm>
            <a:off x="3962400" y="4114800"/>
            <a:ext cx="1828800" cy="2209800"/>
          </a:xfrm>
          <a:prstGeom prst="rect">
            <a:avLst/>
          </a:prstGeom>
          <a:noFill/>
          <a:ln w="9525">
            <a:noFill/>
            <a:miter lim="800000"/>
            <a:headEnd/>
            <a:tailEnd/>
          </a:ln>
        </p:spPr>
      </p:pic>
      <p:sp>
        <p:nvSpPr>
          <p:cNvPr id="4102" name="Rectangle 6"/>
          <p:cNvSpPr>
            <a:spLocks noGrp="1" noChangeArrowheads="1"/>
          </p:cNvSpPr>
          <p:nvPr>
            <p:ph type="title"/>
          </p:nvPr>
        </p:nvSpPr>
        <p:spPr>
          <a:xfrm>
            <a:off x="533400" y="304800"/>
            <a:ext cx="8229600" cy="609600"/>
          </a:xfrm>
        </p:spPr>
        <p:txBody>
          <a:bodyPr>
            <a:normAutofit fontScale="90000"/>
          </a:bodyPr>
          <a:lstStyle/>
          <a:p>
            <a:r>
              <a:rPr lang="en-US" sz="4000" smtClean="0"/>
              <a:t>Nozzles Types?</a:t>
            </a:r>
            <a:endParaRPr lang="en-US" sz="7200" smtClean="0"/>
          </a:p>
        </p:txBody>
      </p:sp>
      <p:pic>
        <p:nvPicPr>
          <p:cNvPr id="4103" name="Picture 7" descr="Hardi-injet"/>
          <p:cNvPicPr>
            <a:picLocks noGrp="1" noChangeAspect="1" noChangeArrowheads="1"/>
          </p:cNvPicPr>
          <p:nvPr>
            <p:ph sz="half" idx="1"/>
          </p:nvPr>
        </p:nvPicPr>
        <p:blipFill>
          <a:blip r:embed="rId7" cstate="print"/>
          <a:stretch>
            <a:fillRect/>
          </a:stretch>
        </p:blipFill>
        <p:spPr>
          <a:xfrm>
            <a:off x="6096000" y="3505200"/>
            <a:ext cx="2857500" cy="2857500"/>
          </a:xfrm>
          <a:noFill/>
        </p:spPr>
      </p:pic>
      <p:pic>
        <p:nvPicPr>
          <p:cNvPr id="4104" name="Picture 8" descr="tfcut"/>
          <p:cNvPicPr>
            <a:picLocks noGrp="1" noChangeAspect="1" noChangeArrowheads="1"/>
          </p:cNvPicPr>
          <p:nvPr>
            <p:ph sz="half" idx="2"/>
          </p:nvPr>
        </p:nvPicPr>
        <p:blipFill>
          <a:blip r:embed="rId8" cstate="print">
            <a:lum bright="30000" contrast="24000"/>
          </a:blip>
          <a:srcRect l="8989" t="20973" r="5618" b="16106"/>
          <a:stretch>
            <a:fillRect/>
          </a:stretch>
        </p:blipFill>
        <p:spPr>
          <a:xfrm>
            <a:off x="3505200" y="1295400"/>
            <a:ext cx="3124200" cy="1544638"/>
          </a:xfrm>
          <a:noFill/>
        </p:spPr>
      </p:pic>
      <p:sp>
        <p:nvSpPr>
          <p:cNvPr id="4105" name="WordArt 9"/>
          <p:cNvSpPr>
            <a:spLocks noChangeArrowheads="1" noChangeShapeType="1" noTextEdit="1"/>
          </p:cNvSpPr>
          <p:nvPr/>
        </p:nvSpPr>
        <p:spPr bwMode="auto">
          <a:xfrm rot="2137127">
            <a:off x="4114800" y="2971800"/>
            <a:ext cx="1657350" cy="965200"/>
          </a:xfrm>
          <a:prstGeom prst="rect">
            <a:avLst/>
          </a:prstGeom>
        </p:spPr>
        <p:txBody>
          <a:bodyPr wrap="none" fromWordArt="1">
            <a:prstTxWarp prst="textSlantUp">
              <a:avLst>
                <a:gd name="adj" fmla="val 55556"/>
              </a:avLst>
            </a:prstTxWarp>
          </a:bodyPr>
          <a:lstStyle/>
          <a:p>
            <a:pPr algn="ctr"/>
            <a:r>
              <a:rPr lang="en-US" sz="2400" kern="10">
                <a:ln w="9525">
                  <a:solidFill>
                    <a:srgbClr val="000000"/>
                  </a:solidFill>
                  <a:round/>
                  <a:headEnd type="none" w="sm" len="sm"/>
                  <a:tailEnd type="none" w="sm" len="sm"/>
                </a:ln>
                <a:solidFill>
                  <a:srgbClr val="0000FF"/>
                </a:solidFill>
                <a:latin typeface="Arial Black"/>
              </a:rPr>
              <a:t>chamber</a:t>
            </a:r>
          </a:p>
        </p:txBody>
      </p:sp>
      <p:sp>
        <p:nvSpPr>
          <p:cNvPr id="4106" name="WordArt 10"/>
          <p:cNvSpPr>
            <a:spLocks noChangeArrowheads="1" noChangeShapeType="1" noTextEdit="1"/>
          </p:cNvSpPr>
          <p:nvPr/>
        </p:nvSpPr>
        <p:spPr bwMode="auto">
          <a:xfrm rot="-746268">
            <a:off x="7029450" y="2362200"/>
            <a:ext cx="1657350" cy="965200"/>
          </a:xfrm>
          <a:prstGeom prst="rect">
            <a:avLst/>
          </a:prstGeom>
        </p:spPr>
        <p:txBody>
          <a:bodyPr wrap="none" fromWordArt="1">
            <a:prstTxWarp prst="textSlantUp">
              <a:avLst>
                <a:gd name="adj" fmla="val 55556"/>
              </a:avLst>
            </a:prstTxWarp>
          </a:bodyPr>
          <a:lstStyle/>
          <a:p>
            <a:pPr algn="ctr"/>
            <a:r>
              <a:rPr lang="en-US" sz="2400" kern="10">
                <a:ln w="9525">
                  <a:solidFill>
                    <a:srgbClr val="000000"/>
                  </a:solidFill>
                  <a:round/>
                  <a:headEnd type="none" w="sm" len="sm"/>
                  <a:tailEnd type="none" w="sm" len="sm"/>
                </a:ln>
                <a:solidFill>
                  <a:srgbClr val="0000FF"/>
                </a:solidFill>
                <a:latin typeface="Arial Black"/>
              </a:rPr>
              <a:t>air induced</a:t>
            </a:r>
          </a:p>
        </p:txBody>
      </p:sp>
      <p:pic>
        <p:nvPicPr>
          <p:cNvPr id="4107" name="Picture 11" descr="turbo drop"/>
          <p:cNvPicPr>
            <a:picLocks noChangeAspect="1" noChangeArrowheads="1"/>
          </p:cNvPicPr>
          <p:nvPr/>
        </p:nvPicPr>
        <p:blipFill>
          <a:blip r:embed="rId9" cstate="print">
            <a:lum bright="24000" contrast="30000"/>
          </a:blip>
          <a:srcRect l="24390" t="12195" r="19513" b="9756"/>
          <a:stretch>
            <a:fillRect/>
          </a:stretch>
        </p:blipFill>
        <p:spPr bwMode="auto">
          <a:xfrm>
            <a:off x="6934200" y="228600"/>
            <a:ext cx="1898650" cy="1981200"/>
          </a:xfrm>
          <a:prstGeom prst="rect">
            <a:avLst/>
          </a:prstGeom>
          <a:noFill/>
          <a:ln w="9525">
            <a:noFill/>
            <a:miter lim="800000"/>
            <a:headEnd/>
            <a:tailEnd/>
          </a:ln>
        </p:spPr>
      </p:pic>
      <p:pic>
        <p:nvPicPr>
          <p:cNvPr id="4108" name="Picture 12" descr="MVC-124F"/>
          <p:cNvPicPr>
            <a:picLocks noChangeAspect="1" noChangeArrowheads="1"/>
          </p:cNvPicPr>
          <p:nvPr/>
        </p:nvPicPr>
        <p:blipFill>
          <a:blip r:embed="rId10" cstate="print">
            <a:lum bright="12000" contrast="18000"/>
          </a:blip>
          <a:srcRect l="36450" t="38800" r="37801" b="23399"/>
          <a:stretch>
            <a:fillRect/>
          </a:stretch>
        </p:blipFill>
        <p:spPr bwMode="auto">
          <a:xfrm>
            <a:off x="762000" y="3962400"/>
            <a:ext cx="2176463" cy="2362200"/>
          </a:xfrm>
          <a:prstGeom prst="rect">
            <a:avLst/>
          </a:prstGeom>
          <a:noFill/>
          <a:ln w="9525">
            <a:noFill/>
            <a:miter lim="800000"/>
            <a:headEnd/>
            <a:tailEnd/>
          </a:ln>
        </p:spPr>
      </p:pic>
      <p:sp>
        <p:nvSpPr>
          <p:cNvPr id="4109" name="WordArt 13"/>
          <p:cNvSpPr>
            <a:spLocks noChangeArrowheads="1" noChangeShapeType="1" noTextEdit="1"/>
          </p:cNvSpPr>
          <p:nvPr/>
        </p:nvSpPr>
        <p:spPr bwMode="auto">
          <a:xfrm rot="1129482">
            <a:off x="990600" y="3073400"/>
            <a:ext cx="1524000" cy="965200"/>
          </a:xfrm>
          <a:prstGeom prst="rect">
            <a:avLst/>
          </a:prstGeom>
        </p:spPr>
        <p:txBody>
          <a:bodyPr wrap="none" fromWordArt="1">
            <a:prstTxWarp prst="textSlantUp">
              <a:avLst>
                <a:gd name="adj" fmla="val 55556"/>
              </a:avLst>
            </a:prstTxWarp>
          </a:bodyPr>
          <a:lstStyle/>
          <a:p>
            <a:pPr algn="ctr"/>
            <a:r>
              <a:rPr lang="en-US" sz="2400" kern="10">
                <a:ln w="9525">
                  <a:solidFill>
                    <a:srgbClr val="000000"/>
                  </a:solidFill>
                  <a:round/>
                  <a:headEnd type="none" w="sm" len="sm"/>
                  <a:tailEnd type="none" w="sm" len="sm"/>
                </a:ln>
                <a:solidFill>
                  <a:srgbClr val="0000FF"/>
                </a:solidFill>
                <a:latin typeface="Arial Black"/>
              </a:rPr>
              <a:t>flat-fan</a:t>
            </a:r>
          </a:p>
        </p:txBody>
      </p:sp>
      <p:sp>
        <p:nvSpPr>
          <p:cNvPr id="1258510" name="Text Box 14"/>
          <p:cNvSpPr txBox="1">
            <a:spLocks noChangeArrowheads="1"/>
          </p:cNvSpPr>
          <p:nvPr/>
        </p:nvSpPr>
        <p:spPr bwMode="auto">
          <a:xfrm>
            <a:off x="2514600" y="2971800"/>
            <a:ext cx="5181600" cy="774700"/>
          </a:xfrm>
          <a:prstGeom prst="rect">
            <a:avLst/>
          </a:prstGeom>
          <a:solidFill>
            <a:schemeClr val="bg1"/>
          </a:solidFill>
          <a:ln w="12700">
            <a:solidFill>
              <a:schemeClr val="tx1"/>
            </a:solidFill>
            <a:miter lim="800000"/>
            <a:headEnd/>
            <a:tailEnd/>
          </a:ln>
        </p:spPr>
        <p:txBody>
          <a:bodyPr>
            <a:spAutoFit/>
          </a:bodyPr>
          <a:lstStyle/>
          <a:p>
            <a:pPr>
              <a:spcBef>
                <a:spcPct val="50000"/>
              </a:spcBef>
            </a:pPr>
            <a:r>
              <a:rPr lang="en-US" sz="4400"/>
              <a:t>Flat Spray Patterns</a:t>
            </a:r>
          </a:p>
        </p:txBody>
      </p:sp>
    </p:spTree>
    <p:custDataLst>
      <p:tags r:id="rId2"/>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8510"/>
                                        </p:tgtEl>
                                        <p:attrNameLst>
                                          <p:attrName>style.visibility</p:attrName>
                                        </p:attrNameLst>
                                      </p:cBhvr>
                                      <p:to>
                                        <p:strVal val="visible"/>
                                      </p:to>
                                    </p:set>
                                    <p:anim calcmode="lin" valueType="num">
                                      <p:cBhvr additive="base">
                                        <p:cTn id="7" dur="500" fill="hold"/>
                                        <p:tgtEl>
                                          <p:spTgt spid="1258510"/>
                                        </p:tgtEl>
                                        <p:attrNameLst>
                                          <p:attrName>ppt_x</p:attrName>
                                        </p:attrNameLst>
                                      </p:cBhvr>
                                      <p:tavLst>
                                        <p:tav tm="0">
                                          <p:val>
                                            <p:strVal val="#ppt_x"/>
                                          </p:val>
                                        </p:tav>
                                        <p:tav tm="100000">
                                          <p:val>
                                            <p:strVal val="#ppt_x"/>
                                          </p:val>
                                        </p:tav>
                                      </p:tavLst>
                                    </p:anim>
                                    <p:anim calcmode="lin" valueType="num">
                                      <p:cBhvr additive="base">
                                        <p:cTn id="8" dur="500" fill="hold"/>
                                        <p:tgtEl>
                                          <p:spTgt spid="1258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85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mtClean="0"/>
              <a:t>Extended Range Flat-fan:</a:t>
            </a:r>
          </a:p>
        </p:txBody>
      </p:sp>
      <p:pic>
        <p:nvPicPr>
          <p:cNvPr id="6148" name="Picture 6" descr="MVC-124F"/>
          <p:cNvPicPr>
            <a:picLocks noGrp="1" noChangeAspect="1" noChangeArrowheads="1"/>
          </p:cNvPicPr>
          <p:nvPr>
            <p:ph sz="half" idx="2"/>
          </p:nvPr>
        </p:nvPicPr>
        <p:blipFill>
          <a:blip r:embed="rId4" cstate="print">
            <a:lum bright="12000" contrast="18000"/>
          </a:blip>
          <a:stretch>
            <a:fillRect/>
          </a:stretch>
        </p:blipFill>
        <p:spPr>
          <a:xfrm>
            <a:off x="4648200" y="2348706"/>
            <a:ext cx="4038600" cy="3028950"/>
          </a:xfrm>
          <a:noFill/>
        </p:spPr>
      </p:pic>
      <p:graphicFrame>
        <p:nvGraphicFramePr>
          <p:cNvPr id="6146" name="Object 4"/>
          <p:cNvGraphicFramePr>
            <a:graphicFrameLocks/>
          </p:cNvGraphicFramePr>
          <p:nvPr/>
        </p:nvGraphicFramePr>
        <p:xfrm>
          <a:off x="685800" y="1676400"/>
          <a:ext cx="3886200" cy="3733800"/>
        </p:xfrm>
        <a:graphic>
          <a:graphicData uri="http://schemas.openxmlformats.org/presentationml/2006/ole">
            <p:oleObj spid="_x0000_s6146" name="Document" r:id="rId5" imgW="1873226" imgH="1732082" progId="Word.Document.8">
              <p:embed/>
            </p:oleObj>
          </a:graphicData>
        </a:graphic>
      </p:graphicFrame>
    </p:spTree>
    <p:custDataLst>
      <p:tags r:id="rId2"/>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endParaRPr lang="en-US"/>
          </a:p>
        </p:txBody>
      </p:sp>
      <p:sp>
        <p:nvSpPr>
          <p:cNvPr id="38915" name="Rectangle 3"/>
          <p:cNvSpPr>
            <a:spLocks noGrp="1" noChangeArrowheads="1"/>
          </p:cNvSpPr>
          <p:nvPr>
            <p:ph type="title"/>
          </p:nvPr>
        </p:nvSpPr>
        <p:spPr/>
        <p:txBody>
          <a:bodyPr/>
          <a:lstStyle/>
          <a:p>
            <a:pPr eaLnBrk="1" hangingPunct="1"/>
            <a:r>
              <a:rPr lang="en-US" sz="4000" smtClean="0"/>
              <a:t>Turbo Flat-fan:</a:t>
            </a:r>
          </a:p>
        </p:txBody>
      </p:sp>
      <p:pic>
        <p:nvPicPr>
          <p:cNvPr id="38916" name="Picture 4"/>
          <p:cNvPicPr>
            <a:picLocks noGrp="1" noChangeArrowheads="1"/>
          </p:cNvPicPr>
          <p:nvPr>
            <p:ph sz="half" idx="1"/>
          </p:nvPr>
        </p:nvPicPr>
        <p:blipFill>
          <a:blip r:embed="rId4" cstate="print">
            <a:lum contrast="12000"/>
          </a:blip>
          <a:srcRect/>
          <a:stretch>
            <a:fillRect/>
          </a:stretch>
        </p:blipFill>
        <p:spPr>
          <a:xfrm>
            <a:off x="5257800" y="1524000"/>
            <a:ext cx="3505200" cy="1828800"/>
          </a:xfrm>
          <a:noFill/>
        </p:spPr>
      </p:pic>
      <p:pic>
        <p:nvPicPr>
          <p:cNvPr id="38923" name="Picture 11"/>
          <p:cNvPicPr>
            <a:picLocks noGrp="1" noChangeArrowheads="1"/>
          </p:cNvPicPr>
          <p:nvPr>
            <p:ph sz="quarter" idx="2"/>
          </p:nvPr>
        </p:nvPicPr>
        <p:blipFill>
          <a:blip r:embed="rId5" cstate="print">
            <a:lum bright="42000" contrast="66000"/>
          </a:blip>
          <a:srcRect/>
          <a:stretch>
            <a:fillRect/>
          </a:stretch>
        </p:blipFill>
        <p:spPr>
          <a:xfrm>
            <a:off x="381000" y="5029200"/>
            <a:ext cx="1600200" cy="1752600"/>
          </a:xfrm>
          <a:noFill/>
        </p:spPr>
      </p:pic>
      <p:sp>
        <p:nvSpPr>
          <p:cNvPr id="38917" name="Rectangle 5"/>
          <p:cNvSpPr>
            <a:spLocks noChangeArrowheads="1"/>
          </p:cNvSpPr>
          <p:nvPr/>
        </p:nvSpPr>
        <p:spPr bwMode="auto">
          <a:xfrm>
            <a:off x="2667000" y="3200400"/>
            <a:ext cx="6477000" cy="3124200"/>
          </a:xfrm>
          <a:prstGeom prst="rect">
            <a:avLst/>
          </a:prstGeom>
          <a:solidFill>
            <a:schemeClr val="bg1"/>
          </a:solidFill>
          <a:ln w="12700">
            <a:noFill/>
            <a:miter lim="800000"/>
            <a:headEnd/>
            <a:tailEnd/>
          </a:ln>
        </p:spPr>
        <p:txBody>
          <a:bodyPr lIns="90488" tIns="44450" rIns="90488" bIns="44450"/>
          <a:lstStyle/>
          <a:p>
            <a:pPr marL="342900" indent="-342900" eaLnBrk="0" hangingPunct="0">
              <a:spcBef>
                <a:spcPct val="20000"/>
              </a:spcBef>
              <a:buClr>
                <a:srgbClr val="868686"/>
              </a:buClr>
              <a:buSzPct val="75000"/>
              <a:buFont typeface="Monotype Sorts" pitchFamily="2" charset="2"/>
              <a:buChar char="l"/>
            </a:pPr>
            <a:r>
              <a:rPr lang="en-US" sz="2400"/>
              <a:t>Turbulence chamber as in the Turbo Flood</a:t>
            </a:r>
          </a:p>
          <a:p>
            <a:pPr marL="342900" indent="-342900" eaLnBrk="0" hangingPunct="0">
              <a:spcBef>
                <a:spcPct val="20000"/>
              </a:spcBef>
              <a:buClr>
                <a:srgbClr val="868686"/>
              </a:buClr>
              <a:buSzPct val="75000"/>
              <a:buFont typeface="Monotype Sorts" pitchFamily="2" charset="2"/>
              <a:buChar char="l"/>
            </a:pPr>
            <a:r>
              <a:rPr lang="en-US" sz="2400"/>
              <a:t>Tapered edge, wide angle flat pattern</a:t>
            </a:r>
          </a:p>
          <a:p>
            <a:pPr marL="342900" indent="-342900" eaLnBrk="0" hangingPunct="0">
              <a:spcBef>
                <a:spcPct val="20000"/>
              </a:spcBef>
              <a:buClr>
                <a:srgbClr val="868686"/>
              </a:buClr>
              <a:buSzPct val="75000"/>
              <a:buFont typeface="Monotype Sorts" pitchFamily="2" charset="2"/>
              <a:buChar char="l"/>
            </a:pPr>
            <a:r>
              <a:rPr lang="en-US" sz="2400"/>
              <a:t>Designed to work in flat-fan nozzle holder</a:t>
            </a:r>
          </a:p>
          <a:p>
            <a:pPr marL="342900" indent="-342900" eaLnBrk="0" hangingPunct="0">
              <a:spcBef>
                <a:spcPct val="20000"/>
              </a:spcBef>
              <a:buClr>
                <a:srgbClr val="868686"/>
              </a:buClr>
              <a:buSzPct val="75000"/>
              <a:buFont typeface="Monotype Sorts" pitchFamily="2" charset="2"/>
              <a:buChar char="l"/>
            </a:pPr>
            <a:r>
              <a:rPr lang="en-US" sz="2400"/>
              <a:t>Uniform spray distribution, 50-60% overlap</a:t>
            </a:r>
          </a:p>
          <a:p>
            <a:pPr marL="342900" indent="-342900" eaLnBrk="0" hangingPunct="0">
              <a:spcBef>
                <a:spcPct val="20000"/>
              </a:spcBef>
              <a:buClr>
                <a:srgbClr val="868686"/>
              </a:buClr>
              <a:buSzPct val="75000"/>
              <a:buFont typeface="Monotype Sorts" pitchFamily="2" charset="2"/>
              <a:buChar char="l"/>
            </a:pPr>
            <a:r>
              <a:rPr lang="en-US" sz="2400"/>
              <a:t>Wide pressure range, 15 – 90 psi</a:t>
            </a:r>
          </a:p>
          <a:p>
            <a:pPr marL="342900" indent="-342900" eaLnBrk="0" hangingPunct="0">
              <a:spcBef>
                <a:spcPct val="20000"/>
              </a:spcBef>
              <a:buClr>
                <a:srgbClr val="868686"/>
              </a:buClr>
              <a:buSzPct val="75000"/>
              <a:buFont typeface="Monotype Sorts" pitchFamily="2" charset="2"/>
              <a:buChar char="l"/>
            </a:pPr>
            <a:r>
              <a:rPr lang="en-US" sz="2400"/>
              <a:t>Large, drift resistant droplets</a:t>
            </a:r>
          </a:p>
          <a:p>
            <a:pPr marL="342900" indent="-342900" eaLnBrk="0" hangingPunct="0">
              <a:spcBef>
                <a:spcPct val="20000"/>
              </a:spcBef>
              <a:buClr>
                <a:srgbClr val="868686"/>
              </a:buClr>
              <a:buSzPct val="75000"/>
              <a:buFont typeface="Monotype Sorts" pitchFamily="2" charset="2"/>
              <a:buChar char="l"/>
            </a:pPr>
            <a:r>
              <a:rPr lang="en-US" sz="2400"/>
              <a:t>Plastic with superior wear characteristics</a:t>
            </a:r>
          </a:p>
        </p:txBody>
      </p:sp>
      <p:pic>
        <p:nvPicPr>
          <p:cNvPr id="38918" name="Picture 6" descr="TT cutaway"/>
          <p:cNvPicPr>
            <a:picLocks noChangeAspect="1" noChangeArrowheads="1"/>
          </p:cNvPicPr>
          <p:nvPr/>
        </p:nvPicPr>
        <p:blipFill>
          <a:blip r:embed="rId6" cstate="print"/>
          <a:srcRect/>
          <a:stretch>
            <a:fillRect/>
          </a:stretch>
        </p:blipFill>
        <p:spPr bwMode="auto">
          <a:xfrm>
            <a:off x="304800" y="1676400"/>
            <a:ext cx="2116138" cy="2389188"/>
          </a:xfrm>
          <a:prstGeom prst="rect">
            <a:avLst/>
          </a:prstGeom>
          <a:noFill/>
          <a:ln w="9525">
            <a:noFill/>
            <a:miter lim="800000"/>
            <a:headEnd/>
            <a:tailEnd/>
          </a:ln>
        </p:spPr>
      </p:pic>
      <p:sp>
        <p:nvSpPr>
          <p:cNvPr id="38919" name="Rectangle 7"/>
          <p:cNvSpPr>
            <a:spLocks noChangeArrowheads="1"/>
          </p:cNvSpPr>
          <p:nvPr/>
        </p:nvSpPr>
        <p:spPr bwMode="auto">
          <a:xfrm>
            <a:off x="2667000" y="2057400"/>
            <a:ext cx="1600200" cy="609600"/>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Pre-orifice</a:t>
            </a:r>
          </a:p>
        </p:txBody>
      </p:sp>
      <p:sp>
        <p:nvSpPr>
          <p:cNvPr id="38920" name="Rectangle 8"/>
          <p:cNvSpPr>
            <a:spLocks noChangeArrowheads="1"/>
          </p:cNvSpPr>
          <p:nvPr/>
        </p:nvSpPr>
        <p:spPr bwMode="auto">
          <a:xfrm>
            <a:off x="457200" y="4419600"/>
            <a:ext cx="1676400" cy="533400"/>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Exit orifice</a:t>
            </a:r>
          </a:p>
        </p:txBody>
      </p:sp>
      <p:sp>
        <p:nvSpPr>
          <p:cNvPr id="38921" name="Line 9"/>
          <p:cNvSpPr>
            <a:spLocks noChangeShapeType="1"/>
          </p:cNvSpPr>
          <p:nvPr/>
        </p:nvSpPr>
        <p:spPr bwMode="auto">
          <a:xfrm flipH="1">
            <a:off x="1295400" y="2743200"/>
            <a:ext cx="1219200" cy="381000"/>
          </a:xfrm>
          <a:prstGeom prst="line">
            <a:avLst/>
          </a:prstGeom>
          <a:noFill/>
          <a:ln w="38100">
            <a:solidFill>
              <a:schemeClr val="tx1"/>
            </a:solidFill>
            <a:round/>
            <a:headEnd/>
            <a:tailEnd type="triangle" w="med" len="med"/>
          </a:ln>
        </p:spPr>
        <p:txBody>
          <a:bodyPr wrap="none"/>
          <a:lstStyle/>
          <a:p>
            <a:endParaRPr lang="en-US"/>
          </a:p>
        </p:txBody>
      </p:sp>
      <p:sp>
        <p:nvSpPr>
          <p:cNvPr id="38922" name="Line 10"/>
          <p:cNvSpPr>
            <a:spLocks noChangeShapeType="1"/>
          </p:cNvSpPr>
          <p:nvPr/>
        </p:nvSpPr>
        <p:spPr bwMode="auto">
          <a:xfrm flipV="1">
            <a:off x="1676400" y="3962400"/>
            <a:ext cx="76200" cy="533400"/>
          </a:xfrm>
          <a:prstGeom prst="line">
            <a:avLst/>
          </a:prstGeom>
          <a:noFill/>
          <a:ln w="38100">
            <a:solidFill>
              <a:schemeClr val="tx1"/>
            </a:solidFill>
            <a:round/>
            <a:headEnd/>
            <a:tailEnd type="triangle" w="med" len="med"/>
          </a:ln>
        </p:spPr>
        <p:txBody>
          <a:bodyPr wrap="none"/>
          <a:lstStyle/>
          <a:p>
            <a:endParaRPr lang="en-US"/>
          </a:p>
        </p:txBody>
      </p:sp>
    </p:spTree>
    <p:custDataLst>
      <p:tags r:id="rId1"/>
    </p:custData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229600" cy="685800"/>
          </a:xfrm>
        </p:spPr>
        <p:txBody>
          <a:bodyPr>
            <a:normAutofit fontScale="90000"/>
          </a:bodyPr>
          <a:lstStyle/>
          <a:p>
            <a:pPr eaLnBrk="1" hangingPunct="1"/>
            <a:r>
              <a:rPr lang="en-US" sz="4000" smtClean="0"/>
              <a:t>New release in 2006:</a:t>
            </a:r>
          </a:p>
        </p:txBody>
      </p:sp>
      <p:sp>
        <p:nvSpPr>
          <p:cNvPr id="40963" name="Rectangle 3"/>
          <p:cNvSpPr>
            <a:spLocks noGrp="1" noChangeArrowheads="1"/>
          </p:cNvSpPr>
          <p:nvPr>
            <p:ph type="body" sz="half" idx="1"/>
          </p:nvPr>
        </p:nvSpPr>
        <p:spPr>
          <a:xfrm>
            <a:off x="381000" y="1905000"/>
            <a:ext cx="4724400" cy="1752600"/>
          </a:xfrm>
        </p:spPr>
        <p:txBody>
          <a:bodyPr/>
          <a:lstStyle/>
          <a:p>
            <a:pPr eaLnBrk="1" hangingPunct="1"/>
            <a:r>
              <a:rPr lang="en-US" sz="2400" smtClean="0"/>
              <a:t>Dual outlet</a:t>
            </a:r>
          </a:p>
          <a:p>
            <a:pPr eaLnBrk="1" hangingPunct="1"/>
            <a:r>
              <a:rPr lang="en-US" sz="2400" smtClean="0"/>
              <a:t>Superior leaf coverage</a:t>
            </a:r>
          </a:p>
          <a:p>
            <a:pPr eaLnBrk="1" hangingPunct="1"/>
            <a:r>
              <a:rPr lang="en-US" sz="2400" smtClean="0"/>
              <a:t>Droplet range slightly larger that comparable TT flat-fan</a:t>
            </a:r>
          </a:p>
        </p:txBody>
      </p:sp>
      <p:sp>
        <p:nvSpPr>
          <p:cNvPr id="40964" name="Rectangle 4"/>
          <p:cNvSpPr>
            <a:spLocks noChangeArrowheads="1"/>
          </p:cNvSpPr>
          <p:nvPr/>
        </p:nvSpPr>
        <p:spPr bwMode="auto">
          <a:xfrm>
            <a:off x="1143000" y="3886200"/>
            <a:ext cx="3505200" cy="457200"/>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Turbo TwinJet</a:t>
            </a:r>
          </a:p>
        </p:txBody>
      </p:sp>
      <p:pic>
        <p:nvPicPr>
          <p:cNvPr id="40965" name="Picture 5"/>
          <p:cNvPicPr>
            <a:picLocks noChangeAspect="1" noChangeArrowheads="1"/>
          </p:cNvPicPr>
          <p:nvPr/>
        </p:nvPicPr>
        <p:blipFill>
          <a:blip r:embed="rId4" cstate="print"/>
          <a:srcRect/>
          <a:stretch>
            <a:fillRect/>
          </a:stretch>
        </p:blipFill>
        <p:spPr bwMode="auto">
          <a:xfrm>
            <a:off x="76200" y="4778375"/>
            <a:ext cx="8382000" cy="1782763"/>
          </a:xfrm>
          <a:prstGeom prst="rect">
            <a:avLst/>
          </a:prstGeom>
          <a:noFill/>
          <a:ln w="12700">
            <a:noFill/>
            <a:miter lim="800000"/>
            <a:headEnd/>
            <a:tailEnd/>
          </a:ln>
        </p:spPr>
      </p:pic>
      <p:pic>
        <p:nvPicPr>
          <p:cNvPr id="40966" name="Picture 6"/>
          <p:cNvPicPr>
            <a:picLocks noChangeAspect="1" noChangeArrowheads="1"/>
          </p:cNvPicPr>
          <p:nvPr/>
        </p:nvPicPr>
        <p:blipFill>
          <a:blip r:embed="rId5" cstate="print"/>
          <a:srcRect/>
          <a:stretch>
            <a:fillRect/>
          </a:stretch>
        </p:blipFill>
        <p:spPr bwMode="auto">
          <a:xfrm>
            <a:off x="5562600" y="1824038"/>
            <a:ext cx="2438400" cy="2424112"/>
          </a:xfrm>
          <a:prstGeom prst="rect">
            <a:avLst/>
          </a:prstGeom>
          <a:noFill/>
          <a:ln w="12700">
            <a:noFill/>
            <a:miter lim="800000"/>
            <a:headEnd/>
            <a:tailEnd/>
          </a:ln>
        </p:spPr>
      </p:pic>
      <p:sp>
        <p:nvSpPr>
          <p:cNvPr id="40967" name="Text Box 8"/>
          <p:cNvSpPr txBox="1">
            <a:spLocks noChangeArrowheads="1"/>
          </p:cNvSpPr>
          <p:nvPr/>
        </p:nvSpPr>
        <p:spPr bwMode="auto">
          <a:xfrm>
            <a:off x="228600" y="1066800"/>
            <a:ext cx="4191000" cy="396875"/>
          </a:xfrm>
          <a:prstGeom prst="rect">
            <a:avLst/>
          </a:prstGeom>
          <a:noFill/>
          <a:ln w="12700">
            <a:noFill/>
            <a:miter lim="800000"/>
            <a:headEnd/>
            <a:tailEnd/>
          </a:ln>
        </p:spPr>
        <p:txBody>
          <a:bodyPr>
            <a:spAutoFit/>
          </a:bodyPr>
          <a:lstStyle/>
          <a:p>
            <a:pPr eaLnBrk="0" hangingPunct="0">
              <a:spcBef>
                <a:spcPct val="50000"/>
              </a:spcBef>
            </a:pPr>
            <a:r>
              <a:rPr lang="en-US" sz="2000">
                <a:solidFill>
                  <a:srgbClr val="FF0000"/>
                </a:solidFill>
                <a:latin typeface="Comic Sans MS" pitchFamily="66" charset="0"/>
              </a:rPr>
              <a:t>See Page 10, TeeJet Catalog 50A</a:t>
            </a:r>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06400" y="457200"/>
            <a:ext cx="8509000" cy="762000"/>
          </a:xfrm>
        </p:spPr>
        <p:txBody>
          <a:bodyPr>
            <a:normAutofit/>
          </a:bodyPr>
          <a:lstStyle/>
          <a:p>
            <a:pPr eaLnBrk="1" hangingPunct="1"/>
            <a:r>
              <a:rPr lang="en-US" sz="3600" dirty="0" smtClean="0"/>
              <a:t>Pre-orifice </a:t>
            </a:r>
            <a:r>
              <a:rPr lang="en-US" sz="3600" dirty="0" smtClean="0"/>
              <a:t>Venturi</a:t>
            </a:r>
            <a:r>
              <a:rPr lang="en-US" sz="3600" dirty="0" smtClean="0"/>
              <a:t> Nozzles(1</a:t>
            </a:r>
            <a:r>
              <a:rPr lang="en-US" sz="3600" baseline="30000" dirty="0" smtClean="0"/>
              <a:t>st</a:t>
            </a:r>
            <a:r>
              <a:rPr lang="en-US" sz="3600" dirty="0" smtClean="0"/>
              <a:t> generation)</a:t>
            </a:r>
            <a:endParaRPr lang="en-US" sz="3600" dirty="0" smtClean="0"/>
          </a:p>
        </p:txBody>
      </p:sp>
      <p:pic>
        <p:nvPicPr>
          <p:cNvPr id="41987" name="Picture 3" descr="AI Cutaway"/>
          <p:cNvPicPr>
            <a:picLocks noChangeAspect="1" noChangeArrowheads="1"/>
          </p:cNvPicPr>
          <p:nvPr/>
        </p:nvPicPr>
        <p:blipFill>
          <a:blip r:embed="rId3" cstate="print"/>
          <a:srcRect/>
          <a:stretch>
            <a:fillRect/>
          </a:stretch>
        </p:blipFill>
        <p:spPr bwMode="auto">
          <a:xfrm>
            <a:off x="5562600" y="1828800"/>
            <a:ext cx="1343025" cy="3898900"/>
          </a:xfrm>
          <a:prstGeom prst="rect">
            <a:avLst/>
          </a:prstGeom>
          <a:noFill/>
          <a:ln w="9525">
            <a:noFill/>
            <a:miter lim="800000"/>
            <a:headEnd/>
            <a:tailEnd/>
          </a:ln>
        </p:spPr>
      </p:pic>
      <p:sp>
        <p:nvSpPr>
          <p:cNvPr id="41988" name="Rectangle 4"/>
          <p:cNvSpPr>
            <a:spLocks noChangeArrowheads="1"/>
          </p:cNvSpPr>
          <p:nvPr/>
        </p:nvSpPr>
        <p:spPr bwMode="auto">
          <a:xfrm>
            <a:off x="6705600" y="1828800"/>
            <a:ext cx="1447800" cy="457200"/>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Pre-orifice</a:t>
            </a:r>
          </a:p>
        </p:txBody>
      </p:sp>
      <p:sp>
        <p:nvSpPr>
          <p:cNvPr id="41989" name="Rectangle 5"/>
          <p:cNvSpPr>
            <a:spLocks noChangeArrowheads="1"/>
          </p:cNvSpPr>
          <p:nvPr/>
        </p:nvSpPr>
        <p:spPr bwMode="auto">
          <a:xfrm>
            <a:off x="7086600" y="3200400"/>
            <a:ext cx="1752600" cy="533400"/>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Air induction</a:t>
            </a:r>
          </a:p>
        </p:txBody>
      </p:sp>
      <p:sp>
        <p:nvSpPr>
          <p:cNvPr id="41990" name="Rectangle 6"/>
          <p:cNvSpPr>
            <a:spLocks noChangeArrowheads="1"/>
          </p:cNvSpPr>
          <p:nvPr/>
        </p:nvSpPr>
        <p:spPr bwMode="auto">
          <a:xfrm>
            <a:off x="7010400" y="5181600"/>
            <a:ext cx="1600200" cy="533400"/>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Exit orifice</a:t>
            </a:r>
          </a:p>
        </p:txBody>
      </p:sp>
      <p:sp>
        <p:nvSpPr>
          <p:cNvPr id="41991" name="Line 7"/>
          <p:cNvSpPr>
            <a:spLocks noChangeShapeType="1"/>
          </p:cNvSpPr>
          <p:nvPr/>
        </p:nvSpPr>
        <p:spPr bwMode="auto">
          <a:xfrm flipH="1">
            <a:off x="6324600" y="2286000"/>
            <a:ext cx="381000" cy="838200"/>
          </a:xfrm>
          <a:prstGeom prst="line">
            <a:avLst/>
          </a:prstGeom>
          <a:noFill/>
          <a:ln w="38100">
            <a:solidFill>
              <a:schemeClr val="tx1"/>
            </a:solidFill>
            <a:round/>
            <a:headEnd/>
            <a:tailEnd type="triangle" w="med" len="med"/>
          </a:ln>
        </p:spPr>
        <p:txBody>
          <a:bodyPr wrap="none"/>
          <a:lstStyle/>
          <a:p>
            <a:endParaRPr lang="en-US"/>
          </a:p>
        </p:txBody>
      </p:sp>
      <p:sp>
        <p:nvSpPr>
          <p:cNvPr id="41992" name="Line 8"/>
          <p:cNvSpPr>
            <a:spLocks noChangeShapeType="1"/>
          </p:cNvSpPr>
          <p:nvPr/>
        </p:nvSpPr>
        <p:spPr bwMode="auto">
          <a:xfrm flipH="1" flipV="1">
            <a:off x="6781800" y="3429000"/>
            <a:ext cx="228600" cy="0"/>
          </a:xfrm>
          <a:prstGeom prst="line">
            <a:avLst/>
          </a:prstGeom>
          <a:noFill/>
          <a:ln w="38100">
            <a:solidFill>
              <a:schemeClr val="tx1"/>
            </a:solidFill>
            <a:round/>
            <a:headEnd/>
            <a:tailEnd type="triangle" w="med" len="med"/>
          </a:ln>
        </p:spPr>
        <p:txBody>
          <a:bodyPr wrap="none"/>
          <a:lstStyle/>
          <a:p>
            <a:endParaRPr lang="en-US"/>
          </a:p>
        </p:txBody>
      </p:sp>
      <p:sp>
        <p:nvSpPr>
          <p:cNvPr id="41993" name="Line 9"/>
          <p:cNvSpPr>
            <a:spLocks noChangeShapeType="1"/>
          </p:cNvSpPr>
          <p:nvPr/>
        </p:nvSpPr>
        <p:spPr bwMode="auto">
          <a:xfrm flipH="1">
            <a:off x="6324600" y="5410200"/>
            <a:ext cx="685800" cy="0"/>
          </a:xfrm>
          <a:prstGeom prst="line">
            <a:avLst/>
          </a:prstGeom>
          <a:noFill/>
          <a:ln w="38100">
            <a:solidFill>
              <a:schemeClr val="tx1"/>
            </a:solidFill>
            <a:round/>
            <a:headEnd/>
            <a:tailEnd type="triangle" w="med" len="med"/>
          </a:ln>
        </p:spPr>
        <p:txBody>
          <a:bodyPr wrap="none"/>
          <a:lstStyle/>
          <a:p>
            <a:endParaRPr lang="en-US"/>
          </a:p>
        </p:txBody>
      </p:sp>
      <p:sp>
        <p:nvSpPr>
          <p:cNvPr id="41994" name="Rectangle 10"/>
          <p:cNvSpPr>
            <a:spLocks noChangeArrowheads="1"/>
          </p:cNvSpPr>
          <p:nvPr/>
        </p:nvSpPr>
        <p:spPr bwMode="auto">
          <a:xfrm>
            <a:off x="6934200" y="4419600"/>
            <a:ext cx="2133600" cy="533400"/>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Mixing Chamber</a:t>
            </a:r>
          </a:p>
        </p:txBody>
      </p:sp>
      <p:sp>
        <p:nvSpPr>
          <p:cNvPr id="41995" name="Line 11"/>
          <p:cNvSpPr>
            <a:spLocks noChangeShapeType="1"/>
          </p:cNvSpPr>
          <p:nvPr/>
        </p:nvSpPr>
        <p:spPr bwMode="auto">
          <a:xfrm flipH="1" flipV="1">
            <a:off x="6477000" y="4648200"/>
            <a:ext cx="457200" cy="0"/>
          </a:xfrm>
          <a:prstGeom prst="line">
            <a:avLst/>
          </a:prstGeom>
          <a:noFill/>
          <a:ln w="38100">
            <a:solidFill>
              <a:schemeClr val="tx1"/>
            </a:solidFill>
            <a:round/>
            <a:headEnd/>
            <a:tailEnd type="triangle" w="med" len="med"/>
          </a:ln>
        </p:spPr>
        <p:txBody>
          <a:bodyPr wrap="none"/>
          <a:lstStyle/>
          <a:p>
            <a:endParaRPr lang="en-US"/>
          </a:p>
        </p:txBody>
      </p:sp>
      <p:pic>
        <p:nvPicPr>
          <p:cNvPr id="41996" name="Picture 14" descr="turbo drop"/>
          <p:cNvPicPr>
            <a:picLocks noChangeAspect="1" noChangeArrowheads="1"/>
          </p:cNvPicPr>
          <p:nvPr/>
        </p:nvPicPr>
        <p:blipFill>
          <a:blip r:embed="rId4" cstate="print">
            <a:lum bright="24000"/>
          </a:blip>
          <a:srcRect l="24390" t="12195" r="19513" b="9756"/>
          <a:stretch>
            <a:fillRect/>
          </a:stretch>
        </p:blipFill>
        <p:spPr bwMode="auto">
          <a:xfrm>
            <a:off x="2438400" y="1295400"/>
            <a:ext cx="2079625" cy="2362200"/>
          </a:xfrm>
          <a:prstGeom prst="rect">
            <a:avLst/>
          </a:prstGeom>
          <a:noFill/>
          <a:ln w="9525">
            <a:noFill/>
            <a:miter lim="800000"/>
            <a:headEnd/>
            <a:tailEnd/>
          </a:ln>
        </p:spPr>
      </p:pic>
      <p:pic>
        <p:nvPicPr>
          <p:cNvPr id="41997" name="Picture 15" descr="td-2"/>
          <p:cNvPicPr>
            <a:picLocks noChangeAspect="1" noChangeArrowheads="1"/>
          </p:cNvPicPr>
          <p:nvPr/>
        </p:nvPicPr>
        <p:blipFill>
          <a:blip r:embed="rId5" cstate="print"/>
          <a:srcRect/>
          <a:stretch>
            <a:fillRect/>
          </a:stretch>
        </p:blipFill>
        <p:spPr bwMode="auto">
          <a:xfrm>
            <a:off x="152400" y="1371600"/>
            <a:ext cx="2112963" cy="4343400"/>
          </a:xfrm>
          <a:prstGeom prst="rect">
            <a:avLst/>
          </a:prstGeom>
          <a:noFill/>
          <a:ln w="9525">
            <a:noFill/>
            <a:miter lim="800000"/>
            <a:headEnd/>
            <a:tailEnd/>
          </a:ln>
        </p:spPr>
      </p:pic>
      <p:sp>
        <p:nvSpPr>
          <p:cNvPr id="41998" name="Rectangle 16"/>
          <p:cNvSpPr>
            <a:spLocks noChangeArrowheads="1"/>
          </p:cNvSpPr>
          <p:nvPr/>
        </p:nvSpPr>
        <p:spPr bwMode="auto">
          <a:xfrm>
            <a:off x="838200" y="2362200"/>
            <a:ext cx="381000" cy="76200"/>
          </a:xfrm>
          <a:prstGeom prst="rect">
            <a:avLst/>
          </a:prstGeom>
          <a:solidFill>
            <a:srgbClr val="FFFFFF"/>
          </a:solidFill>
          <a:ln w="12700">
            <a:solidFill>
              <a:srgbClr val="868686"/>
            </a:solidFill>
            <a:miter lim="800000"/>
            <a:headEnd type="none" w="sm" len="sm"/>
            <a:tailEnd type="none" w="sm" len="sm"/>
          </a:ln>
        </p:spPr>
        <p:txBody>
          <a:bodyPr wrap="none" anchor="ctr"/>
          <a:lstStyle/>
          <a:p>
            <a:endParaRPr lang="en-US"/>
          </a:p>
        </p:txBody>
      </p:sp>
      <p:pic>
        <p:nvPicPr>
          <p:cNvPr id="41999" name="Picture 17" descr="uld"/>
          <p:cNvPicPr>
            <a:picLocks noChangeAspect="1" noChangeArrowheads="1"/>
          </p:cNvPicPr>
          <p:nvPr/>
        </p:nvPicPr>
        <p:blipFill>
          <a:blip r:embed="rId6" cstate="print"/>
          <a:srcRect b="2985"/>
          <a:stretch>
            <a:fillRect/>
          </a:stretch>
        </p:blipFill>
        <p:spPr bwMode="auto">
          <a:xfrm>
            <a:off x="2286000" y="4038600"/>
            <a:ext cx="2133600" cy="2514600"/>
          </a:xfrm>
          <a:prstGeom prst="rect">
            <a:avLst/>
          </a:prstGeom>
          <a:noFill/>
          <a:ln w="9525">
            <a:noFill/>
            <a:miter lim="800000"/>
            <a:headEnd/>
            <a:tailEnd/>
          </a:ln>
        </p:spPr>
      </p:pic>
      <p:pic>
        <p:nvPicPr>
          <p:cNvPr id="42000" name="Picture 13"/>
          <p:cNvPicPr>
            <a:picLocks noChangeAspect="1" noChangeArrowheads="1"/>
          </p:cNvPicPr>
          <p:nvPr/>
        </p:nvPicPr>
        <p:blipFill>
          <a:blip r:embed="rId7" cstate="print"/>
          <a:srcRect/>
          <a:stretch>
            <a:fillRect/>
          </a:stretch>
        </p:blipFill>
        <p:spPr bwMode="auto">
          <a:xfrm>
            <a:off x="4519613" y="2895600"/>
            <a:ext cx="1042987" cy="2438400"/>
          </a:xfrm>
          <a:prstGeom prst="rect">
            <a:avLst/>
          </a:prstGeom>
          <a:noFill/>
          <a:ln w="12700">
            <a:noFill/>
            <a:miter lim="800000"/>
            <a:headEnd/>
            <a:tailEnd/>
          </a:ln>
        </p:spPr>
      </p:pic>
      <p:pic>
        <p:nvPicPr>
          <p:cNvPr id="42001" name="Picture 18" descr="MVC-051F"/>
          <p:cNvPicPr>
            <a:picLocks noChangeAspect="1" noChangeArrowheads="1"/>
          </p:cNvPicPr>
          <p:nvPr/>
        </p:nvPicPr>
        <p:blipFill>
          <a:blip r:embed="rId8" cstate="print">
            <a:lum bright="18000"/>
          </a:blip>
          <a:srcRect l="25000" t="16251" r="16251" b="13750"/>
          <a:stretch>
            <a:fillRect/>
          </a:stretch>
        </p:blipFill>
        <p:spPr bwMode="auto">
          <a:xfrm>
            <a:off x="4419600" y="5715000"/>
            <a:ext cx="1295400" cy="9715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SKIPREMAININGRACESLIDES" val="True"/>
  <p:tag name="BUBBLENAMEVISIBLE" val="True"/>
  <p:tag name="DEFAULTNUMTEAMS" val="5"/>
  <p:tag name="DISPLAYNAME" val="True"/>
  <p:tag name="GRIDROTATIONINTERVAL" val="2"/>
  <p:tag name="POLLINGCYCLE" val="2"/>
  <p:tag name="INCLUDENONRESPONDERS" val="False"/>
  <p:tag name="ALLOWUSERFEEDBACK" val="True"/>
  <p:tag name="REALTIMEBACKUPPATH" val="(None)"/>
  <p:tag name="FIBDISPLAYKEYWORDS" val="True"/>
  <p:tag name="PRRESPONSE4" val="7"/>
  <p:tag name="PRRESPONSE8" val="3"/>
  <p:tag name="TPVERSION" val="2008"/>
  <p:tag name="BULLETTYPE" val="3"/>
  <p:tag name="RESPCOUNTERFORMAT" val="0"/>
  <p:tag name="BACKUPSESSIONS" val="True"/>
  <p:tag name="ROTATIONINTERVAL" val="2"/>
  <p:tag name="RACEANIMATIONSPEED" val="3"/>
  <p:tag name="BUBBLESIZEVISIBLE" val="True"/>
  <p:tag name="USESCHEMECOLORS" val="True"/>
  <p:tag name="AUTOSIZEGRID" val="True"/>
  <p:tag name="CHARTLABELS" val="1"/>
  <p:tag name="INCLUDEPPT" val="True"/>
  <p:tag name="ZEROBASED" val="False"/>
  <p:tag name="FIBNUMRESULTS" val="5"/>
  <p:tag name="PRRESPONSE3" val="8"/>
  <p:tag name="PRRESPONSE9" val="2"/>
  <p:tag name="SHOWBARVISIBLE" val="True"/>
  <p:tag name="RESPCOUNTERSTYLE" val="-1"/>
  <p:tag name="BACKUPMAINTENANCE" val="7"/>
  <p:tag name="RACEENDPOINTS" val="100"/>
  <p:tag name="MAXRESPONDERS" val="5"/>
  <p:tag name="DISPLAYDEVICEID" val="True"/>
  <p:tag name="CHARTCOLORS" val="0"/>
  <p:tag name="CORRECTPOINTVALUE" val="100"/>
  <p:tag name="CHARTSCALE" val="True"/>
  <p:tag name="PRRESPONSE2" val="9"/>
  <p:tag name="PRRESPONSE10" val="1"/>
  <p:tag name="ANSWERNOWSTYLE" val="-1"/>
  <p:tag name="NUMRESPONSES" val="1"/>
  <p:tag name="RACERSMAXDISPLAYED" val="5"/>
  <p:tag name="BUBBLEGROUPING" val="3"/>
  <p:tag name="DISPLAYDEVICENUMBER" val="True"/>
  <p:tag name="RESETCHARTS" val="True"/>
  <p:tag name="REALTIMEBACKUP" val="False"/>
  <p:tag name="PRRESPONSE1" val="10"/>
  <p:tag name="SHOWFLASHWARNING" val="True"/>
  <p:tag name="COUNTDOWNSECONDS" val="10"/>
  <p:tag name="AUTOUPDATEALIASES" val="True"/>
  <p:tag name="CUSTOMGRIDBACKCOLOR" val="-2830136"/>
  <p:tag name="GRIDSIZE" val="{Width=800, Height=600}"/>
  <p:tag name="INCORRECTPOINTVALUE" val="0"/>
  <p:tag name="PRRESPONSE5" val="6"/>
  <p:tag name="USESECONDARYMONITOR" val="True"/>
  <p:tag name="REVIEWONLY" val="False"/>
  <p:tag name="MULTIRESPDIVISOR" val="1"/>
  <p:tag name="FIBINCLUDEOTHER" val="True"/>
  <p:tag name="COUNTDOWNSTYLE" val="-1"/>
  <p:tag name="TEAMSINLEADERBOARD" val="5"/>
  <p:tag name="GRIDPOSITION" val="1"/>
  <p:tag name="PRRESPONSE6" val="5"/>
  <p:tag name="CHARTVALUEFORMAT" val="0%"/>
  <p:tag name="GRIDOPACITY" val="90"/>
  <p:tag name="PRRESPONSE7" val="4"/>
  <p:tag name="BUBBLEVALUEFORMAT" val="0.0"/>
  <p:tag name="FIBDISPLAYRESULTS" val="True"/>
  <p:tag name="INPUTSOURCE" val="1"/>
  <p:tag name="POWERPOINTVERSION" val="12.0"/>
  <p:tag name="PARTICIPANTSINLEADERBOARD" val="5"/>
  <p:tag name="AUTOADJUSTPARTRANGE" val="True"/>
  <p:tag name="PARTLISTDEFAULT" val="1"/>
  <p:tag name="DELIMITERS" val="3.1"/>
  <p:tag name="ADVANCEDSETTINGSVIEW" val="True"/>
  <p:tag name="CUSTOMCELLBACKCOLOR1" val="-16777056"/>
  <p:tag name="CUSTOMCELLBACKCOLOR2" val="-8388480"/>
  <p:tag name="CUSTOMCELLBACKCOLOR3" val="-16744384"/>
  <p:tag name="CUSTOMCELLBACKCOLOR4" val="-8355712"/>
  <p:tag name="CUSTOMCELLFORECOLOR" val="-65536"/>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5944</TotalTime>
  <Pages>29</Pages>
  <Words>521</Words>
  <Application>Microsoft Office PowerPoint</Application>
  <PresentationFormat>Overhead</PresentationFormat>
  <Paragraphs>111</Paragraphs>
  <Slides>18</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Slide 1</vt:lpstr>
      <vt:lpstr> Nozzle Design Update</vt:lpstr>
      <vt:lpstr>Nozzle Technology……</vt:lpstr>
      <vt:lpstr>Nozzle Efficacy/Drift Slope</vt:lpstr>
      <vt:lpstr>Nozzles Types?</vt:lpstr>
      <vt:lpstr>Extended Range Flat-fan:</vt:lpstr>
      <vt:lpstr>Turbo Flat-fan:</vt:lpstr>
      <vt:lpstr>New release in 2006:</vt:lpstr>
      <vt:lpstr>Pre-orifice Venturi Nozzles(1st generation)</vt:lpstr>
      <vt:lpstr>2nd Generation Venturi Nozzles:</vt:lpstr>
      <vt:lpstr>3rd Generation Venturi Nozzles</vt:lpstr>
      <vt:lpstr>New release in 2007:</vt:lpstr>
      <vt:lpstr>GuardianAir Induction:</vt:lpstr>
      <vt:lpstr>Slide 14</vt:lpstr>
      <vt:lpstr>New Nozzles</vt:lpstr>
      <vt:lpstr>Demo</vt:lpstr>
      <vt:lpstr>Slide 17</vt:lpstr>
      <vt:lpstr>Nozzles-Recommended Use</vt:lpstr>
    </vt:vector>
  </TitlesOfParts>
  <Company>AgEng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Coalition on Drift Minimization</dc:title>
  <dc:subject/>
  <dc:creator>Robert E. Wolf</dc:creator>
  <cp:keywords/>
  <dc:description/>
  <cp:lastModifiedBy>Robert Wolf</cp:lastModifiedBy>
  <cp:revision>255</cp:revision>
  <cp:lastPrinted>1999-07-01T14:34:41Z</cp:lastPrinted>
  <dcterms:created xsi:type="dcterms:W3CDTF">1998-05-05T03:49:06Z</dcterms:created>
  <dcterms:modified xsi:type="dcterms:W3CDTF">2010-02-08T03:58:20Z</dcterms:modified>
</cp:coreProperties>
</file>