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xls" ContentType="application/vnd.ms-exce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14.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slideLayouts/slideLayout10.xml" ContentType="application/vnd.openxmlformats-officedocument.presentationml.slideLayout+xml"/>
  <Default Extension="vml" ContentType="application/vnd.openxmlformats-officedocument.vmlDrawing"/>
  <Override PartName="/ppt/tags/tag15.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83" r:id="rId2"/>
    <p:sldId id="284" r:id="rId3"/>
    <p:sldId id="288" r:id="rId4"/>
    <p:sldId id="295" r:id="rId5"/>
    <p:sldId id="322" r:id="rId6"/>
    <p:sldId id="294" r:id="rId7"/>
    <p:sldId id="296" r:id="rId8"/>
    <p:sldId id="271" r:id="rId9"/>
    <p:sldId id="314" r:id="rId10"/>
    <p:sldId id="326" r:id="rId11"/>
    <p:sldId id="298" r:id="rId12"/>
    <p:sldId id="306" r:id="rId13"/>
    <p:sldId id="287" r:id="rId14"/>
    <p:sldId id="300" r:id="rId15"/>
    <p:sldId id="304" r:id="rId16"/>
    <p:sldId id="305" r:id="rId17"/>
    <p:sldId id="309" r:id="rId18"/>
    <p:sldId id="301" r:id="rId19"/>
    <p:sldId id="303" r:id="rId20"/>
    <p:sldId id="302" r:id="rId21"/>
    <p:sldId id="308" r:id="rId22"/>
    <p:sldId id="318" r:id="rId23"/>
    <p:sldId id="317" r:id="rId24"/>
    <p:sldId id="270" r:id="rId25"/>
    <p:sldId id="285" r:id="rId26"/>
    <p:sldId id="323" r:id="rId27"/>
    <p:sldId id="290" r:id="rId28"/>
    <p:sldId id="291" r:id="rId29"/>
    <p:sldId id="292" r:id="rId30"/>
    <p:sldId id="315" r:id="rId31"/>
    <p:sldId id="286" r:id="rId32"/>
    <p:sldId id="316" r:id="rId33"/>
    <p:sldId id="279" r:id="rId34"/>
    <p:sldId id="320" r:id="rId35"/>
    <p:sldId id="321" r:id="rId36"/>
    <p:sldId id="277" r:id="rId37"/>
    <p:sldId id="278" r:id="rId38"/>
    <p:sldId id="280" r:id="rId39"/>
    <p:sldId id="276" r:id="rId40"/>
    <p:sldId id="293" r:id="rId41"/>
    <p:sldId id="325" r:id="rId42"/>
    <p:sldId id="32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55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E94007-EC8F-4E80-9DD2-CDFECB7F8CC0}" type="datetimeFigureOut">
              <a:rPr lang="en-US" smtClean="0"/>
              <a:pPr/>
              <a:t>2/21/2010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DD6AD4-00CA-4EA8-A7FE-CAF49EA315A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p:txBody>
          <a:bodyPr/>
          <a:lstStyle/>
          <a:p>
            <a:r>
              <a:rPr lang="en-US"/>
              <a:t>Use either title slide.  Hide the one you do not want to use.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2"/>
          <p:cNvSpPr>
            <a:spLocks noGrp="1" noRot="1" noChangeAspect="1" noChangeArrowheads="1" noTextEdit="1"/>
          </p:cNvSpPr>
          <p:nvPr>
            <p:ph type="sldImg"/>
          </p:nvPr>
        </p:nvSpPr>
        <p:spPr>
          <a:ln/>
        </p:spPr>
      </p:sp>
      <p:sp>
        <p:nvSpPr>
          <p:cNvPr id="1209347" name="Rectangle 3"/>
          <p:cNvSpPr>
            <a:spLocks noGrp="1" noChangeArrowheads="1"/>
          </p:cNvSpPr>
          <p:nvPr>
            <p:ph type="body" idx="1"/>
          </p:nvPr>
        </p:nvSpPr>
        <p:spPr/>
        <p:txBody>
          <a:bodyPr/>
          <a:lstStyle/>
          <a:p>
            <a:r>
              <a:rPr lang="en-US"/>
              <a:t>Cost range from $10K – $30K for farmer, golf course, and road side sprayers.  Obviously will very greatly dependant on how set up.</a:t>
            </a:r>
          </a:p>
          <a:p>
            <a:r>
              <a:rPr lang="en-US"/>
              <a:t>Commercial sprayers will range from $50 to $250K.  Really some variation with these systems from Spra-Coupe and Appache types all the way to the Rogator, Case-IH, and John Deere systems.  New 800 gallon turbine powered Air Tractor (150 MPH spray speed) could run close to $1.5 million today.  The above picture is a 600 gallon version.  AT is building a new 1025 gallon version.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noFill/>
          <a:ln w="9525"/>
        </p:spPr>
        <p:txBody>
          <a:bodyPr lIns="90686" tIns="44548" rIns="90686" bIns="44548"/>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89091" name="Rectangle 3"/>
          <p:cNvSpPr>
            <a:spLocks noGrp="1" noRot="1" noChangeAspect="1" noChangeArrowheads="1" noTextEdit="1"/>
          </p:cNvSpPr>
          <p:nvPr>
            <p:ph type="sldImg"/>
          </p:nvPr>
        </p:nvSpPr>
        <p:spPr>
          <a:xfrm>
            <a:off x="1152525" y="690563"/>
            <a:ext cx="4557713" cy="3417887"/>
          </a:xfrm>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1143000" y="685800"/>
            <a:ext cx="4572000" cy="3429000"/>
          </a:xfrm>
          <a:ln/>
        </p:spPr>
      </p:sp>
      <p:sp>
        <p:nvSpPr>
          <p:cNvPr id="98307" name="Rectangle 3"/>
          <p:cNvSpPr>
            <a:spLocks noGrp="1" noChangeArrowheads="1"/>
          </p:cNvSpPr>
          <p:nvPr>
            <p:ph type="body" idx="1"/>
          </p:nvPr>
        </p:nvSpPr>
        <p:spPr/>
        <p:txBody>
          <a:bodyPr/>
          <a:lstStyle/>
          <a:p>
            <a:r>
              <a:rPr lang="en-US"/>
              <a:t>	To help us understand how the ASAE standard is applied, this graph shows the performance curves for the ASAE reference nozzles, ranging from the 6510 nozzle at the top of the graph that separates XC from VC to the 10F110 nozzle at the bottom of the graph that separates F from VF.  The red curve is the performance curve for a selected aerial nozzle.  The ASAE standard says the DSC is determined by the finer of its position at the three points on the curve.  In this case, the DSC for the selected aerial nozzle operation would be M even though it is in the C category at the small end of the spray droplet spectrum.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Rot="1" noChangeAspect="1" noChangeArrowheads="1" noTextEdit="1"/>
          </p:cNvSpPr>
          <p:nvPr>
            <p:ph type="sldImg"/>
          </p:nvPr>
        </p:nvSpPr>
        <p:spPr>
          <a:ln/>
        </p:spPr>
      </p:sp>
      <p:sp>
        <p:nvSpPr>
          <p:cNvPr id="1254403" name="Rectangle 3"/>
          <p:cNvSpPr>
            <a:spLocks noGrp="1" noChangeArrowheads="1"/>
          </p:cNvSpPr>
          <p:nvPr>
            <p:ph type="body" idx="1"/>
          </p:nvPr>
        </p:nvSpPr>
        <p:spPr/>
        <p:txBody>
          <a:bodyPr/>
          <a:lstStyle/>
          <a:p>
            <a:r>
              <a:rPr lang="en-US"/>
              <a:t>Select the pressure to suit the nozzle type.  Bigger the orifice the lower the pressure.  Pressure gage is used to emphasize that the pressure should be monitored at the nozzle for the most accurate flow rate measurement.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B34F0E-4E94-4544-87BC-886324063A97}"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E10D5-EEA7-4A86-A6AD-B3E48DEEFD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B34F0E-4E94-4544-87BC-886324063A97}"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E10D5-EEA7-4A86-A6AD-B3E48DEEFD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B34F0E-4E94-4544-87BC-886324063A97}"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E10D5-EEA7-4A86-A6AD-B3E48DEEFD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08642FD-48F1-48B9-B81A-D5A723B9398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E7F5677-465F-4C6F-94D8-6BB0205EA5B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A976877-15A1-4848-8F6A-E061085D4964}"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7C1DCEC-6A7B-49B9-94DD-06865B3811A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B34F0E-4E94-4544-87BC-886324063A97}"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E10D5-EEA7-4A86-A6AD-B3E48DEEFD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B34F0E-4E94-4544-87BC-886324063A97}" type="datetimeFigureOut">
              <a:rPr lang="en-US" smtClean="0"/>
              <a:pPr/>
              <a:t>2/21/2010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DE10D5-EEA7-4A86-A6AD-B3E48DEEFD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B34F0E-4E94-4544-87BC-886324063A97}" type="datetimeFigureOut">
              <a:rPr lang="en-US" smtClean="0"/>
              <a:pPr/>
              <a:t>2/21/2010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E10D5-EEA7-4A86-A6AD-B3E48DEEFD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B34F0E-4E94-4544-87BC-886324063A97}" type="datetimeFigureOut">
              <a:rPr lang="en-US" smtClean="0"/>
              <a:pPr/>
              <a:t>2/21/2010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DE10D5-EEA7-4A86-A6AD-B3E48DEEFD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B34F0E-4E94-4544-87BC-886324063A97}" type="datetimeFigureOut">
              <a:rPr lang="en-US" smtClean="0"/>
              <a:pPr/>
              <a:t>2/21/2010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DE10D5-EEA7-4A86-A6AD-B3E48DEEFD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34F0E-4E94-4544-87BC-886324063A97}" type="datetimeFigureOut">
              <a:rPr lang="en-US" smtClean="0"/>
              <a:pPr/>
              <a:t>2/21/2010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DE10D5-EEA7-4A86-A6AD-B3E48DEEFD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B34F0E-4E94-4544-87BC-886324063A97}" type="datetimeFigureOut">
              <a:rPr lang="en-US" smtClean="0"/>
              <a:pPr/>
              <a:t>2/21/2010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E10D5-EEA7-4A86-A6AD-B3E48DEEFD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B34F0E-4E94-4544-87BC-886324063A97}" type="datetimeFigureOut">
              <a:rPr lang="en-US" smtClean="0"/>
              <a:pPr/>
              <a:t>2/21/2010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DE10D5-EEA7-4A86-A6AD-B3E48DEEFD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B34F0E-4E94-4544-87BC-886324063A97}" type="datetimeFigureOut">
              <a:rPr lang="en-US" smtClean="0"/>
              <a:pPr/>
              <a:t>2/21/2010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E10D5-EEA7-4A86-A6AD-B3E48DEEFD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http://www.oznet.ksu.edu/edtech/TeamServices/Images/LOGOS/72dpi/Pcat.gif"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97-2003_Worksheet1.xls"/></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www.oxfordlasers.com/files/images/spray_nozzle.jp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5.xml"/><Relationship Id="rId7" Type="http://schemas.openxmlformats.org/officeDocument/2006/relationships/image" Target="../media/image49.png"/><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48.wmf"/><Relationship Id="rId5" Type="http://schemas.openxmlformats.org/officeDocument/2006/relationships/image" Target="../media/image21.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video" Target="file:///c:\Documents%20and%20Settings\rewolf\My%20Documents\Research\College%20Station\Images-College%20Station\MVI_4376.AVI" TargetMode="External"/><Relationship Id="rId5" Type="http://schemas.openxmlformats.org/officeDocument/2006/relationships/image" Target="../media/image69.jpe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video" Target="file:///c:\Documents%20and%20Settings\rewolf\My%20Documents\Research\College%20Station\Images-College%20Station\MVI_4425.AVI" TargetMode="Externa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3" Type="http://schemas.openxmlformats.org/officeDocument/2006/relationships/slideLayout" Target="../slideLayouts/slideLayout14.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tags" Target="../tags/tag4.xml"/><Relationship Id="rId16" Type="http://schemas.openxmlformats.org/officeDocument/2006/relationships/image" Target="../media/image23.png"/><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oleObject" Target="../embeddings/oleObject1.bin"/><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notesSlide" Target="../notesSlides/notesSlide3.xml"/><Relationship Id="rId9" Type="http://schemas.openxmlformats.org/officeDocument/2006/relationships/image" Target="../media/image16.jpeg"/><Relationship Id="rId14"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rewolf\My%20Documents\My%20Videos\Winfield%20Solutions\Wolf\Compspraywind_AI_herbvsILock_82+88i.wmv" TargetMode="External"/><Relationship Id="rId1" Type="http://schemas.openxmlformats.org/officeDocument/2006/relationships/tags" Target="../tags/tag16.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97.jpeg"/><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5" name="Rectangle 3"/>
          <p:cNvSpPr>
            <a:spLocks noGrp="1" noChangeArrowheads="1"/>
          </p:cNvSpPr>
          <p:nvPr>
            <p:ph type="ctrTitle"/>
          </p:nvPr>
        </p:nvSpPr>
        <p:spPr>
          <a:xfrm>
            <a:off x="381000" y="609600"/>
            <a:ext cx="8534400" cy="1143000"/>
          </a:xfrm>
        </p:spPr>
        <p:txBody>
          <a:bodyPr>
            <a:normAutofit fontScale="90000"/>
          </a:bodyPr>
          <a:lstStyle/>
          <a:p>
            <a:r>
              <a:rPr lang="en-US" sz="4000" dirty="0" smtClean="0">
                <a:solidFill>
                  <a:srgbClr val="6600CC"/>
                </a:solidFill>
              </a:rPr>
              <a:t>Revising the ASABE S-572 Droplet Standard and Its Practical Use </a:t>
            </a:r>
            <a:endParaRPr lang="en-US" sz="4000" dirty="0">
              <a:solidFill>
                <a:srgbClr val="6600CC"/>
              </a:solidFill>
            </a:endParaRPr>
          </a:p>
        </p:txBody>
      </p:sp>
      <p:sp>
        <p:nvSpPr>
          <p:cNvPr id="699396" name="Rectangle 4"/>
          <p:cNvSpPr>
            <a:spLocks noGrp="1" noChangeArrowheads="1"/>
          </p:cNvSpPr>
          <p:nvPr>
            <p:ph type="subTitle" idx="1"/>
          </p:nvPr>
        </p:nvSpPr>
        <p:spPr>
          <a:xfrm>
            <a:off x="457200" y="2514600"/>
            <a:ext cx="8077200" cy="1295400"/>
          </a:xfrm>
          <a:ln/>
        </p:spPr>
        <p:txBody>
          <a:bodyPr/>
          <a:lstStyle/>
          <a:p>
            <a:r>
              <a:rPr lang="en-US" sz="3600"/>
              <a:t>Robert E. Wolf </a:t>
            </a:r>
          </a:p>
          <a:p>
            <a:r>
              <a:rPr lang="en-US" sz="2800"/>
              <a:t>Extension Specialist Application Technology</a:t>
            </a:r>
            <a:endParaRPr lang="en-US" sz="4000"/>
          </a:p>
        </p:txBody>
      </p:sp>
      <p:sp>
        <p:nvSpPr>
          <p:cNvPr id="699397" name="Rectangle 5"/>
          <p:cNvSpPr>
            <a:spLocks noChangeArrowheads="1"/>
          </p:cNvSpPr>
          <p:nvPr/>
        </p:nvSpPr>
        <p:spPr bwMode="auto">
          <a:xfrm>
            <a:off x="152400" y="5105400"/>
            <a:ext cx="4648200" cy="1600200"/>
          </a:xfrm>
          <a:prstGeom prst="rect">
            <a:avLst/>
          </a:prstGeom>
          <a:noFill/>
          <a:ln w="9525">
            <a:noFill/>
            <a:miter lim="800000"/>
            <a:headEnd/>
            <a:tailEnd/>
          </a:ln>
          <a:effectLst/>
        </p:spPr>
        <p:txBody>
          <a:bodyPr wrap="none" anchor="ctr"/>
          <a:lstStyle/>
          <a:p>
            <a:endParaRPr lang="en-US"/>
          </a:p>
        </p:txBody>
      </p:sp>
      <p:sp>
        <p:nvSpPr>
          <p:cNvPr id="699398" name="Text Box 6"/>
          <p:cNvSpPr txBox="1">
            <a:spLocks noChangeArrowheads="1"/>
          </p:cNvSpPr>
          <p:nvPr/>
        </p:nvSpPr>
        <p:spPr bwMode="auto">
          <a:xfrm>
            <a:off x="762000" y="3886200"/>
            <a:ext cx="7246938" cy="457200"/>
          </a:xfrm>
          <a:prstGeom prst="rect">
            <a:avLst/>
          </a:prstGeom>
          <a:noFill/>
          <a:ln w="9525">
            <a:noFill/>
            <a:miter lim="800000"/>
            <a:headEnd/>
            <a:tailEnd/>
          </a:ln>
          <a:effectLst/>
        </p:spPr>
        <p:txBody>
          <a:bodyPr>
            <a:spAutoFit/>
          </a:bodyPr>
          <a:lstStyle/>
          <a:p>
            <a:pPr algn="ctr">
              <a:spcBef>
                <a:spcPct val="20000"/>
              </a:spcBef>
            </a:pPr>
            <a:r>
              <a:rPr lang="en-US" sz="2400">
                <a:solidFill>
                  <a:srgbClr val="6600CC"/>
                </a:solidFill>
                <a:latin typeface="Times New Roman" pitchFamily="18" charset="0"/>
              </a:rPr>
              <a:t>Biological and Agricultural Engineering</a:t>
            </a:r>
          </a:p>
        </p:txBody>
      </p:sp>
      <p:pic>
        <p:nvPicPr>
          <p:cNvPr id="699401" name="Picture 9"/>
          <p:cNvPicPr>
            <a:picLocks noChangeAspect="1" noChangeArrowheads="1"/>
          </p:cNvPicPr>
          <p:nvPr/>
        </p:nvPicPr>
        <p:blipFill>
          <a:blip r:embed="rId4" cstate="print"/>
          <a:srcRect r="-7359"/>
          <a:stretch>
            <a:fillRect/>
          </a:stretch>
        </p:blipFill>
        <p:spPr bwMode="auto">
          <a:xfrm>
            <a:off x="2667000" y="4789488"/>
            <a:ext cx="6334125" cy="1916112"/>
          </a:xfrm>
          <a:prstGeom prst="rect">
            <a:avLst/>
          </a:prstGeom>
          <a:noFill/>
          <a:ln w="12700">
            <a:noFill/>
            <a:miter lim="800000"/>
            <a:headEnd/>
            <a:tailEnd/>
          </a:ln>
          <a:effectLst/>
        </p:spPr>
      </p:pic>
      <p:pic>
        <p:nvPicPr>
          <p:cNvPr id="699402" name="Picture 10" descr="http://www.oznet.ksu.edu/edtech/TeamServices/Images/LOGOS/72dpi/Pcat.gif"/>
          <p:cNvPicPr>
            <a:picLocks noChangeAspect="1" noChangeArrowheads="1"/>
          </p:cNvPicPr>
          <p:nvPr/>
        </p:nvPicPr>
        <p:blipFill>
          <a:blip r:embed="rId5" r:link="rId6" cstate="print"/>
          <a:srcRect/>
          <a:stretch>
            <a:fillRect/>
          </a:stretch>
        </p:blipFill>
        <p:spPr bwMode="auto">
          <a:xfrm>
            <a:off x="228600" y="4702175"/>
            <a:ext cx="2362200" cy="1916113"/>
          </a:xfrm>
          <a:prstGeom prst="rect">
            <a:avLst/>
          </a:prstGeom>
          <a:noFill/>
        </p:spPr>
      </p:pic>
    </p:spTree>
    <p:custDataLst>
      <p:tags r:id="rId1"/>
    </p:custData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0" y="990600"/>
            <a:ext cx="9152272" cy="5791200"/>
          </a:xfrm>
          <a:prstGeom prst="rect">
            <a:avLst/>
          </a:prstGeom>
          <a:noFill/>
          <a:ln w="9525">
            <a:noFill/>
            <a:miter lim="800000"/>
            <a:headEnd/>
            <a:tailEnd/>
          </a:ln>
        </p:spPr>
      </p:pic>
      <p:sp>
        <p:nvSpPr>
          <p:cNvPr id="3" name="Oval 2"/>
          <p:cNvSpPr/>
          <p:nvPr/>
        </p:nvSpPr>
        <p:spPr>
          <a:xfrm>
            <a:off x="228600" y="4953000"/>
            <a:ext cx="10668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6200" y="67270"/>
            <a:ext cx="4687245" cy="923330"/>
          </a:xfrm>
          <a:prstGeom prst="rect">
            <a:avLst/>
          </a:prstGeom>
          <a:noFill/>
        </p:spPr>
        <p:txBody>
          <a:bodyPr wrap="none" lIns="91440" tIns="45720" rIns="91440" bIns="45720">
            <a:spAutoFit/>
          </a:bodyPr>
          <a:lstStyle/>
          <a:p>
            <a:pPr algn="ctr"/>
            <a:r>
              <a:rPr lang="en-US" sz="54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www.asabe.org</a:t>
            </a:r>
            <a:endParaRPr lang="en-US" sz="54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smtClean="0"/>
              <a:t>Spray Nozzle Classification by Droplet Spectra</a:t>
            </a:r>
            <a:endParaRPr lang="en-US" sz="3600" dirty="0"/>
          </a:p>
        </p:txBody>
      </p:sp>
      <p:sp>
        <p:nvSpPr>
          <p:cNvPr id="5" name="Content Placeholder 4"/>
          <p:cNvSpPr>
            <a:spLocks noGrp="1"/>
          </p:cNvSpPr>
          <p:nvPr>
            <p:ph idx="1"/>
          </p:nvPr>
        </p:nvSpPr>
        <p:spPr>
          <a:xfrm>
            <a:off x="304800" y="1371600"/>
            <a:ext cx="8534400" cy="4876800"/>
          </a:xfrm>
        </p:spPr>
        <p:txBody>
          <a:bodyPr>
            <a:normAutofit fontScale="92500" lnSpcReduction="10000"/>
          </a:bodyPr>
          <a:lstStyle/>
          <a:p>
            <a:r>
              <a:rPr lang="en-US" dirty="0" smtClean="0"/>
              <a:t>Liquid flow rate, liquid pressure, and physical changes to nozzle geometry and operation can affect the nozzle classification.</a:t>
            </a:r>
          </a:p>
          <a:p>
            <a:pPr lvl="1"/>
            <a:r>
              <a:rPr lang="en-US" dirty="0" smtClean="0"/>
              <a:t>Nozzle can be classified into multiple categories.</a:t>
            </a:r>
          </a:p>
          <a:p>
            <a:pPr lvl="1"/>
            <a:r>
              <a:rPr lang="en-US" dirty="0" smtClean="0"/>
              <a:t>Would depend on flow rate, operating pressure, etc.</a:t>
            </a:r>
          </a:p>
          <a:p>
            <a:r>
              <a:rPr lang="en-US" dirty="0" smtClean="0"/>
              <a:t>Based on spraying water through a reference nozzle compared to the nozzle being classified.</a:t>
            </a:r>
          </a:p>
          <a:p>
            <a:r>
              <a:rPr lang="en-US" dirty="0" smtClean="0"/>
              <a:t>Spray liquid properties may affect droplet sizes</a:t>
            </a:r>
          </a:p>
          <a:p>
            <a:pPr lvl="1"/>
            <a:r>
              <a:rPr lang="en-US" dirty="0" smtClean="0"/>
              <a:t>Consider using surfactant-water mixtures</a:t>
            </a:r>
          </a:p>
          <a:p>
            <a:pPr lvl="1"/>
            <a:r>
              <a:rPr lang="en-US" dirty="0" smtClean="0"/>
              <a:t>Always consider the ‘finer’ classification if comparing water and water with surfactant mixes.</a:t>
            </a:r>
          </a:p>
        </p:txBody>
      </p:sp>
      <p:sp>
        <p:nvSpPr>
          <p:cNvPr id="6" name="Rectangle 5"/>
          <p:cNvSpPr/>
          <p:nvPr/>
        </p:nvSpPr>
        <p:spPr>
          <a:xfrm>
            <a:off x="6172200" y="3581400"/>
            <a:ext cx="25908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304800"/>
            <a:ext cx="8153400" cy="762000"/>
          </a:xfrm>
        </p:spPr>
        <p:txBody>
          <a:bodyPr>
            <a:normAutofit fontScale="90000"/>
          </a:bodyPr>
          <a:lstStyle/>
          <a:p>
            <a:pPr algn="ctr"/>
            <a:r>
              <a:rPr lang="en-US" sz="2800"/>
              <a:t>ASAE Reference Nozzle and DSC for a Selected Nozzle Operation = Medium</a:t>
            </a:r>
          </a:p>
        </p:txBody>
      </p:sp>
      <p:graphicFrame>
        <p:nvGraphicFramePr>
          <p:cNvPr id="97283" name="Object 3"/>
          <p:cNvGraphicFramePr>
            <a:graphicFrameLocks noChangeAspect="1"/>
          </p:cNvGraphicFramePr>
          <p:nvPr/>
        </p:nvGraphicFramePr>
        <p:xfrm>
          <a:off x="304800" y="1447800"/>
          <a:ext cx="8610600" cy="5029200"/>
        </p:xfrm>
        <a:graphic>
          <a:graphicData uri="http://schemas.openxmlformats.org/presentationml/2006/ole">
            <p:oleObj spid="_x0000_s39938" name="Chart" r:id="rId4" imgW="6309000" imgH="3045960" progId="Excel.Sheet.8">
              <p:embed/>
            </p:oleObj>
          </a:graphicData>
        </a:graphic>
      </p:graphicFrame>
      <p:sp>
        <p:nvSpPr>
          <p:cNvPr id="97287" name="Text Box 7"/>
          <p:cNvSpPr txBox="1">
            <a:spLocks noChangeArrowheads="1"/>
          </p:cNvSpPr>
          <p:nvPr/>
        </p:nvSpPr>
        <p:spPr bwMode="auto">
          <a:xfrm>
            <a:off x="1371600" y="4343400"/>
            <a:ext cx="1050925" cy="336550"/>
          </a:xfrm>
          <a:prstGeom prst="rect">
            <a:avLst/>
          </a:prstGeom>
          <a:noFill/>
          <a:ln w="9525">
            <a:noFill/>
            <a:miter lim="800000"/>
            <a:headEnd/>
            <a:tailEnd/>
          </a:ln>
          <a:effectLst/>
        </p:spPr>
        <p:txBody>
          <a:bodyPr wrap="none">
            <a:spAutoFit/>
          </a:bodyPr>
          <a:lstStyle/>
          <a:p>
            <a:pPr algn="l" eaLnBrk="1" hangingPunct="1"/>
            <a:r>
              <a:rPr lang="en-US" sz="1600" b="1">
                <a:solidFill>
                  <a:schemeClr val="bg2"/>
                </a:solidFill>
                <a:latin typeface="Arial" pitchFamily="34" charset="0"/>
              </a:rPr>
              <a:t>COARSE</a:t>
            </a:r>
          </a:p>
        </p:txBody>
      </p:sp>
      <p:sp>
        <p:nvSpPr>
          <p:cNvPr id="97288" name="Text Box 8"/>
          <p:cNvSpPr txBox="1">
            <a:spLocks noChangeArrowheads="1"/>
          </p:cNvSpPr>
          <p:nvPr/>
        </p:nvSpPr>
        <p:spPr bwMode="auto">
          <a:xfrm>
            <a:off x="2971800" y="3810000"/>
            <a:ext cx="1008063" cy="336550"/>
          </a:xfrm>
          <a:prstGeom prst="rect">
            <a:avLst/>
          </a:prstGeom>
          <a:noFill/>
          <a:ln w="9525">
            <a:noFill/>
            <a:miter lim="800000"/>
            <a:headEnd/>
            <a:tailEnd/>
          </a:ln>
          <a:effectLst/>
        </p:spPr>
        <p:txBody>
          <a:bodyPr wrap="none">
            <a:spAutoFit/>
          </a:bodyPr>
          <a:lstStyle/>
          <a:p>
            <a:pPr algn="l" eaLnBrk="1" hangingPunct="1"/>
            <a:r>
              <a:rPr lang="en-US" sz="1600" b="1">
                <a:solidFill>
                  <a:schemeClr val="bg2"/>
                </a:solidFill>
                <a:latin typeface="Arial" pitchFamily="34" charset="0"/>
              </a:rPr>
              <a:t>MEDIUM</a:t>
            </a:r>
          </a:p>
        </p:txBody>
      </p:sp>
      <p:sp>
        <p:nvSpPr>
          <p:cNvPr id="97289" name="Text Box 9"/>
          <p:cNvSpPr txBox="1">
            <a:spLocks noChangeArrowheads="1"/>
          </p:cNvSpPr>
          <p:nvPr/>
        </p:nvSpPr>
        <p:spPr bwMode="auto">
          <a:xfrm>
            <a:off x="4478338" y="3168650"/>
            <a:ext cx="1008062" cy="336550"/>
          </a:xfrm>
          <a:prstGeom prst="rect">
            <a:avLst/>
          </a:prstGeom>
          <a:noFill/>
          <a:ln w="9525">
            <a:noFill/>
            <a:miter lim="800000"/>
            <a:headEnd/>
            <a:tailEnd/>
          </a:ln>
          <a:effectLst/>
        </p:spPr>
        <p:txBody>
          <a:bodyPr wrap="none">
            <a:spAutoFit/>
          </a:bodyPr>
          <a:lstStyle/>
          <a:p>
            <a:pPr algn="l" eaLnBrk="1" hangingPunct="1"/>
            <a:r>
              <a:rPr lang="en-US" sz="1600" b="1">
                <a:solidFill>
                  <a:schemeClr val="bg2"/>
                </a:solidFill>
                <a:latin typeface="Arial" pitchFamily="34" charset="0"/>
              </a:rPr>
              <a:t>MEDIUM</a:t>
            </a:r>
          </a:p>
        </p:txBody>
      </p:sp>
      <p:sp>
        <p:nvSpPr>
          <p:cNvPr id="97290" name="Line 10"/>
          <p:cNvSpPr>
            <a:spLocks noChangeShapeType="1"/>
          </p:cNvSpPr>
          <p:nvPr/>
        </p:nvSpPr>
        <p:spPr bwMode="auto">
          <a:xfrm>
            <a:off x="5486400" y="3352800"/>
            <a:ext cx="1295400" cy="990600"/>
          </a:xfrm>
          <a:prstGeom prst="line">
            <a:avLst/>
          </a:prstGeom>
          <a:noFill/>
          <a:ln w="28575">
            <a:solidFill>
              <a:schemeClr val="bg2"/>
            </a:solidFill>
            <a:round/>
            <a:headEnd/>
            <a:tailEnd type="triangle" w="med" len="med"/>
          </a:ln>
          <a:effectLst/>
        </p:spPr>
        <p:txBody>
          <a:bodyPr wrap="none"/>
          <a:lstStyle/>
          <a:p>
            <a:endParaRPr lang="en-US"/>
          </a:p>
        </p:txBody>
      </p:sp>
      <p:sp>
        <p:nvSpPr>
          <p:cNvPr id="97291" name="Line 11"/>
          <p:cNvSpPr>
            <a:spLocks noChangeShapeType="1"/>
          </p:cNvSpPr>
          <p:nvPr/>
        </p:nvSpPr>
        <p:spPr bwMode="auto">
          <a:xfrm>
            <a:off x="3962400" y="3962400"/>
            <a:ext cx="381000" cy="838200"/>
          </a:xfrm>
          <a:prstGeom prst="line">
            <a:avLst/>
          </a:prstGeom>
          <a:noFill/>
          <a:ln w="28575">
            <a:solidFill>
              <a:schemeClr val="bg2"/>
            </a:solidFill>
            <a:round/>
            <a:headEnd/>
            <a:tailEnd type="triangle" w="med" len="med"/>
          </a:ln>
          <a:effectLst/>
        </p:spPr>
        <p:txBody>
          <a:bodyPr wrap="none"/>
          <a:lstStyle/>
          <a:p>
            <a:endParaRPr lang="en-US"/>
          </a:p>
        </p:txBody>
      </p:sp>
      <p:sp>
        <p:nvSpPr>
          <p:cNvPr id="97292" name="Line 12"/>
          <p:cNvSpPr>
            <a:spLocks noChangeShapeType="1"/>
          </p:cNvSpPr>
          <p:nvPr/>
        </p:nvSpPr>
        <p:spPr bwMode="auto">
          <a:xfrm flipH="1">
            <a:off x="1828800" y="4495800"/>
            <a:ext cx="609600" cy="609600"/>
          </a:xfrm>
          <a:prstGeom prst="line">
            <a:avLst/>
          </a:prstGeom>
          <a:noFill/>
          <a:ln w="28575">
            <a:solidFill>
              <a:schemeClr val="bg2"/>
            </a:solidFill>
            <a:round/>
            <a:headEnd/>
            <a:tailEnd type="triangle" w="med" len="med"/>
          </a:ln>
          <a:effectLst/>
        </p:spPr>
        <p:txBody>
          <a:bodyPr wrap="none"/>
          <a:lstStyle/>
          <a:p>
            <a:endParaRPr lang="en-US"/>
          </a:p>
        </p:txBody>
      </p:sp>
      <p:sp>
        <p:nvSpPr>
          <p:cNvPr id="97293" name="Text Box 13"/>
          <p:cNvSpPr txBox="1">
            <a:spLocks noChangeArrowheads="1"/>
          </p:cNvSpPr>
          <p:nvPr/>
        </p:nvSpPr>
        <p:spPr bwMode="auto">
          <a:xfrm>
            <a:off x="136525" y="6386513"/>
            <a:ext cx="1822450" cy="336550"/>
          </a:xfrm>
          <a:prstGeom prst="rect">
            <a:avLst/>
          </a:prstGeom>
          <a:noFill/>
          <a:ln w="12700">
            <a:noFill/>
            <a:miter lim="800000"/>
            <a:headEnd/>
            <a:tailEnd/>
          </a:ln>
          <a:effectLst/>
        </p:spPr>
        <p:txBody>
          <a:bodyPr wrap="none">
            <a:spAutoFit/>
          </a:bodyPr>
          <a:lstStyle/>
          <a:p>
            <a:pPr algn="l"/>
            <a:r>
              <a:rPr lang="en-US" sz="1600"/>
              <a:t>Source: Buddy Kirk</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6258" name="Group 2"/>
          <p:cNvGraphicFramePr>
            <a:graphicFrameLocks noGrp="1"/>
          </p:cNvGraphicFramePr>
          <p:nvPr/>
        </p:nvGraphicFramePr>
        <p:xfrm>
          <a:off x="1295400" y="914400"/>
          <a:ext cx="6172200" cy="5360035"/>
        </p:xfrm>
        <a:graphic>
          <a:graphicData uri="http://schemas.openxmlformats.org/drawingml/2006/table">
            <a:tbl>
              <a:tblPr/>
              <a:tblGrid>
                <a:gridCol w="3683000"/>
                <a:gridCol w="2489200"/>
              </a:tblGrid>
              <a:tr h="72707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Times New Roman" pitchFamily="18" charset="0"/>
                          <a:cs typeface="Times New Roman" pitchFamily="18" charset="0"/>
                        </a:rPr>
                        <a:t>Spray quality categories.</a:t>
                      </a:r>
                      <a:endParaRPr kumimoji="0" lang="en-US" sz="3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4381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ASABE Standard S-572.1</a:t>
                      </a:r>
                      <a:endParaRPr kumimoji="0" lang="en-US" sz="2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Category (symbol)</a:t>
                      </a:r>
                      <a:endParaRPr kumimoji="0" lang="en-US"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Color Code</a:t>
                      </a:r>
                      <a:endParaRPr kumimoji="0" lang="en-US"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Extra Fine (XF)</a:t>
                      </a:r>
                      <a:endParaRPr kumimoji="0" lang="en-US" sz="2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Purple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008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Very Fine (VF)</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Red</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434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Fine (F)</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orange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Medium (M)</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yellow</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Coarse (C)</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Blue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Very Coarse (VC)</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Green</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Extra Course (XC)</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White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Ultra Coarse (UC) </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Black</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bl>
          </a:graphicData>
        </a:graphic>
      </p:graphicFrame>
      <p:sp>
        <p:nvSpPr>
          <p:cNvPr id="1376294" name="AutoShape 38"/>
          <p:cNvSpPr>
            <a:spLocks noChangeArrowheads="1"/>
          </p:cNvSpPr>
          <p:nvPr/>
        </p:nvSpPr>
        <p:spPr bwMode="auto">
          <a:xfrm rot="19579768">
            <a:off x="6598442" y="1010941"/>
            <a:ext cx="1755762" cy="1017755"/>
          </a:xfrm>
          <a:prstGeom prst="leftArrow">
            <a:avLst>
              <a:gd name="adj1" fmla="val 32769"/>
              <a:gd name="adj2" fmla="val 44118"/>
            </a:avLst>
          </a:prstGeom>
          <a:solidFill>
            <a:schemeClr val="accent1"/>
          </a:solidFill>
          <a:ln w="12700">
            <a:solidFill>
              <a:schemeClr val="tx1"/>
            </a:solidFill>
            <a:miter lim="800000"/>
            <a:headEnd/>
            <a:tailEnd/>
          </a:ln>
        </p:spPr>
        <p:txBody>
          <a:bodyPr wrap="none" anchor="ctr"/>
          <a:lstStyle/>
          <a:p>
            <a:endParaRPr lang="en-US"/>
          </a:p>
        </p:txBody>
      </p:sp>
      <p:sp>
        <p:nvSpPr>
          <p:cNvPr id="1376295" name="Text Box 39"/>
          <p:cNvSpPr txBox="1">
            <a:spLocks noChangeArrowheads="1"/>
          </p:cNvSpPr>
          <p:nvPr/>
        </p:nvSpPr>
        <p:spPr bwMode="auto">
          <a:xfrm rot="19627175">
            <a:off x="7315200" y="1042444"/>
            <a:ext cx="1066800" cy="457200"/>
          </a:xfrm>
          <a:prstGeom prst="rect">
            <a:avLst/>
          </a:prstGeom>
          <a:noFill/>
          <a:ln w="12700">
            <a:noFill/>
            <a:miter lim="800000"/>
            <a:headEnd/>
            <a:tailEnd/>
          </a:ln>
        </p:spPr>
        <p:txBody>
          <a:bodyPr>
            <a:spAutoFit/>
          </a:bodyPr>
          <a:lstStyle/>
          <a:p>
            <a:pPr>
              <a:spcBef>
                <a:spcPct val="50000"/>
              </a:spcBef>
            </a:pPr>
            <a:r>
              <a:rPr lang="en-US" sz="2400" dirty="0"/>
              <a:t>2009</a:t>
            </a:r>
          </a:p>
        </p:txBody>
      </p:sp>
      <p:sp>
        <p:nvSpPr>
          <p:cNvPr id="5" name="Left Arrow 4"/>
          <p:cNvSpPr/>
          <p:nvPr/>
        </p:nvSpPr>
        <p:spPr>
          <a:xfrm>
            <a:off x="7543800" y="2743200"/>
            <a:ext cx="533400" cy="76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7543800" y="6019800"/>
            <a:ext cx="533400" cy="76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p:cNvSpPr/>
          <p:nvPr/>
        </p:nvSpPr>
        <p:spPr>
          <a:xfrm>
            <a:off x="7467600" y="3124200"/>
            <a:ext cx="609600" cy="2667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077200" y="4267200"/>
            <a:ext cx="762000" cy="369332"/>
          </a:xfrm>
          <a:prstGeom prst="rect">
            <a:avLst/>
          </a:prstGeom>
          <a:noFill/>
          <a:ln>
            <a:solidFill>
              <a:schemeClr val="accent1"/>
            </a:solidFill>
          </a:ln>
        </p:spPr>
        <p:txBody>
          <a:bodyPr wrap="square" rtlCol="0">
            <a:spAutoFit/>
          </a:bodyPr>
          <a:lstStyle/>
          <a:p>
            <a:r>
              <a:rPr lang="en-US" dirty="0" smtClean="0"/>
              <a:t>S572</a:t>
            </a:r>
            <a:endParaRPr lang="en-US" dirty="0"/>
          </a:p>
        </p:txBody>
      </p:sp>
      <p:sp>
        <p:nvSpPr>
          <p:cNvPr id="9" name="TextBox 8"/>
          <p:cNvSpPr txBox="1"/>
          <p:nvPr/>
        </p:nvSpPr>
        <p:spPr>
          <a:xfrm>
            <a:off x="7848600" y="2362200"/>
            <a:ext cx="685800" cy="369332"/>
          </a:xfrm>
          <a:prstGeom prst="rect">
            <a:avLst/>
          </a:prstGeom>
          <a:noFill/>
          <a:ln>
            <a:solidFill>
              <a:schemeClr val="accent1"/>
            </a:solidFill>
          </a:ln>
        </p:spPr>
        <p:txBody>
          <a:bodyPr wrap="square" rtlCol="0">
            <a:spAutoFit/>
          </a:bodyPr>
          <a:lstStyle/>
          <a:p>
            <a:r>
              <a:rPr lang="en-US" dirty="0" smtClean="0"/>
              <a:t>NEW</a:t>
            </a:r>
            <a:endParaRPr lang="en-US" dirty="0"/>
          </a:p>
        </p:txBody>
      </p:sp>
      <p:sp>
        <p:nvSpPr>
          <p:cNvPr id="10" name="TextBox 9"/>
          <p:cNvSpPr txBox="1"/>
          <p:nvPr/>
        </p:nvSpPr>
        <p:spPr>
          <a:xfrm>
            <a:off x="7924800" y="5650468"/>
            <a:ext cx="685800" cy="369332"/>
          </a:xfrm>
          <a:prstGeom prst="rect">
            <a:avLst/>
          </a:prstGeom>
          <a:noFill/>
          <a:ln>
            <a:solidFill>
              <a:schemeClr val="accent1"/>
            </a:solidFill>
          </a:ln>
        </p:spPr>
        <p:txBody>
          <a:bodyPr wrap="square" rtlCol="0">
            <a:spAutoFit/>
          </a:bodyPr>
          <a:lstStyle/>
          <a:p>
            <a:r>
              <a:rPr lang="en-US" dirty="0" smtClean="0"/>
              <a:t>NEW</a:t>
            </a: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762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6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94" grpId="0" animBg="1"/>
      <p:bldP spid="137629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0" y="152400"/>
            <a:ext cx="9144000" cy="1268660"/>
          </a:xfrm>
          <a:prstGeom prst="rect">
            <a:avLst/>
          </a:prstGeom>
          <a:noFill/>
          <a:ln w="9525">
            <a:noFill/>
            <a:miter lim="800000"/>
            <a:headEnd/>
            <a:tailEnd/>
          </a:ln>
        </p:spPr>
      </p:pic>
      <p:pic>
        <p:nvPicPr>
          <p:cNvPr id="4099" name="Picture 3"/>
          <p:cNvPicPr>
            <a:picLocks noGrp="1" noChangeAspect="1" noChangeArrowheads="1"/>
          </p:cNvPicPr>
          <p:nvPr>
            <p:ph idx="1"/>
          </p:nvPr>
        </p:nvPicPr>
        <p:blipFill>
          <a:blip r:embed="rId3" cstate="print"/>
          <a:srcRect/>
          <a:stretch>
            <a:fillRect/>
          </a:stretch>
        </p:blipFill>
        <p:spPr bwMode="auto">
          <a:xfrm>
            <a:off x="131938" y="1447800"/>
            <a:ext cx="8859662" cy="27432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152400" y="4267200"/>
            <a:ext cx="8797834" cy="2057400"/>
          </a:xfrm>
          <a:prstGeom prst="rect">
            <a:avLst/>
          </a:prstGeom>
          <a:noFill/>
          <a:ln w="9525">
            <a:noFill/>
            <a:miter lim="800000"/>
            <a:headEnd/>
            <a:tailEnd/>
          </a:ln>
        </p:spPr>
      </p:pic>
      <p:sp>
        <p:nvSpPr>
          <p:cNvPr id="6" name="Oval 5"/>
          <p:cNvSpPr/>
          <p:nvPr/>
        </p:nvSpPr>
        <p:spPr>
          <a:xfrm>
            <a:off x="4114800" y="2209800"/>
            <a:ext cx="762000" cy="1981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172200" y="2209800"/>
            <a:ext cx="762000" cy="1981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305800" y="2209800"/>
            <a:ext cx="762000" cy="1981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Droplet Sizing</a:t>
            </a:r>
            <a:endParaRPr lang="en-US" dirty="0"/>
          </a:p>
        </p:txBody>
      </p:sp>
      <p:sp>
        <p:nvSpPr>
          <p:cNvPr id="3" name="Content Placeholder 2"/>
          <p:cNvSpPr>
            <a:spLocks noGrp="1"/>
          </p:cNvSpPr>
          <p:nvPr>
            <p:ph idx="1"/>
          </p:nvPr>
        </p:nvSpPr>
        <p:spPr>
          <a:xfrm>
            <a:off x="457200" y="1219200"/>
            <a:ext cx="8229600" cy="5257800"/>
          </a:xfrm>
        </p:spPr>
        <p:txBody>
          <a:bodyPr>
            <a:normAutofit fontScale="92500" lnSpcReduction="20000"/>
          </a:bodyPr>
          <a:lstStyle/>
          <a:p>
            <a:r>
              <a:rPr lang="en-US" dirty="0" smtClean="0"/>
              <a:t>Measured with a laser-based instrument.</a:t>
            </a:r>
          </a:p>
          <a:p>
            <a:pPr lvl="1"/>
            <a:r>
              <a:rPr lang="en-US" dirty="0" smtClean="0"/>
              <a:t>Both reference and nozzles to be classified</a:t>
            </a:r>
          </a:p>
          <a:p>
            <a:r>
              <a:rPr lang="en-US" dirty="0" smtClean="0"/>
              <a:t>Commercial droplet sizing instruments typically use techniques with:</a:t>
            </a:r>
          </a:p>
          <a:p>
            <a:pPr lvl="1"/>
            <a:r>
              <a:rPr lang="en-US" dirty="0" smtClean="0"/>
              <a:t>Laser diffraction</a:t>
            </a:r>
          </a:p>
          <a:p>
            <a:pPr lvl="1"/>
            <a:r>
              <a:rPr lang="en-US" dirty="0" smtClean="0"/>
              <a:t>Laser imaging</a:t>
            </a:r>
          </a:p>
          <a:p>
            <a:pPr lvl="1"/>
            <a:r>
              <a:rPr lang="en-US" dirty="0" smtClean="0"/>
              <a:t>Laser-based phase Doppler</a:t>
            </a:r>
          </a:p>
          <a:p>
            <a:r>
              <a:rPr lang="en-US" dirty="0" smtClean="0"/>
              <a:t>Verification and calibration to known standards essential.</a:t>
            </a:r>
          </a:p>
          <a:p>
            <a:r>
              <a:rPr lang="en-US" dirty="0" smtClean="0"/>
              <a:t>Nozzle oriented to scan the entire spray plume.</a:t>
            </a:r>
          </a:p>
          <a:p>
            <a:r>
              <a:rPr lang="en-US" dirty="0" smtClean="0"/>
              <a:t>Ensure a representative cross-sectional  sample of the spray plume is obtained.</a:t>
            </a:r>
          </a:p>
          <a:p>
            <a:pPr lvl="1"/>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praytec particle size analyzer"/>
          <p:cNvPicPr>
            <a:picLocks noChangeAspect="1" noChangeArrowheads="1"/>
          </p:cNvPicPr>
          <p:nvPr/>
        </p:nvPicPr>
        <p:blipFill>
          <a:blip r:embed="rId2" cstate="print"/>
          <a:srcRect/>
          <a:stretch>
            <a:fillRect/>
          </a:stretch>
        </p:blipFill>
        <p:spPr bwMode="auto">
          <a:xfrm>
            <a:off x="76200" y="2971800"/>
            <a:ext cx="3276600" cy="2457451"/>
          </a:xfrm>
          <a:prstGeom prst="rect">
            <a:avLst/>
          </a:prstGeom>
          <a:noFill/>
        </p:spPr>
      </p:pic>
      <p:pic>
        <p:nvPicPr>
          <p:cNvPr id="3" name="Picture 7"/>
          <p:cNvPicPr>
            <a:picLocks noChangeAspect="1" noChangeArrowheads="1"/>
          </p:cNvPicPr>
          <p:nvPr/>
        </p:nvPicPr>
        <p:blipFill>
          <a:blip r:embed="rId3" cstate="print"/>
          <a:srcRect/>
          <a:stretch>
            <a:fillRect/>
          </a:stretch>
        </p:blipFill>
        <p:spPr bwMode="auto">
          <a:xfrm>
            <a:off x="304800" y="228600"/>
            <a:ext cx="5128213" cy="26670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5791200" y="228600"/>
            <a:ext cx="2915195" cy="2971800"/>
          </a:xfrm>
          <a:prstGeom prst="rect">
            <a:avLst/>
          </a:prstGeom>
          <a:noFill/>
          <a:ln w="9525">
            <a:noFill/>
            <a:miter lim="800000"/>
            <a:headEnd/>
            <a:tailEnd/>
          </a:ln>
        </p:spPr>
      </p:pic>
      <p:pic>
        <p:nvPicPr>
          <p:cNvPr id="5" name="Picture 4" descr="IMG_4404.JPG"/>
          <p:cNvPicPr>
            <a:picLocks noChangeAspect="1"/>
          </p:cNvPicPr>
          <p:nvPr/>
        </p:nvPicPr>
        <p:blipFill>
          <a:blip r:embed="rId5" cstate="print"/>
          <a:srcRect l="31250" t="15000" r="5000" b="23750"/>
          <a:stretch>
            <a:fillRect/>
          </a:stretch>
        </p:blipFill>
        <p:spPr>
          <a:xfrm>
            <a:off x="5791199" y="3429000"/>
            <a:ext cx="3278155" cy="2362200"/>
          </a:xfrm>
          <a:prstGeom prst="ellipse">
            <a:avLst/>
          </a:prstGeom>
          <a:ln>
            <a:noFill/>
          </a:ln>
          <a:effectLst>
            <a:softEdge rad="112500"/>
          </a:effectLst>
        </p:spPr>
      </p:pic>
      <p:pic>
        <p:nvPicPr>
          <p:cNvPr id="6" name="Picture 4"/>
          <p:cNvPicPr>
            <a:picLocks noChangeAspect="1" noChangeArrowheads="1"/>
          </p:cNvPicPr>
          <p:nvPr/>
        </p:nvPicPr>
        <p:blipFill>
          <a:blip r:embed="rId6" cstate="print"/>
          <a:srcRect l="1590"/>
          <a:stretch>
            <a:fillRect/>
          </a:stretch>
        </p:blipFill>
        <p:spPr bwMode="auto">
          <a:xfrm>
            <a:off x="2133600" y="4648200"/>
            <a:ext cx="3733800" cy="19303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04800" y="228600"/>
            <a:ext cx="4457806" cy="3733800"/>
          </a:xfrm>
          <a:prstGeom prst="rect">
            <a:avLst/>
          </a:prstGeom>
          <a:noFill/>
          <a:ln w="9525">
            <a:noFill/>
            <a:miter lim="800000"/>
            <a:headEnd/>
            <a:tailEnd/>
          </a:ln>
        </p:spPr>
      </p:pic>
      <p:pic>
        <p:nvPicPr>
          <p:cNvPr id="49154" name="Picture 2" descr="Air inclusion in a spray droplet"/>
          <p:cNvPicPr>
            <a:picLocks noChangeAspect="1" noChangeArrowheads="1"/>
          </p:cNvPicPr>
          <p:nvPr/>
        </p:nvPicPr>
        <p:blipFill>
          <a:blip r:embed="rId3" cstate="print"/>
          <a:srcRect/>
          <a:stretch>
            <a:fillRect/>
          </a:stretch>
        </p:blipFill>
        <p:spPr bwMode="auto">
          <a:xfrm>
            <a:off x="457200" y="4191000"/>
            <a:ext cx="2286000" cy="2148842"/>
          </a:xfrm>
          <a:prstGeom prst="rect">
            <a:avLst/>
          </a:prstGeom>
          <a:noFill/>
        </p:spPr>
      </p:pic>
      <p:pic>
        <p:nvPicPr>
          <p:cNvPr id="49156" name="Picture 4" descr="Water spray fan nozzle">
            <a:hlinkClick r:id="rId4"/>
          </p:cNvPr>
          <p:cNvPicPr>
            <a:picLocks noChangeAspect="1" noChangeArrowheads="1"/>
          </p:cNvPicPr>
          <p:nvPr/>
        </p:nvPicPr>
        <p:blipFill>
          <a:blip r:embed="rId5" cstate="print"/>
          <a:srcRect/>
          <a:stretch>
            <a:fillRect/>
          </a:stretch>
        </p:blipFill>
        <p:spPr bwMode="auto">
          <a:xfrm>
            <a:off x="2378075" y="-4937125"/>
            <a:ext cx="3810000" cy="2857500"/>
          </a:xfrm>
          <a:prstGeom prst="rect">
            <a:avLst/>
          </a:prstGeom>
          <a:noFill/>
        </p:spPr>
      </p:pic>
      <p:pic>
        <p:nvPicPr>
          <p:cNvPr id="49158" name="Picture 6" descr="Water spray fan nozzle">
            <a:hlinkClick r:id="rId4"/>
          </p:cNvPr>
          <p:cNvPicPr>
            <a:picLocks noChangeAspect="1" noChangeArrowheads="1"/>
          </p:cNvPicPr>
          <p:nvPr/>
        </p:nvPicPr>
        <p:blipFill>
          <a:blip r:embed="rId5" cstate="print"/>
          <a:srcRect/>
          <a:stretch>
            <a:fillRect/>
          </a:stretch>
        </p:blipFill>
        <p:spPr bwMode="auto">
          <a:xfrm>
            <a:off x="2378075" y="-4937125"/>
            <a:ext cx="3810000" cy="2857500"/>
          </a:xfrm>
          <a:prstGeom prst="rect">
            <a:avLst/>
          </a:prstGeom>
          <a:noFill/>
        </p:spPr>
      </p:pic>
      <p:pic>
        <p:nvPicPr>
          <p:cNvPr id="49160" name="Picture 8" descr="Water spray fan nozzle"/>
          <p:cNvPicPr>
            <a:picLocks noChangeAspect="1" noChangeArrowheads="1"/>
          </p:cNvPicPr>
          <p:nvPr/>
        </p:nvPicPr>
        <p:blipFill>
          <a:blip r:embed="rId5" cstate="print"/>
          <a:srcRect/>
          <a:stretch>
            <a:fillRect/>
          </a:stretch>
        </p:blipFill>
        <p:spPr bwMode="auto">
          <a:xfrm>
            <a:off x="4953000" y="3810000"/>
            <a:ext cx="3810000" cy="2857500"/>
          </a:xfrm>
          <a:prstGeom prst="rect">
            <a:avLst/>
          </a:prstGeom>
          <a:noFill/>
        </p:spPr>
      </p:pic>
      <p:pic>
        <p:nvPicPr>
          <p:cNvPr id="10" name="Picture 9" descr="IMG_1056.JPG"/>
          <p:cNvPicPr>
            <a:picLocks noChangeAspect="1"/>
          </p:cNvPicPr>
          <p:nvPr/>
        </p:nvPicPr>
        <p:blipFill>
          <a:blip r:embed="rId6" cstate="print"/>
          <a:srcRect l="26563" r="21875" b="16250"/>
          <a:stretch>
            <a:fillRect/>
          </a:stretch>
        </p:blipFill>
        <p:spPr>
          <a:xfrm>
            <a:off x="5410200" y="228600"/>
            <a:ext cx="2819400" cy="343454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Droplet Sizing</a:t>
            </a:r>
            <a:endParaRPr lang="en-US" dirty="0"/>
          </a:p>
        </p:txBody>
      </p:sp>
      <p:sp>
        <p:nvSpPr>
          <p:cNvPr id="4" name="Content Placeholder 3"/>
          <p:cNvSpPr>
            <a:spLocks noGrp="1"/>
          </p:cNvSpPr>
          <p:nvPr>
            <p:ph idx="1"/>
          </p:nvPr>
        </p:nvSpPr>
        <p:spPr/>
        <p:txBody>
          <a:bodyPr/>
          <a:lstStyle/>
          <a:p>
            <a:r>
              <a:rPr lang="en-US" dirty="0" smtClean="0"/>
              <a:t>Determine a reference graph from the reference nozzles.</a:t>
            </a:r>
          </a:p>
          <a:p>
            <a:r>
              <a:rPr lang="en-US" dirty="0" smtClean="0"/>
              <a:t>Create example reference graph by plotting droplet diameter (microns - µm) vs. the cumulative spray volume (fraction or %).</a:t>
            </a:r>
          </a:p>
          <a:p>
            <a:r>
              <a:rPr lang="en-US" dirty="0" smtClean="0"/>
              <a:t>Curves will define the classification thresholds between categories.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1167275" y="76200"/>
            <a:ext cx="6452725" cy="6781800"/>
          </a:xfrm>
          <a:prstGeom prst="rect">
            <a:avLst/>
          </a:prstGeom>
          <a:noFill/>
          <a:ln w="9525">
            <a:noFill/>
            <a:miter lim="800000"/>
            <a:headEnd/>
            <a:tailEnd/>
          </a:ln>
        </p:spPr>
      </p:pic>
      <p:sp>
        <p:nvSpPr>
          <p:cNvPr id="4" name="Oval 3"/>
          <p:cNvSpPr/>
          <p:nvPr/>
        </p:nvSpPr>
        <p:spPr>
          <a:xfrm>
            <a:off x="2286000" y="3581400"/>
            <a:ext cx="457200" cy="213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657600" y="2362200"/>
            <a:ext cx="685800" cy="3276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105400" y="838200"/>
            <a:ext cx="762000" cy="480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2514600" y="3429000"/>
            <a:ext cx="2971800" cy="12192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22" name="Picture 2" descr="MVC-078X"/>
          <p:cNvPicPr>
            <a:picLocks noGrp="1" noChangeAspect="1" noChangeArrowheads="1"/>
          </p:cNvPicPr>
          <p:nvPr>
            <p:ph sz="quarter" idx="2"/>
          </p:nvPr>
        </p:nvPicPr>
        <p:blipFill>
          <a:blip r:embed="rId4" cstate="print"/>
          <a:srcRect/>
          <a:stretch>
            <a:fillRect/>
          </a:stretch>
        </p:blipFill>
        <p:spPr>
          <a:xfrm>
            <a:off x="3048000" y="2438400"/>
            <a:ext cx="2514600" cy="1885950"/>
          </a:xfrm>
          <a:noFill/>
          <a:ln/>
        </p:spPr>
      </p:pic>
      <p:pic>
        <p:nvPicPr>
          <p:cNvPr id="1208323" name="Picture 3" descr="jd2"/>
          <p:cNvPicPr>
            <a:picLocks noChangeAspect="1" noChangeArrowheads="1"/>
          </p:cNvPicPr>
          <p:nvPr/>
        </p:nvPicPr>
        <p:blipFill>
          <a:blip r:embed="rId5" cstate="print"/>
          <a:srcRect/>
          <a:stretch>
            <a:fillRect/>
          </a:stretch>
        </p:blipFill>
        <p:spPr bwMode="auto">
          <a:xfrm>
            <a:off x="4724400" y="228600"/>
            <a:ext cx="4038600" cy="2038350"/>
          </a:xfrm>
          <a:prstGeom prst="rect">
            <a:avLst/>
          </a:prstGeom>
          <a:noFill/>
        </p:spPr>
      </p:pic>
      <p:pic>
        <p:nvPicPr>
          <p:cNvPr id="1208324" name="Picture 4" descr="602-dry"/>
          <p:cNvPicPr>
            <a:picLocks noChangeAspect="1" noChangeArrowheads="1"/>
          </p:cNvPicPr>
          <p:nvPr/>
        </p:nvPicPr>
        <p:blipFill>
          <a:blip r:embed="rId6" cstate="print"/>
          <a:srcRect/>
          <a:stretch>
            <a:fillRect/>
          </a:stretch>
        </p:blipFill>
        <p:spPr bwMode="auto">
          <a:xfrm>
            <a:off x="5105400" y="4572000"/>
            <a:ext cx="3657600" cy="2197100"/>
          </a:xfrm>
          <a:prstGeom prst="rect">
            <a:avLst/>
          </a:prstGeom>
          <a:noFill/>
        </p:spPr>
      </p:pic>
      <p:pic>
        <p:nvPicPr>
          <p:cNvPr id="1208325" name="Picture 5" descr="Bestway"/>
          <p:cNvPicPr>
            <a:picLocks noChangeAspect="1" noChangeArrowheads="1"/>
          </p:cNvPicPr>
          <p:nvPr/>
        </p:nvPicPr>
        <p:blipFill>
          <a:blip r:embed="rId7" cstate="print"/>
          <a:srcRect/>
          <a:stretch>
            <a:fillRect/>
          </a:stretch>
        </p:blipFill>
        <p:spPr bwMode="auto">
          <a:xfrm>
            <a:off x="304800" y="228600"/>
            <a:ext cx="3810000" cy="2103438"/>
          </a:xfrm>
          <a:prstGeom prst="rect">
            <a:avLst/>
          </a:prstGeom>
          <a:noFill/>
        </p:spPr>
      </p:pic>
      <p:pic>
        <p:nvPicPr>
          <p:cNvPr id="1208326" name="Picture 6" descr="backpack"/>
          <p:cNvPicPr>
            <a:picLocks noChangeAspect="1" noChangeArrowheads="1"/>
          </p:cNvPicPr>
          <p:nvPr/>
        </p:nvPicPr>
        <p:blipFill>
          <a:blip r:embed="rId8" cstate="print">
            <a:lum bright="-12000"/>
          </a:blip>
          <a:srcRect l="9056" t="8504" r="9435" b="6465"/>
          <a:stretch>
            <a:fillRect/>
          </a:stretch>
        </p:blipFill>
        <p:spPr bwMode="auto">
          <a:xfrm>
            <a:off x="228600" y="2438400"/>
            <a:ext cx="2514600" cy="1862138"/>
          </a:xfrm>
          <a:prstGeom prst="rect">
            <a:avLst/>
          </a:prstGeom>
          <a:noFill/>
        </p:spPr>
      </p:pic>
      <p:pic>
        <p:nvPicPr>
          <p:cNvPr id="1208327" name="Picture 7" descr="turf gun-2"/>
          <p:cNvPicPr>
            <a:picLocks noChangeAspect="1" noChangeArrowheads="1"/>
          </p:cNvPicPr>
          <p:nvPr/>
        </p:nvPicPr>
        <p:blipFill>
          <a:blip r:embed="rId9" cstate="print">
            <a:lum bright="-6000"/>
          </a:blip>
          <a:srcRect/>
          <a:stretch>
            <a:fillRect/>
          </a:stretch>
        </p:blipFill>
        <p:spPr bwMode="auto">
          <a:xfrm>
            <a:off x="5638800" y="2411413"/>
            <a:ext cx="3200400" cy="1931987"/>
          </a:xfrm>
          <a:prstGeom prst="rect">
            <a:avLst/>
          </a:prstGeom>
          <a:noFill/>
        </p:spPr>
      </p:pic>
      <p:pic>
        <p:nvPicPr>
          <p:cNvPr id="1208328" name="Picture 8" descr="IMG_3832"/>
          <p:cNvPicPr>
            <a:picLocks noChangeAspect="1" noChangeArrowheads="1"/>
          </p:cNvPicPr>
          <p:nvPr/>
        </p:nvPicPr>
        <p:blipFill>
          <a:blip r:embed="rId10" cstate="print"/>
          <a:srcRect t="2692" b="24622"/>
          <a:stretch>
            <a:fillRect/>
          </a:stretch>
        </p:blipFill>
        <p:spPr bwMode="auto">
          <a:xfrm>
            <a:off x="228600" y="4510088"/>
            <a:ext cx="4308475" cy="2347912"/>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Standard says:</a:t>
            </a:r>
            <a:endParaRPr lang="en-US" dirty="0"/>
          </a:p>
        </p:txBody>
      </p:sp>
      <p:pic>
        <p:nvPicPr>
          <p:cNvPr id="6147" name="Picture 3"/>
          <p:cNvPicPr>
            <a:picLocks noChangeAspect="1" noChangeArrowheads="1"/>
          </p:cNvPicPr>
          <p:nvPr/>
        </p:nvPicPr>
        <p:blipFill>
          <a:blip r:embed="rId2" cstate="print"/>
          <a:srcRect/>
          <a:stretch>
            <a:fillRect/>
          </a:stretch>
        </p:blipFill>
        <p:spPr bwMode="auto">
          <a:xfrm>
            <a:off x="0" y="1905000"/>
            <a:ext cx="9144000" cy="35663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Uses for S-572.1</a:t>
            </a:r>
            <a:endParaRPr lang="en-US" dirty="0"/>
          </a:p>
        </p:txBody>
      </p:sp>
      <p:sp>
        <p:nvSpPr>
          <p:cNvPr id="3" name="Content Placeholder 2"/>
          <p:cNvSpPr>
            <a:spLocks noGrp="1"/>
          </p:cNvSpPr>
          <p:nvPr>
            <p:ph idx="1"/>
          </p:nvPr>
        </p:nvSpPr>
        <p:spPr/>
        <p:txBody>
          <a:bodyPr>
            <a:normAutofit/>
          </a:bodyPr>
          <a:lstStyle/>
          <a:p>
            <a:r>
              <a:rPr lang="en-US" dirty="0" smtClean="0"/>
              <a:t>Manufacturers can have their nozzles tested by a qualified technician using the proper equipment and techniques as outlined in S-572.1.</a:t>
            </a:r>
          </a:p>
          <a:p>
            <a:r>
              <a:rPr lang="en-US" dirty="0" smtClean="0"/>
              <a:t>Manufactures can do in-house testing provided they follow the specifications outlined in S-572.1.</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can the applicators use this standard for day to day applications?</a:t>
            </a:r>
            <a:endParaRPr lang="en-US" dirty="0"/>
          </a:p>
        </p:txBody>
      </p:sp>
      <p:pic>
        <p:nvPicPr>
          <p:cNvPr id="4" name="Picture 5" descr="1074-2"/>
          <p:cNvPicPr>
            <a:picLocks noGrp="1" noChangeAspect="1" noChangeArrowheads="1"/>
          </p:cNvPicPr>
          <p:nvPr>
            <p:ph idx="1"/>
          </p:nvPr>
        </p:nvPicPr>
        <p:blipFill>
          <a:blip r:embed="rId2" cstate="print"/>
          <a:srcRect/>
          <a:stretch>
            <a:fillRect/>
          </a:stretch>
        </p:blipFill>
        <p:spPr bwMode="auto">
          <a:xfrm>
            <a:off x="990600" y="1600200"/>
            <a:ext cx="7543800" cy="490347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cstate="print"/>
          <a:srcRect/>
          <a:stretch>
            <a:fillRect/>
          </a:stretch>
        </p:blipFill>
        <p:spPr bwMode="auto">
          <a:xfrm>
            <a:off x="228600" y="4343400"/>
            <a:ext cx="8629650" cy="2305050"/>
          </a:xfrm>
          <a:prstGeom prst="rect">
            <a:avLst/>
          </a:prstGeom>
          <a:noFill/>
          <a:ln w="12700">
            <a:solidFill>
              <a:schemeClr val="tx1"/>
            </a:solidFill>
            <a:prstDash val="dash"/>
            <a:miter lim="800000"/>
            <a:headEnd/>
            <a:tailEnd/>
          </a:ln>
        </p:spPr>
      </p:pic>
      <p:pic>
        <p:nvPicPr>
          <p:cNvPr id="65539" name="Picture 5"/>
          <p:cNvPicPr>
            <a:picLocks noChangeAspect="1" noChangeArrowheads="1"/>
          </p:cNvPicPr>
          <p:nvPr/>
        </p:nvPicPr>
        <p:blipFill>
          <a:blip r:embed="rId4" cstate="print"/>
          <a:srcRect t="3542"/>
          <a:stretch>
            <a:fillRect/>
          </a:stretch>
        </p:blipFill>
        <p:spPr bwMode="auto">
          <a:xfrm>
            <a:off x="533400" y="0"/>
            <a:ext cx="8229600" cy="4151313"/>
          </a:xfrm>
          <a:prstGeom prst="rect">
            <a:avLst/>
          </a:prstGeom>
          <a:noFill/>
          <a:ln w="12700">
            <a:noFill/>
            <a:miter lim="800000"/>
            <a:headEnd/>
            <a:tailEnd/>
          </a:ln>
        </p:spPr>
      </p:pic>
      <p:sp>
        <p:nvSpPr>
          <p:cNvPr id="65540" name="Line 6"/>
          <p:cNvSpPr>
            <a:spLocks noChangeShapeType="1"/>
          </p:cNvSpPr>
          <p:nvPr/>
        </p:nvSpPr>
        <p:spPr bwMode="auto">
          <a:xfrm>
            <a:off x="0" y="4191000"/>
            <a:ext cx="9144000" cy="0"/>
          </a:xfrm>
          <a:prstGeom prst="line">
            <a:avLst/>
          </a:prstGeom>
          <a:noFill/>
          <a:ln w="12700">
            <a:solidFill>
              <a:srgbClr val="FF0000"/>
            </a:solidFill>
            <a:prstDash val="dash"/>
            <a:round/>
            <a:headEnd/>
            <a:tailEnd/>
          </a:ln>
        </p:spPr>
        <p:txBody>
          <a:bodyPr/>
          <a:lstStyle/>
          <a:p>
            <a:endParaRPr lang="en-US"/>
          </a:p>
        </p:txBody>
      </p:sp>
      <p:sp>
        <p:nvSpPr>
          <p:cNvPr id="65541" name="Oval 7"/>
          <p:cNvSpPr>
            <a:spLocks noChangeArrowheads="1"/>
          </p:cNvSpPr>
          <p:nvPr/>
        </p:nvSpPr>
        <p:spPr bwMode="auto">
          <a:xfrm>
            <a:off x="3657600" y="4572000"/>
            <a:ext cx="1600200" cy="304800"/>
          </a:xfrm>
          <a:prstGeom prst="ellipse">
            <a:avLst/>
          </a:prstGeom>
          <a:noFill/>
          <a:ln w="12700">
            <a:solidFill>
              <a:srgbClr val="FF0000"/>
            </a:solidFill>
            <a:round/>
            <a:headEnd/>
            <a:tailEnd/>
          </a:ln>
        </p:spPr>
        <p:txBody>
          <a:bodyPr wrap="none" anchor="ctr"/>
          <a:lstStyle/>
          <a:p>
            <a:endParaRPr lang="en-US"/>
          </a:p>
        </p:txBody>
      </p:sp>
      <p:sp>
        <p:nvSpPr>
          <p:cNvPr id="65542" name="Line 8"/>
          <p:cNvSpPr>
            <a:spLocks noChangeShapeType="1"/>
          </p:cNvSpPr>
          <p:nvPr/>
        </p:nvSpPr>
        <p:spPr bwMode="auto">
          <a:xfrm>
            <a:off x="7010400" y="5029200"/>
            <a:ext cx="1219200" cy="0"/>
          </a:xfrm>
          <a:prstGeom prst="line">
            <a:avLst/>
          </a:prstGeom>
          <a:noFill/>
          <a:ln w="12700">
            <a:solidFill>
              <a:srgbClr val="FF0000"/>
            </a:solidFill>
            <a:round/>
            <a:headEnd/>
            <a:tailEnd/>
          </a:ln>
        </p:spPr>
        <p:txBody>
          <a:bodyPr/>
          <a:lstStyle/>
          <a:p>
            <a:endParaRPr lang="en-US"/>
          </a:p>
        </p:txBody>
      </p:sp>
      <p:sp>
        <p:nvSpPr>
          <p:cNvPr id="65543" name="Oval 9"/>
          <p:cNvSpPr>
            <a:spLocks noChangeArrowheads="1"/>
          </p:cNvSpPr>
          <p:nvPr/>
        </p:nvSpPr>
        <p:spPr bwMode="auto">
          <a:xfrm>
            <a:off x="5943600" y="4267200"/>
            <a:ext cx="990600" cy="304800"/>
          </a:xfrm>
          <a:prstGeom prst="ellipse">
            <a:avLst/>
          </a:prstGeom>
          <a:noFill/>
          <a:ln w="12700">
            <a:solidFill>
              <a:srgbClr val="FF0000"/>
            </a:solidFill>
            <a:round/>
            <a:headEnd/>
            <a:tailEnd/>
          </a:ln>
        </p:spPr>
        <p:txBody>
          <a:bodyPr wrap="none" anchor="ctr"/>
          <a:lstStyle/>
          <a:p>
            <a:endParaRPr lang="en-US"/>
          </a:p>
        </p:txBody>
      </p:sp>
      <p:sp>
        <p:nvSpPr>
          <p:cNvPr id="8" name="TextBox 7"/>
          <p:cNvSpPr txBox="1"/>
          <p:nvPr/>
        </p:nvSpPr>
        <p:spPr>
          <a:xfrm rot="20663385">
            <a:off x="387816" y="1868336"/>
            <a:ext cx="8387259" cy="1200329"/>
          </a:xfrm>
          <a:prstGeom prst="rect">
            <a:avLst/>
          </a:prstGeom>
          <a:solidFill>
            <a:schemeClr val="bg1"/>
          </a:solidFill>
          <a:ln w="57150">
            <a:solidFill>
              <a:schemeClr val="accent4"/>
            </a:solidFill>
          </a:ln>
        </p:spPr>
        <p:txBody>
          <a:bodyPr wrap="square" rtlCol="0">
            <a:spAutoFit/>
          </a:bodyPr>
          <a:lstStyle/>
          <a:p>
            <a:r>
              <a:rPr lang="en-US" sz="2400" dirty="0" smtClean="0"/>
              <a:t>- 15 GPA</a:t>
            </a:r>
          </a:p>
          <a:p>
            <a:r>
              <a:rPr lang="en-US" sz="2400" dirty="0" smtClean="0"/>
              <a:t>- Generate MEDIUM spray droplets (ASABE S-572)</a:t>
            </a:r>
          </a:p>
          <a:p>
            <a:r>
              <a:rPr lang="en-US" sz="2400" dirty="0" smtClean="0"/>
              <a:t> -Do not use nozzles and pressures that result in COARSE sprays</a:t>
            </a:r>
            <a:endParaRPr lang="en-US" sz="2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599" y="3810000"/>
            <a:ext cx="4741081" cy="28194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495800" y="76200"/>
            <a:ext cx="4285114" cy="35814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5105400" y="3657600"/>
            <a:ext cx="3733800" cy="3100771"/>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228600" y="0"/>
            <a:ext cx="4114800" cy="37569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4162" name="Picture 2"/>
          <p:cNvPicPr>
            <a:picLocks noChangeAspect="1" noChangeArrowheads="1"/>
          </p:cNvPicPr>
          <p:nvPr/>
        </p:nvPicPr>
        <p:blipFill>
          <a:blip r:embed="rId3" cstate="print"/>
          <a:srcRect/>
          <a:stretch>
            <a:fillRect/>
          </a:stretch>
        </p:blipFill>
        <p:spPr bwMode="auto">
          <a:xfrm>
            <a:off x="609600" y="304800"/>
            <a:ext cx="8382000" cy="6248400"/>
          </a:xfrm>
          <a:prstGeom prst="rect">
            <a:avLst/>
          </a:prstGeom>
          <a:noFill/>
          <a:ln w="12700">
            <a:noFill/>
            <a:miter lim="800000"/>
            <a:headEnd/>
            <a:tailEnd/>
          </a:ln>
          <a:effectLst/>
        </p:spPr>
      </p:pic>
      <p:sp>
        <p:nvSpPr>
          <p:cNvPr id="1244165" name="Oval 5"/>
          <p:cNvSpPr>
            <a:spLocks noChangeArrowheads="1"/>
          </p:cNvSpPr>
          <p:nvPr/>
        </p:nvSpPr>
        <p:spPr bwMode="auto">
          <a:xfrm>
            <a:off x="1676400" y="0"/>
            <a:ext cx="1066800" cy="6858000"/>
          </a:xfrm>
          <a:prstGeom prst="ellipse">
            <a:avLst/>
          </a:prstGeom>
          <a:noFill/>
          <a:ln w="28575">
            <a:solidFill>
              <a:srgbClr val="CC0000"/>
            </a:solidFill>
            <a:round/>
            <a:headEnd type="none" w="sm" len="sm"/>
            <a:tailEnd type="none" w="sm" len="sm"/>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guardian_group"/>
          <p:cNvPicPr>
            <a:picLocks noChangeAspect="1" noChangeArrowheads="1"/>
          </p:cNvPicPr>
          <p:nvPr/>
        </p:nvPicPr>
        <p:blipFill>
          <a:blip r:embed="rId4" cstate="print"/>
          <a:srcRect b="9135"/>
          <a:stretch>
            <a:fillRect/>
          </a:stretch>
        </p:blipFill>
        <p:spPr bwMode="auto">
          <a:xfrm>
            <a:off x="6457950" y="2286000"/>
            <a:ext cx="2609850" cy="2133600"/>
          </a:xfrm>
          <a:prstGeom prst="rect">
            <a:avLst/>
          </a:prstGeom>
          <a:noFill/>
          <a:ln w="9525">
            <a:noFill/>
            <a:miter lim="800000"/>
            <a:headEnd/>
            <a:tailEnd/>
          </a:ln>
        </p:spPr>
      </p:pic>
      <p:sp>
        <p:nvSpPr>
          <p:cNvPr id="47107" name="Rectangle 3"/>
          <p:cNvSpPr>
            <a:spLocks noGrp="1" noChangeArrowheads="1"/>
          </p:cNvSpPr>
          <p:nvPr>
            <p:ph type="title"/>
          </p:nvPr>
        </p:nvSpPr>
        <p:spPr>
          <a:xfrm>
            <a:off x="381000" y="533400"/>
            <a:ext cx="4267200" cy="685800"/>
          </a:xfrm>
        </p:spPr>
        <p:txBody>
          <a:bodyPr>
            <a:normAutofit fontScale="90000"/>
          </a:bodyPr>
          <a:lstStyle/>
          <a:p>
            <a:pPr algn="l" eaLnBrk="1" hangingPunct="1"/>
            <a:r>
              <a:rPr lang="en-US" sz="3600" dirty="0" smtClean="0"/>
              <a:t>Hypro – </a:t>
            </a:r>
            <a:br>
              <a:rPr lang="en-US" sz="3600" dirty="0" smtClean="0"/>
            </a:br>
            <a:r>
              <a:rPr lang="en-US" sz="3600" dirty="0" err="1" smtClean="0"/>
              <a:t>GuardianAir</a:t>
            </a:r>
            <a:r>
              <a:rPr lang="en-US" sz="3600" dirty="0" smtClean="0"/>
              <a:t> Induction</a:t>
            </a:r>
          </a:p>
        </p:txBody>
      </p:sp>
      <p:sp>
        <p:nvSpPr>
          <p:cNvPr id="47108" name="Rectangle 4"/>
          <p:cNvSpPr>
            <a:spLocks noGrp="1" noChangeArrowheads="1"/>
          </p:cNvSpPr>
          <p:nvPr>
            <p:ph type="body" sz="half" idx="1"/>
          </p:nvPr>
        </p:nvSpPr>
        <p:spPr>
          <a:xfrm>
            <a:off x="228600" y="1600200"/>
            <a:ext cx="5029200" cy="2438400"/>
          </a:xfrm>
        </p:spPr>
        <p:txBody>
          <a:bodyPr/>
          <a:lstStyle/>
          <a:p>
            <a:pPr eaLnBrk="1" hangingPunct="1">
              <a:lnSpc>
                <a:spcPct val="90000"/>
              </a:lnSpc>
            </a:pPr>
            <a:r>
              <a:rPr lang="en-US" sz="2400" dirty="0" smtClean="0"/>
              <a:t>More consistent droplet</a:t>
            </a:r>
          </a:p>
          <a:p>
            <a:pPr eaLnBrk="1" hangingPunct="1">
              <a:lnSpc>
                <a:spcPct val="90000"/>
              </a:lnSpc>
            </a:pPr>
            <a:r>
              <a:rPr lang="en-US" sz="2400" dirty="0" smtClean="0"/>
              <a:t>All-in-one cap and screen</a:t>
            </a:r>
          </a:p>
          <a:p>
            <a:pPr eaLnBrk="1" hangingPunct="1">
              <a:lnSpc>
                <a:spcPct val="90000"/>
              </a:lnSpc>
            </a:pPr>
            <a:r>
              <a:rPr lang="en-US" sz="2400" dirty="0" smtClean="0"/>
              <a:t>Wide angle with 15 degree incline toward the rear</a:t>
            </a:r>
          </a:p>
          <a:p>
            <a:pPr eaLnBrk="1" hangingPunct="1">
              <a:lnSpc>
                <a:spcPct val="90000"/>
              </a:lnSpc>
            </a:pPr>
            <a:r>
              <a:rPr lang="en-US" sz="2400" dirty="0" smtClean="0"/>
              <a:t>Aim forward or </a:t>
            </a:r>
            <a:r>
              <a:rPr lang="en-US" sz="2400" dirty="0" err="1" smtClean="0"/>
              <a:t>rearword</a:t>
            </a:r>
            <a:r>
              <a:rPr lang="en-US" sz="2400" dirty="0" smtClean="0"/>
              <a:t> – alternate?</a:t>
            </a:r>
          </a:p>
        </p:txBody>
      </p:sp>
      <p:sp>
        <p:nvSpPr>
          <p:cNvPr id="47109" name="Rectangle 5"/>
          <p:cNvSpPr>
            <a:spLocks noChangeArrowheads="1"/>
          </p:cNvSpPr>
          <p:nvPr/>
        </p:nvSpPr>
        <p:spPr bwMode="auto">
          <a:xfrm>
            <a:off x="5257800" y="4267200"/>
            <a:ext cx="3505200" cy="4572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GuardianAir</a:t>
            </a:r>
          </a:p>
        </p:txBody>
      </p:sp>
      <p:sp>
        <p:nvSpPr>
          <p:cNvPr id="47110" name="Text Box 6"/>
          <p:cNvSpPr txBox="1">
            <a:spLocks noChangeArrowheads="1"/>
          </p:cNvSpPr>
          <p:nvPr/>
        </p:nvSpPr>
        <p:spPr bwMode="auto">
          <a:xfrm>
            <a:off x="609600" y="4267200"/>
            <a:ext cx="3657600" cy="336550"/>
          </a:xfrm>
          <a:prstGeom prst="rect">
            <a:avLst/>
          </a:prstGeom>
          <a:noFill/>
          <a:ln w="12700">
            <a:noFill/>
            <a:miter lim="800000"/>
            <a:headEnd/>
            <a:tailEnd/>
          </a:ln>
        </p:spPr>
        <p:txBody>
          <a:bodyPr>
            <a:spAutoFit/>
          </a:bodyPr>
          <a:lstStyle/>
          <a:p>
            <a:pPr eaLnBrk="0" hangingPunct="0">
              <a:spcBef>
                <a:spcPct val="50000"/>
              </a:spcBef>
            </a:pPr>
            <a:r>
              <a:rPr lang="en-US" sz="1600">
                <a:solidFill>
                  <a:srgbClr val="FF0000"/>
                </a:solidFill>
                <a:latin typeface="Comic Sans MS" pitchFamily="66" charset="0"/>
              </a:rPr>
              <a:t>See Page 16, Hypro Spray Tip Guide</a:t>
            </a:r>
          </a:p>
        </p:txBody>
      </p:sp>
      <p:pic>
        <p:nvPicPr>
          <p:cNvPr id="47111" name="Picture 7" descr="GuardianAirgroup1"/>
          <p:cNvPicPr>
            <a:picLocks noChangeAspect="1" noChangeArrowheads="1"/>
          </p:cNvPicPr>
          <p:nvPr/>
        </p:nvPicPr>
        <p:blipFill>
          <a:blip r:embed="rId5" cstate="print"/>
          <a:srcRect/>
          <a:stretch>
            <a:fillRect/>
          </a:stretch>
        </p:blipFill>
        <p:spPr bwMode="auto">
          <a:xfrm>
            <a:off x="6705600" y="228600"/>
            <a:ext cx="2133600" cy="1920875"/>
          </a:xfrm>
          <a:prstGeom prst="rect">
            <a:avLst/>
          </a:prstGeom>
          <a:noFill/>
          <a:ln w="9525">
            <a:noFill/>
            <a:miter lim="800000"/>
            <a:headEnd/>
            <a:tailEnd/>
          </a:ln>
        </p:spPr>
      </p:pic>
      <p:pic>
        <p:nvPicPr>
          <p:cNvPr id="47112" name="Picture 8"/>
          <p:cNvPicPr>
            <a:picLocks noChangeAspect="1" noChangeArrowheads="1"/>
          </p:cNvPicPr>
          <p:nvPr/>
        </p:nvPicPr>
        <p:blipFill>
          <a:blip r:embed="rId6" cstate="print"/>
          <a:srcRect l="10715" r="32143"/>
          <a:stretch>
            <a:fillRect/>
          </a:stretch>
        </p:blipFill>
        <p:spPr bwMode="auto">
          <a:xfrm>
            <a:off x="5200650" y="2438400"/>
            <a:ext cx="1047750" cy="1752600"/>
          </a:xfrm>
          <a:prstGeom prst="rect">
            <a:avLst/>
          </a:prstGeom>
          <a:noFill/>
          <a:ln w="12700">
            <a:noFill/>
            <a:miter lim="800000"/>
            <a:headEnd/>
            <a:tailEnd/>
          </a:ln>
        </p:spPr>
      </p:pic>
      <p:pic>
        <p:nvPicPr>
          <p:cNvPr id="47113" name="Picture 9"/>
          <p:cNvPicPr>
            <a:picLocks noChangeAspect="1" noChangeArrowheads="1"/>
          </p:cNvPicPr>
          <p:nvPr/>
        </p:nvPicPr>
        <p:blipFill>
          <a:blip r:embed="rId7" cstate="print"/>
          <a:srcRect/>
          <a:stretch>
            <a:fillRect/>
          </a:stretch>
        </p:blipFill>
        <p:spPr bwMode="auto">
          <a:xfrm>
            <a:off x="228600" y="4960938"/>
            <a:ext cx="8610600" cy="1820862"/>
          </a:xfrm>
          <a:prstGeom prst="rect">
            <a:avLst/>
          </a:prstGeom>
          <a:noFill/>
          <a:ln w="12700">
            <a:noFill/>
            <a:miter lim="800000"/>
            <a:headEnd/>
            <a:tailEnd/>
          </a:ln>
        </p:spPr>
      </p:pic>
      <p:pic>
        <p:nvPicPr>
          <p:cNvPr id="47114" name="Picture 10" descr="Scan0003"/>
          <p:cNvPicPr>
            <a:picLocks noChangeAspect="1" noChangeArrowheads="1"/>
          </p:cNvPicPr>
          <p:nvPr/>
        </p:nvPicPr>
        <p:blipFill>
          <a:blip r:embed="rId8" cstate="print"/>
          <a:srcRect l="10637" r="66499" b="7895"/>
          <a:stretch>
            <a:fillRect/>
          </a:stretch>
        </p:blipFill>
        <p:spPr bwMode="auto">
          <a:xfrm>
            <a:off x="5092700" y="228600"/>
            <a:ext cx="1254125" cy="21336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2"/>
          <p:cNvSpPr>
            <a:spLocks noGrp="1" noChangeArrowheads="1"/>
          </p:cNvSpPr>
          <p:nvPr>
            <p:ph type="title"/>
          </p:nvPr>
        </p:nvSpPr>
        <p:spPr/>
        <p:txBody>
          <a:bodyPr/>
          <a:lstStyle/>
          <a:p>
            <a:r>
              <a:rPr lang="en-US"/>
              <a:t>Greenleaf Droplet chart:</a:t>
            </a:r>
          </a:p>
        </p:txBody>
      </p:sp>
      <p:pic>
        <p:nvPicPr>
          <p:cNvPr id="1053699" name="Picture 3" descr="Greenleaf chart"/>
          <p:cNvPicPr>
            <a:picLocks noGrp="1" noChangeAspect="1" noChangeArrowheads="1"/>
          </p:cNvPicPr>
          <p:nvPr>
            <p:ph idx="1"/>
          </p:nvPr>
        </p:nvPicPr>
        <p:blipFill>
          <a:blip r:embed="rId3" cstate="print"/>
          <a:srcRect/>
          <a:stretch>
            <a:fillRect/>
          </a:stretch>
        </p:blipFill>
        <p:spPr>
          <a:xfrm>
            <a:off x="228600" y="1143000"/>
            <a:ext cx="8686800" cy="5659438"/>
          </a:xfrm>
          <a:noFill/>
          <a:ln/>
        </p:spPr>
      </p:pic>
      <p:sp>
        <p:nvSpPr>
          <p:cNvPr id="1053700" name="Rectangle 4"/>
          <p:cNvSpPr>
            <a:spLocks noChangeArrowheads="1"/>
          </p:cNvSpPr>
          <p:nvPr/>
        </p:nvSpPr>
        <p:spPr bwMode="auto">
          <a:xfrm>
            <a:off x="381000" y="6096000"/>
            <a:ext cx="4572000" cy="533400"/>
          </a:xfrm>
          <a:prstGeom prst="rect">
            <a:avLst/>
          </a:prstGeom>
          <a:solidFill>
            <a:schemeClr val="bg1"/>
          </a:solidFill>
          <a:ln w="12700">
            <a:noFill/>
            <a:miter lim="800000"/>
            <a:headEnd/>
            <a:tailEnd/>
          </a:ln>
          <a:effectLst/>
        </p:spPr>
        <p:txBody>
          <a:bodyPr wrap="none" anchor="ctr"/>
          <a:lstStyle/>
          <a:p>
            <a:endParaRPr lang="en-US"/>
          </a:p>
        </p:txBody>
      </p:sp>
      <p:sp>
        <p:nvSpPr>
          <p:cNvPr id="1053701" name="WordArt 5"/>
          <p:cNvSpPr>
            <a:spLocks noChangeArrowheads="1" noChangeShapeType="1" noTextEdit="1"/>
          </p:cNvSpPr>
          <p:nvPr/>
        </p:nvSpPr>
        <p:spPr bwMode="auto">
          <a:xfrm>
            <a:off x="381000" y="6172200"/>
            <a:ext cx="4343400" cy="504825"/>
          </a:xfrm>
          <a:prstGeom prst="rect">
            <a:avLst/>
          </a:prstGeom>
        </p:spPr>
        <p:txBody>
          <a:bodyPr wrap="none" fromWordArt="1">
            <a:prstTxWarp prst="textPlain">
              <a:avLst>
                <a:gd name="adj" fmla="val 50000"/>
              </a:avLst>
            </a:prstTxWarp>
          </a:bodyPr>
          <a:lstStyle/>
          <a:p>
            <a:pPr algn="ctr"/>
            <a:r>
              <a:rPr lang="en-US" sz="3200" kern="10">
                <a:ln w="19050">
                  <a:solidFill>
                    <a:srgbClr val="99CCFF"/>
                  </a:solidFill>
                  <a:round/>
                  <a:headEnd/>
                  <a:tailEnd/>
                </a:ln>
                <a:solidFill>
                  <a:srgbClr val="0066CC"/>
                </a:solidFill>
                <a:effectLst>
                  <a:outerShdw dist="35921" dir="2700000" algn="ctr" rotWithShape="0">
                    <a:srgbClr val="990000"/>
                  </a:outerShdw>
                </a:effectLst>
                <a:latin typeface="Impact"/>
              </a:rPr>
              <a:t>www.turbodrop.com</a:t>
            </a:r>
          </a:p>
        </p:txBody>
      </p:sp>
    </p:spTree>
    <p:custDataLst>
      <p:tags r:id="rId1"/>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5746" name="Picture 2"/>
          <p:cNvPicPr>
            <a:picLocks noChangeAspect="1" noChangeArrowheads="1"/>
          </p:cNvPicPr>
          <p:nvPr/>
        </p:nvPicPr>
        <p:blipFill>
          <a:blip r:embed="rId3" cstate="print"/>
          <a:srcRect t="31239" r="3943"/>
          <a:stretch>
            <a:fillRect/>
          </a:stretch>
        </p:blipFill>
        <p:spPr bwMode="auto">
          <a:xfrm>
            <a:off x="3962400" y="303213"/>
            <a:ext cx="4953000" cy="3354387"/>
          </a:xfrm>
          <a:prstGeom prst="rect">
            <a:avLst/>
          </a:prstGeom>
          <a:noFill/>
          <a:ln w="12700">
            <a:noFill/>
            <a:miter lim="800000"/>
            <a:headEnd/>
            <a:tailEnd/>
          </a:ln>
          <a:effectLst/>
        </p:spPr>
      </p:pic>
      <p:pic>
        <p:nvPicPr>
          <p:cNvPr id="1055748" name="Picture 4"/>
          <p:cNvPicPr>
            <a:picLocks noChangeAspect="1" noChangeArrowheads="1"/>
          </p:cNvPicPr>
          <p:nvPr/>
        </p:nvPicPr>
        <p:blipFill>
          <a:blip r:embed="rId3" cstate="print"/>
          <a:srcRect l="13300" r="30544" b="68761"/>
          <a:stretch>
            <a:fillRect/>
          </a:stretch>
        </p:blipFill>
        <p:spPr bwMode="auto">
          <a:xfrm>
            <a:off x="304800" y="533400"/>
            <a:ext cx="3581400" cy="1884363"/>
          </a:xfrm>
          <a:prstGeom prst="rect">
            <a:avLst/>
          </a:prstGeom>
          <a:noFill/>
          <a:ln w="12700">
            <a:noFill/>
            <a:miter lim="800000"/>
            <a:headEnd/>
            <a:tailEnd/>
          </a:ln>
          <a:effectLst/>
        </p:spPr>
      </p:pic>
      <p:pic>
        <p:nvPicPr>
          <p:cNvPr id="1055749" name="Picture 5"/>
          <p:cNvPicPr>
            <a:picLocks noChangeAspect="1" noChangeArrowheads="1"/>
          </p:cNvPicPr>
          <p:nvPr/>
        </p:nvPicPr>
        <p:blipFill>
          <a:blip r:embed="rId4" cstate="print"/>
          <a:srcRect b="3665"/>
          <a:stretch>
            <a:fillRect/>
          </a:stretch>
        </p:blipFill>
        <p:spPr bwMode="auto">
          <a:xfrm>
            <a:off x="1371600" y="4876800"/>
            <a:ext cx="6648450" cy="1752600"/>
          </a:xfrm>
          <a:prstGeom prst="rect">
            <a:avLst/>
          </a:prstGeom>
          <a:noFill/>
          <a:ln w="12700">
            <a:noFill/>
            <a:miter lim="800000"/>
            <a:headEnd/>
            <a:tailEnd/>
          </a:ln>
          <a:effectLst/>
        </p:spPr>
      </p:pic>
      <p:pic>
        <p:nvPicPr>
          <p:cNvPr id="1055750" name="Picture 6"/>
          <p:cNvPicPr>
            <a:picLocks noChangeAspect="1" noChangeArrowheads="1"/>
          </p:cNvPicPr>
          <p:nvPr/>
        </p:nvPicPr>
        <p:blipFill>
          <a:blip r:embed="rId5" cstate="print"/>
          <a:srcRect/>
          <a:stretch>
            <a:fillRect/>
          </a:stretch>
        </p:blipFill>
        <p:spPr bwMode="auto">
          <a:xfrm>
            <a:off x="304800" y="3200400"/>
            <a:ext cx="4076700" cy="1597025"/>
          </a:xfrm>
          <a:prstGeom prst="rect">
            <a:avLst/>
          </a:prstGeom>
          <a:noFill/>
          <a:ln w="12700">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770" name="Picture 2"/>
          <p:cNvPicPr>
            <a:picLocks noChangeAspect="1" noChangeArrowheads="1"/>
          </p:cNvPicPr>
          <p:nvPr/>
        </p:nvPicPr>
        <p:blipFill>
          <a:blip r:embed="rId3" cstate="print"/>
          <a:srcRect l="29286" t="9148" r="6429" b="63055"/>
          <a:stretch>
            <a:fillRect/>
          </a:stretch>
        </p:blipFill>
        <p:spPr bwMode="auto">
          <a:xfrm>
            <a:off x="152400" y="609600"/>
            <a:ext cx="8686800" cy="5638800"/>
          </a:xfrm>
          <a:prstGeom prst="rect">
            <a:avLst/>
          </a:prstGeom>
          <a:noFill/>
          <a:ln w="12700">
            <a:noFill/>
            <a:miter lim="800000"/>
            <a:headEnd/>
            <a:tailEnd/>
          </a:ln>
          <a:effectLst/>
        </p:spPr>
      </p:pic>
      <p:pic>
        <p:nvPicPr>
          <p:cNvPr id="1056771" name="Picture 3" descr="img_03"/>
          <p:cNvPicPr>
            <a:picLocks noChangeAspect="1" noChangeArrowheads="1"/>
          </p:cNvPicPr>
          <p:nvPr/>
        </p:nvPicPr>
        <p:blipFill>
          <a:blip r:embed="rId4" cstate="print"/>
          <a:srcRect/>
          <a:stretch>
            <a:fillRect/>
          </a:stretch>
        </p:blipFill>
        <p:spPr bwMode="auto">
          <a:xfrm>
            <a:off x="5791200" y="2057400"/>
            <a:ext cx="3048000" cy="2843213"/>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cstate="print"/>
          <a:srcRect/>
          <a:stretch>
            <a:fillRect/>
          </a:stretch>
        </p:blipFill>
        <p:spPr bwMode="auto">
          <a:xfrm>
            <a:off x="228600" y="4343400"/>
            <a:ext cx="8629650" cy="2305050"/>
          </a:xfrm>
          <a:prstGeom prst="rect">
            <a:avLst/>
          </a:prstGeom>
          <a:noFill/>
          <a:ln w="12700">
            <a:solidFill>
              <a:schemeClr val="tx1"/>
            </a:solidFill>
            <a:prstDash val="dash"/>
            <a:miter lim="800000"/>
            <a:headEnd/>
            <a:tailEnd/>
          </a:ln>
        </p:spPr>
      </p:pic>
      <p:pic>
        <p:nvPicPr>
          <p:cNvPr id="65539" name="Picture 5"/>
          <p:cNvPicPr>
            <a:picLocks noChangeAspect="1" noChangeArrowheads="1"/>
          </p:cNvPicPr>
          <p:nvPr/>
        </p:nvPicPr>
        <p:blipFill>
          <a:blip r:embed="rId4" cstate="print"/>
          <a:srcRect t="3542"/>
          <a:stretch>
            <a:fillRect/>
          </a:stretch>
        </p:blipFill>
        <p:spPr bwMode="auto">
          <a:xfrm>
            <a:off x="533400" y="0"/>
            <a:ext cx="8229600" cy="4151313"/>
          </a:xfrm>
          <a:prstGeom prst="rect">
            <a:avLst/>
          </a:prstGeom>
          <a:noFill/>
          <a:ln w="12700">
            <a:noFill/>
            <a:miter lim="800000"/>
            <a:headEnd/>
            <a:tailEnd/>
          </a:ln>
        </p:spPr>
      </p:pic>
      <p:sp>
        <p:nvSpPr>
          <p:cNvPr id="65540" name="Line 6"/>
          <p:cNvSpPr>
            <a:spLocks noChangeShapeType="1"/>
          </p:cNvSpPr>
          <p:nvPr/>
        </p:nvSpPr>
        <p:spPr bwMode="auto">
          <a:xfrm>
            <a:off x="0" y="4191000"/>
            <a:ext cx="9144000" cy="0"/>
          </a:xfrm>
          <a:prstGeom prst="line">
            <a:avLst/>
          </a:prstGeom>
          <a:noFill/>
          <a:ln w="12700">
            <a:solidFill>
              <a:srgbClr val="FF0000"/>
            </a:solidFill>
            <a:prstDash val="dash"/>
            <a:round/>
            <a:headEnd/>
            <a:tailEnd/>
          </a:ln>
        </p:spPr>
        <p:txBody>
          <a:bodyPr/>
          <a:lstStyle/>
          <a:p>
            <a:endParaRPr lang="en-US"/>
          </a:p>
        </p:txBody>
      </p:sp>
      <p:sp>
        <p:nvSpPr>
          <p:cNvPr id="65541" name="Oval 7"/>
          <p:cNvSpPr>
            <a:spLocks noChangeArrowheads="1"/>
          </p:cNvSpPr>
          <p:nvPr/>
        </p:nvSpPr>
        <p:spPr bwMode="auto">
          <a:xfrm>
            <a:off x="3657600" y="4572000"/>
            <a:ext cx="1600200" cy="304800"/>
          </a:xfrm>
          <a:prstGeom prst="ellipse">
            <a:avLst/>
          </a:prstGeom>
          <a:noFill/>
          <a:ln w="12700">
            <a:solidFill>
              <a:srgbClr val="FF0000"/>
            </a:solidFill>
            <a:round/>
            <a:headEnd/>
            <a:tailEnd/>
          </a:ln>
        </p:spPr>
        <p:txBody>
          <a:bodyPr wrap="none" anchor="ctr"/>
          <a:lstStyle/>
          <a:p>
            <a:endParaRPr lang="en-US"/>
          </a:p>
        </p:txBody>
      </p:sp>
      <p:sp>
        <p:nvSpPr>
          <p:cNvPr id="65542" name="Line 8"/>
          <p:cNvSpPr>
            <a:spLocks noChangeShapeType="1"/>
          </p:cNvSpPr>
          <p:nvPr/>
        </p:nvSpPr>
        <p:spPr bwMode="auto">
          <a:xfrm>
            <a:off x="7010400" y="5029200"/>
            <a:ext cx="1219200" cy="0"/>
          </a:xfrm>
          <a:prstGeom prst="line">
            <a:avLst/>
          </a:prstGeom>
          <a:noFill/>
          <a:ln w="12700">
            <a:solidFill>
              <a:srgbClr val="FF0000"/>
            </a:solidFill>
            <a:round/>
            <a:headEnd/>
            <a:tailEnd/>
          </a:ln>
        </p:spPr>
        <p:txBody>
          <a:bodyPr/>
          <a:lstStyle/>
          <a:p>
            <a:endParaRPr lang="en-US"/>
          </a:p>
        </p:txBody>
      </p:sp>
      <p:sp>
        <p:nvSpPr>
          <p:cNvPr id="65543" name="Oval 9"/>
          <p:cNvSpPr>
            <a:spLocks noChangeArrowheads="1"/>
          </p:cNvSpPr>
          <p:nvPr/>
        </p:nvSpPr>
        <p:spPr bwMode="auto">
          <a:xfrm>
            <a:off x="5943600" y="4267200"/>
            <a:ext cx="990600" cy="304800"/>
          </a:xfrm>
          <a:prstGeom prst="ellipse">
            <a:avLst/>
          </a:prstGeom>
          <a:noFill/>
          <a:ln w="12700">
            <a:solidFill>
              <a:srgbClr val="FF0000"/>
            </a:solidFill>
            <a:round/>
            <a:headEnd/>
            <a:tailEnd/>
          </a:ln>
        </p:spPr>
        <p:txBody>
          <a:bodyPr wrap="none" anchor="ctr"/>
          <a:lstStyle/>
          <a:p>
            <a:endParaRPr lang="en-US"/>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ctrTitle"/>
          </p:nvPr>
        </p:nvSpPr>
        <p:spPr>
          <a:xfrm>
            <a:off x="685800" y="685800"/>
            <a:ext cx="7772400" cy="1143000"/>
          </a:xfrm>
        </p:spPr>
        <p:txBody>
          <a:bodyPr>
            <a:normAutofit fontScale="90000"/>
          </a:bodyPr>
          <a:lstStyle/>
          <a:p>
            <a:r>
              <a:rPr lang="en-US" sz="8800"/>
              <a:t>Calibration!!!!</a:t>
            </a:r>
            <a:br>
              <a:rPr lang="en-US" sz="8800"/>
            </a:br>
            <a:r>
              <a:rPr lang="en-US"/>
              <a:t>The next phase!</a:t>
            </a:r>
          </a:p>
        </p:txBody>
      </p:sp>
      <p:sp>
        <p:nvSpPr>
          <p:cNvPr id="1003523" name="Rectangle 3"/>
          <p:cNvSpPr>
            <a:spLocks noGrp="1" noChangeArrowheads="1"/>
          </p:cNvSpPr>
          <p:nvPr>
            <p:ph type="subTitle" idx="1"/>
          </p:nvPr>
        </p:nvSpPr>
        <p:spPr>
          <a:xfrm>
            <a:off x="1371600" y="4114800"/>
            <a:ext cx="6629400" cy="1752600"/>
          </a:xfrm>
        </p:spPr>
        <p:txBody>
          <a:bodyPr/>
          <a:lstStyle/>
          <a:p>
            <a:r>
              <a:rPr lang="en-US" sz="2800"/>
              <a:t>Ensuring that the spray droplet spectrum is what it is supposed to be to maximize efficacy while minimizing drift!</a:t>
            </a:r>
          </a:p>
        </p:txBody>
      </p:sp>
      <p:sp>
        <p:nvSpPr>
          <p:cNvPr id="1003524" name="WordArt 4"/>
          <p:cNvSpPr>
            <a:spLocks noChangeArrowheads="1" noChangeShapeType="1" noTextEdit="1"/>
          </p:cNvSpPr>
          <p:nvPr/>
        </p:nvSpPr>
        <p:spPr bwMode="auto">
          <a:xfrm>
            <a:off x="838200" y="2286000"/>
            <a:ext cx="72390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 new concept for applicators!</a:t>
            </a:r>
          </a:p>
        </p:txBody>
      </p:sp>
    </p:spTree>
    <p:custDataLst>
      <p:tags r:id="rId1"/>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381000" y="152400"/>
            <a:ext cx="7772400" cy="762000"/>
          </a:xfrm>
          <a:noFill/>
          <a:ln/>
        </p:spPr>
        <p:txBody>
          <a:bodyPr lIns="92075" tIns="46038" rIns="92075" bIns="46038"/>
          <a:lstStyle/>
          <a:p>
            <a:r>
              <a:rPr lang="en-US" sz="3600" dirty="0"/>
              <a:t>Selecting the proper nozzle….</a:t>
            </a:r>
          </a:p>
        </p:txBody>
      </p:sp>
      <p:sp>
        <p:nvSpPr>
          <p:cNvPr id="1253379" name="Rectangle 3"/>
          <p:cNvSpPr>
            <a:spLocks noGrp="1" noChangeArrowheads="1"/>
          </p:cNvSpPr>
          <p:nvPr>
            <p:ph type="body" sz="half" idx="1"/>
          </p:nvPr>
        </p:nvSpPr>
        <p:spPr>
          <a:xfrm>
            <a:off x="76200" y="2457450"/>
            <a:ext cx="3429000" cy="3562350"/>
          </a:xfrm>
        </p:spPr>
        <p:txBody>
          <a:bodyPr/>
          <a:lstStyle/>
          <a:p>
            <a:pPr>
              <a:lnSpc>
                <a:spcPct val="90000"/>
              </a:lnSpc>
            </a:pPr>
            <a:r>
              <a:rPr lang="en-US" sz="2000"/>
              <a:t>Calculate GPM (formula)</a:t>
            </a:r>
          </a:p>
          <a:p>
            <a:pPr>
              <a:lnSpc>
                <a:spcPct val="90000"/>
              </a:lnSpc>
            </a:pPr>
            <a:r>
              <a:rPr lang="en-US" sz="2000"/>
              <a:t>Look under GPM column</a:t>
            </a:r>
          </a:p>
          <a:p>
            <a:pPr>
              <a:lnSpc>
                <a:spcPct val="90000"/>
              </a:lnSpc>
            </a:pPr>
            <a:r>
              <a:rPr lang="en-US" sz="2000"/>
              <a:t>Match to pressure-psi</a:t>
            </a:r>
          </a:p>
          <a:p>
            <a:pPr>
              <a:lnSpc>
                <a:spcPct val="90000"/>
              </a:lnSpc>
            </a:pPr>
            <a:r>
              <a:rPr lang="en-US" sz="2000"/>
              <a:t>Choose the size needed</a:t>
            </a:r>
          </a:p>
          <a:p>
            <a:pPr>
              <a:lnSpc>
                <a:spcPct val="90000"/>
              </a:lnSpc>
            </a:pPr>
            <a:r>
              <a:rPr lang="en-US" sz="2000"/>
              <a:t>Operate at given pressure and speed used in formula to achieve GPA</a:t>
            </a:r>
          </a:p>
        </p:txBody>
      </p:sp>
      <p:sp>
        <p:nvSpPr>
          <p:cNvPr id="1253380" name="AutoShape 4"/>
          <p:cNvSpPr>
            <a:spLocks noChangeArrowheads="1"/>
          </p:cNvSpPr>
          <p:nvPr/>
        </p:nvSpPr>
        <p:spPr bwMode="auto">
          <a:xfrm>
            <a:off x="5715000" y="8382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1253381" name="AutoShape 5"/>
          <p:cNvSpPr>
            <a:spLocks noChangeArrowheads="1"/>
          </p:cNvSpPr>
          <p:nvPr/>
        </p:nvSpPr>
        <p:spPr bwMode="auto">
          <a:xfrm>
            <a:off x="1295400" y="5181600"/>
            <a:ext cx="1644650" cy="1339850"/>
          </a:xfrm>
          <a:prstGeom prst="star16">
            <a:avLst>
              <a:gd name="adj" fmla="val 37500"/>
            </a:avLst>
          </a:prstGeom>
          <a:noFill/>
          <a:ln w="50800">
            <a:solidFill>
              <a:srgbClr val="00FF00"/>
            </a:solidFill>
            <a:miter lim="800000"/>
            <a:headEnd/>
            <a:tailEnd/>
          </a:ln>
          <a:effectLst/>
        </p:spPr>
        <p:txBody>
          <a:bodyPr wrap="none" lIns="92075" tIns="46038" rIns="92075" bIns="46038" anchor="ctr"/>
          <a:lstStyle/>
          <a:p>
            <a:pPr algn="ctr" eaLnBrk="0" hangingPunct="0"/>
            <a:r>
              <a:rPr lang="en-US" sz="4000" b="1">
                <a:solidFill>
                  <a:srgbClr val="FC0128"/>
                </a:solidFill>
              </a:rPr>
              <a:t>.30</a:t>
            </a:r>
            <a:endParaRPr lang="en-US" sz="4000" b="1">
              <a:solidFill>
                <a:schemeClr val="accent1"/>
              </a:solidFill>
            </a:endParaRPr>
          </a:p>
        </p:txBody>
      </p:sp>
      <p:sp>
        <p:nvSpPr>
          <p:cNvPr id="1253382" name="Text Box 6"/>
          <p:cNvSpPr txBox="1">
            <a:spLocks noChangeArrowheads="1"/>
          </p:cNvSpPr>
          <p:nvPr/>
        </p:nvSpPr>
        <p:spPr bwMode="auto">
          <a:xfrm>
            <a:off x="76200" y="1371600"/>
            <a:ext cx="3657600" cy="6413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3600">
                <a:solidFill>
                  <a:srgbClr val="3333FF"/>
                </a:solidFill>
                <a:latin typeface="Times New Roman" pitchFamily="18" charset="0"/>
              </a:rPr>
              <a:t>Page 9, 12, 14, 15</a:t>
            </a:r>
          </a:p>
        </p:txBody>
      </p:sp>
      <p:sp>
        <p:nvSpPr>
          <p:cNvPr id="1253383" name="Oval 7"/>
          <p:cNvSpPr>
            <a:spLocks noChangeArrowheads="1"/>
          </p:cNvSpPr>
          <p:nvPr/>
        </p:nvSpPr>
        <p:spPr bwMode="auto">
          <a:xfrm>
            <a:off x="5638800" y="5029200"/>
            <a:ext cx="457200" cy="304800"/>
          </a:xfrm>
          <a:prstGeom prst="ellipse">
            <a:avLst/>
          </a:prstGeom>
          <a:noFill/>
          <a:ln w="12700">
            <a:solidFill>
              <a:srgbClr val="FF0000"/>
            </a:solidFill>
            <a:round/>
            <a:headEnd/>
            <a:tailEnd/>
          </a:ln>
          <a:effectLst/>
        </p:spPr>
        <p:txBody>
          <a:bodyPr wrap="none" anchor="ctr"/>
          <a:lstStyle/>
          <a:p>
            <a:endParaRPr lang="en-US"/>
          </a:p>
        </p:txBody>
      </p:sp>
      <p:pic>
        <p:nvPicPr>
          <p:cNvPr id="1253384" name="Picture 8"/>
          <p:cNvPicPr>
            <a:picLocks noChangeAspect="1" noChangeArrowheads="1"/>
          </p:cNvPicPr>
          <p:nvPr/>
        </p:nvPicPr>
        <p:blipFill>
          <a:blip r:embed="rId4" cstate="print"/>
          <a:srcRect/>
          <a:stretch>
            <a:fillRect/>
          </a:stretch>
        </p:blipFill>
        <p:spPr bwMode="auto">
          <a:xfrm>
            <a:off x="3810000" y="1219200"/>
            <a:ext cx="5105400" cy="5486400"/>
          </a:xfrm>
          <a:prstGeom prst="rect">
            <a:avLst/>
          </a:prstGeom>
          <a:noFill/>
          <a:ln w="12700">
            <a:noFill/>
            <a:miter lim="800000"/>
            <a:headEnd/>
            <a:tailEnd/>
          </a:ln>
          <a:effectLst/>
        </p:spPr>
      </p:pic>
      <p:pic>
        <p:nvPicPr>
          <p:cNvPr id="1253385" name="Picture 9" descr="pressuregauge1"/>
          <p:cNvPicPr>
            <a:picLocks noChangeAspect="1" noChangeArrowheads="1"/>
          </p:cNvPicPr>
          <p:nvPr/>
        </p:nvPicPr>
        <p:blipFill>
          <a:blip r:embed="rId5" cstate="print">
            <a:lum bright="30000"/>
          </a:blip>
          <a:srcRect l="12500" t="8333" r="12500"/>
          <a:stretch>
            <a:fillRect/>
          </a:stretch>
        </p:blipFill>
        <p:spPr bwMode="auto">
          <a:xfrm>
            <a:off x="6629400" y="3200400"/>
            <a:ext cx="2362200" cy="2165350"/>
          </a:xfrm>
          <a:prstGeom prst="rect">
            <a:avLst/>
          </a:prstGeom>
          <a:noFill/>
          <a:ln w="76200">
            <a:solidFill>
              <a:srgbClr val="CC0000"/>
            </a:solidFill>
            <a:miter lim="800000"/>
            <a:headEnd/>
            <a:tailEnd/>
          </a:ln>
        </p:spPr>
      </p:pic>
      <p:sp>
        <p:nvSpPr>
          <p:cNvPr id="1253386" name="Oval 10"/>
          <p:cNvSpPr>
            <a:spLocks noChangeArrowheads="1"/>
          </p:cNvSpPr>
          <p:nvPr/>
        </p:nvSpPr>
        <p:spPr bwMode="auto">
          <a:xfrm>
            <a:off x="5562600" y="3429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7" name="Oval 11"/>
          <p:cNvSpPr>
            <a:spLocks noChangeArrowheads="1"/>
          </p:cNvSpPr>
          <p:nvPr/>
        </p:nvSpPr>
        <p:spPr bwMode="auto">
          <a:xfrm>
            <a:off x="5562600" y="4191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8" name="Oval 12"/>
          <p:cNvSpPr>
            <a:spLocks noChangeArrowheads="1"/>
          </p:cNvSpPr>
          <p:nvPr/>
        </p:nvSpPr>
        <p:spPr bwMode="auto">
          <a:xfrm>
            <a:off x="5562600" y="4953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9" name="Oval 13"/>
          <p:cNvSpPr>
            <a:spLocks noChangeArrowheads="1"/>
          </p:cNvSpPr>
          <p:nvPr/>
        </p:nvSpPr>
        <p:spPr bwMode="auto">
          <a:xfrm>
            <a:off x="5562600" y="58674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90" name="Oval 14"/>
          <p:cNvSpPr>
            <a:spLocks noChangeArrowheads="1"/>
          </p:cNvSpPr>
          <p:nvPr/>
        </p:nvSpPr>
        <p:spPr bwMode="auto">
          <a:xfrm>
            <a:off x="2057400" y="1219200"/>
            <a:ext cx="1066800" cy="914400"/>
          </a:xfrm>
          <a:prstGeom prst="ellipse">
            <a:avLst/>
          </a:prstGeom>
          <a:noFill/>
          <a:ln w="12700">
            <a:solidFill>
              <a:srgbClr val="FF0000"/>
            </a:solidFill>
            <a:round/>
            <a:headEnd/>
            <a:tailEnd/>
          </a:ln>
          <a:effectLst/>
        </p:spPr>
        <p:txBody>
          <a:bodyPr wrap="none" anchor="ctr"/>
          <a:lstStyle/>
          <a:p>
            <a:endParaRPr lang="en-US"/>
          </a:p>
        </p:txBody>
      </p:sp>
      <p:sp>
        <p:nvSpPr>
          <p:cNvPr id="15" name="Bent Arrow 14"/>
          <p:cNvSpPr/>
          <p:nvPr/>
        </p:nvSpPr>
        <p:spPr>
          <a:xfrm rot="3258800">
            <a:off x="4767452" y="849838"/>
            <a:ext cx="504692" cy="404309"/>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499"/>
                                          </p:stCondLst>
                                        </p:cTn>
                                        <p:tgtEl>
                                          <p:spTgt spid="1253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6114" name="Picture 2"/>
          <p:cNvPicPr>
            <a:picLocks noChangeAspect="1" noChangeArrowheads="1"/>
          </p:cNvPicPr>
          <p:nvPr/>
        </p:nvPicPr>
        <p:blipFill>
          <a:blip r:embed="rId2" cstate="print"/>
          <a:srcRect/>
          <a:stretch>
            <a:fillRect/>
          </a:stretch>
        </p:blipFill>
        <p:spPr bwMode="auto">
          <a:xfrm>
            <a:off x="76200" y="304800"/>
            <a:ext cx="2936321" cy="4038600"/>
          </a:xfrm>
          <a:prstGeom prst="rect">
            <a:avLst/>
          </a:prstGeom>
          <a:noFill/>
          <a:ln w="9525">
            <a:solidFill>
              <a:srgbClr val="7030A0"/>
            </a:solidFill>
            <a:miter lim="800000"/>
            <a:headEnd/>
            <a:tailEnd/>
          </a:ln>
        </p:spPr>
      </p:pic>
      <p:sp>
        <p:nvSpPr>
          <p:cNvPr id="3" name="Rectangle 2"/>
          <p:cNvSpPr/>
          <p:nvPr/>
        </p:nvSpPr>
        <p:spPr>
          <a:xfrm rot="829385">
            <a:off x="3360864" y="813473"/>
            <a:ext cx="5570757"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Fact Sheet: MF2869</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626115" name="Picture 3"/>
          <p:cNvPicPr>
            <a:picLocks noChangeAspect="1" noChangeArrowheads="1"/>
          </p:cNvPicPr>
          <p:nvPr/>
        </p:nvPicPr>
        <p:blipFill>
          <a:blip r:embed="rId3" cstate="print"/>
          <a:srcRect/>
          <a:stretch>
            <a:fillRect/>
          </a:stretch>
        </p:blipFill>
        <p:spPr bwMode="auto">
          <a:xfrm>
            <a:off x="6248400" y="2895600"/>
            <a:ext cx="2819400" cy="3880385"/>
          </a:xfrm>
          <a:prstGeom prst="rect">
            <a:avLst/>
          </a:prstGeom>
          <a:noFill/>
          <a:ln w="9525">
            <a:solidFill>
              <a:srgbClr val="7030A0"/>
            </a:solidFill>
            <a:miter lim="800000"/>
            <a:headEnd/>
            <a:tailEnd/>
          </a:ln>
        </p:spPr>
      </p:pic>
      <p:pic>
        <p:nvPicPr>
          <p:cNvPr id="1626116" name="Picture 4"/>
          <p:cNvPicPr>
            <a:picLocks noChangeAspect="1" noChangeArrowheads="1"/>
          </p:cNvPicPr>
          <p:nvPr/>
        </p:nvPicPr>
        <p:blipFill>
          <a:blip r:embed="rId4" cstate="print"/>
          <a:srcRect/>
          <a:stretch>
            <a:fillRect/>
          </a:stretch>
        </p:blipFill>
        <p:spPr bwMode="auto">
          <a:xfrm>
            <a:off x="3124200" y="1752600"/>
            <a:ext cx="2963875" cy="3962400"/>
          </a:xfrm>
          <a:prstGeom prst="rect">
            <a:avLst/>
          </a:prstGeom>
          <a:noFill/>
          <a:ln w="9525">
            <a:solidFill>
              <a:srgbClr val="7030A0"/>
            </a:solidFill>
            <a:miter lim="800000"/>
            <a:headEnd/>
            <a:tailEnd/>
          </a:ln>
        </p:spPr>
      </p:pic>
      <p:sp>
        <p:nvSpPr>
          <p:cNvPr id="6" name="Rectangle 4"/>
          <p:cNvSpPr>
            <a:spLocks noChangeArrowheads="1"/>
          </p:cNvSpPr>
          <p:nvPr/>
        </p:nvSpPr>
        <p:spPr bwMode="auto">
          <a:xfrm>
            <a:off x="37187" y="6096000"/>
            <a:ext cx="6135013" cy="584775"/>
          </a:xfrm>
          <a:prstGeom prst="rect">
            <a:avLst/>
          </a:prstGeom>
          <a:noFill/>
          <a:ln w="12700">
            <a:noFill/>
            <a:miter lim="800000"/>
            <a:headEnd/>
            <a:tailEnd/>
          </a:ln>
        </p:spPr>
        <p:txBody>
          <a:bodyPr wrap="none">
            <a:spAutoFit/>
          </a:bodyPr>
          <a:lstStyle/>
          <a:p>
            <a:r>
              <a:rPr lang="en-US" sz="3200" dirty="0">
                <a:solidFill>
                  <a:srgbClr val="7030A0"/>
                </a:solidFill>
                <a:latin typeface="Comic Sans MS" pitchFamily="66" charset="0"/>
              </a:rPr>
              <a:t>www.bae.ksu.edu/faculty/wolf/</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436.JPG"/>
          <p:cNvPicPr>
            <a:picLocks noChangeAspect="1"/>
          </p:cNvPicPr>
          <p:nvPr/>
        </p:nvPicPr>
        <p:blipFill>
          <a:blip r:embed="rId2" cstate="print"/>
          <a:srcRect l="9375" t="7500" r="15313" b="13750"/>
          <a:stretch>
            <a:fillRect/>
          </a:stretch>
        </p:blipFill>
        <p:spPr>
          <a:xfrm>
            <a:off x="152400" y="2971800"/>
            <a:ext cx="2263422" cy="1775049"/>
          </a:xfrm>
          <a:prstGeom prst="rect">
            <a:avLst/>
          </a:prstGeom>
        </p:spPr>
      </p:pic>
      <p:pic>
        <p:nvPicPr>
          <p:cNvPr id="5" name="Picture 4" descr="IMG_4353.JPG"/>
          <p:cNvPicPr>
            <a:picLocks noChangeAspect="1"/>
          </p:cNvPicPr>
          <p:nvPr/>
        </p:nvPicPr>
        <p:blipFill>
          <a:blip r:embed="rId3" cstate="print"/>
          <a:srcRect l="29375" t="10000" r="12500" b="12500"/>
          <a:stretch>
            <a:fillRect/>
          </a:stretch>
        </p:blipFill>
        <p:spPr>
          <a:xfrm>
            <a:off x="5410200" y="228600"/>
            <a:ext cx="3733800" cy="3733800"/>
          </a:xfrm>
          <a:prstGeom prst="rect">
            <a:avLst/>
          </a:prstGeom>
        </p:spPr>
      </p:pic>
      <p:pic>
        <p:nvPicPr>
          <p:cNvPr id="8" name="Picture 7" descr="IMG_4390.JPG"/>
          <p:cNvPicPr>
            <a:picLocks noChangeAspect="1"/>
          </p:cNvPicPr>
          <p:nvPr/>
        </p:nvPicPr>
        <p:blipFill>
          <a:blip r:embed="rId4" cstate="print"/>
          <a:srcRect l="8750" r="18125" b="16250"/>
          <a:stretch>
            <a:fillRect/>
          </a:stretch>
        </p:blipFill>
        <p:spPr>
          <a:xfrm>
            <a:off x="228600" y="4876800"/>
            <a:ext cx="2209800" cy="1898161"/>
          </a:xfrm>
          <a:prstGeom prst="rect">
            <a:avLst/>
          </a:prstGeom>
        </p:spPr>
      </p:pic>
      <p:pic>
        <p:nvPicPr>
          <p:cNvPr id="9" name="Picture 8" descr="IMG_4365.JPG"/>
          <p:cNvPicPr>
            <a:picLocks noChangeAspect="1"/>
          </p:cNvPicPr>
          <p:nvPr/>
        </p:nvPicPr>
        <p:blipFill>
          <a:blip r:embed="rId5" cstate="print"/>
          <a:srcRect l="20937" t="23750" r="7813" b="21250"/>
          <a:stretch>
            <a:fillRect/>
          </a:stretch>
        </p:blipFill>
        <p:spPr>
          <a:xfrm>
            <a:off x="228601" y="152400"/>
            <a:ext cx="4648200" cy="2691062"/>
          </a:xfrm>
          <a:prstGeom prst="rect">
            <a:avLst/>
          </a:prstGeom>
        </p:spPr>
      </p:pic>
      <p:pic>
        <p:nvPicPr>
          <p:cNvPr id="10" name="Picture 9" descr="IMG_4407.JPG"/>
          <p:cNvPicPr>
            <a:picLocks noChangeAspect="1"/>
          </p:cNvPicPr>
          <p:nvPr/>
        </p:nvPicPr>
        <p:blipFill>
          <a:blip r:embed="rId6" cstate="print"/>
          <a:srcRect l="5938" t="5000" r="14375" b="17500"/>
          <a:stretch>
            <a:fillRect/>
          </a:stretch>
        </p:blipFill>
        <p:spPr>
          <a:xfrm>
            <a:off x="6094771" y="4267200"/>
            <a:ext cx="2820629" cy="2057400"/>
          </a:xfrm>
          <a:prstGeom prst="rect">
            <a:avLst/>
          </a:prstGeom>
        </p:spPr>
      </p:pic>
      <p:pic>
        <p:nvPicPr>
          <p:cNvPr id="11" name="Picture 10" descr="IMG_4388.JPG"/>
          <p:cNvPicPr>
            <a:picLocks noChangeAspect="1"/>
          </p:cNvPicPr>
          <p:nvPr/>
        </p:nvPicPr>
        <p:blipFill>
          <a:blip r:embed="rId7" cstate="print"/>
          <a:srcRect l="23750" t="6250" r="9688" b="33750"/>
          <a:stretch>
            <a:fillRect/>
          </a:stretch>
        </p:blipFill>
        <p:spPr>
          <a:xfrm>
            <a:off x="2590800" y="4185634"/>
            <a:ext cx="3276600" cy="2215166"/>
          </a:xfrm>
          <a:prstGeom prst="rect">
            <a:avLst/>
          </a:prstGeom>
        </p:spPr>
      </p:pic>
      <p:sp>
        <p:nvSpPr>
          <p:cNvPr id="12" name="TextBox 11"/>
          <p:cNvSpPr txBox="1"/>
          <p:nvPr/>
        </p:nvSpPr>
        <p:spPr>
          <a:xfrm>
            <a:off x="2362200" y="2895600"/>
            <a:ext cx="3124200" cy="1200329"/>
          </a:xfrm>
          <a:prstGeom prst="rect">
            <a:avLst/>
          </a:prstGeom>
          <a:noFill/>
        </p:spPr>
        <p:txBody>
          <a:bodyPr wrap="square" rtlCol="0">
            <a:spAutoFit/>
          </a:bodyPr>
          <a:lstStyle/>
          <a:p>
            <a:pPr algn="ctr"/>
            <a:r>
              <a:rPr lang="en-US" sz="2400" dirty="0" smtClean="0"/>
              <a:t>Droplet Characteristics Solutions - </a:t>
            </a:r>
            <a:r>
              <a:rPr lang="en-US" sz="2400" dirty="0" err="1" smtClean="0"/>
              <a:t>Sympatec</a:t>
            </a:r>
            <a:r>
              <a:rPr lang="en-US" sz="2400" dirty="0" smtClean="0"/>
              <a:t> Laser - College Station</a:t>
            </a:r>
            <a:endParaRPr 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VI_4376.AVI">
            <a:hlinkClick r:id="" action="ppaction://media"/>
          </p:cNvPr>
          <p:cNvPicPr>
            <a:picLocks noRot="1" noChangeAspect="1"/>
          </p:cNvPicPr>
          <p:nvPr>
            <a:videoFile r:link="rId1"/>
          </p:nvPr>
        </p:nvPicPr>
        <p:blipFill>
          <a:blip r:embed="rId4" cstate="email"/>
          <a:stretch>
            <a:fillRect/>
          </a:stretch>
        </p:blipFill>
        <p:spPr>
          <a:xfrm>
            <a:off x="1828800" y="2286000"/>
            <a:ext cx="5892800" cy="4419600"/>
          </a:xfrm>
          <a:prstGeom prst="rect">
            <a:avLst/>
          </a:prstGeom>
        </p:spPr>
      </p:pic>
      <p:pic>
        <p:nvPicPr>
          <p:cNvPr id="10" name="Picture 9" descr="IMG_4387.JPG"/>
          <p:cNvPicPr>
            <a:picLocks noChangeAspect="1"/>
          </p:cNvPicPr>
          <p:nvPr/>
        </p:nvPicPr>
        <p:blipFill>
          <a:blip r:embed="rId5" cstate="email"/>
          <a:srcRect/>
          <a:stretch>
            <a:fillRect/>
          </a:stretch>
        </p:blipFill>
        <p:spPr>
          <a:xfrm>
            <a:off x="5356122" y="22860"/>
            <a:ext cx="3650225" cy="2263140"/>
          </a:xfrm>
          <a:prstGeom prst="ellipse">
            <a:avLst/>
          </a:prstGeom>
          <a:ln>
            <a:noFill/>
          </a:ln>
          <a:effectLst>
            <a:softEdge rad="112500"/>
          </a:effectLst>
        </p:spPr>
      </p:pic>
      <p:sp>
        <p:nvSpPr>
          <p:cNvPr id="9" name="Title 1"/>
          <p:cNvSpPr txBox="1">
            <a:spLocks/>
          </p:cNvSpPr>
          <p:nvPr/>
        </p:nvSpPr>
        <p:spPr>
          <a:xfrm>
            <a:off x="457200" y="381000"/>
            <a:ext cx="4114800" cy="63976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CP11TT4015 Flat-Fan</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Box 10"/>
          <p:cNvSpPr txBox="1"/>
          <p:nvPr/>
        </p:nvSpPr>
        <p:spPr>
          <a:xfrm>
            <a:off x="381000" y="1143000"/>
            <a:ext cx="2895600" cy="1200329"/>
          </a:xfrm>
          <a:prstGeom prst="rect">
            <a:avLst/>
          </a:prstGeom>
          <a:noFill/>
        </p:spPr>
        <p:txBody>
          <a:bodyPr wrap="square" rtlCol="0">
            <a:spAutoFit/>
          </a:bodyPr>
          <a:lstStyle/>
          <a:p>
            <a:r>
              <a:rPr lang="en-US" dirty="0" smtClean="0"/>
              <a:t>140 MPH</a:t>
            </a:r>
          </a:p>
          <a:p>
            <a:r>
              <a:rPr lang="en-US" dirty="0" smtClean="0"/>
              <a:t>40 PSI</a:t>
            </a:r>
          </a:p>
          <a:p>
            <a:r>
              <a:rPr lang="en-US" dirty="0" smtClean="0"/>
              <a:t>23 degree orientation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VI_4425.AVI">
            <a:hlinkClick r:id="" action="ppaction://media"/>
          </p:cNvPr>
          <p:cNvPicPr>
            <a:picLocks noGrp="1" noRot="1" noChangeAspect="1"/>
          </p:cNvPicPr>
          <p:nvPr>
            <p:ph/>
            <a:videoFile r:link="rId1"/>
          </p:nvPr>
        </p:nvPicPr>
        <p:blipFill>
          <a:blip r:embed="rId4" cstate="email"/>
          <a:stretch>
            <a:fillRect/>
          </a:stretch>
        </p:blipFill>
        <p:spPr>
          <a:xfrm>
            <a:off x="304800" y="2209800"/>
            <a:ext cx="5994400" cy="4495800"/>
          </a:xfrm>
          <a:prstGeom prst="rect">
            <a:avLst/>
          </a:prstGeom>
        </p:spPr>
      </p:pic>
      <p:pic>
        <p:nvPicPr>
          <p:cNvPr id="6" name="Picture 5" descr="IMG_4397.JPG"/>
          <p:cNvPicPr>
            <a:picLocks noChangeAspect="1"/>
          </p:cNvPicPr>
          <p:nvPr/>
        </p:nvPicPr>
        <p:blipFill>
          <a:blip r:embed="rId5" cstate="email"/>
          <a:stretch>
            <a:fillRect/>
          </a:stretch>
        </p:blipFill>
        <p:spPr>
          <a:xfrm>
            <a:off x="6400800" y="2667000"/>
            <a:ext cx="2692400" cy="2019300"/>
          </a:xfrm>
          <a:prstGeom prst="ellipse">
            <a:avLst/>
          </a:prstGeom>
          <a:ln>
            <a:noFill/>
          </a:ln>
          <a:effectLst>
            <a:softEdge rad="112500"/>
          </a:effectLst>
        </p:spPr>
      </p:pic>
      <p:pic>
        <p:nvPicPr>
          <p:cNvPr id="8" name="Picture 7" descr="IMG_4152.JPG"/>
          <p:cNvPicPr>
            <a:picLocks noChangeAspect="1"/>
          </p:cNvPicPr>
          <p:nvPr/>
        </p:nvPicPr>
        <p:blipFill>
          <a:blip r:embed="rId6" cstate="email"/>
          <a:stretch>
            <a:fillRect/>
          </a:stretch>
        </p:blipFill>
        <p:spPr>
          <a:xfrm>
            <a:off x="5562600" y="0"/>
            <a:ext cx="3429000" cy="25717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itle 1"/>
          <p:cNvSpPr txBox="1">
            <a:spLocks/>
          </p:cNvSpPr>
          <p:nvPr/>
        </p:nvSpPr>
        <p:spPr>
          <a:xfrm>
            <a:off x="609600" y="838200"/>
            <a:ext cx="5029200" cy="63976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ASC D-12 Rotary Atomizer</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Box 8"/>
          <p:cNvSpPr txBox="1"/>
          <p:nvPr/>
        </p:nvSpPr>
        <p:spPr>
          <a:xfrm>
            <a:off x="6553200" y="4876800"/>
            <a:ext cx="2209800" cy="1569660"/>
          </a:xfrm>
          <a:prstGeom prst="rect">
            <a:avLst/>
          </a:prstGeom>
          <a:noFill/>
          <a:ln>
            <a:solidFill>
              <a:schemeClr val="tx1"/>
            </a:solidFill>
          </a:ln>
        </p:spPr>
        <p:txBody>
          <a:bodyPr wrap="square" rtlCol="0">
            <a:spAutoFit/>
          </a:bodyPr>
          <a:lstStyle/>
          <a:p>
            <a:r>
              <a:rPr lang="en-US" dirty="0" smtClean="0"/>
              <a:t>140 MPH</a:t>
            </a:r>
          </a:p>
          <a:p>
            <a:r>
              <a:rPr lang="en-US" dirty="0" smtClean="0"/>
              <a:t>26 PSI</a:t>
            </a:r>
          </a:p>
          <a:p>
            <a:r>
              <a:rPr lang="en-US" dirty="0" smtClean="0"/>
              <a:t>2 GPA</a:t>
            </a:r>
          </a:p>
          <a:p>
            <a:r>
              <a:rPr lang="en-US" dirty="0" smtClean="0"/>
              <a:t>Blade pitch #2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302.JPG"/>
          <p:cNvPicPr>
            <a:picLocks noChangeAspect="1"/>
          </p:cNvPicPr>
          <p:nvPr/>
        </p:nvPicPr>
        <p:blipFill>
          <a:blip r:embed="rId2" cstate="print"/>
          <a:srcRect l="14167" t="12222" r="12500" b="13333"/>
          <a:stretch>
            <a:fillRect/>
          </a:stretch>
        </p:blipFill>
        <p:spPr>
          <a:xfrm>
            <a:off x="152399" y="3886200"/>
            <a:ext cx="3603009" cy="2743200"/>
          </a:xfrm>
          <a:prstGeom prst="rect">
            <a:avLst/>
          </a:prstGeom>
        </p:spPr>
      </p:pic>
      <p:pic>
        <p:nvPicPr>
          <p:cNvPr id="3" name="Picture 2" descr="IMG_6300.JPG"/>
          <p:cNvPicPr>
            <a:picLocks noChangeAspect="1"/>
          </p:cNvPicPr>
          <p:nvPr/>
        </p:nvPicPr>
        <p:blipFill>
          <a:blip r:embed="rId3" cstate="print"/>
          <a:srcRect l="8333" r="9167" b="7778"/>
          <a:stretch>
            <a:fillRect/>
          </a:stretch>
        </p:blipFill>
        <p:spPr>
          <a:xfrm>
            <a:off x="5820578" y="3962400"/>
            <a:ext cx="3171022" cy="2658533"/>
          </a:xfrm>
          <a:prstGeom prst="rect">
            <a:avLst/>
          </a:prstGeom>
        </p:spPr>
      </p:pic>
      <p:pic>
        <p:nvPicPr>
          <p:cNvPr id="4" name="Picture 3" descr="IMG_6306.JPG"/>
          <p:cNvPicPr>
            <a:picLocks noChangeAspect="1"/>
          </p:cNvPicPr>
          <p:nvPr/>
        </p:nvPicPr>
        <p:blipFill>
          <a:blip r:embed="rId4" cstate="print"/>
          <a:srcRect l="20000" t="12222" r="7500"/>
          <a:stretch>
            <a:fillRect/>
          </a:stretch>
        </p:blipFill>
        <p:spPr>
          <a:xfrm>
            <a:off x="4800600" y="228600"/>
            <a:ext cx="4038600" cy="3667234"/>
          </a:xfrm>
          <a:prstGeom prst="rect">
            <a:avLst/>
          </a:prstGeom>
        </p:spPr>
      </p:pic>
      <p:pic>
        <p:nvPicPr>
          <p:cNvPr id="5" name="Picture 4" descr="IMG_6289.JPG"/>
          <p:cNvPicPr>
            <a:picLocks noChangeAspect="1"/>
          </p:cNvPicPr>
          <p:nvPr/>
        </p:nvPicPr>
        <p:blipFill>
          <a:blip r:embed="rId5" cstate="print"/>
          <a:stretch>
            <a:fillRect/>
          </a:stretch>
        </p:blipFill>
        <p:spPr>
          <a:xfrm>
            <a:off x="152400" y="76200"/>
            <a:ext cx="4343400" cy="3257550"/>
          </a:xfrm>
          <a:prstGeom prst="rect">
            <a:avLst/>
          </a:prstGeom>
        </p:spPr>
      </p:pic>
      <p:sp>
        <p:nvSpPr>
          <p:cNvPr id="6" name="TextBox 5"/>
          <p:cNvSpPr txBox="1"/>
          <p:nvPr/>
        </p:nvSpPr>
        <p:spPr>
          <a:xfrm>
            <a:off x="3759242" y="4590871"/>
            <a:ext cx="2007024" cy="1938992"/>
          </a:xfrm>
          <a:prstGeom prst="rect">
            <a:avLst/>
          </a:prstGeom>
          <a:noFill/>
        </p:spPr>
        <p:txBody>
          <a:bodyPr wrap="none" rtlCol="0">
            <a:spAutoFit/>
          </a:bodyPr>
          <a:lstStyle/>
          <a:p>
            <a:pPr algn="ctr"/>
            <a:r>
              <a:rPr lang="en-US" sz="2400" dirty="0" smtClean="0"/>
              <a:t>Droplet </a:t>
            </a:r>
          </a:p>
          <a:p>
            <a:pPr algn="ctr"/>
            <a:r>
              <a:rPr lang="en-US" sz="2400" dirty="0" smtClean="0"/>
              <a:t>Characteristics</a:t>
            </a:r>
          </a:p>
          <a:p>
            <a:pPr algn="ctr"/>
            <a:r>
              <a:rPr lang="en-US" sz="2400" dirty="0" smtClean="0"/>
              <a:t>Water</a:t>
            </a:r>
          </a:p>
          <a:p>
            <a:pPr algn="ctr"/>
            <a:r>
              <a:rPr lang="en-US" sz="2400" dirty="0" smtClean="0"/>
              <a:t>Oxford Laser</a:t>
            </a:r>
          </a:p>
          <a:p>
            <a:pPr algn="ctr"/>
            <a:r>
              <a:rPr lang="en-US" sz="2400" dirty="0" smtClean="0"/>
              <a:t>Wooster</a:t>
            </a:r>
            <a:endParaRPr lang="en-US"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74.JPG"/>
          <p:cNvPicPr>
            <a:picLocks noChangeAspect="1"/>
          </p:cNvPicPr>
          <p:nvPr/>
        </p:nvPicPr>
        <p:blipFill>
          <a:blip r:embed="rId2" cstate="print"/>
          <a:srcRect l="5938" t="15000" r="4062" b="8750"/>
          <a:stretch>
            <a:fillRect/>
          </a:stretch>
        </p:blipFill>
        <p:spPr>
          <a:xfrm>
            <a:off x="304800" y="4114799"/>
            <a:ext cx="4191000" cy="2663031"/>
          </a:xfrm>
          <a:prstGeom prst="rect">
            <a:avLst/>
          </a:prstGeom>
        </p:spPr>
      </p:pic>
      <p:pic>
        <p:nvPicPr>
          <p:cNvPr id="3" name="Picture 2" descr="IMG_1072.JPG"/>
          <p:cNvPicPr>
            <a:picLocks noChangeAspect="1"/>
          </p:cNvPicPr>
          <p:nvPr/>
        </p:nvPicPr>
        <p:blipFill>
          <a:blip r:embed="rId3" cstate="print"/>
          <a:srcRect l="26562" r="13438" b="21250"/>
          <a:stretch>
            <a:fillRect/>
          </a:stretch>
        </p:blipFill>
        <p:spPr>
          <a:xfrm>
            <a:off x="6822924" y="304800"/>
            <a:ext cx="2244876" cy="2209800"/>
          </a:xfrm>
          <a:prstGeom prst="rect">
            <a:avLst/>
          </a:prstGeom>
        </p:spPr>
      </p:pic>
      <p:pic>
        <p:nvPicPr>
          <p:cNvPr id="4" name="Picture 3" descr="IMG_1067.JPG"/>
          <p:cNvPicPr>
            <a:picLocks noChangeAspect="1"/>
          </p:cNvPicPr>
          <p:nvPr/>
        </p:nvPicPr>
        <p:blipFill>
          <a:blip r:embed="rId4" cstate="print"/>
          <a:srcRect l="10625" t="10000" b="1250"/>
          <a:stretch>
            <a:fillRect/>
          </a:stretch>
        </p:blipFill>
        <p:spPr>
          <a:xfrm>
            <a:off x="4953000" y="3581400"/>
            <a:ext cx="3990305" cy="2971800"/>
          </a:xfrm>
          <a:prstGeom prst="rect">
            <a:avLst/>
          </a:prstGeom>
        </p:spPr>
      </p:pic>
      <p:pic>
        <p:nvPicPr>
          <p:cNvPr id="7" name="Picture 6" descr="IMG_1045.JPG"/>
          <p:cNvPicPr>
            <a:picLocks noChangeAspect="1"/>
          </p:cNvPicPr>
          <p:nvPr/>
        </p:nvPicPr>
        <p:blipFill>
          <a:blip r:embed="rId5" cstate="print"/>
          <a:srcRect l="6875" t="13750" r="3125"/>
          <a:stretch>
            <a:fillRect/>
          </a:stretch>
        </p:blipFill>
        <p:spPr>
          <a:xfrm>
            <a:off x="152400" y="76200"/>
            <a:ext cx="4038600" cy="2902744"/>
          </a:xfrm>
          <a:prstGeom prst="rect">
            <a:avLst/>
          </a:prstGeom>
        </p:spPr>
      </p:pic>
      <p:pic>
        <p:nvPicPr>
          <p:cNvPr id="8" name="Picture 7" descr="IMG_1056.JPG"/>
          <p:cNvPicPr>
            <a:picLocks noChangeAspect="1"/>
          </p:cNvPicPr>
          <p:nvPr/>
        </p:nvPicPr>
        <p:blipFill>
          <a:blip r:embed="rId6" cstate="print"/>
          <a:srcRect l="26563" r="21875" b="16250"/>
          <a:stretch>
            <a:fillRect/>
          </a:stretch>
        </p:blipFill>
        <p:spPr>
          <a:xfrm>
            <a:off x="4343400" y="457200"/>
            <a:ext cx="2362200" cy="2877589"/>
          </a:xfrm>
          <a:prstGeom prst="rect">
            <a:avLst/>
          </a:prstGeom>
        </p:spPr>
      </p:pic>
      <p:sp>
        <p:nvSpPr>
          <p:cNvPr id="9" name="TextBox 8"/>
          <p:cNvSpPr txBox="1"/>
          <p:nvPr/>
        </p:nvSpPr>
        <p:spPr>
          <a:xfrm>
            <a:off x="0" y="2971800"/>
            <a:ext cx="4343400" cy="1200329"/>
          </a:xfrm>
          <a:prstGeom prst="rect">
            <a:avLst/>
          </a:prstGeom>
          <a:noFill/>
        </p:spPr>
        <p:txBody>
          <a:bodyPr wrap="square" rtlCol="0">
            <a:spAutoFit/>
          </a:bodyPr>
          <a:lstStyle/>
          <a:p>
            <a:pPr algn="ctr"/>
            <a:r>
              <a:rPr lang="en-US" sz="2400" dirty="0" smtClean="0"/>
              <a:t>Droplet Characteristics-Solutions</a:t>
            </a:r>
          </a:p>
          <a:p>
            <a:pPr algn="ctr"/>
            <a:r>
              <a:rPr lang="en-US" sz="2400" dirty="0" err="1" smtClean="0"/>
              <a:t>Sympatec</a:t>
            </a:r>
            <a:r>
              <a:rPr lang="en-US" sz="2400" dirty="0" smtClean="0"/>
              <a:t> Laser</a:t>
            </a:r>
          </a:p>
          <a:p>
            <a:pPr algn="ctr"/>
            <a:r>
              <a:rPr lang="en-US" sz="2400" dirty="0" smtClean="0"/>
              <a:t>North Platte</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26.JPG"/>
          <p:cNvPicPr>
            <a:picLocks noChangeAspect="1"/>
          </p:cNvPicPr>
          <p:nvPr/>
        </p:nvPicPr>
        <p:blipFill>
          <a:blip r:embed="rId2" cstate="print"/>
          <a:srcRect l="32188" t="5000" b="27500"/>
          <a:stretch>
            <a:fillRect/>
          </a:stretch>
        </p:blipFill>
        <p:spPr>
          <a:xfrm>
            <a:off x="152400" y="228600"/>
            <a:ext cx="3505200" cy="2616785"/>
          </a:xfrm>
          <a:prstGeom prst="rect">
            <a:avLst/>
          </a:prstGeom>
        </p:spPr>
      </p:pic>
      <p:pic>
        <p:nvPicPr>
          <p:cNvPr id="4" name="Picture 3" descr="IMG_1119.JPG"/>
          <p:cNvPicPr>
            <a:picLocks noChangeAspect="1"/>
          </p:cNvPicPr>
          <p:nvPr/>
        </p:nvPicPr>
        <p:blipFill>
          <a:blip r:embed="rId3" cstate="print"/>
          <a:srcRect l="35938" r="1250" b="11250"/>
          <a:stretch>
            <a:fillRect/>
          </a:stretch>
        </p:blipFill>
        <p:spPr>
          <a:xfrm>
            <a:off x="5105400" y="2667000"/>
            <a:ext cx="1676400" cy="1776484"/>
          </a:xfrm>
          <a:prstGeom prst="rect">
            <a:avLst/>
          </a:prstGeom>
        </p:spPr>
      </p:pic>
      <p:pic>
        <p:nvPicPr>
          <p:cNvPr id="6" name="Picture 5" descr="June-05 136.jpg"/>
          <p:cNvPicPr>
            <a:picLocks noChangeAspect="1"/>
          </p:cNvPicPr>
          <p:nvPr/>
        </p:nvPicPr>
        <p:blipFill>
          <a:blip r:embed="rId4" cstate="print"/>
          <a:stretch>
            <a:fillRect/>
          </a:stretch>
        </p:blipFill>
        <p:spPr>
          <a:xfrm>
            <a:off x="7162800" y="152400"/>
            <a:ext cx="1943100" cy="2590800"/>
          </a:xfrm>
          <a:prstGeom prst="rect">
            <a:avLst/>
          </a:prstGeom>
        </p:spPr>
      </p:pic>
      <p:sp>
        <p:nvSpPr>
          <p:cNvPr id="7" name="Rectangle 6"/>
          <p:cNvSpPr/>
          <p:nvPr/>
        </p:nvSpPr>
        <p:spPr>
          <a:xfrm>
            <a:off x="457200" y="3048000"/>
            <a:ext cx="4038600" cy="1200329"/>
          </a:xfrm>
          <a:prstGeom prst="rect">
            <a:avLst/>
          </a:prstGeom>
        </p:spPr>
        <p:txBody>
          <a:bodyPr wrap="square">
            <a:spAutoFit/>
          </a:bodyPr>
          <a:lstStyle/>
          <a:p>
            <a:pPr algn="ctr"/>
            <a:r>
              <a:rPr lang="en-US" sz="2400" dirty="0" smtClean="0"/>
              <a:t>Droplet Characteristics</a:t>
            </a:r>
          </a:p>
          <a:p>
            <a:pPr algn="ctr"/>
            <a:r>
              <a:rPr lang="en-US" sz="2400" dirty="0" smtClean="0"/>
              <a:t>Water Sensitive &amp; </a:t>
            </a:r>
            <a:r>
              <a:rPr lang="en-US" sz="2400" dirty="0" err="1" smtClean="0"/>
              <a:t>Kromekote</a:t>
            </a:r>
            <a:r>
              <a:rPr lang="en-US" sz="2400" dirty="0" smtClean="0"/>
              <a:t> Paper – KSU</a:t>
            </a:r>
            <a:endParaRPr lang="en-US" sz="2400" dirty="0"/>
          </a:p>
        </p:txBody>
      </p:sp>
      <p:pic>
        <p:nvPicPr>
          <p:cNvPr id="8" name="Picture 7" descr="MVC-019F.JPG"/>
          <p:cNvPicPr>
            <a:picLocks noChangeAspect="1"/>
          </p:cNvPicPr>
          <p:nvPr/>
        </p:nvPicPr>
        <p:blipFill>
          <a:blip r:embed="rId5" cstate="print"/>
          <a:srcRect l="6250" t="26667" r="6250" b="13333"/>
          <a:stretch>
            <a:fillRect/>
          </a:stretch>
        </p:blipFill>
        <p:spPr>
          <a:xfrm>
            <a:off x="76201" y="4419600"/>
            <a:ext cx="4000500" cy="2057400"/>
          </a:xfrm>
          <a:prstGeom prst="rect">
            <a:avLst/>
          </a:prstGeom>
        </p:spPr>
      </p:pic>
      <p:pic>
        <p:nvPicPr>
          <p:cNvPr id="9" name="Picture 8" descr="IMG_0465.JPG"/>
          <p:cNvPicPr>
            <a:picLocks noChangeAspect="1"/>
          </p:cNvPicPr>
          <p:nvPr/>
        </p:nvPicPr>
        <p:blipFill>
          <a:blip r:embed="rId6" cstate="print"/>
          <a:srcRect l="15833" t="11111" r="5000" b="11111"/>
          <a:stretch>
            <a:fillRect/>
          </a:stretch>
        </p:blipFill>
        <p:spPr>
          <a:xfrm>
            <a:off x="3962400" y="228600"/>
            <a:ext cx="2999015" cy="2209800"/>
          </a:xfrm>
          <a:prstGeom prst="rect">
            <a:avLst/>
          </a:prstGeom>
        </p:spPr>
      </p:pic>
      <p:pic>
        <p:nvPicPr>
          <p:cNvPr id="10" name="Picture 9" descr="IMG_0026.JPG"/>
          <p:cNvPicPr>
            <a:picLocks noChangeAspect="1"/>
          </p:cNvPicPr>
          <p:nvPr/>
        </p:nvPicPr>
        <p:blipFill>
          <a:blip r:embed="rId7" cstate="print"/>
          <a:stretch>
            <a:fillRect/>
          </a:stretch>
        </p:blipFill>
        <p:spPr>
          <a:xfrm>
            <a:off x="4267200" y="4648200"/>
            <a:ext cx="2743200" cy="2057400"/>
          </a:xfrm>
          <a:prstGeom prst="rect">
            <a:avLst/>
          </a:prstGeom>
        </p:spPr>
      </p:pic>
      <p:pic>
        <p:nvPicPr>
          <p:cNvPr id="12" name="Picture 11" descr="IMG_1724.JPG"/>
          <p:cNvPicPr>
            <a:picLocks noChangeAspect="1"/>
          </p:cNvPicPr>
          <p:nvPr/>
        </p:nvPicPr>
        <p:blipFill>
          <a:blip r:embed="rId8" cstate="print"/>
          <a:srcRect l="13750" t="15000" r="10313" b="25000"/>
          <a:stretch>
            <a:fillRect/>
          </a:stretch>
        </p:blipFill>
        <p:spPr>
          <a:xfrm rot="16200000">
            <a:off x="6403623" y="3578577"/>
            <a:ext cx="3352802" cy="198684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481.JPG"/>
          <p:cNvPicPr>
            <a:picLocks noChangeAspect="1"/>
          </p:cNvPicPr>
          <p:nvPr/>
        </p:nvPicPr>
        <p:blipFill>
          <a:blip r:embed="rId2" cstate="print"/>
          <a:srcRect l="20000" r="6875" b="15000"/>
          <a:stretch>
            <a:fillRect/>
          </a:stretch>
        </p:blipFill>
        <p:spPr>
          <a:xfrm>
            <a:off x="5867400" y="2819400"/>
            <a:ext cx="3200400" cy="2790092"/>
          </a:xfrm>
          <a:prstGeom prst="rect">
            <a:avLst/>
          </a:prstGeom>
        </p:spPr>
      </p:pic>
      <p:pic>
        <p:nvPicPr>
          <p:cNvPr id="4" name="Picture 3" descr="IMG_4467.JPG"/>
          <p:cNvPicPr>
            <a:picLocks noChangeAspect="1"/>
          </p:cNvPicPr>
          <p:nvPr/>
        </p:nvPicPr>
        <p:blipFill>
          <a:blip r:embed="rId3" cstate="print"/>
          <a:srcRect l="14375" t="23750" b="33750"/>
          <a:stretch>
            <a:fillRect/>
          </a:stretch>
        </p:blipFill>
        <p:spPr>
          <a:xfrm>
            <a:off x="228600" y="4800600"/>
            <a:ext cx="5287682" cy="1968408"/>
          </a:xfrm>
          <a:prstGeom prst="rect">
            <a:avLst/>
          </a:prstGeom>
        </p:spPr>
      </p:pic>
      <p:pic>
        <p:nvPicPr>
          <p:cNvPr id="5" name="Picture 4" descr="IMG_4462.JPG"/>
          <p:cNvPicPr>
            <a:picLocks noChangeAspect="1"/>
          </p:cNvPicPr>
          <p:nvPr/>
        </p:nvPicPr>
        <p:blipFill>
          <a:blip r:embed="rId4" cstate="print"/>
          <a:srcRect l="9375" r="18125" b="11250"/>
          <a:stretch>
            <a:fillRect/>
          </a:stretch>
        </p:blipFill>
        <p:spPr>
          <a:xfrm>
            <a:off x="6172200" y="76200"/>
            <a:ext cx="2821905" cy="2590800"/>
          </a:xfrm>
          <a:prstGeom prst="rect">
            <a:avLst/>
          </a:prstGeom>
        </p:spPr>
      </p:pic>
      <p:pic>
        <p:nvPicPr>
          <p:cNvPr id="6" name="Picture 5" descr="IMG_4448.JPG"/>
          <p:cNvPicPr>
            <a:picLocks noChangeAspect="1"/>
          </p:cNvPicPr>
          <p:nvPr/>
        </p:nvPicPr>
        <p:blipFill>
          <a:blip r:embed="rId5" cstate="print"/>
          <a:srcRect t="1250" b="27500"/>
          <a:stretch>
            <a:fillRect/>
          </a:stretch>
        </p:blipFill>
        <p:spPr>
          <a:xfrm>
            <a:off x="228600" y="228600"/>
            <a:ext cx="3850105" cy="2057400"/>
          </a:xfrm>
          <a:prstGeom prst="rect">
            <a:avLst/>
          </a:prstGeom>
        </p:spPr>
      </p:pic>
      <p:pic>
        <p:nvPicPr>
          <p:cNvPr id="7" name="Picture 6" descr="IMG_4464.JPG"/>
          <p:cNvPicPr>
            <a:picLocks noChangeAspect="1"/>
          </p:cNvPicPr>
          <p:nvPr/>
        </p:nvPicPr>
        <p:blipFill>
          <a:blip r:embed="rId6" cstate="print"/>
          <a:srcRect l="11563" t="11250" r="20000"/>
          <a:stretch>
            <a:fillRect/>
          </a:stretch>
        </p:blipFill>
        <p:spPr>
          <a:xfrm>
            <a:off x="4191000" y="609600"/>
            <a:ext cx="1828800" cy="1778696"/>
          </a:xfrm>
          <a:prstGeom prst="rect">
            <a:avLst/>
          </a:prstGeom>
        </p:spPr>
      </p:pic>
      <p:sp>
        <p:nvSpPr>
          <p:cNvPr id="8" name="TextBox 7"/>
          <p:cNvSpPr txBox="1"/>
          <p:nvPr/>
        </p:nvSpPr>
        <p:spPr>
          <a:xfrm>
            <a:off x="5943600" y="5638800"/>
            <a:ext cx="2982420" cy="1015663"/>
          </a:xfrm>
          <a:prstGeom prst="rect">
            <a:avLst/>
          </a:prstGeom>
          <a:noFill/>
        </p:spPr>
        <p:txBody>
          <a:bodyPr wrap="none" rtlCol="0">
            <a:spAutoFit/>
          </a:bodyPr>
          <a:lstStyle/>
          <a:p>
            <a:r>
              <a:rPr lang="en-US" sz="2000" dirty="0" smtClean="0"/>
              <a:t>Droplet Characteristics – </a:t>
            </a:r>
          </a:p>
          <a:p>
            <a:r>
              <a:rPr lang="en-US" sz="2000" dirty="0" smtClean="0"/>
              <a:t>Spread Factors –  Solutions</a:t>
            </a:r>
          </a:p>
          <a:p>
            <a:pPr algn="ctr"/>
            <a:r>
              <a:rPr lang="en-US" sz="2000" dirty="0" smtClean="0"/>
              <a:t>College Station</a:t>
            </a:r>
            <a:endParaRPr lang="en-US" sz="2000" dirty="0"/>
          </a:p>
        </p:txBody>
      </p:sp>
      <p:pic>
        <p:nvPicPr>
          <p:cNvPr id="9" name="Picture 8" descr="IMG_4476.JPG"/>
          <p:cNvPicPr>
            <a:picLocks noChangeAspect="1"/>
          </p:cNvPicPr>
          <p:nvPr/>
        </p:nvPicPr>
        <p:blipFill>
          <a:blip r:embed="rId7" cstate="print"/>
          <a:srcRect l="3125" t="13750" b="33750"/>
          <a:stretch>
            <a:fillRect/>
          </a:stretch>
        </p:blipFill>
        <p:spPr>
          <a:xfrm>
            <a:off x="304800" y="2514600"/>
            <a:ext cx="5130800" cy="208542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533400" y="1295400"/>
            <a:ext cx="8382000" cy="381000"/>
          </a:xfrm>
          <a:prstGeom prst="rect">
            <a:avLst/>
          </a:prstGeom>
          <a:solidFill>
            <a:schemeClr val="bg1"/>
          </a:solidFill>
          <a:ln w="12700">
            <a:noFill/>
            <a:miter lim="800000"/>
            <a:headEnd/>
            <a:tailEnd/>
          </a:ln>
        </p:spPr>
        <p:txBody>
          <a:bodyPr wrap="none" anchor="ctr"/>
          <a:lstStyle/>
          <a:p>
            <a:endParaRPr lang="en-US"/>
          </a:p>
        </p:txBody>
      </p:sp>
      <p:sp>
        <p:nvSpPr>
          <p:cNvPr id="3077" name="Rectangle 4"/>
          <p:cNvSpPr>
            <a:spLocks noChangeArrowheads="1"/>
          </p:cNvSpPr>
          <p:nvPr/>
        </p:nvSpPr>
        <p:spPr bwMode="auto">
          <a:xfrm>
            <a:off x="947738" y="609600"/>
            <a:ext cx="161925" cy="638175"/>
          </a:xfrm>
          <a:prstGeom prst="rect">
            <a:avLst/>
          </a:prstGeom>
          <a:noFill/>
          <a:ln w="12700">
            <a:noFill/>
            <a:miter lim="800000"/>
            <a:headEnd/>
            <a:tailEnd/>
          </a:ln>
        </p:spPr>
        <p:txBody>
          <a:bodyPr wrap="none" lIns="90488" tIns="44450" rIns="90488" bIns="44450">
            <a:spAutoFit/>
          </a:bodyPr>
          <a:lstStyle/>
          <a:p>
            <a:pPr eaLnBrk="0" hangingPunct="0"/>
            <a:endParaRPr lang="en-US" sz="3600" b="1">
              <a:latin typeface="Univers (E1)" charset="0"/>
            </a:endParaRPr>
          </a:p>
        </p:txBody>
      </p:sp>
      <p:graphicFrame>
        <p:nvGraphicFramePr>
          <p:cNvPr id="3074" name="Object 5"/>
          <p:cNvGraphicFramePr>
            <a:graphicFrameLocks/>
          </p:cNvGraphicFramePr>
          <p:nvPr/>
        </p:nvGraphicFramePr>
        <p:xfrm>
          <a:off x="228600" y="2438400"/>
          <a:ext cx="1371600" cy="1295400"/>
        </p:xfrm>
        <a:graphic>
          <a:graphicData uri="http://schemas.openxmlformats.org/presentationml/2006/ole">
            <p:oleObj spid="_x0000_s38914" name="Document" r:id="rId5" imgW="1873226" imgH="1732082" progId="Word.Document.8">
              <p:embed/>
            </p:oleObj>
          </a:graphicData>
        </a:graphic>
      </p:graphicFrame>
      <p:pic>
        <p:nvPicPr>
          <p:cNvPr id="3078" name="Picture 6"/>
          <p:cNvPicPr>
            <a:picLocks noChangeArrowheads="1"/>
          </p:cNvPicPr>
          <p:nvPr/>
        </p:nvPicPr>
        <p:blipFill>
          <a:blip r:embed="rId6" cstate="print">
            <a:lum contrast="12000"/>
          </a:blip>
          <a:srcRect/>
          <a:stretch>
            <a:fillRect/>
          </a:stretch>
        </p:blipFill>
        <p:spPr bwMode="auto">
          <a:xfrm rot="5400000">
            <a:off x="2781300" y="2171700"/>
            <a:ext cx="1295400" cy="2286000"/>
          </a:xfrm>
          <a:prstGeom prst="rect">
            <a:avLst/>
          </a:prstGeom>
          <a:noFill/>
          <a:ln w="9525">
            <a:noFill/>
            <a:miter lim="800000"/>
            <a:headEnd/>
            <a:tailEnd/>
          </a:ln>
        </p:spPr>
      </p:pic>
      <p:pic>
        <p:nvPicPr>
          <p:cNvPr id="3079" name="Picture 7"/>
          <p:cNvPicPr>
            <a:picLocks noChangeArrowheads="1"/>
          </p:cNvPicPr>
          <p:nvPr/>
        </p:nvPicPr>
        <p:blipFill>
          <a:blip r:embed="rId7" cstate="print">
            <a:lum bright="42000" contrast="66000"/>
          </a:blip>
          <a:srcRect/>
          <a:stretch>
            <a:fillRect/>
          </a:stretch>
        </p:blipFill>
        <p:spPr bwMode="auto">
          <a:xfrm>
            <a:off x="2438400" y="4343400"/>
            <a:ext cx="1219200" cy="1295400"/>
          </a:xfrm>
          <a:prstGeom prst="rect">
            <a:avLst/>
          </a:prstGeom>
          <a:noFill/>
          <a:ln w="9525">
            <a:noFill/>
            <a:miter lim="800000"/>
            <a:headEnd/>
            <a:tailEnd/>
          </a:ln>
        </p:spPr>
      </p:pic>
      <p:sp>
        <p:nvSpPr>
          <p:cNvPr id="3080" name="Rectangle 8"/>
          <p:cNvSpPr>
            <a:spLocks noGrp="1" noChangeArrowheads="1"/>
          </p:cNvSpPr>
          <p:nvPr>
            <p:ph type="title"/>
          </p:nvPr>
        </p:nvSpPr>
        <p:spPr>
          <a:xfrm>
            <a:off x="304800" y="304800"/>
            <a:ext cx="6324600" cy="590550"/>
          </a:xfrm>
        </p:spPr>
        <p:txBody>
          <a:bodyPr>
            <a:normAutofit fontScale="90000"/>
          </a:bodyPr>
          <a:lstStyle/>
          <a:p>
            <a:pPr algn="l" eaLnBrk="1" hangingPunct="1"/>
            <a:r>
              <a:rPr lang="en-US" sz="4000" smtClean="0"/>
              <a:t>Nozzle Technology……</a:t>
            </a:r>
            <a:endParaRPr lang="en-US" sz="7200" smtClean="0"/>
          </a:p>
        </p:txBody>
      </p:sp>
      <p:sp>
        <p:nvSpPr>
          <p:cNvPr id="3081" name="Rectangle 9"/>
          <p:cNvSpPr>
            <a:spLocks noGrp="1" noChangeArrowheads="1"/>
          </p:cNvSpPr>
          <p:nvPr>
            <p:ph type="body" sz="half" idx="1"/>
          </p:nvPr>
        </p:nvSpPr>
        <p:spPr>
          <a:xfrm>
            <a:off x="228600" y="990600"/>
            <a:ext cx="6324600" cy="1295400"/>
          </a:xfrm>
        </p:spPr>
        <p:txBody>
          <a:bodyPr>
            <a:normAutofit lnSpcReduction="10000"/>
          </a:bodyPr>
          <a:lstStyle/>
          <a:p>
            <a:pPr eaLnBrk="1" hangingPunct="1">
              <a:lnSpc>
                <a:spcPct val="90000"/>
              </a:lnSpc>
            </a:pPr>
            <a:r>
              <a:rPr lang="en-US" sz="2800" smtClean="0"/>
              <a:t>Nozzles designed to reduce drift</a:t>
            </a:r>
          </a:p>
          <a:p>
            <a:pPr eaLnBrk="1" hangingPunct="1">
              <a:lnSpc>
                <a:spcPct val="90000"/>
              </a:lnSpc>
            </a:pPr>
            <a:r>
              <a:rPr lang="en-US" sz="2800" smtClean="0"/>
              <a:t>Improved drop size control</a:t>
            </a:r>
          </a:p>
          <a:p>
            <a:pPr eaLnBrk="1" hangingPunct="1">
              <a:lnSpc>
                <a:spcPct val="90000"/>
              </a:lnSpc>
            </a:pPr>
            <a:r>
              <a:rPr lang="en-US" sz="2800" smtClean="0"/>
              <a:t>Emphasis on ‘Spray Quality’</a:t>
            </a:r>
          </a:p>
        </p:txBody>
      </p:sp>
      <p:pic>
        <p:nvPicPr>
          <p:cNvPr id="3085" name="Picture 13" descr="MVC-124F"/>
          <p:cNvPicPr>
            <a:picLocks noGrp="1" noChangeAspect="1" noChangeArrowheads="1"/>
          </p:cNvPicPr>
          <p:nvPr>
            <p:ph sz="quarter" idx="3"/>
          </p:nvPr>
        </p:nvPicPr>
        <p:blipFill>
          <a:blip r:embed="rId8" cstate="print">
            <a:lum bright="12000" contrast="18000"/>
          </a:blip>
          <a:srcRect l="36450" t="38800" r="37801" b="23399"/>
          <a:stretch>
            <a:fillRect/>
          </a:stretch>
        </p:blipFill>
        <p:spPr>
          <a:xfrm>
            <a:off x="228600" y="3886200"/>
            <a:ext cx="1322388" cy="1434840"/>
          </a:xfrm>
          <a:noFill/>
        </p:spPr>
      </p:pic>
      <p:pic>
        <p:nvPicPr>
          <p:cNvPr id="3082" name="Picture 10" descr="turbo drop"/>
          <p:cNvPicPr>
            <a:picLocks noChangeAspect="1" noChangeArrowheads="1"/>
          </p:cNvPicPr>
          <p:nvPr/>
        </p:nvPicPr>
        <p:blipFill>
          <a:blip r:embed="rId9" cstate="print">
            <a:lum bright="24000" contrast="30000"/>
          </a:blip>
          <a:srcRect l="24390" t="12195" r="19513" b="9756"/>
          <a:stretch>
            <a:fillRect/>
          </a:stretch>
        </p:blipFill>
        <p:spPr bwMode="auto">
          <a:xfrm>
            <a:off x="5562600" y="152400"/>
            <a:ext cx="1971675" cy="2057400"/>
          </a:xfrm>
          <a:prstGeom prst="rect">
            <a:avLst/>
          </a:prstGeom>
          <a:noFill/>
          <a:ln w="9525">
            <a:noFill/>
            <a:miter lim="800000"/>
            <a:headEnd/>
            <a:tailEnd/>
          </a:ln>
        </p:spPr>
      </p:pic>
      <p:pic>
        <p:nvPicPr>
          <p:cNvPr id="3084" name="Picture 12" descr="MVC-055F"/>
          <p:cNvPicPr>
            <a:picLocks noChangeAspect="1" noChangeArrowheads="1"/>
          </p:cNvPicPr>
          <p:nvPr/>
        </p:nvPicPr>
        <p:blipFill>
          <a:blip r:embed="rId10" cstate="print">
            <a:lum bright="24000"/>
          </a:blip>
          <a:srcRect l="3751" t="11667" r="3751" b="25000"/>
          <a:stretch>
            <a:fillRect/>
          </a:stretch>
        </p:blipFill>
        <p:spPr bwMode="auto">
          <a:xfrm>
            <a:off x="5562600" y="2590800"/>
            <a:ext cx="2971800" cy="1525701"/>
          </a:xfrm>
          <a:prstGeom prst="rect">
            <a:avLst/>
          </a:prstGeom>
          <a:noFill/>
          <a:ln w="9525">
            <a:noFill/>
            <a:miter lim="800000"/>
            <a:headEnd/>
            <a:tailEnd/>
          </a:ln>
        </p:spPr>
      </p:pic>
      <p:pic>
        <p:nvPicPr>
          <p:cNvPr id="3086" name="Picture 14" descr="Hardi-injet"/>
          <p:cNvPicPr>
            <a:picLocks noChangeAspect="1" noChangeArrowheads="1"/>
          </p:cNvPicPr>
          <p:nvPr/>
        </p:nvPicPr>
        <p:blipFill>
          <a:blip r:embed="rId11" cstate="print"/>
          <a:srcRect l="11864" r="13559"/>
          <a:stretch>
            <a:fillRect/>
          </a:stretch>
        </p:blipFill>
        <p:spPr bwMode="auto">
          <a:xfrm>
            <a:off x="7391400" y="152400"/>
            <a:ext cx="1477505" cy="1981200"/>
          </a:xfrm>
          <a:prstGeom prst="rect">
            <a:avLst/>
          </a:prstGeom>
          <a:noFill/>
          <a:ln w="9525">
            <a:noFill/>
            <a:miter lim="800000"/>
            <a:headEnd/>
            <a:tailEnd/>
          </a:ln>
        </p:spPr>
      </p:pic>
      <p:pic>
        <p:nvPicPr>
          <p:cNvPr id="3088" name="Picture 16" descr="products-a4-a"/>
          <p:cNvPicPr>
            <a:picLocks noChangeAspect="1" noChangeArrowheads="1"/>
          </p:cNvPicPr>
          <p:nvPr/>
        </p:nvPicPr>
        <p:blipFill>
          <a:blip r:embed="rId12" cstate="print"/>
          <a:srcRect/>
          <a:stretch>
            <a:fillRect/>
          </a:stretch>
        </p:blipFill>
        <p:spPr bwMode="auto">
          <a:xfrm>
            <a:off x="609600" y="5395912"/>
            <a:ext cx="1752600" cy="1058863"/>
          </a:xfrm>
          <a:prstGeom prst="rect">
            <a:avLst/>
          </a:prstGeom>
          <a:noFill/>
          <a:ln w="9525">
            <a:noFill/>
            <a:miter lim="800000"/>
            <a:headEnd/>
            <a:tailEnd/>
          </a:ln>
        </p:spPr>
      </p:pic>
      <p:pic>
        <p:nvPicPr>
          <p:cNvPr id="21" name="Picture 9"/>
          <p:cNvPicPr>
            <a:picLocks noChangeAspect="1" noChangeArrowheads="1"/>
          </p:cNvPicPr>
          <p:nvPr/>
        </p:nvPicPr>
        <p:blipFill>
          <a:blip r:embed="rId13" cstate="print"/>
          <a:srcRect l="29347" r="56522"/>
          <a:stretch>
            <a:fillRect/>
          </a:stretch>
        </p:blipFill>
        <p:spPr bwMode="auto">
          <a:xfrm>
            <a:off x="7944927" y="4191000"/>
            <a:ext cx="1148103" cy="1716407"/>
          </a:xfrm>
          <a:prstGeom prst="rect">
            <a:avLst/>
          </a:prstGeom>
          <a:noFill/>
          <a:ln w="12700">
            <a:noFill/>
            <a:miter lim="800000"/>
            <a:headEnd/>
            <a:tailEnd/>
          </a:ln>
          <a:effectLst/>
        </p:spPr>
      </p:pic>
      <p:pic>
        <p:nvPicPr>
          <p:cNvPr id="22" name="Picture 16" descr="GuardianAirgroup1"/>
          <p:cNvPicPr>
            <a:picLocks noChangeAspect="1" noChangeArrowheads="1"/>
          </p:cNvPicPr>
          <p:nvPr/>
        </p:nvPicPr>
        <p:blipFill>
          <a:blip r:embed="rId14" cstate="print"/>
          <a:srcRect/>
          <a:stretch>
            <a:fillRect/>
          </a:stretch>
        </p:blipFill>
        <p:spPr bwMode="auto">
          <a:xfrm>
            <a:off x="6146884" y="4572000"/>
            <a:ext cx="1777916" cy="1600654"/>
          </a:xfrm>
          <a:prstGeom prst="rect">
            <a:avLst/>
          </a:prstGeom>
          <a:noFill/>
        </p:spPr>
      </p:pic>
      <p:pic>
        <p:nvPicPr>
          <p:cNvPr id="23" name="Picture 22" descr="Duo TTI.jpg"/>
          <p:cNvPicPr>
            <a:picLocks noChangeAspect="1"/>
          </p:cNvPicPr>
          <p:nvPr/>
        </p:nvPicPr>
        <p:blipFill>
          <a:blip r:embed="rId15" cstate="print"/>
          <a:stretch>
            <a:fillRect/>
          </a:stretch>
        </p:blipFill>
        <p:spPr>
          <a:xfrm rot="10800000">
            <a:off x="4800600" y="4267200"/>
            <a:ext cx="1174750" cy="1686244"/>
          </a:xfrm>
          <a:prstGeom prst="rect">
            <a:avLst/>
          </a:prstGeom>
        </p:spPr>
      </p:pic>
      <p:pic>
        <p:nvPicPr>
          <p:cNvPr id="24" name="Picture 6"/>
          <p:cNvPicPr>
            <a:picLocks noChangeAspect="1" noChangeArrowheads="1"/>
          </p:cNvPicPr>
          <p:nvPr/>
        </p:nvPicPr>
        <p:blipFill>
          <a:blip r:embed="rId16" cstate="print"/>
          <a:srcRect l="47727" t="5098" r="25000" b="49018"/>
          <a:stretch>
            <a:fillRect/>
          </a:stretch>
        </p:blipFill>
        <p:spPr bwMode="auto">
          <a:xfrm rot="10800000">
            <a:off x="3683000" y="4572000"/>
            <a:ext cx="1117600" cy="1676400"/>
          </a:xfrm>
          <a:prstGeom prst="rect">
            <a:avLst/>
          </a:prstGeom>
          <a:noFill/>
          <a:ln w="12700">
            <a:noFill/>
            <a:miter lim="800000"/>
            <a:headEnd/>
            <a:tailEnd/>
          </a:ln>
        </p:spPr>
      </p:pic>
    </p:spTree>
    <p:custDataLst>
      <p:tags r:id="rId2"/>
    </p:custData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mpspraywind_AI_herbvsILock_82+88i.wmv">
            <a:hlinkClick r:id="" action="ppaction://media"/>
          </p:cNvPr>
          <p:cNvPicPr>
            <a:picLocks noGrp="1" noRot="1" noChangeAspect="1"/>
          </p:cNvPicPr>
          <p:nvPr>
            <p:ph idx="1"/>
            <a:videoFile r:link="rId2"/>
          </p:nvPr>
        </p:nvPicPr>
        <p:blipFill>
          <a:blip r:embed="rId4" cstate="print"/>
          <a:stretch>
            <a:fillRect/>
          </a:stretch>
        </p:blipFill>
        <p:spPr>
          <a:xfrm>
            <a:off x="0" y="990599"/>
            <a:ext cx="9144000" cy="514350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2"/>
          <p:cNvSpPr>
            <a:spLocks noGrp="1" noChangeArrowheads="1"/>
          </p:cNvSpPr>
          <p:nvPr>
            <p:ph type="title"/>
          </p:nvPr>
        </p:nvSpPr>
        <p:spPr/>
        <p:txBody>
          <a:bodyPr/>
          <a:lstStyle/>
          <a:p>
            <a:r>
              <a:rPr lang="en-US"/>
              <a:t>Disclaimer:</a:t>
            </a:r>
          </a:p>
        </p:txBody>
      </p:sp>
      <p:sp>
        <p:nvSpPr>
          <p:cNvPr id="1080323" name="Rectangle 3"/>
          <p:cNvSpPr>
            <a:spLocks noGrp="1" noChangeArrowheads="1"/>
          </p:cNvSpPr>
          <p:nvPr>
            <p:ph type="body" idx="1"/>
          </p:nvPr>
        </p:nvSpPr>
        <p:spPr/>
        <p:txBody>
          <a:bodyPr/>
          <a:lstStyle/>
          <a:p>
            <a:r>
              <a:rPr lang="en-US"/>
              <a:t>Brand names appearing in this presentation are for identification and illustration purposes only.</a:t>
            </a:r>
          </a:p>
          <a:p>
            <a:r>
              <a:rPr lang="en-US"/>
              <a:t>No endorsement is intended, nor is criticism implied of similar products not mentioned. </a:t>
            </a:r>
          </a:p>
        </p:txBody>
      </p:sp>
    </p:spTree>
    <p:custDataLst>
      <p:tags r:id="rId1"/>
    </p:custData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IMG_129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3555" name="Rectangle 4"/>
          <p:cNvSpPr>
            <a:spLocks noChangeArrowheads="1"/>
          </p:cNvSpPr>
          <p:nvPr/>
        </p:nvSpPr>
        <p:spPr bwMode="auto">
          <a:xfrm>
            <a:off x="474663" y="6096000"/>
            <a:ext cx="8288337" cy="762000"/>
          </a:xfrm>
          <a:prstGeom prst="rect">
            <a:avLst/>
          </a:prstGeom>
          <a:noFill/>
          <a:ln w="12700">
            <a:noFill/>
            <a:miter lim="800000"/>
            <a:headEnd/>
            <a:tailEnd/>
          </a:ln>
        </p:spPr>
        <p:txBody>
          <a:bodyPr wrap="none">
            <a:spAutoFit/>
          </a:bodyPr>
          <a:lstStyle/>
          <a:p>
            <a:r>
              <a:rPr lang="en-US" sz="4400" dirty="0">
                <a:solidFill>
                  <a:schemeClr val="bg1"/>
                </a:solidFill>
                <a:latin typeface="Comic Sans MS" pitchFamily="66" charset="0"/>
              </a:rPr>
              <a:t>www.bae.ksu.edu/faculty/wolf/</a:t>
            </a:r>
          </a:p>
        </p:txBody>
      </p:sp>
      <p:sp>
        <p:nvSpPr>
          <p:cNvPr id="23557" name="Rectangle 6"/>
          <p:cNvSpPr>
            <a:spLocks noChangeArrowheads="1"/>
          </p:cNvSpPr>
          <p:nvPr/>
        </p:nvSpPr>
        <p:spPr bwMode="auto">
          <a:xfrm>
            <a:off x="76200" y="228600"/>
            <a:ext cx="5689600" cy="520700"/>
          </a:xfrm>
          <a:prstGeom prst="rect">
            <a:avLst/>
          </a:prstGeom>
          <a:noFill/>
          <a:ln w="9525">
            <a:noFill/>
            <a:miter lim="800000"/>
            <a:headEnd/>
            <a:tailEnd/>
          </a:ln>
        </p:spPr>
        <p:txBody>
          <a:bodyPr lIns="91425" tIns="45713" rIns="91425" bIns="45713" anchor="b"/>
          <a:lstStyle/>
          <a:p>
            <a:r>
              <a:rPr kumimoji="1" lang="en-US">
                <a:solidFill>
                  <a:schemeClr val="bg1"/>
                </a:solidFill>
                <a:latin typeface="Comic Sans MS" pitchFamily="66" charset="0"/>
              </a:rPr>
              <a:t>For more information contact:</a:t>
            </a:r>
          </a:p>
        </p:txBody>
      </p:sp>
      <p:sp>
        <p:nvSpPr>
          <p:cNvPr id="23558" name="Text Box 7"/>
          <p:cNvSpPr txBox="1">
            <a:spLocks noChangeArrowheads="1"/>
          </p:cNvSpPr>
          <p:nvPr/>
        </p:nvSpPr>
        <p:spPr bwMode="auto">
          <a:xfrm>
            <a:off x="5791200" y="0"/>
            <a:ext cx="3190875" cy="579438"/>
          </a:xfrm>
          <a:prstGeom prst="rect">
            <a:avLst/>
          </a:prstGeom>
          <a:noFill/>
          <a:ln w="9525">
            <a:noFill/>
            <a:miter lim="800000"/>
            <a:headEnd type="none" w="sm" len="sm"/>
            <a:tailEnd type="none" w="sm" len="sm"/>
          </a:ln>
        </p:spPr>
        <p:txBody>
          <a:bodyPr wrap="none">
            <a:spAutoFit/>
          </a:bodyPr>
          <a:lstStyle/>
          <a:p>
            <a:r>
              <a:rPr lang="en-US" sz="3200">
                <a:latin typeface="Comic Sans MS" pitchFamily="66" charset="0"/>
              </a:rPr>
              <a:t>rewolf@ksu.edu</a:t>
            </a:r>
          </a:p>
        </p:txBody>
      </p:sp>
      <p:pic>
        <p:nvPicPr>
          <p:cNvPr id="23559" name="Picture 7" descr="IMG_0298"/>
          <p:cNvPicPr>
            <a:picLocks noChangeAspect="1" noChangeArrowheads="1"/>
          </p:cNvPicPr>
          <p:nvPr/>
        </p:nvPicPr>
        <p:blipFill>
          <a:blip r:embed="rId4" cstate="print"/>
          <a:srcRect/>
          <a:stretch>
            <a:fillRect/>
          </a:stretch>
        </p:blipFill>
        <p:spPr bwMode="auto">
          <a:xfrm>
            <a:off x="5638800" y="3962400"/>
            <a:ext cx="3276600" cy="2184400"/>
          </a:xfrm>
          <a:prstGeom prst="snip2DiagRect">
            <a:avLst>
              <a:gd name="adj1" fmla="val 21927"/>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descr="IMG_0214.JPG"/>
          <p:cNvPicPr>
            <a:picLocks noChangeAspect="1"/>
          </p:cNvPicPr>
          <p:nvPr/>
        </p:nvPicPr>
        <p:blipFill>
          <a:blip r:embed="rId5" cstate="print"/>
          <a:srcRect l="34166" t="28750" r="33334" b="22500"/>
          <a:stretch>
            <a:fillRect/>
          </a:stretch>
        </p:blipFill>
        <p:spPr>
          <a:xfrm>
            <a:off x="228600" y="4343400"/>
            <a:ext cx="1981200" cy="1981200"/>
          </a:xfrm>
          <a:prstGeom prst="ellipse">
            <a:avLst/>
          </a:prstGeom>
          <a:ln>
            <a:noFill/>
          </a:ln>
          <a:effectLst>
            <a:softEdge rad="112500"/>
          </a:effectLst>
        </p:spPr>
      </p:pic>
    </p:spTree>
    <p:custDataLst>
      <p:tags r:id="rId1"/>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762000" y="0"/>
            <a:ext cx="7543800" cy="838200"/>
          </a:xfrm>
        </p:spPr>
        <p:txBody>
          <a:bodyPr>
            <a:normAutofit/>
          </a:bodyPr>
          <a:lstStyle/>
          <a:p>
            <a:r>
              <a:rPr lang="en-US" sz="4000"/>
              <a:t>Nozzle Efficacy/Drift Slope</a:t>
            </a:r>
          </a:p>
        </p:txBody>
      </p:sp>
      <p:sp>
        <p:nvSpPr>
          <p:cNvPr id="402443" name="Rectangle 11"/>
          <p:cNvSpPr>
            <a:spLocks noGrp="1" noChangeArrowheads="1"/>
          </p:cNvSpPr>
          <p:nvPr>
            <p:ph sz="half" idx="1"/>
          </p:nvPr>
        </p:nvSpPr>
        <p:spPr>
          <a:xfrm>
            <a:off x="228600" y="2514600"/>
            <a:ext cx="2362200" cy="4267200"/>
          </a:xfrm>
        </p:spPr>
        <p:txBody>
          <a:bodyPr>
            <a:normAutofit/>
          </a:bodyPr>
          <a:lstStyle/>
          <a:p>
            <a:pPr>
              <a:lnSpc>
                <a:spcPct val="80000"/>
              </a:lnSpc>
            </a:pPr>
            <a:r>
              <a:rPr lang="en-US" sz="1600"/>
              <a:t>XR, TR</a:t>
            </a:r>
          </a:p>
          <a:p>
            <a:pPr>
              <a:lnSpc>
                <a:spcPct val="80000"/>
              </a:lnSpc>
            </a:pPr>
            <a:endParaRPr lang="en-US" sz="1600"/>
          </a:p>
          <a:p>
            <a:pPr>
              <a:lnSpc>
                <a:spcPct val="80000"/>
              </a:lnSpc>
            </a:pPr>
            <a:r>
              <a:rPr lang="en-US" sz="1600"/>
              <a:t>Turbo Flood</a:t>
            </a:r>
          </a:p>
          <a:p>
            <a:pPr>
              <a:lnSpc>
                <a:spcPct val="80000"/>
              </a:lnSpc>
            </a:pPr>
            <a:r>
              <a:rPr lang="en-US" sz="1600"/>
              <a:t>Turbo TeeJet</a:t>
            </a:r>
          </a:p>
          <a:p>
            <a:pPr>
              <a:lnSpc>
                <a:spcPct val="80000"/>
              </a:lnSpc>
            </a:pPr>
            <a:endParaRPr lang="en-US" sz="1600"/>
          </a:p>
          <a:p>
            <a:pPr>
              <a:lnSpc>
                <a:spcPct val="80000"/>
              </a:lnSpc>
            </a:pPr>
            <a:endParaRPr lang="en-US" sz="1600"/>
          </a:p>
          <a:p>
            <a:pPr>
              <a:lnSpc>
                <a:spcPct val="80000"/>
              </a:lnSpc>
            </a:pPr>
            <a:r>
              <a:rPr lang="en-US" sz="1600"/>
              <a:t>Air Mix</a:t>
            </a:r>
          </a:p>
          <a:p>
            <a:pPr>
              <a:lnSpc>
                <a:spcPct val="80000"/>
              </a:lnSpc>
            </a:pPr>
            <a:r>
              <a:rPr lang="en-US" sz="1600"/>
              <a:t>AI XR</a:t>
            </a:r>
          </a:p>
          <a:p>
            <a:pPr>
              <a:lnSpc>
                <a:spcPct val="80000"/>
              </a:lnSpc>
            </a:pPr>
            <a:r>
              <a:rPr lang="en-US" sz="1600"/>
              <a:t>GuardianAir</a:t>
            </a:r>
          </a:p>
          <a:p>
            <a:pPr>
              <a:lnSpc>
                <a:spcPct val="80000"/>
              </a:lnSpc>
            </a:pPr>
            <a:endParaRPr lang="en-US" sz="1600"/>
          </a:p>
          <a:p>
            <a:pPr>
              <a:lnSpc>
                <a:spcPct val="80000"/>
              </a:lnSpc>
            </a:pPr>
            <a:endParaRPr lang="en-US" sz="1600"/>
          </a:p>
          <a:p>
            <a:pPr>
              <a:lnSpc>
                <a:spcPct val="80000"/>
              </a:lnSpc>
            </a:pPr>
            <a:endParaRPr lang="en-US" sz="1600"/>
          </a:p>
          <a:p>
            <a:pPr>
              <a:lnSpc>
                <a:spcPct val="80000"/>
              </a:lnSpc>
            </a:pPr>
            <a:r>
              <a:rPr lang="en-US" sz="1600"/>
              <a:t>AI</a:t>
            </a:r>
          </a:p>
          <a:p>
            <a:pPr>
              <a:lnSpc>
                <a:spcPct val="80000"/>
              </a:lnSpc>
            </a:pPr>
            <a:r>
              <a:rPr lang="en-US" sz="1600"/>
              <a:t>Ultra Low Drift</a:t>
            </a:r>
          </a:p>
          <a:p>
            <a:pPr>
              <a:lnSpc>
                <a:spcPct val="80000"/>
              </a:lnSpc>
            </a:pPr>
            <a:r>
              <a:rPr lang="en-US" sz="1600"/>
              <a:t>Turbo Drop</a:t>
            </a:r>
          </a:p>
          <a:p>
            <a:pPr>
              <a:lnSpc>
                <a:spcPct val="80000"/>
              </a:lnSpc>
            </a:pPr>
            <a:endParaRPr lang="en-US" sz="1600"/>
          </a:p>
          <a:p>
            <a:pPr>
              <a:lnSpc>
                <a:spcPct val="80000"/>
              </a:lnSpc>
            </a:pPr>
            <a:r>
              <a:rPr lang="en-US" sz="1600"/>
              <a:t>TTI</a:t>
            </a:r>
          </a:p>
        </p:txBody>
      </p:sp>
      <p:sp>
        <p:nvSpPr>
          <p:cNvPr id="402435" name="AutoShape 3"/>
          <p:cNvSpPr>
            <a:spLocks noChangeArrowheads="1"/>
          </p:cNvSpPr>
          <p:nvPr/>
        </p:nvSpPr>
        <p:spPr bwMode="auto">
          <a:xfrm rot="-3344579">
            <a:off x="3468688" y="-455612"/>
            <a:ext cx="3505200" cy="8953500"/>
          </a:xfrm>
          <a:prstGeom prst="downArrow">
            <a:avLst>
              <a:gd name="adj1" fmla="val 50000"/>
              <a:gd name="adj2" fmla="val 63859"/>
            </a:avLst>
          </a:prstGeom>
          <a:solidFill>
            <a:schemeClr val="accent1"/>
          </a:solidFill>
          <a:ln w="12700">
            <a:solidFill>
              <a:schemeClr val="tx1"/>
            </a:solidFill>
            <a:miter lim="800000"/>
            <a:headEnd/>
            <a:tailEnd/>
          </a:ln>
          <a:effectLst/>
        </p:spPr>
        <p:txBody>
          <a:bodyPr vert="eaVert" wrap="none" anchor="ctr"/>
          <a:lstStyle/>
          <a:p>
            <a:endParaRPr lang="en-US"/>
          </a:p>
        </p:txBody>
      </p:sp>
      <p:sp>
        <p:nvSpPr>
          <p:cNvPr id="402436" name="Text Box 4"/>
          <p:cNvSpPr txBox="1">
            <a:spLocks noChangeArrowheads="1"/>
          </p:cNvSpPr>
          <p:nvPr/>
        </p:nvSpPr>
        <p:spPr bwMode="auto">
          <a:xfrm>
            <a:off x="1371600" y="1828800"/>
            <a:ext cx="1981200" cy="366713"/>
          </a:xfrm>
          <a:prstGeom prst="rect">
            <a:avLst/>
          </a:prstGeom>
          <a:solidFill>
            <a:schemeClr val="bg1"/>
          </a:solidFill>
          <a:ln w="12700">
            <a:noFill/>
            <a:miter lim="800000"/>
            <a:headEnd/>
            <a:tailEnd/>
          </a:ln>
          <a:effectLst/>
        </p:spPr>
        <p:txBody>
          <a:bodyPr>
            <a:spAutoFit/>
          </a:bodyPr>
          <a:lstStyle/>
          <a:p>
            <a:pPr>
              <a:spcBef>
                <a:spcPct val="50000"/>
              </a:spcBef>
            </a:pPr>
            <a:r>
              <a:rPr lang="en-US"/>
              <a:t>Extended Range</a:t>
            </a:r>
          </a:p>
        </p:txBody>
      </p:sp>
      <p:sp>
        <p:nvSpPr>
          <p:cNvPr id="402437" name="Text Box 5"/>
          <p:cNvSpPr txBox="1">
            <a:spLocks noChangeArrowheads="1"/>
          </p:cNvSpPr>
          <p:nvPr/>
        </p:nvSpPr>
        <p:spPr bwMode="auto">
          <a:xfrm>
            <a:off x="2438400" y="2590800"/>
            <a:ext cx="1905000" cy="366713"/>
          </a:xfrm>
          <a:prstGeom prst="rect">
            <a:avLst/>
          </a:prstGeom>
          <a:solidFill>
            <a:schemeClr val="bg1"/>
          </a:solidFill>
          <a:ln w="12700">
            <a:noFill/>
            <a:miter lim="800000"/>
            <a:headEnd/>
            <a:tailEnd/>
          </a:ln>
          <a:effectLst/>
        </p:spPr>
        <p:txBody>
          <a:bodyPr>
            <a:spAutoFit/>
          </a:bodyPr>
          <a:lstStyle/>
          <a:p>
            <a:pPr>
              <a:spcBef>
                <a:spcPct val="50000"/>
              </a:spcBef>
            </a:pPr>
            <a:r>
              <a:rPr lang="en-US"/>
              <a:t>Chamber Design</a:t>
            </a:r>
          </a:p>
        </p:txBody>
      </p:sp>
      <p:sp>
        <p:nvSpPr>
          <p:cNvPr id="402438" name="Text Box 6"/>
          <p:cNvSpPr txBox="1">
            <a:spLocks noChangeArrowheads="1"/>
          </p:cNvSpPr>
          <p:nvPr/>
        </p:nvSpPr>
        <p:spPr bwMode="auto">
          <a:xfrm>
            <a:off x="6172200" y="5119688"/>
            <a:ext cx="2133600" cy="366712"/>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a:t>
            </a:r>
          </a:p>
        </p:txBody>
      </p:sp>
      <p:sp>
        <p:nvSpPr>
          <p:cNvPr id="402439" name="Text Box 7"/>
          <p:cNvSpPr txBox="1">
            <a:spLocks noChangeArrowheads="1"/>
          </p:cNvSpPr>
          <p:nvPr/>
        </p:nvSpPr>
        <p:spPr bwMode="auto">
          <a:xfrm>
            <a:off x="4419600" y="3962400"/>
            <a:ext cx="2133600" cy="366713"/>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II</a:t>
            </a:r>
          </a:p>
        </p:txBody>
      </p:sp>
      <p:sp>
        <p:nvSpPr>
          <p:cNvPr id="402440" name="WordArt 8"/>
          <p:cNvSpPr>
            <a:spLocks noChangeArrowheads="1" noChangeShapeType="1" noTextEdit="1"/>
          </p:cNvSpPr>
          <p:nvPr/>
        </p:nvSpPr>
        <p:spPr bwMode="auto">
          <a:xfrm rot="2430977">
            <a:off x="3781425" y="1676400"/>
            <a:ext cx="383857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2969023" scaled="1"/>
                </a:gradFill>
                <a:effectLst>
                  <a:outerShdw dist="53882" dir="2700000" algn="ctr" rotWithShape="0">
                    <a:srgbClr val="9999FF">
                      <a:alpha val="80000"/>
                    </a:srgbClr>
                  </a:outerShdw>
                </a:effectLst>
                <a:latin typeface="Impact"/>
              </a:rPr>
              <a:t>Reducing Spray Drift</a:t>
            </a:r>
          </a:p>
        </p:txBody>
      </p:sp>
      <p:sp>
        <p:nvSpPr>
          <p:cNvPr id="402441" name="WordArt 9"/>
          <p:cNvSpPr>
            <a:spLocks noChangeArrowheads="1" noChangeShapeType="1" noTextEdit="1"/>
          </p:cNvSpPr>
          <p:nvPr/>
        </p:nvSpPr>
        <p:spPr bwMode="auto">
          <a:xfrm rot="3246025">
            <a:off x="5239544" y="5347494"/>
            <a:ext cx="1143000" cy="814388"/>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000000"/>
                </a:solidFill>
                <a:latin typeface="Arial Black"/>
              </a:rPr>
              <a:t>Efficacy</a:t>
            </a:r>
          </a:p>
        </p:txBody>
      </p:sp>
      <p:sp>
        <p:nvSpPr>
          <p:cNvPr id="402442" name="AutoShape 10"/>
          <p:cNvSpPr>
            <a:spLocks noChangeArrowheads="1"/>
          </p:cNvSpPr>
          <p:nvPr/>
        </p:nvSpPr>
        <p:spPr bwMode="auto">
          <a:xfrm rot="5400000">
            <a:off x="5524500" y="6057900"/>
            <a:ext cx="5334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a:effectLst/>
        </p:spPr>
        <p:txBody>
          <a:bodyPr wrap="none" anchor="ctr"/>
          <a:lstStyle/>
          <a:p>
            <a:endParaRPr lang="en-US"/>
          </a:p>
        </p:txBody>
      </p:sp>
      <p:sp>
        <p:nvSpPr>
          <p:cNvPr id="402444" name="Oval 12"/>
          <p:cNvSpPr>
            <a:spLocks noChangeArrowheads="1"/>
          </p:cNvSpPr>
          <p:nvPr/>
        </p:nvSpPr>
        <p:spPr bwMode="auto">
          <a:xfrm>
            <a:off x="0" y="3505200"/>
            <a:ext cx="7010400" cy="1676400"/>
          </a:xfrm>
          <a:prstGeom prst="ellipse">
            <a:avLst/>
          </a:prstGeom>
          <a:noFill/>
          <a:ln w="12700">
            <a:solidFill>
              <a:srgbClr val="FF0000"/>
            </a:solidFill>
            <a:round/>
            <a:headEnd/>
            <a:tailEnd/>
          </a:ln>
          <a:effectLst/>
        </p:spPr>
        <p:txBody>
          <a:bodyPr wrap="none" anchor="ctr"/>
          <a:lstStyle/>
          <a:p>
            <a:endParaRPr lang="en-US"/>
          </a:p>
        </p:txBody>
      </p:sp>
      <p:sp>
        <p:nvSpPr>
          <p:cNvPr id="402445" name="Text Box 13"/>
          <p:cNvSpPr txBox="1">
            <a:spLocks noChangeArrowheads="1"/>
          </p:cNvSpPr>
          <p:nvPr/>
        </p:nvSpPr>
        <p:spPr bwMode="auto">
          <a:xfrm rot="2112201">
            <a:off x="2689225" y="1995488"/>
            <a:ext cx="3406775" cy="366712"/>
          </a:xfrm>
          <a:prstGeom prst="rect">
            <a:avLst/>
          </a:prstGeom>
          <a:noFill/>
          <a:ln w="12700">
            <a:noFill/>
            <a:miter lim="800000"/>
            <a:headEnd/>
            <a:tailEnd/>
          </a:ln>
          <a:effectLst/>
        </p:spPr>
        <p:txBody>
          <a:bodyPr>
            <a:spAutoFit/>
          </a:bodyPr>
          <a:lstStyle/>
          <a:p>
            <a:pPr>
              <a:spcBef>
                <a:spcPct val="50000"/>
              </a:spcBef>
            </a:pPr>
            <a:r>
              <a:rPr lang="en-US"/>
              <a:t>Nozzle development timeline</a:t>
            </a:r>
          </a:p>
        </p:txBody>
      </p:sp>
      <p:sp>
        <p:nvSpPr>
          <p:cNvPr id="402446" name="WordArt 14"/>
          <p:cNvSpPr>
            <a:spLocks noChangeArrowheads="1" noChangeShapeType="1" noTextEdit="1"/>
          </p:cNvSpPr>
          <p:nvPr/>
        </p:nvSpPr>
        <p:spPr bwMode="auto">
          <a:xfrm rot="3659703">
            <a:off x="7772400" y="5638800"/>
            <a:ext cx="914400" cy="106680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2009</a:t>
            </a:r>
          </a:p>
        </p:txBody>
      </p:sp>
      <p:sp>
        <p:nvSpPr>
          <p:cNvPr id="402447" name="WordArt 15"/>
          <p:cNvSpPr>
            <a:spLocks noChangeArrowheads="1" noChangeShapeType="1" noTextEdit="1"/>
          </p:cNvSpPr>
          <p:nvPr/>
        </p:nvSpPr>
        <p:spPr bwMode="auto">
          <a:xfrm rot="-1349410">
            <a:off x="838200" y="838200"/>
            <a:ext cx="914400" cy="1000125"/>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1980</a:t>
            </a:r>
          </a:p>
        </p:txBody>
      </p:sp>
      <p:sp>
        <p:nvSpPr>
          <p:cNvPr id="402448" name="WordArt 16"/>
          <p:cNvSpPr>
            <a:spLocks noChangeArrowheads="1" noChangeShapeType="1" noTextEdit="1"/>
          </p:cNvSpPr>
          <p:nvPr/>
        </p:nvSpPr>
        <p:spPr bwMode="auto">
          <a:xfrm>
            <a:off x="5943600" y="1028700"/>
            <a:ext cx="2124075"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30 years</a:t>
            </a:r>
          </a:p>
        </p:txBody>
      </p:sp>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Droplet Size Classification for Agricultural Sprays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Safe and efficient application requires a definition of an appropriate droplet size spectrum:</a:t>
            </a:r>
          </a:p>
          <a:p>
            <a:pPr lvl="1"/>
            <a:r>
              <a:rPr lang="en-US" dirty="0" smtClean="0"/>
              <a:t>Maximize spray efficiency for transporting crop protection product to the target.</a:t>
            </a:r>
          </a:p>
          <a:p>
            <a:pPr lvl="1"/>
            <a:r>
              <a:rPr lang="en-US" dirty="0" smtClean="0"/>
              <a:t>Minimize off-target losses via:</a:t>
            </a:r>
          </a:p>
          <a:p>
            <a:pPr lvl="2"/>
            <a:r>
              <a:rPr lang="en-US" dirty="0" smtClean="0"/>
              <a:t>Spray drift</a:t>
            </a:r>
          </a:p>
          <a:p>
            <a:pPr lvl="2"/>
            <a:r>
              <a:rPr lang="en-US" dirty="0" smtClean="0"/>
              <a:t>Applicator exposure</a:t>
            </a:r>
          </a:p>
          <a:p>
            <a:r>
              <a:rPr lang="en-US" dirty="0" smtClean="0"/>
              <a:t>Spray performance and drift minimization depends on droplet size.</a:t>
            </a:r>
          </a:p>
          <a:p>
            <a:r>
              <a:rPr lang="en-US" dirty="0" smtClean="0"/>
              <a:t>Because of a multitude of nozzle types - sprays should be classified according to droplet size.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457200" y="381000"/>
            <a:ext cx="7967663" cy="838200"/>
          </a:xfrm>
        </p:spPr>
        <p:txBody>
          <a:bodyPr>
            <a:noAutofit/>
          </a:bodyPr>
          <a:lstStyle/>
          <a:p>
            <a:r>
              <a:rPr lang="en-US" sz="4000" dirty="0"/>
              <a:t>Origin Of Standardized Spray Droplet Size </a:t>
            </a:r>
            <a:r>
              <a:rPr lang="en-US" sz="4000" dirty="0" smtClean="0"/>
              <a:t>Categories - Europe</a:t>
            </a:r>
            <a:endParaRPr lang="en-US" sz="4000" dirty="0"/>
          </a:p>
        </p:txBody>
      </p:sp>
      <p:sp>
        <p:nvSpPr>
          <p:cNvPr id="517123" name="Rectangle 3"/>
          <p:cNvSpPr>
            <a:spLocks noGrp="1" noChangeArrowheads="1"/>
          </p:cNvSpPr>
          <p:nvPr>
            <p:ph type="body" idx="1"/>
          </p:nvPr>
        </p:nvSpPr>
        <p:spPr>
          <a:xfrm>
            <a:off x="304800" y="1524000"/>
            <a:ext cx="8407400" cy="5105400"/>
          </a:xfrm>
          <a:ln/>
        </p:spPr>
        <p:txBody>
          <a:bodyPr>
            <a:normAutofit fontScale="92500" lnSpcReduction="20000"/>
          </a:bodyPr>
          <a:lstStyle/>
          <a:p>
            <a:pPr marL="401638" indent="-401638">
              <a:lnSpc>
                <a:spcPct val="90000"/>
              </a:lnSpc>
            </a:pPr>
            <a:r>
              <a:rPr lang="en-US" dirty="0"/>
              <a:t>1985 </a:t>
            </a:r>
            <a:r>
              <a:rPr lang="en-US" dirty="0" smtClean="0"/>
              <a:t>– </a:t>
            </a:r>
            <a:r>
              <a:rPr lang="en-US" dirty="0"/>
              <a:t>British Crop Protection Council (BCPC)</a:t>
            </a:r>
          </a:p>
          <a:p>
            <a:pPr marL="804863" lvl="1" indent="-288925">
              <a:lnSpc>
                <a:spcPct val="90000"/>
              </a:lnSpc>
            </a:pPr>
            <a:r>
              <a:rPr lang="en-US" dirty="0" smtClean="0"/>
              <a:t>Spray </a:t>
            </a:r>
            <a:r>
              <a:rPr lang="en-US" sz="2800" dirty="0" smtClean="0"/>
              <a:t>classification system</a:t>
            </a:r>
          </a:p>
          <a:p>
            <a:pPr marL="1204913" lvl="2" indent="-288925">
              <a:lnSpc>
                <a:spcPct val="90000"/>
              </a:lnSpc>
            </a:pPr>
            <a:r>
              <a:rPr lang="en-US" dirty="0" smtClean="0"/>
              <a:t>Pr</a:t>
            </a:r>
            <a:r>
              <a:rPr lang="en-US" sz="2400" dirty="0" smtClean="0"/>
              <a:t>imarily </a:t>
            </a:r>
            <a:r>
              <a:rPr lang="en-US" sz="2400" dirty="0"/>
              <a:t>designed to enhance </a:t>
            </a:r>
            <a:r>
              <a:rPr lang="en-US" sz="2400" dirty="0" smtClean="0"/>
              <a:t>efficacy</a:t>
            </a:r>
          </a:p>
          <a:p>
            <a:pPr marL="1204913" lvl="2" indent="-288925">
              <a:lnSpc>
                <a:spcPct val="90000"/>
              </a:lnSpc>
            </a:pPr>
            <a:r>
              <a:rPr lang="en-US" dirty="0" smtClean="0"/>
              <a:t>Originally for nozzles for ground spray applications</a:t>
            </a:r>
          </a:p>
          <a:p>
            <a:pPr marL="1204913" lvl="2" indent="-288925">
              <a:lnSpc>
                <a:spcPct val="90000"/>
              </a:lnSpc>
            </a:pPr>
            <a:r>
              <a:rPr lang="en-US" sz="2400" dirty="0" smtClean="0"/>
              <a:t>Other atomizers also included</a:t>
            </a:r>
            <a:endParaRPr lang="en-US" sz="2400" dirty="0"/>
          </a:p>
          <a:p>
            <a:pPr marL="804863" lvl="1" indent="-288925">
              <a:lnSpc>
                <a:spcPct val="90000"/>
              </a:lnSpc>
            </a:pPr>
            <a:r>
              <a:rPr lang="en-US" sz="2800" dirty="0"/>
              <a:t>Uses the term </a:t>
            </a:r>
            <a:r>
              <a:rPr lang="en-US" sz="2800" u="sng" dirty="0"/>
              <a:t>SPRAY QUALITY</a:t>
            </a:r>
            <a:r>
              <a:rPr lang="en-US" sz="2800" dirty="0"/>
              <a:t> for droplet size </a:t>
            </a:r>
            <a:r>
              <a:rPr lang="en-US" sz="2800" dirty="0" smtClean="0"/>
              <a:t>categories.</a:t>
            </a:r>
          </a:p>
          <a:p>
            <a:pPr marL="404813" indent="-288925">
              <a:lnSpc>
                <a:spcPct val="90000"/>
              </a:lnSpc>
            </a:pPr>
            <a:r>
              <a:rPr lang="en-US" dirty="0" smtClean="0"/>
              <a:t>Quality of spray placed in five categories:</a:t>
            </a:r>
          </a:p>
          <a:p>
            <a:pPr marL="804863" lvl="1" indent="-288925">
              <a:lnSpc>
                <a:spcPct val="90000"/>
              </a:lnSpc>
            </a:pPr>
            <a:r>
              <a:rPr lang="en-US" dirty="0" smtClean="0"/>
              <a:t>very fine, fine, medium, coarse, very coarse</a:t>
            </a:r>
            <a:r>
              <a:rPr lang="en-US" sz="2000" dirty="0" smtClean="0"/>
              <a:t> </a:t>
            </a:r>
          </a:p>
          <a:p>
            <a:pPr marL="404813" indent="-288925">
              <a:lnSpc>
                <a:spcPct val="90000"/>
              </a:lnSpc>
            </a:pPr>
            <a:r>
              <a:rPr lang="en-US" dirty="0" smtClean="0"/>
              <a:t>Recognized that droplet size spectra was different when measured by different instruments and techniques.</a:t>
            </a:r>
          </a:p>
          <a:p>
            <a:pPr marL="804863" lvl="1" indent="-288925">
              <a:lnSpc>
                <a:spcPct val="90000"/>
              </a:lnSpc>
            </a:pPr>
            <a:r>
              <a:rPr lang="en-US" dirty="0" smtClean="0"/>
              <a:t>Laser diffraction, optical imaging, phase-Doppler</a:t>
            </a:r>
          </a:p>
          <a:p>
            <a:pPr marL="804863" lvl="1" indent="-288925">
              <a:lnSpc>
                <a:spcPct val="90000"/>
              </a:lnSpc>
            </a:pPr>
            <a:r>
              <a:rPr lang="en-US" dirty="0" smtClean="0"/>
              <a:t>Sampling techniques with instrumentation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457200" y="381000"/>
            <a:ext cx="7967663" cy="838200"/>
          </a:xfrm>
        </p:spPr>
        <p:txBody>
          <a:bodyPr>
            <a:noAutofit/>
          </a:bodyPr>
          <a:lstStyle/>
          <a:p>
            <a:r>
              <a:rPr lang="en-US" sz="4000" dirty="0"/>
              <a:t>Origin Of Standardized Spray Droplet Size </a:t>
            </a:r>
            <a:r>
              <a:rPr lang="en-US" sz="4000" dirty="0" smtClean="0"/>
              <a:t>Categories – United States</a:t>
            </a:r>
            <a:endParaRPr lang="en-US" sz="4000" dirty="0"/>
          </a:p>
        </p:txBody>
      </p:sp>
      <p:sp>
        <p:nvSpPr>
          <p:cNvPr id="517123" name="Rectangle 3"/>
          <p:cNvSpPr>
            <a:spLocks noGrp="1" noChangeArrowheads="1"/>
          </p:cNvSpPr>
          <p:nvPr>
            <p:ph type="body" idx="1"/>
          </p:nvPr>
        </p:nvSpPr>
        <p:spPr>
          <a:xfrm>
            <a:off x="228600" y="1524000"/>
            <a:ext cx="8407400" cy="4953000"/>
          </a:xfrm>
          <a:ln/>
        </p:spPr>
        <p:txBody>
          <a:bodyPr>
            <a:normAutofit fontScale="92500" lnSpcReduction="20000"/>
          </a:bodyPr>
          <a:lstStyle/>
          <a:p>
            <a:pPr marL="404813" indent="-288925">
              <a:lnSpc>
                <a:spcPct val="90000"/>
              </a:lnSpc>
            </a:pPr>
            <a:r>
              <a:rPr lang="en-US" dirty="0" smtClean="0"/>
              <a:t>1999 – ASAE </a:t>
            </a:r>
            <a:r>
              <a:rPr lang="en-US" dirty="0"/>
              <a:t>Standard  </a:t>
            </a:r>
            <a:r>
              <a:rPr lang="en-US" dirty="0" smtClean="0"/>
              <a:t>S572 (revised 2009-S572.1)</a:t>
            </a:r>
          </a:p>
          <a:p>
            <a:pPr marL="804863" lvl="1" indent="-288925">
              <a:lnSpc>
                <a:spcPct val="90000"/>
              </a:lnSpc>
            </a:pPr>
            <a:r>
              <a:rPr lang="en-US" dirty="0" smtClean="0"/>
              <a:t>Defines droplet spectrum categories for the classification of spray nozzles.</a:t>
            </a:r>
          </a:p>
          <a:p>
            <a:pPr marL="804863" lvl="1" indent="-288925">
              <a:lnSpc>
                <a:spcPct val="90000"/>
              </a:lnSpc>
            </a:pPr>
            <a:r>
              <a:rPr lang="en-US" dirty="0" smtClean="0"/>
              <a:t>Classified relative to specified reference nozzles discharging spray into static air so that no stream of air enhances atomization.</a:t>
            </a:r>
            <a:endParaRPr lang="en-US" dirty="0"/>
          </a:p>
          <a:p>
            <a:pPr marL="804863" lvl="1" indent="-288925">
              <a:lnSpc>
                <a:spcPct val="90000"/>
              </a:lnSpc>
            </a:pPr>
            <a:r>
              <a:rPr lang="en-US" sz="2800" dirty="0"/>
              <a:t>Droplet size </a:t>
            </a:r>
            <a:r>
              <a:rPr lang="en-US" sz="2800" dirty="0" smtClean="0"/>
              <a:t>classifications are primarily </a:t>
            </a:r>
            <a:r>
              <a:rPr lang="en-US" sz="2800" dirty="0"/>
              <a:t>designed to </a:t>
            </a:r>
            <a:r>
              <a:rPr lang="en-US" sz="2800" dirty="0" smtClean="0"/>
              <a:t>indicate off-site spray drift potential.</a:t>
            </a:r>
            <a:endParaRPr lang="en-US" sz="2800" dirty="0"/>
          </a:p>
          <a:p>
            <a:pPr marL="804863" lvl="1" indent="-288925">
              <a:lnSpc>
                <a:spcPct val="90000"/>
              </a:lnSpc>
            </a:pPr>
            <a:r>
              <a:rPr lang="en-US" sz="2800" dirty="0" smtClean="0"/>
              <a:t>Secondarily used for application efficacy.</a:t>
            </a:r>
          </a:p>
          <a:p>
            <a:pPr marL="404813" indent="-288925">
              <a:lnSpc>
                <a:spcPct val="90000"/>
              </a:lnSpc>
            </a:pPr>
            <a:r>
              <a:rPr lang="en-US" sz="3200" dirty="0" smtClean="0"/>
              <a:t>Standard is a means for relative nozzle comparisons only based on droplet size.</a:t>
            </a:r>
          </a:p>
          <a:p>
            <a:pPr marL="804863" lvl="1" indent="-288925">
              <a:lnSpc>
                <a:spcPct val="90000"/>
              </a:lnSpc>
            </a:pPr>
            <a:r>
              <a:rPr lang="en-US" sz="2800" dirty="0" smtClean="0"/>
              <a:t>Does not address droplet trajectory, height, and velocity</a:t>
            </a:r>
            <a:r>
              <a:rPr lang="en-US" dirty="0" smtClean="0"/>
              <a:t>;</a:t>
            </a:r>
            <a:r>
              <a:rPr lang="en-US" sz="2800" dirty="0" smtClean="0"/>
              <a:t> air bubble inclusion; droplet evaporation; and impaction of target.</a:t>
            </a:r>
            <a:r>
              <a:rPr lang="en-US" sz="2000" dirty="0" smtClean="0"/>
              <a:t> </a:t>
            </a:r>
            <a:endParaRPr 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729" name="Picture 1"/>
          <p:cNvPicPr>
            <a:picLocks noChangeAspect="1" noChangeArrowheads="1"/>
          </p:cNvPicPr>
          <p:nvPr/>
        </p:nvPicPr>
        <p:blipFill>
          <a:blip r:embed="rId3" cstate="print"/>
          <a:srcRect/>
          <a:stretch>
            <a:fillRect/>
          </a:stretch>
        </p:blipFill>
        <p:spPr bwMode="auto">
          <a:xfrm>
            <a:off x="1524000" y="152400"/>
            <a:ext cx="5867400" cy="6653063"/>
          </a:xfrm>
          <a:prstGeom prst="rect">
            <a:avLst/>
          </a:prstGeom>
          <a:noFill/>
          <a:ln w="9525">
            <a:noFill/>
            <a:miter lim="800000"/>
            <a:headEnd/>
            <a:tailEnd/>
          </a:ln>
        </p:spPr>
      </p:pic>
      <p:sp>
        <p:nvSpPr>
          <p:cNvPr id="4" name="Rectangle 3"/>
          <p:cNvSpPr/>
          <p:nvPr/>
        </p:nvSpPr>
        <p:spPr>
          <a:xfrm rot="20525410">
            <a:off x="105036" y="3124808"/>
            <a:ext cx="8840634" cy="707886"/>
          </a:xfrm>
          <a:prstGeom prst="rect">
            <a:avLst/>
          </a:prstGeom>
          <a:solidFill>
            <a:schemeClr val="bg1"/>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kern="0" dirty="0" smtClean="0">
                <a:solidFill>
                  <a:srgbClr val="7030A0"/>
                </a:solidFill>
              </a:rPr>
              <a:t>ASABE S-572.1 Droplet Size Standard</a:t>
            </a:r>
            <a:endParaRPr lang="en-US" sz="4000" b="1" cap="none" spc="50" dirty="0">
              <a:ln w="11430"/>
              <a:solidFill>
                <a:srgbClr val="7030A0"/>
              </a:solidFill>
              <a:effectLst>
                <a:outerShdw blurRad="76200" dist="50800" dir="5400000" algn="tl" rotWithShape="0">
                  <a:srgbClr val="000000">
                    <a:alpha val="65000"/>
                  </a:srgbClr>
                </a:outerShdw>
              </a:effectLst>
            </a:endParaRPr>
          </a:p>
        </p:txBody>
      </p:sp>
      <p:sp>
        <p:nvSpPr>
          <p:cNvPr id="5" name="Rectangle 2"/>
          <p:cNvSpPr txBox="1">
            <a:spLocks noChangeArrowheads="1"/>
          </p:cNvSpPr>
          <p:nvPr/>
        </p:nvSpPr>
        <p:spPr bwMode="auto">
          <a:xfrm>
            <a:off x="457200" y="1066800"/>
            <a:ext cx="7772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4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0" cap="none" spc="0" normalizeH="0" baseline="0" noProof="0" dirty="0" smtClean="0">
                <a:ln>
                  <a:noFill/>
                </a:ln>
                <a:solidFill>
                  <a:schemeClr val="tx2"/>
                </a:solidFill>
                <a:effectLst/>
                <a:uLnTx/>
                <a:uFillTx/>
                <a:latin typeface="+mj-lt"/>
                <a:ea typeface="+mj-ea"/>
                <a:cs typeface="+mj-cs"/>
              </a:rPr>
              <a:t/>
            </a:r>
            <a:br>
              <a:rPr kumimoji="0" lang="en-US" sz="5400" b="0" i="0" u="none" strike="noStrike" kern="0" cap="none" spc="0" normalizeH="0" baseline="0" noProof="0" dirty="0" smtClean="0">
                <a:ln>
                  <a:noFill/>
                </a:ln>
                <a:solidFill>
                  <a:schemeClr val="tx2"/>
                </a:solidFill>
                <a:effectLst/>
                <a:uLnTx/>
                <a:uFillTx/>
                <a:latin typeface="+mj-lt"/>
                <a:ea typeface="+mj-ea"/>
                <a:cs typeface="+mj-cs"/>
              </a:rPr>
            </a:br>
            <a:endParaRPr kumimoji="0" lang="en-US" sz="54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6" name="Rectangle 5"/>
          <p:cNvSpPr/>
          <p:nvPr/>
        </p:nvSpPr>
        <p:spPr>
          <a:xfrm>
            <a:off x="5929255" y="228600"/>
            <a:ext cx="1614545" cy="923330"/>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2009</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8" name="Straight Arrow Connector 7"/>
          <p:cNvCxnSpPr/>
          <p:nvPr/>
        </p:nvCxnSpPr>
        <p:spPr>
          <a:xfrm rot="10800000">
            <a:off x="3886200" y="381000"/>
            <a:ext cx="2057400" cy="1539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514600" y="2286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TotalTime>
  <Words>1145</Words>
  <Application>Microsoft Office PowerPoint</Application>
  <PresentationFormat>On-screen Show (4:3)</PresentationFormat>
  <Paragraphs>186</Paragraphs>
  <Slides>42</Slides>
  <Notes>8</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45" baseType="lpstr">
      <vt:lpstr>Office Theme</vt:lpstr>
      <vt:lpstr>Document</vt:lpstr>
      <vt:lpstr>Chart</vt:lpstr>
      <vt:lpstr>Revising the ASABE S-572 Droplet Standard and Its Practical Use </vt:lpstr>
      <vt:lpstr>Slide 2</vt:lpstr>
      <vt:lpstr>Slide 3</vt:lpstr>
      <vt:lpstr>Nozzle Technology……</vt:lpstr>
      <vt:lpstr>Nozzle Efficacy/Drift Slope</vt:lpstr>
      <vt:lpstr>Droplet Size Classification for Agricultural Sprays</vt:lpstr>
      <vt:lpstr>Origin Of Standardized Spray Droplet Size Categories - Europe</vt:lpstr>
      <vt:lpstr>Origin Of Standardized Spray Droplet Size Categories – United States</vt:lpstr>
      <vt:lpstr>Slide 9</vt:lpstr>
      <vt:lpstr>Slide 10</vt:lpstr>
      <vt:lpstr>Spray Nozzle Classification by Droplet Spectra</vt:lpstr>
      <vt:lpstr>ASAE Reference Nozzle and DSC for a Selected Nozzle Operation = Medium</vt:lpstr>
      <vt:lpstr>Slide 13</vt:lpstr>
      <vt:lpstr>Slide 14</vt:lpstr>
      <vt:lpstr>Droplet Sizing</vt:lpstr>
      <vt:lpstr>Slide 16</vt:lpstr>
      <vt:lpstr>Slide 17</vt:lpstr>
      <vt:lpstr>Droplet Sizing</vt:lpstr>
      <vt:lpstr>Slide 19</vt:lpstr>
      <vt:lpstr>Standard says:</vt:lpstr>
      <vt:lpstr>Practical Uses for S-572.1</vt:lpstr>
      <vt:lpstr>How can the applicators use this standard for day to day applications?</vt:lpstr>
      <vt:lpstr>Slide 23</vt:lpstr>
      <vt:lpstr>Slide 24</vt:lpstr>
      <vt:lpstr>Slide 25</vt:lpstr>
      <vt:lpstr>Hypro –  GuardianAir Induction</vt:lpstr>
      <vt:lpstr>Greenleaf Droplet chart:</vt:lpstr>
      <vt:lpstr>Slide 28</vt:lpstr>
      <vt:lpstr>Slide 29</vt:lpstr>
      <vt:lpstr>Calibration!!!! The next phase!</vt:lpstr>
      <vt:lpstr>Selecting the proper nozzle….</vt:lpstr>
      <vt:lpstr>Slide 32</vt:lpstr>
      <vt:lpstr>Slide 33</vt:lpstr>
      <vt:lpstr>Slide 34</vt:lpstr>
      <vt:lpstr>Slide 35</vt:lpstr>
      <vt:lpstr>Slide 36</vt:lpstr>
      <vt:lpstr>Slide 37</vt:lpstr>
      <vt:lpstr>Slide 38</vt:lpstr>
      <vt:lpstr>Slide 39</vt:lpstr>
      <vt:lpstr>Slide 40</vt:lpstr>
      <vt:lpstr>Disclaimer:</vt:lpstr>
      <vt:lpstr>Slide 42</vt:lpstr>
    </vt:vector>
  </TitlesOfParts>
  <Company>College of Engineering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Wolf</dc:creator>
  <cp:lastModifiedBy>Robert Wolf</cp:lastModifiedBy>
  <cp:revision>173</cp:revision>
  <dcterms:created xsi:type="dcterms:W3CDTF">2010-01-12T16:54:37Z</dcterms:created>
  <dcterms:modified xsi:type="dcterms:W3CDTF">2010-02-22T03:32:43Z</dcterms:modified>
</cp:coreProperties>
</file>