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tags/tag68.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slides/slide89.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66.xml" ContentType="application/vnd.openxmlformats-officedocument.presentationml.tags+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Default Extension="doc" ContentType="application/msword"/>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93"/>
  </p:notesMasterIdLst>
  <p:handoutMasterIdLst>
    <p:handoutMasterId r:id="rId94"/>
  </p:handoutMasterIdLst>
  <p:sldIdLst>
    <p:sldId id="677" r:id="rId2"/>
    <p:sldId id="980" r:id="rId3"/>
    <p:sldId id="1137" r:id="rId4"/>
    <p:sldId id="987" r:id="rId5"/>
    <p:sldId id="1084" r:id="rId6"/>
    <p:sldId id="988" r:id="rId7"/>
    <p:sldId id="989" r:id="rId8"/>
    <p:sldId id="990" r:id="rId9"/>
    <p:sldId id="991" r:id="rId10"/>
    <p:sldId id="1087" r:id="rId11"/>
    <p:sldId id="992" r:id="rId12"/>
    <p:sldId id="1088" r:id="rId13"/>
    <p:sldId id="995" r:id="rId14"/>
    <p:sldId id="1089" r:id="rId15"/>
    <p:sldId id="994" r:id="rId16"/>
    <p:sldId id="997" r:id="rId17"/>
    <p:sldId id="999" r:id="rId18"/>
    <p:sldId id="1000" r:id="rId19"/>
    <p:sldId id="1001" r:id="rId20"/>
    <p:sldId id="1002" r:id="rId21"/>
    <p:sldId id="1003" r:id="rId22"/>
    <p:sldId id="1055" r:id="rId23"/>
    <p:sldId id="1004" r:id="rId24"/>
    <p:sldId id="1007" r:id="rId25"/>
    <p:sldId id="1008" r:id="rId26"/>
    <p:sldId id="1009" r:id="rId27"/>
    <p:sldId id="1010" r:id="rId28"/>
    <p:sldId id="1011" r:id="rId29"/>
    <p:sldId id="1042" r:id="rId30"/>
    <p:sldId id="1043" r:id="rId31"/>
    <p:sldId id="1047" r:id="rId32"/>
    <p:sldId id="1049" r:id="rId33"/>
    <p:sldId id="1165" r:id="rId34"/>
    <p:sldId id="1138" r:id="rId35"/>
    <p:sldId id="1139" r:id="rId36"/>
    <p:sldId id="1140" r:id="rId37"/>
    <p:sldId id="1141" r:id="rId38"/>
    <p:sldId id="1143" r:id="rId39"/>
    <p:sldId id="1144" r:id="rId40"/>
    <p:sldId id="1202" r:id="rId41"/>
    <p:sldId id="1145" r:id="rId42"/>
    <p:sldId id="1146" r:id="rId43"/>
    <p:sldId id="1147" r:id="rId44"/>
    <p:sldId id="1148" r:id="rId45"/>
    <p:sldId id="1149" r:id="rId46"/>
    <p:sldId id="1201" r:id="rId47"/>
    <p:sldId id="1151" r:id="rId48"/>
    <p:sldId id="1152" r:id="rId49"/>
    <p:sldId id="1153" r:id="rId50"/>
    <p:sldId id="1155" r:id="rId51"/>
    <p:sldId id="1156" r:id="rId52"/>
    <p:sldId id="1157" r:id="rId53"/>
    <p:sldId id="1158" r:id="rId54"/>
    <p:sldId id="1159" r:id="rId55"/>
    <p:sldId id="1160" r:id="rId56"/>
    <p:sldId id="1161" r:id="rId57"/>
    <p:sldId id="1162" r:id="rId58"/>
    <p:sldId id="1163" r:id="rId59"/>
    <p:sldId id="1167" r:id="rId60"/>
    <p:sldId id="1164" r:id="rId61"/>
    <p:sldId id="1168" r:id="rId62"/>
    <p:sldId id="1169" r:id="rId63"/>
    <p:sldId id="1170" r:id="rId64"/>
    <p:sldId id="1171" r:id="rId65"/>
    <p:sldId id="1172" r:id="rId66"/>
    <p:sldId id="1173" r:id="rId67"/>
    <p:sldId id="1174" r:id="rId68"/>
    <p:sldId id="1175" r:id="rId69"/>
    <p:sldId id="1176" r:id="rId70"/>
    <p:sldId id="1177" r:id="rId71"/>
    <p:sldId id="1178" r:id="rId72"/>
    <p:sldId id="1179" r:id="rId73"/>
    <p:sldId id="1180" r:id="rId74"/>
    <p:sldId id="1181" r:id="rId75"/>
    <p:sldId id="1182" r:id="rId76"/>
    <p:sldId id="1183" r:id="rId77"/>
    <p:sldId id="1184" r:id="rId78"/>
    <p:sldId id="1185" r:id="rId79"/>
    <p:sldId id="1186" r:id="rId80"/>
    <p:sldId id="1187" r:id="rId81"/>
    <p:sldId id="1188" r:id="rId82"/>
    <p:sldId id="1189" r:id="rId83"/>
    <p:sldId id="1190" r:id="rId84"/>
    <p:sldId id="1193" r:id="rId85"/>
    <p:sldId id="1194" r:id="rId86"/>
    <p:sldId id="1195" r:id="rId87"/>
    <p:sldId id="1196" r:id="rId88"/>
    <p:sldId id="1197" r:id="rId89"/>
    <p:sldId id="1198" r:id="rId90"/>
    <p:sldId id="1199" r:id="rId91"/>
    <p:sldId id="1200" r:id="rId92"/>
  </p:sldIdLst>
  <p:sldSz cx="9144000" cy="6858000" type="overhead"/>
  <p:notesSz cx="6858000" cy="9144000"/>
  <p:custDataLst>
    <p:tags r:id="rId95"/>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CC"/>
    <a:srgbClr val="3333FF"/>
    <a:srgbClr val="FF0000"/>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13" Type="http://schemas.openxmlformats.org/officeDocument/2006/relationships/slide" Target="slides/slide47.xml"/><Relationship Id="rId3" Type="http://schemas.openxmlformats.org/officeDocument/2006/relationships/slide" Target="slides/slide22.xml"/><Relationship Id="rId7" Type="http://schemas.openxmlformats.org/officeDocument/2006/relationships/slide" Target="slides/slide33.xml"/><Relationship Id="rId12" Type="http://schemas.openxmlformats.org/officeDocument/2006/relationships/slide" Target="slides/slide45.xml"/><Relationship Id="rId2" Type="http://schemas.openxmlformats.org/officeDocument/2006/relationships/slide" Target="slides/slide11.xml"/><Relationship Id="rId1" Type="http://schemas.openxmlformats.org/officeDocument/2006/relationships/slide" Target="slides/slide2.xml"/><Relationship Id="rId6" Type="http://schemas.openxmlformats.org/officeDocument/2006/relationships/slide" Target="slides/slide29.xml"/><Relationship Id="rId11" Type="http://schemas.openxmlformats.org/officeDocument/2006/relationships/slide" Target="slides/slide44.xml"/><Relationship Id="rId5" Type="http://schemas.openxmlformats.org/officeDocument/2006/relationships/slide" Target="slides/slide28.xml"/><Relationship Id="rId10" Type="http://schemas.openxmlformats.org/officeDocument/2006/relationships/slide" Target="slides/slide42.xml"/><Relationship Id="rId4" Type="http://schemas.openxmlformats.org/officeDocument/2006/relationships/slide" Target="slides/slide27.xml"/><Relationship Id="rId9" Type="http://schemas.openxmlformats.org/officeDocument/2006/relationships/slide" Target="slides/slide41.xml"/><Relationship Id="rId14" Type="http://schemas.openxmlformats.org/officeDocument/2006/relationships/slide" Target="slides/slide5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37.738705839357991</c:v>
                </c:pt>
                <c:pt idx="2">
                  <c:v>37.769279241666645</c:v>
                </c:pt>
                <c:pt idx="3">
                  <c:v>41.604023592156857</c:v>
                </c:pt>
                <c:pt idx="4">
                  <c:v>44.052739100000011</c:v>
                </c:pt>
                <c:pt idx="5">
                  <c:v>50.069896920634932</c:v>
                </c:pt>
                <c:pt idx="6">
                  <c:v>53.335308026666645</c:v>
                </c:pt>
                <c:pt idx="7">
                  <c:v>53.904483534135998</c:v>
                </c:pt>
                <c:pt idx="8">
                  <c:v>57.667353484848455</c:v>
                </c:pt>
                <c:pt idx="9">
                  <c:v>61.489266799999996</c:v>
                </c:pt>
                <c:pt idx="10">
                  <c:v>63.486677212121208</c:v>
                </c:pt>
                <c:pt idx="11">
                  <c:v>71.420839777777772</c:v>
                </c:pt>
                <c:pt idx="12">
                  <c:v>74.617713214611868</c:v>
                </c:pt>
              </c:numCache>
            </c:numRef>
          </c:val>
        </c:ser>
        <c:dLbls>
          <c:showVal val="1"/>
        </c:dLbls>
        <c:gapWidth val="10"/>
        <c:axId val="185333632"/>
        <c:axId val="185335168"/>
      </c:barChart>
      <c:catAx>
        <c:axId val="185333632"/>
        <c:scaling>
          <c:orientation val="minMax"/>
        </c:scaling>
        <c:axPos val="b"/>
        <c:tickLblPos val="nextTo"/>
        <c:crossAx val="185335168"/>
        <c:crosses val="autoZero"/>
        <c:auto val="1"/>
        <c:lblAlgn val="ctr"/>
        <c:lblOffset val="100"/>
      </c:catAx>
      <c:valAx>
        <c:axId val="185335168"/>
        <c:scaling>
          <c:orientation val="minMax"/>
        </c:scaling>
        <c:axPos val="l"/>
        <c:majorGridlines/>
        <c:numFmt formatCode="0.0" sourceLinked="1"/>
        <c:tickLblPos val="nextTo"/>
        <c:crossAx val="185333632"/>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png"/></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fld id="{10E2E95A-671B-4386-90FA-0016B041A625}" type="datetime1">
              <a:rPr lang="en-US" sz="1400">
                <a:latin typeface="Times New Roman" pitchFamily="18" charset="0"/>
              </a:rPr>
              <a:pPr eaLnBrk="0" hangingPunct="0"/>
              <a:t>9/1/2010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fld id="{9E3539E9-9778-423E-B335-59403DDB01C8}" type="slidenum">
              <a:rPr lang="en-US" sz="1400">
                <a:latin typeface="Times New Roman" pitchFamily="18" charset="0"/>
              </a:rPr>
              <a:pPr algn="r" eaLnBrk="0" hangingPunct="0"/>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notes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r>
              <a:rPr lang="en-US"/>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Rot="1" noChangeAspect="1" noChangeArrowheads="1" noTextEdit="1"/>
          </p:cNvSpPr>
          <p:nvPr>
            <p:ph type="sldImg"/>
          </p:nvPr>
        </p:nvSpPr>
        <p:spPr>
          <a:ln/>
        </p:spPr>
      </p:sp>
      <p:sp>
        <p:nvSpPr>
          <p:cNvPr id="1236995" name="Rectangle 3"/>
          <p:cNvSpPr>
            <a:spLocks noGrp="1" noChangeArrowheads="1"/>
          </p:cNvSpPr>
          <p:nvPr>
            <p:ph type="body" idx="1"/>
          </p:nvPr>
        </p:nvSpPr>
        <p:spPr/>
        <p:txBody>
          <a:bodyPr/>
          <a:lstStyle/>
          <a:p>
            <a:r>
              <a:rPr lang="en-US"/>
              <a:t>This nozzle has been built for the task.  Developed at the U of TN, sold to Delevan (Patent Squabble rumored), AgCo selling it. They are pushing on new sprayers.  Most buyers have no idea about it.  It has also been marketed in aerial applications and some problems are reported.  The varialble orifices (flexible rubber parts) may not hold up to acres and acres of use.  Some adjustments have been made to the gaskets but….  I have proposed a study with the KS Corn Board and am in the final screening for a go.  There are no research trials showing efficacy and durability of this nozzle.  Time will tell but is sorely needed.  Priced at $65-85 per nozzle.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Rot="1" noChangeAspect="1" noChangeArrowheads="1" noTextEdit="1"/>
          </p:cNvSpPr>
          <p:nvPr>
            <p:ph type="sldImg"/>
          </p:nvPr>
        </p:nvSpPr>
        <p:spPr>
          <a:xfrm>
            <a:off x="1154113" y="692150"/>
            <a:ext cx="4554537" cy="3416300"/>
          </a:xfrm>
          <a:ln/>
        </p:spPr>
      </p:sp>
      <p:sp>
        <p:nvSpPr>
          <p:cNvPr id="1242115" name="Rectangle 3"/>
          <p:cNvSpPr>
            <a:spLocks noGrp="1" noChangeArrowheads="1"/>
          </p:cNvSpPr>
          <p:nvPr>
            <p:ph type="body" idx="1"/>
          </p:nvPr>
        </p:nvSpPr>
        <p:spPr>
          <a:xfrm>
            <a:off x="915988" y="4344988"/>
            <a:ext cx="5026025" cy="4113212"/>
          </a:xfrm>
        </p:spPr>
        <p:txBody>
          <a:bodyPr/>
          <a:lstStyle/>
          <a:p>
            <a:r>
              <a:rPr lang="en-US"/>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Rot="1" noChangeAspect="1" noChangeArrowheads="1" noTextEdit="1"/>
          </p:cNvSpPr>
          <p:nvPr>
            <p:ph type="sldImg"/>
          </p:nvPr>
        </p:nvSpPr>
        <p:spPr>
          <a:ln/>
        </p:spPr>
      </p:sp>
      <p:sp>
        <p:nvSpPr>
          <p:cNvPr id="1323011" name="Rectangle 3"/>
          <p:cNvSpPr>
            <a:spLocks noGrp="1" noChangeArrowheads="1"/>
          </p:cNvSpPr>
          <p:nvPr>
            <p:ph type="body" idx="1"/>
          </p:nvPr>
        </p:nvSpPr>
        <p:spPr/>
        <p:txBody>
          <a:bodyPr/>
          <a:lstStyle/>
          <a:p>
            <a:r>
              <a:rPr lang="en-US"/>
              <a:t>These are my points to emphasize the nozzles importance.  The next several slides will explain or highlight each point in more detail.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p:txBody>
          <a:bodyPr/>
          <a:lstStyle/>
          <a:p>
            <a:r>
              <a:rPr lang="en-US"/>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Rot="1" noChangeAspect="1" noChangeArrowheads="1" noTextEdit="1"/>
          </p:cNvSpPr>
          <p:nvPr>
            <p:ph type="sldImg"/>
          </p:nvPr>
        </p:nvSpPr>
        <p:spPr>
          <a:xfrm>
            <a:off x="1166813" y="687388"/>
            <a:ext cx="4529137" cy="3397250"/>
          </a:xfrm>
          <a:ln cap="flat"/>
        </p:spPr>
      </p:sp>
      <p:sp>
        <p:nvSpPr>
          <p:cNvPr id="1250307" name="Rectangle 3"/>
          <p:cNvSpPr>
            <a:spLocks noGrp="1" noChangeArrowheads="1"/>
          </p:cNvSpPr>
          <p:nvPr>
            <p:ph type="body" idx="1"/>
          </p:nvPr>
        </p:nvSpPr>
        <p:spPr>
          <a:noFill/>
          <a:ln/>
        </p:spPr>
        <p:txBody>
          <a:bodyPr lIns="92075" tIns="46038" rIns="92075" bIns="46038"/>
          <a:lstStyle/>
          <a:p>
            <a:r>
              <a:rPr lang="en-US"/>
              <a:t>This is the key formula.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r>
              <a:rPr lang="en-US"/>
              <a:t>Example of 12 gpa at 12 MPH.  Will need an orifice to deliver 0.48 gpm.  Pressure to be determined on following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a:ln/>
        </p:spPr>
      </p:sp>
      <p:sp>
        <p:nvSpPr>
          <p:cNvPr id="1256451"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2"/>
          <p:cNvSpPr>
            <a:spLocks noGrp="1" noRot="1" noChangeAspect="1" noChangeArrowheads="1" noTextEdit="1"/>
          </p:cNvSpPr>
          <p:nvPr>
            <p:ph type="sldImg"/>
          </p:nvPr>
        </p:nvSpPr>
        <p:spPr>
          <a:xfrm>
            <a:off x="1150938" y="690563"/>
            <a:ext cx="4556125" cy="3417887"/>
          </a:xfrm>
          <a:ln/>
        </p:spPr>
      </p:sp>
      <p:sp>
        <p:nvSpPr>
          <p:cNvPr id="1300483" name="Rectangle 3"/>
          <p:cNvSpPr>
            <a:spLocks noGrp="1" noChangeArrowheads="1"/>
          </p:cNvSpPr>
          <p:nvPr>
            <p:ph type="body" idx="1"/>
          </p:nvPr>
        </p:nvSpPr>
        <p:spPr/>
        <p:txBody>
          <a:bodyPr/>
          <a:lstStyle/>
          <a:p>
            <a:r>
              <a:rPr lang="en-US"/>
              <a:t>Final check for accuracy.  The container over a time collection is the most valid and easy method.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Rot="1" noChangeAspect="1" noChangeArrowheads="1" noTextEdit="1"/>
          </p:cNvSpPr>
          <p:nvPr>
            <p:ph type="sldImg"/>
          </p:nvPr>
        </p:nvSpPr>
        <p:spPr>
          <a:xfrm>
            <a:off x="1150938" y="690563"/>
            <a:ext cx="4556125" cy="3417887"/>
          </a:xfrm>
          <a:ln/>
        </p:spPr>
      </p:sp>
      <p:sp>
        <p:nvSpPr>
          <p:cNvPr id="1302531" name="Rectangle 3"/>
          <p:cNvSpPr>
            <a:spLocks noGrp="1" noChangeArrowheads="1"/>
          </p:cNvSpPr>
          <p:nvPr>
            <p:ph type="body" idx="1"/>
          </p:nvPr>
        </p:nvSpPr>
        <p:spPr/>
        <p:txBody>
          <a:bodyPr/>
          <a:lstStyle/>
          <a:p>
            <a:r>
              <a:rPr lang="en-US" b="1"/>
              <a:t>EQU 45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p:txBody>
          <a:bodyPr/>
          <a:lstStyle/>
          <a:p>
            <a:r>
              <a:rPr lang="en-US"/>
              <a:t>Cost range from $10K – $30K for farmer, golf course, and road side sprayers.  Obviously will very greatly dependant on how set up.</a:t>
            </a:r>
          </a:p>
          <a:p>
            <a:r>
              <a:rPr lang="en-US"/>
              <a:t>Commercial sprayers will range from $50 to $250K.  Really some variation with these systems from Spra-Coupe and Appache types all the way to the Rogator, Case-IH, and John Deere systems.  New 800 gallon turbine powered Air Tractor (150 MPH spray speed) could run close to $1.5 million today.  The above picture is a 600 gallon version.  AT is building a new 1025 gallon version.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08675"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15</a:t>
            </a:r>
          </a:p>
        </p:txBody>
      </p:sp>
      <p:sp>
        <p:nvSpPr>
          <p:cNvPr id="1308676"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08677"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08678" name="Rectangle 6"/>
          <p:cNvSpPr>
            <a:spLocks noGrp="1" noRot="1" noChangeAspect="1" noChangeArrowheads="1" noTextEdit="1"/>
          </p:cNvSpPr>
          <p:nvPr>
            <p:ph type="sldImg"/>
          </p:nvPr>
        </p:nvSpPr>
        <p:spPr>
          <a:xfrm>
            <a:off x="1149350" y="690563"/>
            <a:ext cx="4557713" cy="3417887"/>
          </a:xfrm>
          <a:ln cap="flat"/>
        </p:spPr>
      </p:sp>
      <p:sp>
        <p:nvSpPr>
          <p:cNvPr id="1308679"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1747"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11</a:t>
            </a:r>
          </a:p>
        </p:txBody>
      </p:sp>
      <p:sp>
        <p:nvSpPr>
          <p:cNvPr id="1311748"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1749"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1750" name="Rectangle 6"/>
          <p:cNvSpPr>
            <a:spLocks noGrp="1" noRot="1" noChangeAspect="1" noChangeArrowheads="1" noTextEdit="1"/>
          </p:cNvSpPr>
          <p:nvPr>
            <p:ph type="sldImg"/>
          </p:nvPr>
        </p:nvSpPr>
        <p:spPr>
          <a:xfrm>
            <a:off x="1150938" y="690563"/>
            <a:ext cx="4556125" cy="3417887"/>
          </a:xfrm>
          <a:ln cap="flat"/>
        </p:spPr>
      </p:sp>
      <p:sp>
        <p:nvSpPr>
          <p:cNvPr id="1311751"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Rot="1" noChangeAspect="1" noChangeArrowheads="1" noTextEdit="1"/>
          </p:cNvSpPr>
          <p:nvPr>
            <p:ph type="sldImg"/>
          </p:nvPr>
        </p:nvSpPr>
        <p:spPr>
          <a:ln/>
        </p:spPr>
      </p:sp>
      <p:sp>
        <p:nvSpPr>
          <p:cNvPr id="1018883" name="Rectangle 3"/>
          <p:cNvSpPr>
            <a:spLocks noGrp="1" noChangeArrowheads="1"/>
          </p:cNvSpPr>
          <p:nvPr>
            <p:ph type="body" idx="1"/>
          </p:nvPr>
        </p:nvSpPr>
        <p:spPr/>
        <p:txBody>
          <a:bodyPr/>
          <a:lstStyle/>
          <a:p>
            <a:r>
              <a:rPr lang="en-US"/>
              <a:t>Least expensive part but the most important ranging from $2-3 up o $10-12.  For some reason price varies greatly by location.  KS prices are often very low compared to other parts of the country.  I do not know why?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77" tIns="44544" rIns="90677" bIns="44544"/>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4113" y="690563"/>
            <a:ext cx="4554537" cy="3417887"/>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59523"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051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56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en-US"/>
          </a:p>
        </p:txBody>
      </p:sp>
      <p:sp>
        <p:nvSpPr>
          <p:cNvPr id="12615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50" tIns="0" rIns="19050" bIns="0" anchor="b"/>
          <a:lstStyle/>
          <a:p>
            <a:pPr algn="r" eaLnBrk="0" hangingPunct="0"/>
            <a:r>
              <a:rPr lang="en-US" sz="1000" i="1">
                <a:latin typeface="Times New Roman" pitchFamily="18" charset="0"/>
              </a:rPr>
              <a:t>18</a:t>
            </a:r>
          </a:p>
        </p:txBody>
      </p:sp>
      <p:sp>
        <p:nvSpPr>
          <p:cNvPr id="12615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en-US"/>
          </a:p>
        </p:txBody>
      </p:sp>
      <p:sp>
        <p:nvSpPr>
          <p:cNvPr id="12615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en-US"/>
          </a:p>
        </p:txBody>
      </p:sp>
      <p:sp>
        <p:nvSpPr>
          <p:cNvPr id="1261574" name="Rectangle 6"/>
          <p:cNvSpPr>
            <a:spLocks noGrp="1" noRot="1" noChangeAspect="1" noChangeArrowheads="1" noTextEdit="1"/>
          </p:cNvSpPr>
          <p:nvPr>
            <p:ph type="sldImg"/>
          </p:nvPr>
        </p:nvSpPr>
        <p:spPr>
          <a:xfrm>
            <a:off x="1146175" y="685800"/>
            <a:ext cx="4570413" cy="3427413"/>
          </a:xfrm>
          <a:ln cap="flat"/>
        </p:spPr>
      </p:sp>
      <p:sp>
        <p:nvSpPr>
          <p:cNvPr id="1261575"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52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66263" y="692586"/>
            <a:ext cx="4530127" cy="3416131"/>
          </a:xfrm>
          <a:ln/>
        </p:spPr>
      </p:sp>
      <p:sp>
        <p:nvSpPr>
          <p:cNvPr id="37891" name="Rectangle 3"/>
          <p:cNvSpPr>
            <a:spLocks noGrp="1" noChangeArrowheads="1"/>
          </p:cNvSpPr>
          <p:nvPr>
            <p:ph type="body" idx="1"/>
          </p:nvPr>
        </p:nvSpPr>
        <p:spPr>
          <a:xfrm>
            <a:off x="915989"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Rot="1" noChangeAspect="1" noChangeArrowheads="1" noTextEdit="1"/>
          </p:cNvSpPr>
          <p:nvPr>
            <p:ph type="sldImg"/>
          </p:nvPr>
        </p:nvSpPr>
        <p:spPr>
          <a:xfrm>
            <a:off x="1150938" y="690563"/>
            <a:ext cx="4557712" cy="3417887"/>
          </a:xfrm>
          <a:ln/>
        </p:spPr>
      </p:sp>
      <p:sp>
        <p:nvSpPr>
          <p:cNvPr id="974851" name="Rectangle 3"/>
          <p:cNvSpPr>
            <a:spLocks noGrp="1" noChangeArrowheads="1"/>
          </p:cNvSpPr>
          <p:nvPr>
            <p:ph type="body" idx="1"/>
          </p:nvPr>
        </p:nvSpPr>
        <p:spPr/>
        <p:txBody>
          <a:bodyPr/>
          <a:lstStyle/>
          <a:p>
            <a:r>
              <a:rPr lang="en-US"/>
              <a:t>Several venturi style nozzles are manufactured and used for the application of crop protection products.  Please refer to manufacture recommendations for information on how to use the venturi tips correctly.  Also be aware that research is ongoing to learn more about the operating parameters for venturi nozzles.</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8819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Rot="1" noChangeAspect="1" noChangeArrowheads="1" noTextEdit="1"/>
          </p:cNvSpPr>
          <p:nvPr>
            <p:ph type="sldImg"/>
          </p:nvPr>
        </p:nvSpPr>
        <p:spPr>
          <a:xfrm>
            <a:off x="1143000" y="685800"/>
            <a:ext cx="4572000" cy="3429000"/>
          </a:xfrm>
          <a:ln/>
        </p:spPr>
      </p:sp>
      <p:sp>
        <p:nvSpPr>
          <p:cNvPr id="1331203" name="Rectangle 3"/>
          <p:cNvSpPr>
            <a:spLocks noGrp="1" noChangeArrowheads="1"/>
          </p:cNvSpPr>
          <p:nvPr>
            <p:ph type="body" idx="1"/>
          </p:nvPr>
        </p:nvSpPr>
        <p:spPr/>
        <p:txBody>
          <a:bodyPr/>
          <a:lstStyle/>
          <a:p>
            <a:r>
              <a:rPr lang="en-US"/>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a:p>
          <a:p>
            <a:r>
              <a:rPr lang="en-US"/>
              <a:t>We can not eliminate drift, but by using good management and adopting spray practices with drift reduction in mind, improvements will occur.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p:txBody>
          <a:bodyPr/>
          <a:lstStyle/>
          <a:p>
            <a:r>
              <a:rPr lang="en-US"/>
              <a:t>Regardless of how much it cost most spray systems will have similar components.  Some may be fancier but all doing the basic functions.  Go to next slide at bullet #2.  This slide reappears to continue discussion.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Rot="1" noChangeAspect="1" noChangeArrowheads="1" noTextEdit="1"/>
          </p:cNvSpPr>
          <p:nvPr>
            <p:ph type="sldImg"/>
          </p:nvPr>
        </p:nvSpPr>
        <p:spPr>
          <a:xfrm>
            <a:off x="1144588" y="687388"/>
            <a:ext cx="4570412" cy="3427412"/>
          </a:xfrm>
          <a:ln/>
        </p:spPr>
      </p:sp>
      <p:sp>
        <p:nvSpPr>
          <p:cNvPr id="1223683" name="Rectangle 3"/>
          <p:cNvSpPr>
            <a:spLocks noGrp="1" noChangeArrowheads="1"/>
          </p:cNvSpPr>
          <p:nvPr>
            <p:ph type="body" idx="1"/>
          </p:nvPr>
        </p:nvSpPr>
        <p:spPr>
          <a:xfrm>
            <a:off x="685800" y="4343400"/>
            <a:ext cx="5486400" cy="4113213"/>
          </a:xfrm>
        </p:spPr>
        <p:txBody>
          <a:bodyPr lIns="90361" tIns="45180" rIns="90361" bIns="45180"/>
          <a:lstStyle/>
          <a:p>
            <a:pPr>
              <a:buFontTx/>
              <a:buChar char="•"/>
            </a:pPr>
            <a:r>
              <a:rPr lang="en-US"/>
              <a:t>This illustrates the 450FB ball. 460FB has similar function.</a:t>
            </a:r>
          </a:p>
          <a:p>
            <a:pPr>
              <a:buFontTx/>
              <a:buChar char="•"/>
            </a:pPr>
            <a:r>
              <a:rPr lang="en-US"/>
              <a:t>Normal flow in spray position</a:t>
            </a:r>
          </a:p>
          <a:p>
            <a:pPr>
              <a:buFontTx/>
              <a:buChar char="•"/>
            </a:pPr>
            <a:r>
              <a:rPr lang="en-US"/>
              <a:t>In off position the second hole is exposed to boom pressure.</a:t>
            </a:r>
          </a:p>
          <a:p>
            <a:pPr>
              <a:buFontTx/>
              <a:buChar char="•"/>
            </a:pPr>
            <a:r>
              <a:rPr lang="en-US"/>
              <a:t>Pressure trapped after boom valves shut off is relieved.</a:t>
            </a:r>
          </a:p>
          <a:p>
            <a:pPr>
              <a:buFontTx/>
              <a:buChar char="•"/>
            </a:pPr>
            <a:r>
              <a:rPr lang="en-US"/>
              <a:t>DCVs shut off fast instead of waiting for pressure decay or “bleed down”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cap="flat"/>
        </p:spPr>
      </p:sp>
      <p:sp>
        <p:nvSpPr>
          <p:cNvPr id="83971" name="Rectangle 3"/>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2"/>
          <p:cNvSpPr>
            <a:spLocks noGrp="1" noRot="1" noChangeAspect="1" noChangeArrowheads="1" noTextEdit="1"/>
          </p:cNvSpPr>
          <p:nvPr>
            <p:ph type="sldImg"/>
          </p:nvPr>
        </p:nvSpPr>
        <p:spPr>
          <a:xfrm>
            <a:off x="1154113" y="692150"/>
            <a:ext cx="4554537" cy="3416300"/>
          </a:xfrm>
          <a:ln/>
        </p:spPr>
      </p:sp>
      <p:sp>
        <p:nvSpPr>
          <p:cNvPr id="1226755" name="Rectangle 3"/>
          <p:cNvSpPr>
            <a:spLocks noGrp="1" noChangeArrowheads="1"/>
          </p:cNvSpPr>
          <p:nvPr>
            <p:ph type="body" idx="1"/>
          </p:nvPr>
        </p:nvSpPr>
        <p:spPr>
          <a:xfrm>
            <a:off x="915988" y="4344988"/>
            <a:ext cx="5026025" cy="4113212"/>
          </a:xfrm>
        </p:spPr>
        <p:txBody>
          <a:bodyPr/>
          <a:lstStyle/>
          <a:p>
            <a:r>
              <a:rPr lang="en-US"/>
              <a:t>Swath marking in becoming a widely used practice today.  GPS is used to position the spray vehicles in the field.  The straight-line A-B tracking line will guide the sprayer back and forth through the field in parallel swaths to match the programmed boom width.  Light bars aide the driver in the guidance process.   The photo in the lower left illustrates the system being used in the aerial application industry.  The red lines are when the sprayer is working and the yellow lines show the turning paths.  As this presentation was being developed advancements in using the parallel tracking devices to follow curves and work in circles are being perfected.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Rot="1" noChangeAspect="1" noChangeArrowheads="1" noTextEdit="1"/>
          </p:cNvSpPr>
          <p:nvPr>
            <p:ph type="sldImg"/>
          </p:nvPr>
        </p:nvSpPr>
        <p:spPr>
          <a:xfrm>
            <a:off x="1143000" y="685800"/>
            <a:ext cx="4572000" cy="3429000"/>
          </a:xfrm>
          <a:ln/>
        </p:spPr>
      </p:sp>
      <p:sp>
        <p:nvSpPr>
          <p:cNvPr id="12318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Grp="1" noRot="1" noChangeAspect="1" noChangeArrowheads="1" noTextEdit="1"/>
          </p:cNvSpPr>
          <p:nvPr>
            <p:ph type="sldImg"/>
          </p:nvPr>
        </p:nvSpPr>
        <p:spPr>
          <a:xfrm>
            <a:off x="1143000" y="685800"/>
            <a:ext cx="4572000" cy="3429000"/>
          </a:xfrm>
          <a:ln/>
        </p:spPr>
      </p:sp>
      <p:sp>
        <p:nvSpPr>
          <p:cNvPr id="12298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20071-F84B-4506-970F-FFAEBE0D30F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97079A-0B4A-4A78-8DB9-358409317C3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48B1D6-DCBF-477C-9001-CF9501E73DE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8642FD-48F1-48B9-B81A-D5A723B9398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E7F5677-465F-4C6F-94D8-6BB0205EA5B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68EB1FC-5E47-4096-8A21-4261A50FEB6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863B70-A1DD-4485-ADA5-DC37BEE8D1D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09B65A2-85C4-43B0-8C1F-B2E9BC1FE63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56E9ACC-23F2-4447-9D47-2B3FDFA4211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1C88349-AC03-4D3C-8238-8EA7EC58E5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D08BEA-0760-40E6-A229-A3FBCF10C59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297E60-8F95-40B7-8A30-2DAC1D9A61E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5D76C9C-3384-4DA3-8847-2AF85B8CEBA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5B495AD-F981-4DE7-B787-CA7DC31529A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022F27-7610-4253-8090-2FA8E4C99C1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6C35EA-5397-4AD4-92AD-CA97532BBE6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673D08-6203-4031-95DF-3CA6357EE33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A20BAF-3993-4121-B2B0-CE287A599D1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605819-C08F-4DB0-A22F-57B23ABF1A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64C8D7-6B34-4439-8094-286777B6BAD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6393EB-7785-4484-A959-B4DABB32B7E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072A7C-01FE-4F41-AA50-46D7E68D490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1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1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31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31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205CDD9-CA0A-4DBD-9DDD-1A6744164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4.jpe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gif"/></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7.jpeg"/><Relationship Id="rId10" Type="http://schemas.openxmlformats.org/officeDocument/2006/relationships/image" Target="../media/image60.jpeg"/><Relationship Id="rId4" Type="http://schemas.openxmlformats.org/officeDocument/2006/relationships/notesSlide" Target="../notesSlides/notesSlide8.xml"/><Relationship Id="rId9" Type="http://schemas.openxmlformats.org/officeDocument/2006/relationships/hyperlink" Target="http://www.agleader.com/products.php?Product=ezbo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Documents%20and%20Settings\rewolf\My%20Documents\Presentations\2010\swathControlProVid.wmv" TargetMode="External"/><Relationship Id="rId1" Type="http://schemas.openxmlformats.org/officeDocument/2006/relationships/tags" Target="../tags/tag15.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9.xml"/><Relationship Id="rId7"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5.jpe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25.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28.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30.xml"/><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2.xml"/><Relationship Id="rId7" Type="http://schemas.openxmlformats.org/officeDocument/2006/relationships/image" Target="../media/image92.jpeg"/><Relationship Id="rId2" Type="http://schemas.openxmlformats.org/officeDocument/2006/relationships/tags" Target="../tags/tag34.xml"/><Relationship Id="rId1" Type="http://schemas.openxmlformats.org/officeDocument/2006/relationships/vmlDrawing" Target="../drawings/vmlDrawing5.vml"/><Relationship Id="rId6" Type="http://schemas.openxmlformats.org/officeDocument/2006/relationships/image" Target="../media/image91.png"/><Relationship Id="rId5" Type="http://schemas.openxmlformats.org/officeDocument/2006/relationships/oleObject" Target="../embeddings/Microsoft_Office_Word_97_-_2003_Document1.doc"/><Relationship Id="rId10" Type="http://schemas.openxmlformats.org/officeDocument/2006/relationships/image" Target="../media/image95.jpeg"/><Relationship Id="rId4" Type="http://schemas.openxmlformats.org/officeDocument/2006/relationships/notesSlide" Target="../notesSlides/notesSlide22.xml"/><Relationship Id="rId9"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slideLayout" Target="../slideLayouts/slideLayout15.xml"/><Relationship Id="rId7" Type="http://schemas.openxmlformats.org/officeDocument/2006/relationships/image" Target="../media/image102.png"/><Relationship Id="rId12" Type="http://schemas.openxmlformats.org/officeDocument/2006/relationships/image" Target="../media/image107.jpeg"/><Relationship Id="rId17" Type="http://schemas.openxmlformats.org/officeDocument/2006/relationships/image" Target="../media/image112.png"/><Relationship Id="rId2" Type="http://schemas.openxmlformats.org/officeDocument/2006/relationships/tags" Target="../tags/tag38.xml"/><Relationship Id="rId16" Type="http://schemas.openxmlformats.org/officeDocument/2006/relationships/image" Target="../media/image111.png"/><Relationship Id="rId1" Type="http://schemas.openxmlformats.org/officeDocument/2006/relationships/vmlDrawing" Target="../drawings/vmlDrawing6.v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oleObject" Target="../embeddings/oleObject6.bin"/><Relationship Id="rId15" Type="http://schemas.openxmlformats.org/officeDocument/2006/relationships/image" Target="../media/image110.png"/><Relationship Id="rId10" Type="http://schemas.openxmlformats.org/officeDocument/2006/relationships/image" Target="../media/image105.jpeg"/><Relationship Id="rId19" Type="http://schemas.openxmlformats.org/officeDocument/2006/relationships/image" Target="../media/image114.png"/><Relationship Id="rId4" Type="http://schemas.openxmlformats.org/officeDocument/2006/relationships/notesSlide" Target="../notesSlides/notesSlide23.xml"/><Relationship Id="rId9" Type="http://schemas.openxmlformats.org/officeDocument/2006/relationships/image" Target="../media/image104.jpeg"/><Relationship Id="rId1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Movie%20clips\Movies\25.avi" TargetMode="External"/><Relationship Id="rId1" Type="http://schemas.openxmlformats.org/officeDocument/2006/relationships/tags" Target="../tags/tag39.xml"/><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118.wmf"/><Relationship Id="rId4" Type="http://schemas.openxmlformats.org/officeDocument/2006/relationships/image" Target="../media/image117.w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4.xml"/><Relationship Id="rId7" Type="http://schemas.openxmlformats.org/officeDocument/2006/relationships/image" Target="../media/image119.jpeg"/><Relationship Id="rId2" Type="http://schemas.openxmlformats.org/officeDocument/2006/relationships/tags" Target="../tags/tag41.xml"/><Relationship Id="rId1" Type="http://schemas.openxmlformats.org/officeDocument/2006/relationships/vmlDrawing" Target="../drawings/vmlDrawing7.vml"/><Relationship Id="rId6" Type="http://schemas.openxmlformats.org/officeDocument/2006/relationships/image" Target="../media/image91.png"/><Relationship Id="rId5" Type="http://schemas.openxmlformats.org/officeDocument/2006/relationships/oleObject" Target="../embeddings/oleObject7.bin"/><Relationship Id="rId10" Type="http://schemas.openxmlformats.org/officeDocument/2006/relationships/image" Target="../media/image122.jpeg"/><Relationship Id="rId4" Type="http://schemas.openxmlformats.org/officeDocument/2006/relationships/notesSlide" Target="../notesSlides/notesSlide24.xml"/><Relationship Id="rId9" Type="http://schemas.openxmlformats.org/officeDocument/2006/relationships/image" Target="../media/image121.jpeg"/></Relationships>
</file>

<file path=ppt/slides/_rels/slide4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slideLayout" Target="../slideLayouts/slideLayout2.xml"/><Relationship Id="rId7" Type="http://schemas.openxmlformats.org/officeDocument/2006/relationships/image" Target="../media/image93.jpeg"/><Relationship Id="rId2" Type="http://schemas.openxmlformats.org/officeDocument/2006/relationships/tags" Target="../tags/tag42.xml"/><Relationship Id="rId1" Type="http://schemas.openxmlformats.org/officeDocument/2006/relationships/vmlDrawing" Target="../drawings/vmlDrawing8.vml"/><Relationship Id="rId6" Type="http://schemas.openxmlformats.org/officeDocument/2006/relationships/image" Target="../media/image91.png"/><Relationship Id="rId5" Type="http://schemas.openxmlformats.org/officeDocument/2006/relationships/oleObject" Target="../embeddings/oleObject8.bin"/><Relationship Id="rId4"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9.vml"/><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9.jpeg"/><Relationship Id="rId2" Type="http://schemas.openxmlformats.org/officeDocument/2006/relationships/tags" Target="../tags/tag43.xml"/><Relationship Id="rId1" Type="http://schemas.openxmlformats.org/officeDocument/2006/relationships/vmlDrawing" Target="../drawings/vmlDrawing10.vml"/><Relationship Id="rId6" Type="http://schemas.openxmlformats.org/officeDocument/2006/relationships/image" Target="../media/image91.png"/><Relationship Id="rId5" Type="http://schemas.openxmlformats.org/officeDocument/2006/relationships/oleObject" Target="../embeddings/oleObject10.bin"/><Relationship Id="rId4"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44.xml"/><Relationship Id="rId6" Type="http://schemas.openxmlformats.org/officeDocument/2006/relationships/image" Target="../media/image91.png"/><Relationship Id="rId5" Type="http://schemas.openxmlformats.org/officeDocument/2006/relationships/image" Target="../media/image125.jpe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45.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tags" Target="../tags/tag46.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129.jpe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notesSlide" Target="../notesSlides/notesSlide30.xml"/><Relationship Id="rId7" Type="http://schemas.openxmlformats.org/officeDocument/2006/relationships/image" Target="../media/image94.jpeg"/><Relationship Id="rId2" Type="http://schemas.openxmlformats.org/officeDocument/2006/relationships/slideLayout" Target="../slideLayouts/slideLayout18.xml"/><Relationship Id="rId1" Type="http://schemas.openxmlformats.org/officeDocument/2006/relationships/tags" Target="../tags/tag47.xml"/><Relationship Id="rId6" Type="http://schemas.openxmlformats.org/officeDocument/2006/relationships/image" Target="../media/image130.jpeg"/><Relationship Id="rId5" Type="http://schemas.openxmlformats.org/officeDocument/2006/relationships/image" Target="../media/image121.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 Id="rId9"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49.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51.xml"/><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33.xml"/><Relationship Id="rId7" Type="http://schemas.openxmlformats.org/officeDocument/2006/relationships/image" Target="../media/image148.png"/><Relationship Id="rId2" Type="http://schemas.openxmlformats.org/officeDocument/2006/relationships/slideLayout" Target="../slideLayouts/slideLayout15.xml"/><Relationship Id="rId1" Type="http://schemas.openxmlformats.org/officeDocument/2006/relationships/tags" Target="../tags/tag52.xml"/><Relationship Id="rId6" Type="http://schemas.openxmlformats.org/officeDocument/2006/relationships/image" Target="../media/image147.wmf"/><Relationship Id="rId5" Type="http://schemas.openxmlformats.org/officeDocument/2006/relationships/image" Target="../media/image146.jpeg"/><Relationship Id="rId4" Type="http://schemas.openxmlformats.org/officeDocument/2006/relationships/image" Target="../media/image145.jpeg"/></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151.jpeg"/></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154.jpeg"/><Relationship Id="rId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156.jpeg"/></Relationships>
</file>

<file path=ppt/slides/_rels/slide5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slideLayout" Target="../slideLayouts/slideLayout4.xml"/><Relationship Id="rId7" Type="http://schemas.openxmlformats.org/officeDocument/2006/relationships/image" Target="../media/image119.jpeg"/><Relationship Id="rId2" Type="http://schemas.openxmlformats.org/officeDocument/2006/relationships/tags" Target="../tags/tag57.xml"/><Relationship Id="rId1" Type="http://schemas.openxmlformats.org/officeDocument/2006/relationships/vmlDrawing" Target="../drawings/vmlDrawing12.vml"/><Relationship Id="rId6" Type="http://schemas.openxmlformats.org/officeDocument/2006/relationships/image" Target="../media/image91.png"/><Relationship Id="rId5" Type="http://schemas.openxmlformats.org/officeDocument/2006/relationships/oleObject" Target="../embeddings/oleObject12.bin"/><Relationship Id="rId4"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60.jpe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16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69.xml"/><Relationship Id="rId5" Type="http://schemas.openxmlformats.org/officeDocument/2006/relationships/image" Target="../media/image172.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4.xml"/><Relationship Id="rId1" Type="http://schemas.openxmlformats.org/officeDocument/2006/relationships/tags" Target="../tags/tag70.xml"/><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81.png"/></Relationships>
</file>

<file path=ppt/slides/_rels/slide77.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3.jpeg"/><Relationship Id="rId7" Type="http://schemas.openxmlformats.org/officeDocument/2006/relationships/image" Target="../media/image186.png"/><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185.png"/><Relationship Id="rId5" Type="http://schemas.openxmlformats.org/officeDocument/2006/relationships/image" Target="../media/image16.jpeg"/><Relationship Id="rId4" Type="http://schemas.openxmlformats.org/officeDocument/2006/relationships/image" Target="../media/image184.jpeg"/></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30.jpeg"/><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97.jpeg"/></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99.png"/></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88.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slideLayout" Target="../slideLayouts/slideLayout6.xml"/><Relationship Id="rId7" Type="http://schemas.openxmlformats.org/officeDocument/2006/relationships/image" Target="../media/image206.jpeg"/><Relationship Id="rId2" Type="http://schemas.openxmlformats.org/officeDocument/2006/relationships/tags" Target="../tags/tag79.xml"/><Relationship Id="rId1" Type="http://schemas.openxmlformats.org/officeDocument/2006/relationships/vmlDrawing" Target="../drawings/vmlDrawing13.v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oleObject" Target="../embeddings/oleObject13.bin"/></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80.xml"/><Relationship Id="rId4" Type="http://schemas.openxmlformats.org/officeDocument/2006/relationships/image" Target="../media/image20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9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211.jpeg"/><Relationship Id="rId4" Type="http://schemas.openxmlformats.org/officeDocument/2006/relationships/image" Target="../media/image2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3"/>
          <p:cNvSpPr>
            <a:spLocks noGrp="1" noChangeArrowheads="1"/>
          </p:cNvSpPr>
          <p:nvPr>
            <p:ph type="ctrTitle"/>
          </p:nvPr>
        </p:nvSpPr>
        <p:spPr>
          <a:xfrm>
            <a:off x="381000" y="609600"/>
            <a:ext cx="8534400" cy="1143000"/>
          </a:xfrm>
        </p:spPr>
        <p:txBody>
          <a:bodyPr/>
          <a:lstStyle/>
          <a:p>
            <a:r>
              <a:rPr lang="en-US" sz="4000">
                <a:solidFill>
                  <a:srgbClr val="6600CC"/>
                </a:solidFill>
              </a:rPr>
              <a:t>Making Effective Applications</a:t>
            </a:r>
            <a:br>
              <a:rPr lang="en-US" sz="4000">
                <a:solidFill>
                  <a:srgbClr val="6600CC"/>
                </a:solidFill>
              </a:rPr>
            </a:br>
            <a:r>
              <a:rPr lang="en-US" sz="3200">
                <a:solidFill>
                  <a:srgbClr val="6600CC"/>
                </a:solidFill>
              </a:rPr>
              <a:t>‘Maximize Efficacy – Minimize Drift’</a:t>
            </a:r>
            <a:r>
              <a:rPr lang="en-US" sz="4000">
                <a:solidFill>
                  <a:srgbClr val="6600CC"/>
                </a:solidFill>
              </a:rPr>
              <a:t> </a:t>
            </a:r>
          </a:p>
        </p:txBody>
      </p:sp>
      <p:sp>
        <p:nvSpPr>
          <p:cNvPr id="699396" name="Rectangle 4"/>
          <p:cNvSpPr>
            <a:spLocks noGrp="1" noChangeArrowheads="1"/>
          </p:cNvSpPr>
          <p:nvPr>
            <p:ph type="subTitle" idx="1"/>
          </p:nvPr>
        </p:nvSpPr>
        <p:spPr>
          <a:xfrm>
            <a:off x="457200" y="2514600"/>
            <a:ext cx="8077200" cy="1295400"/>
          </a:xfrm>
          <a:ln/>
        </p:spPr>
        <p:txBody>
          <a:bodyPr/>
          <a:lstStyle/>
          <a:p>
            <a:r>
              <a:rPr lang="en-US" sz="3600"/>
              <a:t>Robert E. Wolf </a:t>
            </a:r>
          </a:p>
          <a:p>
            <a:r>
              <a:rPr lang="en-US" sz="2800"/>
              <a:t>Extension Specialist Application Technology</a:t>
            </a:r>
            <a:endParaRPr lang="en-US" sz="4000"/>
          </a:p>
        </p:txBody>
      </p:sp>
      <p:sp>
        <p:nvSpPr>
          <p:cNvPr id="699397" name="Rectangle 5"/>
          <p:cNvSpPr>
            <a:spLocks noChangeArrowheads="1"/>
          </p:cNvSpPr>
          <p:nvPr/>
        </p:nvSpPr>
        <p:spPr bwMode="auto">
          <a:xfrm>
            <a:off x="152400" y="5105400"/>
            <a:ext cx="4648200" cy="1600200"/>
          </a:xfrm>
          <a:prstGeom prst="rect">
            <a:avLst/>
          </a:prstGeom>
          <a:noFill/>
          <a:ln w="9525">
            <a:noFill/>
            <a:miter lim="800000"/>
            <a:headEnd/>
            <a:tailEnd/>
          </a:ln>
          <a:effectLst/>
        </p:spPr>
        <p:txBody>
          <a:bodyPr wrap="none" anchor="ctr"/>
          <a:lstStyle/>
          <a:p>
            <a:endParaRPr lang="en-US"/>
          </a:p>
        </p:txBody>
      </p:sp>
      <p:sp>
        <p:nvSpPr>
          <p:cNvPr id="699398" name="Text Box 6"/>
          <p:cNvSpPr txBox="1">
            <a:spLocks noChangeArrowheads="1"/>
          </p:cNvSpPr>
          <p:nvPr/>
        </p:nvSpPr>
        <p:spPr bwMode="auto">
          <a:xfrm>
            <a:off x="762000" y="3886200"/>
            <a:ext cx="7246938" cy="457200"/>
          </a:xfrm>
          <a:prstGeom prst="rect">
            <a:avLst/>
          </a:prstGeom>
          <a:noFill/>
          <a:ln w="9525">
            <a:noFill/>
            <a:miter lim="800000"/>
            <a:headEnd/>
            <a:tailEnd/>
          </a:ln>
          <a:effectLst/>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699401"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a:effectLst/>
        </p:spPr>
      </p:pic>
      <p:pic>
        <p:nvPicPr>
          <p:cNvPr id="699402"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Leg 6000 front dummy display"/>
          <p:cNvPicPr>
            <a:picLocks noGrp="1" noChangeAspect="1" noChangeArrowheads="1"/>
          </p:cNvPicPr>
          <p:nvPr>
            <p:ph sz="quarter" idx="2"/>
          </p:nvPr>
        </p:nvPicPr>
        <p:blipFill>
          <a:blip r:embed="rId4" cstate="print"/>
          <a:srcRect/>
          <a:stretch>
            <a:fillRect/>
          </a:stretch>
        </p:blipFill>
        <p:spPr>
          <a:xfrm>
            <a:off x="2971800" y="1143000"/>
            <a:ext cx="2587625" cy="2667000"/>
          </a:xfrm>
          <a:noFill/>
        </p:spPr>
      </p:pic>
      <p:pic>
        <p:nvPicPr>
          <p:cNvPr id="25605" name="Picture 8" descr="EM_Flowmeter_w_ftg"/>
          <p:cNvPicPr>
            <a:picLocks noGrp="1" noChangeAspect="1" noChangeArrowheads="1"/>
          </p:cNvPicPr>
          <p:nvPr>
            <p:ph sz="quarter" idx="3"/>
          </p:nvPr>
        </p:nvPicPr>
        <p:blipFill>
          <a:blip r:embed="rId5" cstate="print"/>
          <a:srcRect/>
          <a:stretch>
            <a:fillRect/>
          </a:stretch>
        </p:blipFill>
        <p:spPr>
          <a:xfrm>
            <a:off x="6400800" y="381000"/>
            <a:ext cx="2178050" cy="2009775"/>
          </a:xfrm>
          <a:noFill/>
        </p:spPr>
      </p:pic>
      <p:sp>
        <p:nvSpPr>
          <p:cNvPr id="1382405" name="Rectangle 5"/>
          <p:cNvSpPr>
            <a:spLocks noChangeArrowheads="1"/>
          </p:cNvSpPr>
          <p:nvPr/>
        </p:nvSpPr>
        <p:spPr bwMode="auto">
          <a:xfrm>
            <a:off x="381000" y="76200"/>
            <a:ext cx="8364538" cy="1143000"/>
          </a:xfrm>
          <a:prstGeom prst="rect">
            <a:avLst/>
          </a:prstGeom>
          <a:noFill/>
          <a:ln w="9525">
            <a:noFill/>
            <a:miter lim="800000"/>
            <a:headEnd/>
            <a:tailEnd/>
          </a:ln>
          <a:effectLst/>
        </p:spPr>
        <p:txBody>
          <a:bodyPr lIns="92075" tIns="46038" rIns="92075" bIns="46038" anchor="ctr"/>
          <a:lstStyle/>
          <a:p>
            <a:pPr eaLnBrk="0" hangingPunct="0">
              <a:defRPr/>
            </a:pPr>
            <a:r>
              <a:rPr lang="en-US" sz="3600">
                <a:effectLst>
                  <a:outerShdw blurRad="38100" dist="38100" dir="2700000" algn="tl">
                    <a:srgbClr val="C0C0C0"/>
                  </a:outerShdw>
                </a:effectLst>
                <a:latin typeface="Comic Sans MS" pitchFamily="66" charset="0"/>
              </a:rPr>
              <a:t>Rate Controllers:</a:t>
            </a:r>
          </a:p>
        </p:txBody>
      </p:sp>
      <p:pic>
        <p:nvPicPr>
          <p:cNvPr id="25604" name="Picture 7" descr="tstar"/>
          <p:cNvPicPr>
            <a:picLocks noChangeAspect="1" noChangeArrowheads="1"/>
          </p:cNvPicPr>
          <p:nvPr/>
        </p:nvPicPr>
        <p:blipFill>
          <a:blip r:embed="rId6" cstate="print"/>
          <a:srcRect/>
          <a:stretch>
            <a:fillRect/>
          </a:stretch>
        </p:blipFill>
        <p:spPr bwMode="auto">
          <a:xfrm>
            <a:off x="609600" y="1219200"/>
            <a:ext cx="1676400" cy="1425575"/>
          </a:xfrm>
          <a:prstGeom prst="rect">
            <a:avLst/>
          </a:prstGeom>
          <a:noFill/>
          <a:ln w="9525">
            <a:noFill/>
            <a:miter lim="800000"/>
            <a:headEnd/>
            <a:tailEnd/>
          </a:ln>
        </p:spPr>
      </p:pic>
      <p:pic>
        <p:nvPicPr>
          <p:cNvPr id="25606" name="Picture 9" descr="356_cutaway_1"/>
          <p:cNvPicPr>
            <a:picLocks noChangeAspect="1" noChangeArrowheads="1"/>
          </p:cNvPicPr>
          <p:nvPr/>
        </p:nvPicPr>
        <p:blipFill>
          <a:blip r:embed="rId7" cstate="print"/>
          <a:srcRect/>
          <a:stretch>
            <a:fillRect/>
          </a:stretch>
        </p:blipFill>
        <p:spPr bwMode="auto">
          <a:xfrm>
            <a:off x="6781800" y="2895600"/>
            <a:ext cx="1946275" cy="2819400"/>
          </a:xfrm>
          <a:prstGeom prst="rect">
            <a:avLst/>
          </a:prstGeom>
          <a:noFill/>
          <a:ln w="9525">
            <a:noFill/>
            <a:miter lim="800000"/>
            <a:headEnd/>
            <a:tailEnd/>
          </a:ln>
        </p:spPr>
      </p:pic>
      <p:pic>
        <p:nvPicPr>
          <p:cNvPr id="25607" name="Picture 12"/>
          <p:cNvPicPr>
            <a:picLocks noChangeAspect="1" noChangeArrowheads="1"/>
          </p:cNvPicPr>
          <p:nvPr/>
        </p:nvPicPr>
        <p:blipFill>
          <a:blip r:embed="rId8" cstate="print"/>
          <a:srcRect/>
          <a:stretch>
            <a:fillRect/>
          </a:stretch>
        </p:blipFill>
        <p:spPr bwMode="auto">
          <a:xfrm>
            <a:off x="152400" y="3352800"/>
            <a:ext cx="3581400" cy="2857500"/>
          </a:xfrm>
          <a:prstGeom prst="rect">
            <a:avLst/>
          </a:prstGeom>
          <a:noFill/>
          <a:ln w="12700">
            <a:noFill/>
            <a:miter lim="800000"/>
            <a:headEnd/>
            <a:tailEnd/>
          </a:ln>
        </p:spPr>
      </p:pic>
      <p:pic>
        <p:nvPicPr>
          <p:cNvPr id="25608" name="Picture 13"/>
          <p:cNvPicPr>
            <a:picLocks noChangeAspect="1" noChangeArrowheads="1"/>
          </p:cNvPicPr>
          <p:nvPr/>
        </p:nvPicPr>
        <p:blipFill>
          <a:blip r:embed="rId9" cstate="print"/>
          <a:srcRect/>
          <a:stretch>
            <a:fillRect/>
          </a:stretch>
        </p:blipFill>
        <p:spPr bwMode="auto">
          <a:xfrm>
            <a:off x="4343400" y="3886200"/>
            <a:ext cx="2005013" cy="2667000"/>
          </a:xfrm>
          <a:prstGeom prst="rect">
            <a:avLst/>
          </a:prstGeom>
          <a:noFill/>
          <a:ln w="12700">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a:xfrm>
            <a:off x="228600" y="76200"/>
            <a:ext cx="8305800" cy="719138"/>
          </a:xfrm>
          <a:noFill/>
          <a:ln/>
        </p:spPr>
        <p:txBody>
          <a:bodyPr lIns="90488" tIns="44450" rIns="90488" bIns="44450" anchor="t"/>
          <a:lstStyle/>
          <a:p>
            <a:r>
              <a:rPr lang="en-US" sz="4800"/>
              <a:t>Parallel Swathing – light bars:</a:t>
            </a:r>
            <a:endParaRPr lang="en-US"/>
          </a:p>
        </p:txBody>
      </p:sp>
      <p:grpSp>
        <p:nvGrpSpPr>
          <p:cNvPr id="1225731" name="Group 3"/>
          <p:cNvGrpSpPr>
            <a:grpSpLocks/>
          </p:cNvGrpSpPr>
          <p:nvPr/>
        </p:nvGrpSpPr>
        <p:grpSpPr bwMode="auto">
          <a:xfrm>
            <a:off x="2386013" y="2895600"/>
            <a:ext cx="4371975" cy="1066800"/>
            <a:chOff x="0" y="0"/>
            <a:chExt cx="2754" cy="672"/>
          </a:xfrm>
        </p:grpSpPr>
        <p:sp>
          <p:nvSpPr>
            <p:cNvPr id="1225732" name="Rectangle 4"/>
            <p:cNvSpPr>
              <a:spLocks noChangeArrowheads="1"/>
            </p:cNvSpPr>
            <p:nvPr/>
          </p:nvSpPr>
          <p:spPr bwMode="auto">
            <a:xfrm>
              <a:off x="0" y="0"/>
              <a:ext cx="2754" cy="0"/>
            </a:xfrm>
            <a:prstGeom prst="rect">
              <a:avLst/>
            </a:prstGeom>
            <a:noFill/>
            <a:ln w="12700">
              <a:noFill/>
              <a:miter lim="800000"/>
              <a:headEnd type="none" w="sm" len="sm"/>
              <a:tailEnd type="none" w="sm" len="sm"/>
            </a:ln>
            <a:effectLst/>
          </p:spPr>
          <p:txBody>
            <a:bodyPr>
              <a:spAutoFit/>
            </a:bodyPr>
            <a:lstStyle/>
            <a:p>
              <a:endParaRPr lang="en-US"/>
            </a:p>
          </p:txBody>
        </p:sp>
        <p:grpSp>
          <p:nvGrpSpPr>
            <p:cNvPr id="1225733" name="Group 5"/>
            <p:cNvGrpSpPr>
              <a:grpSpLocks/>
            </p:cNvGrpSpPr>
            <p:nvPr/>
          </p:nvGrpSpPr>
          <p:grpSpPr bwMode="auto">
            <a:xfrm>
              <a:off x="0" y="0"/>
              <a:ext cx="828" cy="672"/>
              <a:chOff x="0" y="4"/>
              <a:chExt cx="828" cy="672"/>
            </a:xfrm>
          </p:grpSpPr>
          <p:sp>
            <p:nvSpPr>
              <p:cNvPr id="1225734" name="Rectangle 6"/>
              <p:cNvSpPr>
                <a:spLocks noChangeArrowheads="1"/>
              </p:cNvSpPr>
              <p:nvPr/>
            </p:nvSpPr>
            <p:spPr bwMode="auto">
              <a:xfrm>
                <a:off x="0" y="4"/>
                <a:ext cx="828" cy="4"/>
              </a:xfrm>
              <a:prstGeom prst="rect">
                <a:avLst/>
              </a:prstGeom>
              <a:noFill/>
              <a:ln w="12700">
                <a:noFill/>
                <a:miter lim="800000"/>
                <a:headEnd type="none" w="sm" len="sm"/>
                <a:tailEnd type="none" w="sm" len="sm"/>
              </a:ln>
              <a:effectLst/>
            </p:spPr>
            <p:txBody>
              <a:bodyPr>
                <a:spAutoFit/>
              </a:bodyPr>
              <a:lstStyle/>
              <a:p>
                <a:endParaRPr lang="en-US"/>
              </a:p>
            </p:txBody>
          </p:sp>
          <p:sp>
            <p:nvSpPr>
              <p:cNvPr id="1225735" name="Rectangle 7"/>
              <p:cNvSpPr>
                <a:spLocks noChangeArrowheads="1"/>
              </p:cNvSpPr>
              <p:nvPr/>
            </p:nvSpPr>
            <p:spPr bwMode="auto">
              <a:xfrm>
                <a:off x="0" y="4"/>
                <a:ext cx="828" cy="672"/>
              </a:xfrm>
              <a:prstGeom prst="rect">
                <a:avLst/>
              </a:prstGeom>
              <a:noFill/>
              <a:ln w="12700">
                <a:noFill/>
                <a:miter lim="800000"/>
                <a:headEnd type="none" w="sm" len="sm"/>
                <a:tailEnd type="none" w="sm" len="sm"/>
              </a:ln>
              <a:effectLst/>
            </p:spPr>
            <p:txBody>
              <a:bodyPr/>
              <a:lstStyle/>
              <a:p>
                <a:pPr eaLnBrk="0" hangingPunct="0"/>
                <a:r>
                  <a:rPr lang="en-US" sz="2400">
                    <a:latin typeface="Times New Roman" pitchFamily="18" charset="0"/>
                  </a:rPr>
                  <a:t>  </a:t>
                </a:r>
                <a:r>
                  <a:rPr lang="en-US" sz="4000">
                    <a:latin typeface="Times New Roman" pitchFamily="18" charset="0"/>
                  </a:rPr>
                  <a:t> </a:t>
                </a:r>
                <a:r>
                  <a:rPr lang="en-US" sz="2400">
                    <a:latin typeface="Times New Roman" pitchFamily="18" charset="0"/>
                  </a:rPr>
                  <a:t>                         </a:t>
                </a:r>
              </a:p>
            </p:txBody>
          </p:sp>
        </p:grpSp>
      </p:grpSp>
      <p:pic>
        <p:nvPicPr>
          <p:cNvPr id="1225736" name="Picture 8" descr="swath_ani_rk2"/>
          <p:cNvPicPr>
            <a:picLocks noChangeAspect="1" noChangeArrowheads="1" noCrop="1"/>
          </p:cNvPicPr>
          <p:nvPr/>
        </p:nvPicPr>
        <p:blipFill>
          <a:blip r:embed="rId4" cstate="print"/>
          <a:srcRect/>
          <a:stretch>
            <a:fillRect/>
          </a:stretch>
        </p:blipFill>
        <p:spPr bwMode="auto">
          <a:xfrm>
            <a:off x="1219200" y="914400"/>
            <a:ext cx="6629400" cy="2073275"/>
          </a:xfrm>
          <a:prstGeom prst="rect">
            <a:avLst/>
          </a:prstGeom>
          <a:noFill/>
        </p:spPr>
      </p:pic>
      <p:pic>
        <p:nvPicPr>
          <p:cNvPr id="1225737" name="Picture 9" descr="Trimble EZ-Guide SL Lightbar gps guidance system for farmers"/>
          <p:cNvPicPr>
            <a:picLocks noChangeAspect="1" noChangeArrowheads="1"/>
          </p:cNvPicPr>
          <p:nvPr/>
        </p:nvPicPr>
        <p:blipFill>
          <a:blip r:embed="rId5" cstate="print"/>
          <a:srcRect/>
          <a:stretch>
            <a:fillRect/>
          </a:stretch>
        </p:blipFill>
        <p:spPr bwMode="auto">
          <a:xfrm>
            <a:off x="4981575" y="3048000"/>
            <a:ext cx="3933825" cy="1790700"/>
          </a:xfrm>
          <a:prstGeom prst="rect">
            <a:avLst/>
          </a:prstGeom>
          <a:noFill/>
        </p:spPr>
      </p:pic>
      <p:pic>
        <p:nvPicPr>
          <p:cNvPr id="1225738" name="Picture 10"/>
          <p:cNvPicPr>
            <a:picLocks noChangeAspect="1" noChangeArrowheads="1"/>
          </p:cNvPicPr>
          <p:nvPr/>
        </p:nvPicPr>
        <p:blipFill>
          <a:blip r:embed="rId6" cstate="print"/>
          <a:srcRect/>
          <a:stretch>
            <a:fillRect/>
          </a:stretch>
        </p:blipFill>
        <p:spPr bwMode="auto">
          <a:xfrm>
            <a:off x="152400" y="3352800"/>
            <a:ext cx="4448175" cy="3238500"/>
          </a:xfrm>
          <a:prstGeom prst="rect">
            <a:avLst/>
          </a:prstGeom>
          <a:noFill/>
          <a:ln w="12700">
            <a:noFill/>
            <a:miter lim="800000"/>
            <a:headEnd/>
            <a:tailEnd/>
          </a:ln>
          <a:effectLst/>
        </p:spPr>
      </p:pic>
      <p:pic>
        <p:nvPicPr>
          <p:cNvPr id="1225739" name="Picture 11" descr="teejet-centerline-gps-147630"/>
          <p:cNvPicPr>
            <a:picLocks noChangeAspect="1" noChangeArrowheads="1"/>
          </p:cNvPicPr>
          <p:nvPr/>
        </p:nvPicPr>
        <p:blipFill>
          <a:blip r:embed="rId7" cstate="print"/>
          <a:srcRect/>
          <a:stretch>
            <a:fillRect/>
          </a:stretch>
        </p:blipFill>
        <p:spPr bwMode="auto">
          <a:xfrm>
            <a:off x="5486400" y="4829175"/>
            <a:ext cx="2381250" cy="2028825"/>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28600"/>
            <a:ext cx="3657600" cy="914400"/>
          </a:xfrm>
        </p:spPr>
        <p:txBody>
          <a:bodyPr/>
          <a:lstStyle/>
          <a:p>
            <a:pPr algn="l" eaLnBrk="1" hangingPunct="1"/>
            <a:r>
              <a:rPr lang="en-US" sz="4000" smtClean="0"/>
              <a:t>Auto Steering:</a:t>
            </a:r>
          </a:p>
        </p:txBody>
      </p:sp>
      <p:pic>
        <p:nvPicPr>
          <p:cNvPr id="27651" name="Picture 3" descr="driverless"/>
          <p:cNvPicPr>
            <a:picLocks noGrp="1" noChangeAspect="1" noChangeArrowheads="1"/>
          </p:cNvPicPr>
          <p:nvPr>
            <p:ph sz="quarter" idx="2"/>
          </p:nvPr>
        </p:nvPicPr>
        <p:blipFill>
          <a:blip r:embed="rId3" cstate="print"/>
          <a:srcRect/>
          <a:stretch>
            <a:fillRect/>
          </a:stretch>
        </p:blipFill>
        <p:spPr>
          <a:xfrm>
            <a:off x="4495800" y="113467"/>
            <a:ext cx="4191000" cy="2553533"/>
          </a:xfrm>
          <a:noFill/>
        </p:spPr>
      </p:pic>
      <p:pic>
        <p:nvPicPr>
          <p:cNvPr id="27652" name="Picture 4"/>
          <p:cNvPicPr>
            <a:picLocks noChangeAspect="1" noChangeArrowheads="1"/>
          </p:cNvPicPr>
          <p:nvPr/>
        </p:nvPicPr>
        <p:blipFill>
          <a:blip r:embed="rId4" cstate="print"/>
          <a:srcRect/>
          <a:stretch>
            <a:fillRect/>
          </a:stretch>
        </p:blipFill>
        <p:spPr bwMode="auto">
          <a:xfrm>
            <a:off x="152400" y="1219200"/>
            <a:ext cx="1600200" cy="1565275"/>
          </a:xfrm>
          <a:prstGeom prst="rect">
            <a:avLst/>
          </a:prstGeom>
          <a:noFill/>
          <a:ln w="12700">
            <a:noFill/>
            <a:miter lim="800000"/>
            <a:headEnd/>
            <a:tailEnd/>
          </a:ln>
        </p:spPr>
      </p:pic>
      <p:pic>
        <p:nvPicPr>
          <p:cNvPr id="27653" name="Picture 5"/>
          <p:cNvPicPr>
            <a:picLocks noChangeAspect="1" noChangeArrowheads="1"/>
          </p:cNvPicPr>
          <p:nvPr/>
        </p:nvPicPr>
        <p:blipFill>
          <a:blip r:embed="rId5" cstate="print"/>
          <a:srcRect/>
          <a:stretch>
            <a:fillRect/>
          </a:stretch>
        </p:blipFill>
        <p:spPr bwMode="auto">
          <a:xfrm>
            <a:off x="76200" y="4114800"/>
            <a:ext cx="1322388" cy="2590800"/>
          </a:xfrm>
          <a:prstGeom prst="rect">
            <a:avLst/>
          </a:prstGeom>
          <a:noFill/>
          <a:ln w="12700">
            <a:noFill/>
            <a:miter lim="800000"/>
            <a:headEnd/>
            <a:tailEnd/>
          </a:ln>
        </p:spPr>
      </p:pic>
      <p:pic>
        <p:nvPicPr>
          <p:cNvPr id="27654" name="Picture 6" descr="iTEC Pro™"/>
          <p:cNvPicPr>
            <a:picLocks noChangeAspect="1" noChangeArrowheads="1"/>
          </p:cNvPicPr>
          <p:nvPr/>
        </p:nvPicPr>
        <p:blipFill>
          <a:blip r:embed="rId6" cstate="print"/>
          <a:srcRect/>
          <a:stretch>
            <a:fillRect/>
          </a:stretch>
        </p:blipFill>
        <p:spPr bwMode="auto">
          <a:xfrm>
            <a:off x="3962400" y="2971800"/>
            <a:ext cx="2438400" cy="1752600"/>
          </a:xfrm>
          <a:prstGeom prst="rect">
            <a:avLst/>
          </a:prstGeom>
          <a:ln w="228600" cap="sq" cmpd="thickThin">
            <a:solidFill>
              <a:srgbClr val="000000"/>
            </a:solidFill>
            <a:prstDash val="solid"/>
            <a:miter lim="800000"/>
          </a:ln>
          <a:effectLst>
            <a:innerShdw blurRad="76200">
              <a:srgbClr val="000000"/>
            </a:innerShdw>
          </a:effectLst>
        </p:spPr>
      </p:pic>
      <p:pic>
        <p:nvPicPr>
          <p:cNvPr id="27655" name="Picture 7"/>
          <p:cNvPicPr>
            <a:picLocks noChangeAspect="1" noChangeArrowheads="1"/>
          </p:cNvPicPr>
          <p:nvPr/>
        </p:nvPicPr>
        <p:blipFill>
          <a:blip r:embed="rId7" cstate="print"/>
          <a:srcRect/>
          <a:stretch>
            <a:fillRect/>
          </a:stretch>
        </p:blipFill>
        <p:spPr bwMode="auto">
          <a:xfrm>
            <a:off x="3962400" y="5073650"/>
            <a:ext cx="2395538" cy="1631950"/>
          </a:xfrm>
          <a:prstGeom prst="rect">
            <a:avLst/>
          </a:prstGeom>
          <a:noFill/>
          <a:ln w="12700">
            <a:noFill/>
            <a:miter lim="800000"/>
            <a:headEnd/>
            <a:tailEnd/>
          </a:ln>
        </p:spPr>
      </p:pic>
      <p:pic>
        <p:nvPicPr>
          <p:cNvPr id="27656" name="Picture 8"/>
          <p:cNvPicPr>
            <a:picLocks noChangeAspect="1" noChangeArrowheads="1"/>
          </p:cNvPicPr>
          <p:nvPr/>
        </p:nvPicPr>
        <p:blipFill>
          <a:blip r:embed="rId8" cstate="print"/>
          <a:srcRect/>
          <a:stretch>
            <a:fillRect/>
          </a:stretch>
        </p:blipFill>
        <p:spPr bwMode="auto">
          <a:xfrm>
            <a:off x="6686550" y="4540250"/>
            <a:ext cx="2381250" cy="2127250"/>
          </a:xfrm>
          <a:prstGeom prst="rect">
            <a:avLst/>
          </a:prstGeom>
          <a:noFill/>
          <a:ln w="12700">
            <a:noFill/>
            <a:miter lim="800000"/>
            <a:headEnd/>
            <a:tailEnd/>
          </a:ln>
        </p:spPr>
      </p:pic>
      <p:pic>
        <p:nvPicPr>
          <p:cNvPr id="27657" name="Picture 9"/>
          <p:cNvPicPr>
            <a:picLocks noChangeAspect="1" noChangeArrowheads="1"/>
          </p:cNvPicPr>
          <p:nvPr/>
        </p:nvPicPr>
        <p:blipFill>
          <a:blip r:embed="rId9" cstate="print"/>
          <a:srcRect/>
          <a:stretch>
            <a:fillRect/>
          </a:stretch>
        </p:blipFill>
        <p:spPr bwMode="auto">
          <a:xfrm>
            <a:off x="609600" y="2819400"/>
            <a:ext cx="2867025" cy="1028700"/>
          </a:xfrm>
          <a:prstGeom prst="rect">
            <a:avLst/>
          </a:prstGeom>
          <a:noFill/>
          <a:ln w="12700">
            <a:noFill/>
            <a:miter lim="800000"/>
            <a:headEnd/>
            <a:tailEnd/>
          </a:ln>
        </p:spPr>
      </p:pic>
      <p:pic>
        <p:nvPicPr>
          <p:cNvPr id="27658" name="Picture 10"/>
          <p:cNvPicPr>
            <a:picLocks noChangeAspect="1" noChangeArrowheads="1"/>
          </p:cNvPicPr>
          <p:nvPr/>
        </p:nvPicPr>
        <p:blipFill>
          <a:blip r:embed="rId10" cstate="print"/>
          <a:srcRect/>
          <a:stretch>
            <a:fillRect/>
          </a:stretch>
        </p:blipFill>
        <p:spPr bwMode="auto">
          <a:xfrm>
            <a:off x="7086600" y="3048000"/>
            <a:ext cx="1209675" cy="1323975"/>
          </a:xfrm>
          <a:prstGeom prst="rect">
            <a:avLst/>
          </a:prstGeom>
          <a:noFill/>
          <a:ln w="12700">
            <a:noFill/>
            <a:miter lim="800000"/>
            <a:headEnd/>
            <a:tailEnd/>
          </a:ln>
        </p:spPr>
      </p:pic>
      <p:pic>
        <p:nvPicPr>
          <p:cNvPr id="27659" name="Picture 11" descr="AutoFarm OnTrac"/>
          <p:cNvPicPr>
            <a:picLocks noChangeAspect="1" noChangeArrowheads="1"/>
          </p:cNvPicPr>
          <p:nvPr/>
        </p:nvPicPr>
        <p:blipFill>
          <a:blip r:embed="rId11" cstate="print"/>
          <a:srcRect/>
          <a:stretch>
            <a:fillRect/>
          </a:stretch>
        </p:blipFill>
        <p:spPr bwMode="auto">
          <a:xfrm>
            <a:off x="1828800" y="1066800"/>
            <a:ext cx="2124075" cy="1666875"/>
          </a:xfrm>
          <a:prstGeom prst="rect">
            <a:avLst/>
          </a:prstGeom>
          <a:noFill/>
          <a:ln w="9525">
            <a:noFill/>
            <a:miter lim="800000"/>
            <a:headEnd/>
            <a:tailEnd/>
          </a:ln>
        </p:spPr>
      </p:pic>
      <p:pic>
        <p:nvPicPr>
          <p:cNvPr id="27660" name="Picture 12" descr="Patriot_4420-002-01"/>
          <p:cNvPicPr>
            <a:picLocks noChangeAspect="1" noChangeArrowheads="1"/>
          </p:cNvPicPr>
          <p:nvPr/>
        </p:nvPicPr>
        <p:blipFill>
          <a:blip r:embed="rId12" cstate="print"/>
          <a:srcRect/>
          <a:stretch>
            <a:fillRect/>
          </a:stretch>
        </p:blipFill>
        <p:spPr bwMode="auto">
          <a:xfrm>
            <a:off x="1066800" y="3962400"/>
            <a:ext cx="2571750" cy="1212850"/>
          </a:xfrm>
          <a:prstGeom prst="rect">
            <a:avLst/>
          </a:prstGeom>
          <a:noFill/>
          <a:ln w="9525">
            <a:noFill/>
            <a:miter lim="800000"/>
            <a:headEnd/>
            <a:tailEnd/>
          </a:ln>
        </p:spPr>
      </p:pic>
      <p:pic>
        <p:nvPicPr>
          <p:cNvPr id="27661" name="Picture 13"/>
          <p:cNvPicPr>
            <a:picLocks noChangeAspect="1" noChangeArrowheads="1"/>
          </p:cNvPicPr>
          <p:nvPr/>
        </p:nvPicPr>
        <p:blipFill>
          <a:blip r:embed="rId13" cstate="print"/>
          <a:srcRect/>
          <a:stretch>
            <a:fillRect/>
          </a:stretch>
        </p:blipFill>
        <p:spPr bwMode="auto">
          <a:xfrm>
            <a:off x="1905000" y="5257800"/>
            <a:ext cx="1447800" cy="150495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Text Box 2"/>
          <p:cNvSpPr txBox="1">
            <a:spLocks noChangeArrowheads="1"/>
          </p:cNvSpPr>
          <p:nvPr/>
        </p:nvSpPr>
        <p:spPr bwMode="auto">
          <a:xfrm>
            <a:off x="228600" y="152400"/>
            <a:ext cx="8458200" cy="823913"/>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Section Control</a:t>
            </a:r>
          </a:p>
        </p:txBody>
      </p:sp>
      <p:pic>
        <p:nvPicPr>
          <p:cNvPr id="1230851" name="Picture 3" descr="ez-boom"/>
          <p:cNvPicPr>
            <a:picLocks noChangeAspect="1" noChangeArrowheads="1"/>
          </p:cNvPicPr>
          <p:nvPr/>
        </p:nvPicPr>
        <p:blipFill>
          <a:blip r:embed="rId5" cstate="print"/>
          <a:srcRect/>
          <a:stretch>
            <a:fillRect/>
          </a:stretch>
        </p:blipFill>
        <p:spPr bwMode="auto">
          <a:xfrm>
            <a:off x="3124200" y="4419600"/>
            <a:ext cx="2895600" cy="2243138"/>
          </a:xfrm>
          <a:prstGeom prst="rect">
            <a:avLst/>
          </a:prstGeom>
          <a:noFill/>
        </p:spPr>
      </p:pic>
      <p:graphicFrame>
        <p:nvGraphicFramePr>
          <p:cNvPr id="1230852" name="Object 4"/>
          <p:cNvGraphicFramePr>
            <a:graphicFrameLocks noChangeAspect="1"/>
          </p:cNvGraphicFramePr>
          <p:nvPr/>
        </p:nvGraphicFramePr>
        <p:xfrm>
          <a:off x="5105400" y="1066800"/>
          <a:ext cx="3886200" cy="3817938"/>
        </p:xfrm>
        <a:graphic>
          <a:graphicData uri="http://schemas.openxmlformats.org/presentationml/2006/ole">
            <p:oleObj spid="_x0000_s1230852" name="Photo Editor Photo" r:id="rId6" imgW="12676190" imgH="13133333" progId="">
              <p:embed/>
            </p:oleObj>
          </a:graphicData>
        </a:graphic>
      </p:graphicFrame>
      <p:pic>
        <p:nvPicPr>
          <p:cNvPr id="1230853" name="Picture 5"/>
          <p:cNvPicPr>
            <a:picLocks noChangeAspect="1" noChangeArrowheads="1"/>
          </p:cNvPicPr>
          <p:nvPr/>
        </p:nvPicPr>
        <p:blipFill>
          <a:blip r:embed="rId7" cstate="print"/>
          <a:srcRect/>
          <a:stretch>
            <a:fillRect/>
          </a:stretch>
        </p:blipFill>
        <p:spPr bwMode="auto">
          <a:xfrm>
            <a:off x="304800" y="3838575"/>
            <a:ext cx="2781300" cy="3019425"/>
          </a:xfrm>
          <a:prstGeom prst="rect">
            <a:avLst/>
          </a:prstGeom>
          <a:noFill/>
          <a:ln w="12700">
            <a:noFill/>
            <a:miter lim="800000"/>
            <a:headEnd/>
            <a:tailEnd/>
          </a:ln>
          <a:effectLst/>
        </p:spPr>
      </p:pic>
      <p:pic>
        <p:nvPicPr>
          <p:cNvPr id="1230854" name="Picture 6" descr="SprayerIllust"/>
          <p:cNvPicPr>
            <a:picLocks noChangeAspect="1" noChangeArrowheads="1"/>
          </p:cNvPicPr>
          <p:nvPr/>
        </p:nvPicPr>
        <p:blipFill>
          <a:blip r:embed="rId8" cstate="print"/>
          <a:srcRect/>
          <a:stretch>
            <a:fillRect/>
          </a:stretch>
        </p:blipFill>
        <p:spPr bwMode="auto">
          <a:xfrm>
            <a:off x="609600" y="1143000"/>
            <a:ext cx="3962400" cy="2697163"/>
          </a:xfrm>
          <a:prstGeom prst="rect">
            <a:avLst/>
          </a:prstGeom>
          <a:noFill/>
        </p:spPr>
      </p:pic>
      <p:pic>
        <p:nvPicPr>
          <p:cNvPr id="1230855" name="Picture 7" descr="EZ-Boom">
            <a:hlinkClick r:id="rId9"/>
          </p:cNvPr>
          <p:cNvPicPr>
            <a:picLocks noChangeAspect="1" noChangeArrowheads="1"/>
          </p:cNvPicPr>
          <p:nvPr/>
        </p:nvPicPr>
        <p:blipFill>
          <a:blip r:embed="rId10" cstate="print"/>
          <a:srcRect/>
          <a:stretch>
            <a:fillRect/>
          </a:stretch>
        </p:blipFill>
        <p:spPr bwMode="auto">
          <a:xfrm>
            <a:off x="6248400" y="5257800"/>
            <a:ext cx="2743200" cy="1193800"/>
          </a:xfrm>
          <a:prstGeom prst="rect">
            <a:avLst/>
          </a:prstGeom>
          <a:noFill/>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143000" y="533400"/>
            <a:ext cx="6400800" cy="1371600"/>
          </a:xfrm>
        </p:spPr>
        <p:txBody>
          <a:bodyPr/>
          <a:lstStyle/>
          <a:p>
            <a:r>
              <a:rPr lang="en-US" smtClean="0"/>
              <a:t>Swath Control Pro</a:t>
            </a:r>
          </a:p>
          <a:p>
            <a:r>
              <a:rPr lang="en-US" smtClean="0"/>
              <a:t>John Deere - Animation</a:t>
            </a:r>
          </a:p>
        </p:txBody>
      </p:sp>
      <p:pic>
        <p:nvPicPr>
          <p:cNvPr id="2055" name="swathControlProVid.wmv">
            <a:hlinkClick r:id="" action="ppaction://media"/>
          </p:cNvPr>
          <p:cNvPicPr>
            <a:picLocks noRot="1" noChangeAspect="1" noChangeArrowheads="1"/>
          </p:cNvPicPr>
          <p:nvPr>
            <a:videoFile r:link="rId2"/>
          </p:nvPr>
        </p:nvPicPr>
        <p:blipFill>
          <a:blip r:embed="rId4" cstate="print"/>
          <a:srcRect/>
          <a:stretch>
            <a:fillRect/>
          </a:stretch>
        </p:blipFill>
        <p:spPr bwMode="auto">
          <a:xfrm>
            <a:off x="152400" y="2419350"/>
            <a:ext cx="8839200" cy="3314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7"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2" name="Picture 2" descr="Picture 105"/>
          <p:cNvPicPr>
            <a:picLocks noChangeAspect="1" noChangeArrowheads="1"/>
          </p:cNvPicPr>
          <p:nvPr/>
        </p:nvPicPr>
        <p:blipFill>
          <a:blip r:embed="rId4" cstate="print"/>
          <a:srcRect/>
          <a:stretch>
            <a:fillRect/>
          </a:stretch>
        </p:blipFill>
        <p:spPr bwMode="auto">
          <a:xfrm>
            <a:off x="228600" y="990600"/>
            <a:ext cx="5334000" cy="3556000"/>
          </a:xfrm>
          <a:prstGeom prst="rect">
            <a:avLst/>
          </a:prstGeom>
          <a:noFill/>
        </p:spPr>
      </p:pic>
      <p:sp>
        <p:nvSpPr>
          <p:cNvPr id="1228803" name="Text Box 3"/>
          <p:cNvSpPr txBox="1">
            <a:spLocks noChangeArrowheads="1"/>
          </p:cNvSpPr>
          <p:nvPr/>
        </p:nvSpPr>
        <p:spPr bwMode="auto">
          <a:xfrm>
            <a:off x="304800" y="90488"/>
            <a:ext cx="8382000" cy="823912"/>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Height Control</a:t>
            </a:r>
          </a:p>
        </p:txBody>
      </p:sp>
      <p:pic>
        <p:nvPicPr>
          <p:cNvPr id="1228804" name="Picture 4" descr="uc4-bracket"/>
          <p:cNvPicPr>
            <a:picLocks noChangeAspect="1" noChangeArrowheads="1"/>
          </p:cNvPicPr>
          <p:nvPr/>
        </p:nvPicPr>
        <p:blipFill>
          <a:blip r:embed="rId5" cstate="print"/>
          <a:srcRect/>
          <a:stretch>
            <a:fillRect/>
          </a:stretch>
        </p:blipFill>
        <p:spPr bwMode="auto">
          <a:xfrm>
            <a:off x="6934200" y="3505200"/>
            <a:ext cx="1725613" cy="2057400"/>
          </a:xfrm>
          <a:prstGeom prst="rect">
            <a:avLst/>
          </a:prstGeom>
          <a:noFill/>
        </p:spPr>
      </p:pic>
      <p:pic>
        <p:nvPicPr>
          <p:cNvPr id="1228805" name="Picture 5" descr="uc44s"/>
          <p:cNvPicPr>
            <a:picLocks noChangeAspect="1" noChangeArrowheads="1"/>
          </p:cNvPicPr>
          <p:nvPr/>
        </p:nvPicPr>
        <p:blipFill>
          <a:blip r:embed="rId6" cstate="print"/>
          <a:srcRect/>
          <a:stretch>
            <a:fillRect/>
          </a:stretch>
        </p:blipFill>
        <p:spPr bwMode="auto">
          <a:xfrm>
            <a:off x="5562600" y="3429000"/>
            <a:ext cx="1219200" cy="1927358"/>
          </a:xfrm>
          <a:prstGeom prst="rect">
            <a:avLst/>
          </a:prstGeom>
          <a:noFill/>
        </p:spPr>
      </p:pic>
      <p:pic>
        <p:nvPicPr>
          <p:cNvPr id="1228806" name="Picture 6" descr="banner"/>
          <p:cNvPicPr>
            <a:picLocks noChangeAspect="1" noChangeArrowheads="1"/>
          </p:cNvPicPr>
          <p:nvPr/>
        </p:nvPicPr>
        <p:blipFill>
          <a:blip r:embed="rId7" cstate="print"/>
          <a:srcRect l="47009" t="7791" r="7692" b="35860"/>
          <a:stretch>
            <a:fillRect/>
          </a:stretch>
        </p:blipFill>
        <p:spPr bwMode="auto">
          <a:xfrm>
            <a:off x="762000" y="1143000"/>
            <a:ext cx="4038600" cy="838200"/>
          </a:xfrm>
          <a:prstGeom prst="rect">
            <a:avLst/>
          </a:prstGeom>
          <a:noFill/>
        </p:spPr>
      </p:pic>
      <p:pic>
        <p:nvPicPr>
          <p:cNvPr id="1228807" name="Picture 7"/>
          <p:cNvPicPr>
            <a:picLocks noChangeAspect="1" noChangeArrowheads="1"/>
          </p:cNvPicPr>
          <p:nvPr/>
        </p:nvPicPr>
        <p:blipFill>
          <a:blip r:embed="rId8" cstate="print"/>
          <a:srcRect/>
          <a:stretch>
            <a:fillRect/>
          </a:stretch>
        </p:blipFill>
        <p:spPr bwMode="auto">
          <a:xfrm>
            <a:off x="5181600" y="1143000"/>
            <a:ext cx="3648075" cy="2224088"/>
          </a:xfrm>
          <a:prstGeom prst="rect">
            <a:avLst/>
          </a:prstGeom>
          <a:noFill/>
          <a:ln w="12700">
            <a:noFill/>
            <a:miter lim="800000"/>
            <a:headEnd/>
            <a:tailEnd/>
          </a:ln>
          <a:effectLst/>
        </p:spPr>
      </p:pic>
      <p:sp>
        <p:nvSpPr>
          <p:cNvPr id="1228808" name="WordArt 8"/>
          <p:cNvSpPr>
            <a:spLocks noChangeArrowheads="1" noChangeShapeType="1" noTextEdit="1"/>
          </p:cNvSpPr>
          <p:nvPr/>
        </p:nvSpPr>
        <p:spPr bwMode="auto">
          <a:xfrm>
            <a:off x="152400" y="4724400"/>
            <a:ext cx="752475"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UC5</a:t>
            </a:r>
          </a:p>
        </p:txBody>
      </p:sp>
      <p:sp>
        <p:nvSpPr>
          <p:cNvPr id="1228809" name="Line 9"/>
          <p:cNvSpPr>
            <a:spLocks noChangeShapeType="1"/>
          </p:cNvSpPr>
          <p:nvPr/>
        </p:nvSpPr>
        <p:spPr bwMode="auto">
          <a:xfrm>
            <a:off x="990600" y="50292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228810" name="Picture 10" descr="insight"/>
          <p:cNvPicPr>
            <a:picLocks noChangeAspect="1" noChangeArrowheads="1"/>
          </p:cNvPicPr>
          <p:nvPr/>
        </p:nvPicPr>
        <p:blipFill>
          <a:blip r:embed="rId9" cstate="print"/>
          <a:srcRect/>
          <a:stretch>
            <a:fillRect/>
          </a:stretch>
        </p:blipFill>
        <p:spPr bwMode="auto">
          <a:xfrm>
            <a:off x="1524000" y="3505200"/>
            <a:ext cx="2511729" cy="2095500"/>
          </a:xfrm>
          <a:prstGeom prst="rect">
            <a:avLst/>
          </a:prstGeom>
          <a:noFill/>
        </p:spPr>
      </p:pic>
      <p:sp>
        <p:nvSpPr>
          <p:cNvPr id="12" name="WordArt 8"/>
          <p:cNvSpPr>
            <a:spLocks noChangeArrowheads="1" noChangeShapeType="1" noTextEdit="1"/>
          </p:cNvSpPr>
          <p:nvPr/>
        </p:nvSpPr>
        <p:spPr bwMode="auto">
          <a:xfrm>
            <a:off x="152400" y="5791200"/>
            <a:ext cx="25146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JD GS2 Panel</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3" name="Line 9"/>
          <p:cNvSpPr>
            <a:spLocks noChangeShapeType="1"/>
          </p:cNvSpPr>
          <p:nvPr/>
        </p:nvSpPr>
        <p:spPr bwMode="auto">
          <a:xfrm>
            <a:off x="2971800" y="60960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4" name="Picture 13" descr="gs2.jpg"/>
          <p:cNvPicPr>
            <a:picLocks noChangeAspect="1"/>
          </p:cNvPicPr>
          <p:nvPr/>
        </p:nvPicPr>
        <p:blipFill>
          <a:blip r:embed="rId10" cstate="print"/>
          <a:stretch>
            <a:fillRect/>
          </a:stretch>
        </p:blipFill>
        <p:spPr>
          <a:xfrm>
            <a:off x="3657600" y="5334000"/>
            <a:ext cx="1943100" cy="13843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p:nvPr>
        </p:nvSpPr>
        <p:spPr>
          <a:xfrm>
            <a:off x="152400" y="304800"/>
            <a:ext cx="8229600" cy="685800"/>
          </a:xfrm>
        </p:spPr>
        <p:txBody>
          <a:bodyPr/>
          <a:lstStyle/>
          <a:p>
            <a:r>
              <a:rPr lang="en-US" sz="4000"/>
              <a:t>Variable Rate/Mapped Applications</a:t>
            </a:r>
          </a:p>
        </p:txBody>
      </p:sp>
      <p:sp>
        <p:nvSpPr>
          <p:cNvPr id="1233923" name="Rectangle 3"/>
          <p:cNvSpPr>
            <a:spLocks noGrp="1" noChangeArrowheads="1"/>
          </p:cNvSpPr>
          <p:nvPr>
            <p:ph type="body" sz="half" idx="1"/>
          </p:nvPr>
        </p:nvSpPr>
        <p:spPr>
          <a:xfrm>
            <a:off x="304800" y="1143000"/>
            <a:ext cx="7086600" cy="1828800"/>
          </a:xfrm>
        </p:spPr>
        <p:txBody>
          <a:bodyPr/>
          <a:lstStyle/>
          <a:p>
            <a:pPr>
              <a:lnSpc>
                <a:spcPct val="90000"/>
              </a:lnSpc>
            </a:pPr>
            <a:r>
              <a:rPr lang="en-US" sz="2800"/>
              <a:t>Predeveloped variable rate maps</a:t>
            </a:r>
          </a:p>
          <a:p>
            <a:pPr>
              <a:lnSpc>
                <a:spcPct val="90000"/>
              </a:lnSpc>
            </a:pPr>
            <a:r>
              <a:rPr lang="en-US" sz="2800"/>
              <a:t>Dependent on target variables</a:t>
            </a:r>
          </a:p>
          <a:p>
            <a:pPr lvl="1">
              <a:lnSpc>
                <a:spcPct val="90000"/>
              </a:lnSpc>
            </a:pPr>
            <a:r>
              <a:rPr lang="en-US" sz="2400"/>
              <a:t>weed pressures, species, size</a:t>
            </a:r>
          </a:p>
          <a:p>
            <a:pPr>
              <a:lnSpc>
                <a:spcPct val="90000"/>
              </a:lnSpc>
            </a:pPr>
            <a:r>
              <a:rPr lang="en-US" sz="2800">
                <a:solidFill>
                  <a:srgbClr val="FF0000"/>
                </a:solidFill>
              </a:rPr>
              <a:t>Flow and droplet control issues</a:t>
            </a:r>
          </a:p>
        </p:txBody>
      </p:sp>
      <p:pic>
        <p:nvPicPr>
          <p:cNvPr id="1233924" name="Picture 4" descr="MVC-021F"/>
          <p:cNvPicPr>
            <a:picLocks noChangeAspect="1" noChangeArrowheads="1"/>
          </p:cNvPicPr>
          <p:nvPr/>
        </p:nvPicPr>
        <p:blipFill>
          <a:blip r:embed="rId3" cstate="print"/>
          <a:srcRect/>
          <a:stretch>
            <a:fillRect/>
          </a:stretch>
        </p:blipFill>
        <p:spPr bwMode="auto">
          <a:xfrm>
            <a:off x="5410200" y="3695700"/>
            <a:ext cx="3505200" cy="2628900"/>
          </a:xfrm>
          <a:prstGeom prst="rect">
            <a:avLst/>
          </a:prstGeom>
          <a:noFill/>
        </p:spPr>
      </p:pic>
      <p:pic>
        <p:nvPicPr>
          <p:cNvPr id="1233925" name="Picture 5" descr="fieldware"/>
          <p:cNvPicPr>
            <a:picLocks noChangeAspect="1" noChangeArrowheads="1"/>
          </p:cNvPicPr>
          <p:nvPr/>
        </p:nvPicPr>
        <p:blipFill>
          <a:blip r:embed="rId4" cstate="print"/>
          <a:srcRect l="43637"/>
          <a:stretch>
            <a:fillRect/>
          </a:stretch>
        </p:blipFill>
        <p:spPr bwMode="auto">
          <a:xfrm>
            <a:off x="228600" y="2895600"/>
            <a:ext cx="5105400" cy="3821113"/>
          </a:xfrm>
          <a:prstGeom prst="rect">
            <a:avLst/>
          </a:prstGeom>
          <a:noFill/>
        </p:spPr>
      </p:pic>
      <p:pic>
        <p:nvPicPr>
          <p:cNvPr id="1233926" name="Picture 6" descr="variable_rate"/>
          <p:cNvPicPr>
            <a:picLocks noChangeAspect="1" noChangeArrowheads="1"/>
          </p:cNvPicPr>
          <p:nvPr/>
        </p:nvPicPr>
        <p:blipFill>
          <a:blip r:embed="rId5" cstate="print"/>
          <a:srcRect/>
          <a:stretch>
            <a:fillRect/>
          </a:stretch>
        </p:blipFill>
        <p:spPr bwMode="auto">
          <a:xfrm>
            <a:off x="6096000" y="990600"/>
            <a:ext cx="2590800" cy="2590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2"/>
          <p:cNvSpPr>
            <a:spLocks noGrp="1" noChangeArrowheads="1"/>
          </p:cNvSpPr>
          <p:nvPr>
            <p:ph type="title"/>
          </p:nvPr>
        </p:nvSpPr>
        <p:spPr/>
        <p:txBody>
          <a:bodyPr/>
          <a:lstStyle/>
          <a:p>
            <a:pPr algn="l"/>
            <a:r>
              <a:rPr lang="en-US"/>
              <a:t>VariTarget:</a:t>
            </a:r>
          </a:p>
        </p:txBody>
      </p:sp>
      <p:sp>
        <p:nvSpPr>
          <p:cNvPr id="1235971" name="Rectangle 3"/>
          <p:cNvSpPr>
            <a:spLocks noGrp="1" noChangeArrowheads="1"/>
          </p:cNvSpPr>
          <p:nvPr>
            <p:ph type="body" sz="half" idx="1"/>
          </p:nvPr>
        </p:nvSpPr>
        <p:spPr>
          <a:xfrm>
            <a:off x="152400" y="1371600"/>
            <a:ext cx="5181600" cy="2286000"/>
          </a:xfrm>
        </p:spPr>
        <p:txBody>
          <a:bodyPr/>
          <a:lstStyle/>
          <a:p>
            <a:pPr>
              <a:lnSpc>
                <a:spcPct val="80000"/>
              </a:lnSpc>
            </a:pPr>
            <a:r>
              <a:rPr lang="en-US" sz="2000"/>
              <a:t>Speed variations from 2-20 MPH</a:t>
            </a:r>
          </a:p>
          <a:p>
            <a:pPr>
              <a:lnSpc>
                <a:spcPct val="80000"/>
              </a:lnSpc>
            </a:pPr>
            <a:r>
              <a:rPr lang="en-US" sz="2000"/>
              <a:t>Application rates of 5-40 GPA</a:t>
            </a:r>
          </a:p>
          <a:p>
            <a:pPr>
              <a:lnSpc>
                <a:spcPct val="80000"/>
              </a:lnSpc>
            </a:pPr>
            <a:r>
              <a:rPr lang="en-US" sz="2000"/>
              <a:t>Spring tension</a:t>
            </a:r>
          </a:p>
          <a:p>
            <a:pPr>
              <a:lnSpc>
                <a:spcPct val="80000"/>
              </a:lnSpc>
            </a:pPr>
            <a:r>
              <a:rPr lang="en-US" sz="2000"/>
              <a:t>Variable area pre orifice</a:t>
            </a:r>
          </a:p>
          <a:p>
            <a:pPr>
              <a:lnSpc>
                <a:spcPct val="80000"/>
              </a:lnSpc>
            </a:pPr>
            <a:r>
              <a:rPr lang="en-US" sz="2000"/>
              <a:t>Variable area spray orifice</a:t>
            </a:r>
          </a:p>
          <a:p>
            <a:pPr>
              <a:lnSpc>
                <a:spcPct val="80000"/>
              </a:lnSpc>
            </a:pPr>
            <a:r>
              <a:rPr lang="en-US" sz="2000"/>
              <a:t>Optimize spray droplet size</a:t>
            </a:r>
          </a:p>
          <a:p>
            <a:pPr>
              <a:lnSpc>
                <a:spcPct val="80000"/>
              </a:lnSpc>
            </a:pPr>
            <a:r>
              <a:rPr lang="en-US" sz="2000"/>
              <a:t>Maintain efficacy and minimize drift</a:t>
            </a:r>
            <a:endParaRPr lang="en-US"/>
          </a:p>
        </p:txBody>
      </p:sp>
      <p:pic>
        <p:nvPicPr>
          <p:cNvPr id="1235972" name="Picture 4" descr="VariTarget"/>
          <p:cNvPicPr>
            <a:picLocks noGrp="1" noChangeAspect="1" noChangeArrowheads="1"/>
          </p:cNvPicPr>
          <p:nvPr>
            <p:ph idx="4294967295"/>
          </p:nvPr>
        </p:nvPicPr>
        <p:blipFill>
          <a:blip r:embed="rId4" cstate="print"/>
          <a:srcRect/>
          <a:stretch>
            <a:fillRect/>
          </a:stretch>
        </p:blipFill>
        <p:spPr>
          <a:xfrm>
            <a:off x="4343400" y="228600"/>
            <a:ext cx="2836863" cy="2895600"/>
          </a:xfrm>
          <a:noFill/>
          <a:ln/>
        </p:spPr>
      </p:pic>
      <p:pic>
        <p:nvPicPr>
          <p:cNvPr id="1235973" name="Picture 5" descr="varitarget cut away"/>
          <p:cNvPicPr>
            <a:picLocks noGrp="1" noChangeAspect="1" noChangeArrowheads="1"/>
          </p:cNvPicPr>
          <p:nvPr>
            <p:ph sz="half" idx="2"/>
          </p:nvPr>
        </p:nvPicPr>
        <p:blipFill>
          <a:blip r:embed="rId5" cstate="print"/>
          <a:srcRect/>
          <a:stretch>
            <a:fillRect/>
          </a:stretch>
        </p:blipFill>
        <p:spPr>
          <a:xfrm>
            <a:off x="4876800" y="3095625"/>
            <a:ext cx="4267200" cy="3609975"/>
          </a:xfrm>
          <a:noFill/>
          <a:ln/>
        </p:spPr>
      </p:pic>
      <p:sp>
        <p:nvSpPr>
          <p:cNvPr id="1235974" name="Oval 6"/>
          <p:cNvSpPr>
            <a:spLocks noChangeArrowheads="1"/>
          </p:cNvSpPr>
          <p:nvPr/>
        </p:nvSpPr>
        <p:spPr bwMode="auto">
          <a:xfrm>
            <a:off x="7467600" y="42672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5" name="Oval 7"/>
          <p:cNvSpPr>
            <a:spLocks noChangeArrowheads="1"/>
          </p:cNvSpPr>
          <p:nvPr/>
        </p:nvSpPr>
        <p:spPr bwMode="auto">
          <a:xfrm rot="5400000">
            <a:off x="6172200" y="51054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6" name="Line 8"/>
          <p:cNvSpPr>
            <a:spLocks noChangeShapeType="1"/>
          </p:cNvSpPr>
          <p:nvPr/>
        </p:nvSpPr>
        <p:spPr bwMode="auto">
          <a:xfrm>
            <a:off x="3276600" y="2438400"/>
            <a:ext cx="4114800" cy="2209800"/>
          </a:xfrm>
          <a:prstGeom prst="line">
            <a:avLst/>
          </a:prstGeom>
          <a:noFill/>
          <a:ln w="12700">
            <a:solidFill>
              <a:srgbClr val="FF0000"/>
            </a:solidFill>
            <a:round/>
            <a:headEnd/>
            <a:tailEnd type="triangle" w="med" len="med"/>
          </a:ln>
          <a:effectLst/>
        </p:spPr>
        <p:txBody>
          <a:bodyPr/>
          <a:lstStyle/>
          <a:p>
            <a:endParaRPr lang="en-US"/>
          </a:p>
        </p:txBody>
      </p:sp>
      <p:sp>
        <p:nvSpPr>
          <p:cNvPr id="1235977" name="Line 9"/>
          <p:cNvSpPr>
            <a:spLocks noChangeShapeType="1"/>
          </p:cNvSpPr>
          <p:nvPr/>
        </p:nvSpPr>
        <p:spPr bwMode="auto">
          <a:xfrm>
            <a:off x="3581400" y="2819400"/>
            <a:ext cx="2133600" cy="2895600"/>
          </a:xfrm>
          <a:prstGeom prst="line">
            <a:avLst/>
          </a:prstGeom>
          <a:noFill/>
          <a:ln w="12700">
            <a:solidFill>
              <a:srgbClr val="FF0000"/>
            </a:solidFill>
            <a:round/>
            <a:headEnd/>
            <a:tailEnd type="triangle" w="med" len="med"/>
          </a:ln>
          <a:effectLst/>
        </p:spPr>
        <p:txBody>
          <a:bodyPr/>
          <a:lstStyle/>
          <a:p>
            <a:endParaRPr lang="en-US"/>
          </a:p>
        </p:txBody>
      </p:sp>
      <p:sp>
        <p:nvSpPr>
          <p:cNvPr id="1235978" name="Oval 10"/>
          <p:cNvSpPr>
            <a:spLocks noChangeArrowheads="1"/>
          </p:cNvSpPr>
          <p:nvPr/>
        </p:nvSpPr>
        <p:spPr bwMode="auto">
          <a:xfrm rot="5400000">
            <a:off x="5676900" y="2933700"/>
            <a:ext cx="228600" cy="914400"/>
          </a:xfrm>
          <a:prstGeom prst="ellipse">
            <a:avLst/>
          </a:prstGeom>
          <a:noFill/>
          <a:ln w="38100">
            <a:solidFill>
              <a:srgbClr val="FF0000"/>
            </a:solidFill>
            <a:round/>
            <a:headEnd/>
            <a:tailEnd/>
          </a:ln>
          <a:effectLst/>
        </p:spPr>
        <p:txBody>
          <a:bodyPr wrap="none" anchor="ctr"/>
          <a:lstStyle/>
          <a:p>
            <a:endParaRPr lang="en-US"/>
          </a:p>
        </p:txBody>
      </p:sp>
      <p:pic>
        <p:nvPicPr>
          <p:cNvPr id="1235979" name="Picture 11"/>
          <p:cNvPicPr>
            <a:picLocks noChangeAspect="1" noChangeArrowheads="1"/>
          </p:cNvPicPr>
          <p:nvPr/>
        </p:nvPicPr>
        <p:blipFill>
          <a:blip r:embed="rId6" cstate="print"/>
          <a:srcRect/>
          <a:stretch>
            <a:fillRect/>
          </a:stretch>
        </p:blipFill>
        <p:spPr bwMode="auto">
          <a:xfrm>
            <a:off x="152400" y="4724400"/>
            <a:ext cx="4648200" cy="925513"/>
          </a:xfrm>
          <a:prstGeom prst="rect">
            <a:avLst/>
          </a:prstGeom>
          <a:noFill/>
          <a:ln w="12700">
            <a:noFill/>
            <a:miter lim="800000"/>
            <a:headEnd/>
            <a:tailEnd/>
          </a:ln>
          <a:effectLst/>
        </p:spPr>
      </p:pic>
      <p:sp>
        <p:nvSpPr>
          <p:cNvPr id="1235980" name="Text Box 12"/>
          <p:cNvSpPr txBox="1">
            <a:spLocks noChangeArrowheads="1"/>
          </p:cNvSpPr>
          <p:nvPr/>
        </p:nvSpPr>
        <p:spPr bwMode="auto">
          <a:xfrm>
            <a:off x="76200" y="5745163"/>
            <a:ext cx="838200" cy="274637"/>
          </a:xfrm>
          <a:prstGeom prst="rect">
            <a:avLst/>
          </a:prstGeom>
          <a:noFill/>
          <a:ln w="12700">
            <a:noFill/>
            <a:miter lim="800000"/>
            <a:headEnd/>
            <a:tailEnd/>
          </a:ln>
          <a:effectLst/>
        </p:spPr>
        <p:txBody>
          <a:bodyPr>
            <a:spAutoFit/>
          </a:bodyPr>
          <a:lstStyle/>
          <a:p>
            <a:pPr algn="ctr">
              <a:spcBef>
                <a:spcPct val="50000"/>
              </a:spcBef>
            </a:pPr>
            <a:r>
              <a:rPr lang="en-US" sz="1200"/>
              <a:t>Very Fine</a:t>
            </a:r>
          </a:p>
        </p:txBody>
      </p:sp>
      <p:sp>
        <p:nvSpPr>
          <p:cNvPr id="1235981" name="Text Box 13"/>
          <p:cNvSpPr txBox="1">
            <a:spLocks noChangeArrowheads="1"/>
          </p:cNvSpPr>
          <p:nvPr/>
        </p:nvSpPr>
        <p:spPr bwMode="auto">
          <a:xfrm>
            <a:off x="1143000" y="5715000"/>
            <a:ext cx="533400" cy="274638"/>
          </a:xfrm>
          <a:prstGeom prst="rect">
            <a:avLst/>
          </a:prstGeom>
          <a:noFill/>
          <a:ln w="12700">
            <a:noFill/>
            <a:miter lim="800000"/>
            <a:headEnd/>
            <a:tailEnd/>
          </a:ln>
          <a:effectLst/>
        </p:spPr>
        <p:txBody>
          <a:bodyPr>
            <a:spAutoFit/>
          </a:bodyPr>
          <a:lstStyle/>
          <a:p>
            <a:pPr>
              <a:spcBef>
                <a:spcPct val="50000"/>
              </a:spcBef>
            </a:pPr>
            <a:r>
              <a:rPr lang="en-US" sz="1200"/>
              <a:t>Fine</a:t>
            </a:r>
          </a:p>
        </p:txBody>
      </p:sp>
      <p:sp>
        <p:nvSpPr>
          <p:cNvPr id="1235982" name="Text Box 14"/>
          <p:cNvSpPr txBox="1">
            <a:spLocks noChangeArrowheads="1"/>
          </p:cNvSpPr>
          <p:nvPr/>
        </p:nvSpPr>
        <p:spPr bwMode="auto">
          <a:xfrm>
            <a:off x="1905000" y="5715000"/>
            <a:ext cx="762000" cy="274638"/>
          </a:xfrm>
          <a:prstGeom prst="rect">
            <a:avLst/>
          </a:prstGeom>
          <a:noFill/>
          <a:ln w="12700">
            <a:noFill/>
            <a:miter lim="800000"/>
            <a:headEnd/>
            <a:tailEnd/>
          </a:ln>
          <a:effectLst/>
        </p:spPr>
        <p:txBody>
          <a:bodyPr>
            <a:spAutoFit/>
          </a:bodyPr>
          <a:lstStyle/>
          <a:p>
            <a:pPr>
              <a:spcBef>
                <a:spcPct val="50000"/>
              </a:spcBef>
            </a:pPr>
            <a:r>
              <a:rPr lang="en-US" sz="1200"/>
              <a:t>Medium</a:t>
            </a:r>
          </a:p>
        </p:txBody>
      </p:sp>
      <p:sp>
        <p:nvSpPr>
          <p:cNvPr id="1235983" name="Text Box 15"/>
          <p:cNvSpPr txBox="1">
            <a:spLocks noChangeArrowheads="1"/>
          </p:cNvSpPr>
          <p:nvPr/>
        </p:nvSpPr>
        <p:spPr bwMode="auto">
          <a:xfrm>
            <a:off x="2895600" y="5715000"/>
            <a:ext cx="762000" cy="274638"/>
          </a:xfrm>
          <a:prstGeom prst="rect">
            <a:avLst/>
          </a:prstGeom>
          <a:noFill/>
          <a:ln w="12700">
            <a:noFill/>
            <a:miter lim="800000"/>
            <a:headEnd/>
            <a:tailEnd/>
          </a:ln>
          <a:effectLst/>
        </p:spPr>
        <p:txBody>
          <a:bodyPr>
            <a:spAutoFit/>
          </a:bodyPr>
          <a:lstStyle/>
          <a:p>
            <a:pPr>
              <a:spcBef>
                <a:spcPct val="50000"/>
              </a:spcBef>
            </a:pPr>
            <a:r>
              <a:rPr lang="en-US" sz="1200"/>
              <a:t>Coarse</a:t>
            </a:r>
          </a:p>
        </p:txBody>
      </p:sp>
      <p:sp>
        <p:nvSpPr>
          <p:cNvPr id="1235984" name="Text Box 16"/>
          <p:cNvSpPr txBox="1">
            <a:spLocks noChangeArrowheads="1"/>
          </p:cNvSpPr>
          <p:nvPr/>
        </p:nvSpPr>
        <p:spPr bwMode="auto">
          <a:xfrm>
            <a:off x="3810000" y="5638800"/>
            <a:ext cx="762000" cy="457200"/>
          </a:xfrm>
          <a:prstGeom prst="rect">
            <a:avLst/>
          </a:prstGeom>
          <a:noFill/>
          <a:ln w="12700">
            <a:noFill/>
            <a:miter lim="800000"/>
            <a:headEnd/>
            <a:tailEnd/>
          </a:ln>
          <a:effectLst/>
        </p:spPr>
        <p:txBody>
          <a:bodyPr>
            <a:spAutoFit/>
          </a:bodyPr>
          <a:lstStyle/>
          <a:p>
            <a:pPr algn="ctr">
              <a:spcBef>
                <a:spcPct val="50000"/>
              </a:spcBef>
            </a:pPr>
            <a:r>
              <a:rPr lang="en-US" sz="1200"/>
              <a:t>Very Coarse</a:t>
            </a:r>
          </a:p>
        </p:txBody>
      </p:sp>
      <p:pic>
        <p:nvPicPr>
          <p:cNvPr id="1235985" name="Picture 17" descr="IMG_0865"/>
          <p:cNvPicPr>
            <a:picLocks noChangeAspect="1" noChangeArrowheads="1"/>
          </p:cNvPicPr>
          <p:nvPr/>
        </p:nvPicPr>
        <p:blipFill>
          <a:blip r:embed="rId7" cstate="print"/>
          <a:srcRect/>
          <a:stretch>
            <a:fillRect/>
          </a:stretch>
        </p:blipFill>
        <p:spPr bwMode="auto">
          <a:xfrm>
            <a:off x="7010400" y="1371600"/>
            <a:ext cx="2057400" cy="15430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a:lstStyle/>
          <a:p>
            <a:r>
              <a:rPr lang="en-US"/>
              <a:t>Variable Rate Nozzles</a:t>
            </a:r>
          </a:p>
        </p:txBody>
      </p:sp>
      <p:sp>
        <p:nvSpPr>
          <p:cNvPr id="1238019" name="Rectangle 3"/>
          <p:cNvSpPr>
            <a:spLocks noGrp="1" noChangeArrowheads="1"/>
          </p:cNvSpPr>
          <p:nvPr>
            <p:ph type="body" sz="half" idx="1"/>
          </p:nvPr>
        </p:nvSpPr>
        <p:spPr>
          <a:xfrm>
            <a:off x="457200" y="1600200"/>
            <a:ext cx="4724400" cy="4525963"/>
          </a:xfrm>
        </p:spPr>
        <p:txBody>
          <a:bodyPr/>
          <a:lstStyle/>
          <a:p>
            <a:r>
              <a:rPr lang="en-US"/>
              <a:t>TurboDrop Variable Rate – TDVR</a:t>
            </a:r>
          </a:p>
          <a:p>
            <a:r>
              <a:rPr lang="en-US"/>
              <a:t>30 – 120 PSI</a:t>
            </a:r>
          </a:p>
          <a:p>
            <a:r>
              <a:rPr lang="en-US"/>
              <a:t>Equals a 4X rate change</a:t>
            </a:r>
          </a:p>
          <a:p>
            <a:r>
              <a:rPr lang="en-US"/>
              <a:t>Allows for –</a:t>
            </a:r>
          </a:p>
          <a:p>
            <a:pPr lvl="1"/>
            <a:r>
              <a:rPr lang="en-US"/>
              <a:t>Greater application speed changes</a:t>
            </a:r>
          </a:p>
          <a:p>
            <a:pPr lvl="1"/>
            <a:r>
              <a:rPr lang="en-US"/>
              <a:t>Different application rates in different fields or in the same field</a:t>
            </a:r>
          </a:p>
          <a:p>
            <a:endParaRPr lang="en-US"/>
          </a:p>
        </p:txBody>
      </p:sp>
      <p:pic>
        <p:nvPicPr>
          <p:cNvPr id="1238020" name="Picture 4" descr="varatepr"/>
          <p:cNvPicPr>
            <a:picLocks noGrp="1" noChangeAspect="1" noChangeArrowheads="1"/>
          </p:cNvPicPr>
          <p:nvPr>
            <p:ph type="body" sz="half" idx="2"/>
          </p:nvPr>
        </p:nvPicPr>
        <p:blipFill>
          <a:blip r:embed="rId3" cstate="print"/>
          <a:srcRect/>
          <a:stretch>
            <a:fillRect/>
          </a:stretch>
        </p:blipFill>
        <p:spPr>
          <a:xfrm>
            <a:off x="5181600" y="1600200"/>
            <a:ext cx="3733800" cy="3435350"/>
          </a:xfrm>
          <a:noFill/>
          <a:ln/>
        </p:spPr>
      </p:pic>
      <p:pic>
        <p:nvPicPr>
          <p:cNvPr id="1238021" name="Picture 5"/>
          <p:cNvPicPr>
            <a:picLocks noChangeAspect="1" noChangeArrowheads="1"/>
          </p:cNvPicPr>
          <p:nvPr/>
        </p:nvPicPr>
        <p:blipFill>
          <a:blip r:embed="rId4" cstate="print"/>
          <a:srcRect/>
          <a:stretch>
            <a:fillRect/>
          </a:stretch>
        </p:blipFill>
        <p:spPr bwMode="auto">
          <a:xfrm>
            <a:off x="5257800" y="5410200"/>
            <a:ext cx="3352800" cy="1068388"/>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p:cNvPicPr>
            <a:picLocks noChangeAspect="1" noChangeArrowheads="1"/>
          </p:cNvPicPr>
          <p:nvPr/>
        </p:nvPicPr>
        <p:blipFill>
          <a:blip r:embed="rId3" cstate="print"/>
          <a:srcRect/>
          <a:stretch>
            <a:fillRect/>
          </a:stretch>
        </p:blipFill>
        <p:spPr bwMode="auto">
          <a:xfrm>
            <a:off x="228600" y="676275"/>
            <a:ext cx="5257800" cy="3209925"/>
          </a:xfrm>
          <a:prstGeom prst="rect">
            <a:avLst/>
          </a:prstGeom>
          <a:noFill/>
          <a:ln w="12700">
            <a:noFill/>
            <a:miter lim="800000"/>
            <a:headEnd/>
            <a:tailEnd/>
          </a:ln>
          <a:effectLst/>
        </p:spPr>
      </p:pic>
      <p:pic>
        <p:nvPicPr>
          <p:cNvPr id="1239043" name="Picture 3"/>
          <p:cNvPicPr>
            <a:picLocks noChangeAspect="1" noChangeArrowheads="1"/>
          </p:cNvPicPr>
          <p:nvPr/>
        </p:nvPicPr>
        <p:blipFill>
          <a:blip r:embed="rId4" cstate="print"/>
          <a:srcRect/>
          <a:stretch>
            <a:fillRect/>
          </a:stretch>
        </p:blipFill>
        <p:spPr bwMode="auto">
          <a:xfrm>
            <a:off x="76200" y="152400"/>
            <a:ext cx="3366274" cy="1314450"/>
          </a:xfrm>
          <a:prstGeom prst="rect">
            <a:avLst/>
          </a:prstGeom>
          <a:noFill/>
          <a:ln w="12700">
            <a:noFill/>
            <a:miter lim="800000"/>
            <a:headEnd/>
            <a:tailEnd/>
          </a:ln>
          <a:effectLst/>
        </p:spPr>
      </p:pic>
      <p:pic>
        <p:nvPicPr>
          <p:cNvPr id="1239044" name="Picture 4"/>
          <p:cNvPicPr>
            <a:picLocks noChangeAspect="1" noChangeArrowheads="1"/>
          </p:cNvPicPr>
          <p:nvPr/>
        </p:nvPicPr>
        <p:blipFill>
          <a:blip r:embed="rId5" cstate="print"/>
          <a:srcRect l="14285" t="14285" r="11429" b="28572"/>
          <a:stretch>
            <a:fillRect/>
          </a:stretch>
        </p:blipFill>
        <p:spPr bwMode="auto">
          <a:xfrm>
            <a:off x="5943600" y="3962400"/>
            <a:ext cx="3124200" cy="1802110"/>
          </a:xfrm>
          <a:prstGeom prst="rect">
            <a:avLst/>
          </a:prstGeom>
          <a:noFill/>
          <a:ln w="9525">
            <a:noFill/>
            <a:miter lim="800000"/>
            <a:headEnd/>
            <a:tailEnd/>
          </a:ln>
          <a:effectLst/>
        </p:spPr>
      </p:pic>
      <p:sp>
        <p:nvSpPr>
          <p:cNvPr id="1239045" name="Rectangle 5"/>
          <p:cNvSpPr>
            <a:spLocks noChangeArrowheads="1"/>
          </p:cNvSpPr>
          <p:nvPr/>
        </p:nvSpPr>
        <p:spPr bwMode="auto">
          <a:xfrm>
            <a:off x="152400" y="4114800"/>
            <a:ext cx="8991600" cy="21907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000" dirty="0"/>
              <a:t>Blended Pulse Technology</a:t>
            </a:r>
          </a:p>
          <a:p>
            <a:pPr marL="342900" indent="-342900">
              <a:spcBef>
                <a:spcPct val="20000"/>
              </a:spcBef>
              <a:buFontTx/>
              <a:buChar char="•"/>
            </a:pPr>
            <a:r>
              <a:rPr lang="en-US" sz="2000" dirty="0"/>
              <a:t>Independent Flow Control (1-8X)</a:t>
            </a:r>
          </a:p>
          <a:p>
            <a:pPr marL="342900" indent="-342900">
              <a:spcBef>
                <a:spcPct val="20000"/>
              </a:spcBef>
              <a:buFontTx/>
              <a:buChar char="•"/>
            </a:pPr>
            <a:r>
              <a:rPr lang="en-US" sz="2000" dirty="0"/>
              <a:t>Independent Drop Size Control</a:t>
            </a:r>
          </a:p>
          <a:p>
            <a:pPr marL="342900" indent="-342900">
              <a:spcBef>
                <a:spcPct val="20000"/>
              </a:spcBef>
              <a:buFontTx/>
              <a:buChar char="•"/>
            </a:pPr>
            <a:r>
              <a:rPr lang="en-US" sz="2000" dirty="0"/>
              <a:t>Separate boom section controls</a:t>
            </a:r>
          </a:p>
          <a:p>
            <a:pPr marL="342900" indent="-342900">
              <a:spcBef>
                <a:spcPct val="20000"/>
              </a:spcBef>
              <a:buFontTx/>
              <a:buChar char="•"/>
            </a:pPr>
            <a:r>
              <a:rPr lang="en-US" sz="2000" dirty="0" smtClean="0">
                <a:solidFill>
                  <a:srgbClr val="FF0000"/>
                </a:solidFill>
              </a:rPr>
              <a:t>NEW/Coming Soon! </a:t>
            </a:r>
            <a:r>
              <a:rPr lang="en-US" sz="2000" dirty="0">
                <a:solidFill>
                  <a:srgbClr val="FF0000"/>
                </a:solidFill>
              </a:rPr>
              <a:t>–</a:t>
            </a:r>
            <a:r>
              <a:rPr lang="en-US" sz="2000" dirty="0"/>
              <a:t> Individual nozzle </a:t>
            </a:r>
            <a:r>
              <a:rPr lang="en-US" sz="2000" dirty="0" smtClean="0"/>
              <a:t>control</a:t>
            </a:r>
          </a:p>
          <a:p>
            <a:pPr marL="800100" lvl="1" indent="-342900">
              <a:spcBef>
                <a:spcPct val="20000"/>
              </a:spcBef>
              <a:buFontTx/>
              <a:buChar char="•"/>
            </a:pPr>
            <a:r>
              <a:rPr lang="en-US" sz="2000" dirty="0" smtClean="0"/>
              <a:t>Individual On/off along the boom</a:t>
            </a:r>
          </a:p>
          <a:p>
            <a:pPr marL="800100" lvl="1" indent="-342900">
              <a:spcBef>
                <a:spcPct val="20000"/>
              </a:spcBef>
              <a:buFontTx/>
              <a:buChar char="•"/>
            </a:pPr>
            <a:r>
              <a:rPr lang="en-US" sz="2000" dirty="0" smtClean="0"/>
              <a:t>Flow control along the boom at individual nozzles for speed changes</a:t>
            </a:r>
            <a:endParaRPr lang="en-US" sz="2000" dirty="0"/>
          </a:p>
        </p:txBody>
      </p:sp>
      <p:pic>
        <p:nvPicPr>
          <p:cNvPr id="1239046" name="Picture 6" descr="SPX4260-02201"/>
          <p:cNvPicPr>
            <a:picLocks noChangeAspect="1" noChangeArrowheads="1"/>
          </p:cNvPicPr>
          <p:nvPr/>
        </p:nvPicPr>
        <p:blipFill>
          <a:blip r:embed="rId6" cstate="print"/>
          <a:srcRect/>
          <a:stretch>
            <a:fillRect/>
          </a:stretch>
        </p:blipFill>
        <p:spPr bwMode="auto">
          <a:xfrm>
            <a:off x="5715000" y="457200"/>
            <a:ext cx="3200400" cy="3200400"/>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2" name="Picture 2" descr="MVC-078X"/>
          <p:cNvPicPr>
            <a:picLocks noGrp="1" noChangeAspect="1" noChangeArrowheads="1"/>
          </p:cNvPicPr>
          <p:nvPr>
            <p:ph sz="quarter" idx="2"/>
          </p:nvPr>
        </p:nvPicPr>
        <p:blipFill>
          <a:blip r:embed="rId4" cstate="print"/>
          <a:srcRect/>
          <a:stretch>
            <a:fillRect/>
          </a:stretch>
        </p:blipFill>
        <p:spPr>
          <a:xfrm>
            <a:off x="3048000" y="2438400"/>
            <a:ext cx="2514600" cy="1885950"/>
          </a:xfrm>
          <a:noFill/>
          <a:ln/>
        </p:spPr>
      </p:pic>
      <p:pic>
        <p:nvPicPr>
          <p:cNvPr id="1208323" name="Picture 3" descr="jd2"/>
          <p:cNvPicPr>
            <a:picLocks noChangeAspect="1" noChangeArrowheads="1"/>
          </p:cNvPicPr>
          <p:nvPr/>
        </p:nvPicPr>
        <p:blipFill>
          <a:blip r:embed="rId5" cstate="print"/>
          <a:srcRect/>
          <a:stretch>
            <a:fillRect/>
          </a:stretch>
        </p:blipFill>
        <p:spPr bwMode="auto">
          <a:xfrm>
            <a:off x="4724400" y="228600"/>
            <a:ext cx="4038600" cy="2038350"/>
          </a:xfrm>
          <a:prstGeom prst="rect">
            <a:avLst/>
          </a:prstGeom>
          <a:noFill/>
        </p:spPr>
      </p:pic>
      <p:pic>
        <p:nvPicPr>
          <p:cNvPr id="1208324" name="Picture 4" descr="602-dry"/>
          <p:cNvPicPr>
            <a:picLocks noChangeAspect="1" noChangeArrowheads="1"/>
          </p:cNvPicPr>
          <p:nvPr/>
        </p:nvPicPr>
        <p:blipFill>
          <a:blip r:embed="rId6" cstate="print"/>
          <a:srcRect/>
          <a:stretch>
            <a:fillRect/>
          </a:stretch>
        </p:blipFill>
        <p:spPr bwMode="auto">
          <a:xfrm>
            <a:off x="5105400" y="4572000"/>
            <a:ext cx="3657600" cy="2197100"/>
          </a:xfrm>
          <a:prstGeom prst="rect">
            <a:avLst/>
          </a:prstGeom>
          <a:noFill/>
        </p:spPr>
      </p:pic>
      <p:pic>
        <p:nvPicPr>
          <p:cNvPr id="1208325" name="Picture 5" descr="Bestway"/>
          <p:cNvPicPr>
            <a:picLocks noChangeAspect="1" noChangeArrowheads="1"/>
          </p:cNvPicPr>
          <p:nvPr/>
        </p:nvPicPr>
        <p:blipFill>
          <a:blip r:embed="rId7" cstate="print"/>
          <a:srcRect/>
          <a:stretch>
            <a:fillRect/>
          </a:stretch>
        </p:blipFill>
        <p:spPr bwMode="auto">
          <a:xfrm>
            <a:off x="304800" y="228600"/>
            <a:ext cx="3810000" cy="2103438"/>
          </a:xfrm>
          <a:prstGeom prst="rect">
            <a:avLst/>
          </a:prstGeom>
          <a:noFill/>
        </p:spPr>
      </p:pic>
      <p:pic>
        <p:nvPicPr>
          <p:cNvPr id="1208326" name="Picture 6" descr="backpack"/>
          <p:cNvPicPr>
            <a:picLocks noChangeAspect="1" noChangeArrowheads="1"/>
          </p:cNvPicPr>
          <p:nvPr/>
        </p:nvPicPr>
        <p:blipFill>
          <a:blip r:embed="rId8" cstate="print">
            <a:lum bright="-12000"/>
          </a:blip>
          <a:srcRect l="9056" t="8504" r="9435" b="6465"/>
          <a:stretch>
            <a:fillRect/>
          </a:stretch>
        </p:blipFill>
        <p:spPr bwMode="auto">
          <a:xfrm>
            <a:off x="228600" y="2438400"/>
            <a:ext cx="2514600" cy="1862138"/>
          </a:xfrm>
          <a:prstGeom prst="rect">
            <a:avLst/>
          </a:prstGeom>
          <a:noFill/>
        </p:spPr>
      </p:pic>
      <p:pic>
        <p:nvPicPr>
          <p:cNvPr id="1208327" name="Picture 7" descr="turf gun-2"/>
          <p:cNvPicPr>
            <a:picLocks noChangeAspect="1" noChangeArrowheads="1"/>
          </p:cNvPicPr>
          <p:nvPr/>
        </p:nvPicPr>
        <p:blipFill>
          <a:blip r:embed="rId9" cstate="print">
            <a:lum bright="-6000"/>
          </a:blip>
          <a:srcRect/>
          <a:stretch>
            <a:fillRect/>
          </a:stretch>
        </p:blipFill>
        <p:spPr bwMode="auto">
          <a:xfrm>
            <a:off x="5638800" y="2411413"/>
            <a:ext cx="3200400" cy="1931987"/>
          </a:xfrm>
          <a:prstGeom prst="rect">
            <a:avLst/>
          </a:prstGeom>
          <a:noFill/>
        </p:spPr>
      </p:pic>
      <p:pic>
        <p:nvPicPr>
          <p:cNvPr id="1208328" name="Picture 8" descr="IMG_3832"/>
          <p:cNvPicPr>
            <a:picLocks noChangeAspect="1" noChangeArrowheads="1"/>
          </p:cNvPicPr>
          <p:nvPr/>
        </p:nvPicPr>
        <p:blipFill>
          <a:blip r:embed="rId10" cstate="print"/>
          <a:srcRect t="2692" b="24622"/>
          <a:stretch>
            <a:fillRect/>
          </a:stretch>
        </p:blipFill>
        <p:spPr bwMode="auto">
          <a:xfrm>
            <a:off x="228600" y="4510088"/>
            <a:ext cx="4308475" cy="234791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body" idx="1"/>
          </p:nvPr>
        </p:nvSpPr>
        <p:spPr>
          <a:xfrm>
            <a:off x="304800" y="914400"/>
            <a:ext cx="8229600" cy="4343399"/>
          </a:xfrm>
        </p:spPr>
        <p:txBody>
          <a:bodyPr/>
          <a:lstStyle/>
          <a:p>
            <a:pPr>
              <a:lnSpc>
                <a:spcPct val="80000"/>
              </a:lnSpc>
            </a:pPr>
            <a:r>
              <a:rPr lang="en-US" sz="2800" dirty="0"/>
              <a:t>Uses GPS for location in field.</a:t>
            </a:r>
          </a:p>
          <a:p>
            <a:pPr>
              <a:lnSpc>
                <a:spcPct val="80000"/>
              </a:lnSpc>
            </a:pPr>
            <a:r>
              <a:rPr lang="en-US" sz="2800" dirty="0"/>
              <a:t>Smart </a:t>
            </a:r>
            <a:r>
              <a:rPr lang="en-US" sz="2800" dirty="0" smtClean="0"/>
              <a:t>Nozzle spray system </a:t>
            </a:r>
            <a:r>
              <a:rPr lang="en-US" sz="2800" dirty="0"/>
              <a:t>utilizes computer driven valves to control flow.</a:t>
            </a:r>
          </a:p>
          <a:p>
            <a:pPr>
              <a:lnSpc>
                <a:spcPct val="80000"/>
              </a:lnSpc>
            </a:pPr>
            <a:r>
              <a:rPr lang="en-US" sz="2800" dirty="0"/>
              <a:t>Flow based on an operator prepared map.</a:t>
            </a:r>
          </a:p>
          <a:p>
            <a:pPr>
              <a:lnSpc>
                <a:spcPct val="80000"/>
              </a:lnSpc>
            </a:pPr>
            <a:r>
              <a:rPr lang="en-US" sz="2800" dirty="0"/>
              <a:t>Computer controls flow at individual nozzles by - </a:t>
            </a:r>
          </a:p>
          <a:p>
            <a:pPr lvl="1">
              <a:lnSpc>
                <a:spcPct val="80000"/>
              </a:lnSpc>
            </a:pPr>
            <a:r>
              <a:rPr lang="en-US" sz="2400" dirty="0"/>
              <a:t>Interrupting flow on areas not intended for spray</a:t>
            </a:r>
          </a:p>
          <a:p>
            <a:pPr lvl="1">
              <a:lnSpc>
                <a:spcPct val="80000"/>
              </a:lnSpc>
            </a:pPr>
            <a:r>
              <a:rPr lang="en-US" sz="2400" dirty="0"/>
              <a:t>Terminating spray on areas previously sprayed to prevent overlap</a:t>
            </a:r>
          </a:p>
          <a:p>
            <a:pPr>
              <a:lnSpc>
                <a:spcPct val="80000"/>
              </a:lnSpc>
            </a:pPr>
            <a:r>
              <a:rPr lang="en-US" sz="2800" dirty="0"/>
              <a:t>Currently being developed for pesticide and fertilizer </a:t>
            </a:r>
            <a:r>
              <a:rPr lang="en-US" sz="2800" dirty="0" smtClean="0"/>
              <a:t>applications for sprayers </a:t>
            </a:r>
            <a:r>
              <a:rPr lang="en-US" sz="2800" dirty="0"/>
              <a:t>and planting </a:t>
            </a:r>
            <a:r>
              <a:rPr lang="en-US" sz="2800" dirty="0" smtClean="0"/>
              <a:t>equipment.</a:t>
            </a:r>
            <a:endParaRPr lang="en-US" sz="2400" dirty="0"/>
          </a:p>
          <a:p>
            <a:pPr>
              <a:lnSpc>
                <a:spcPct val="80000"/>
              </a:lnSpc>
            </a:pPr>
            <a:r>
              <a:rPr lang="en-US" dirty="0" smtClean="0">
                <a:solidFill>
                  <a:srgbClr val="6600CC"/>
                </a:solidFill>
              </a:rPr>
              <a:t>2010 - Announced release of </a:t>
            </a:r>
            <a:r>
              <a:rPr lang="en-US" dirty="0" err="1" smtClean="0">
                <a:solidFill>
                  <a:srgbClr val="6600CC"/>
                </a:solidFill>
              </a:rPr>
              <a:t>AutoSwath</a:t>
            </a:r>
            <a:r>
              <a:rPr lang="en-US" dirty="0" smtClean="0">
                <a:solidFill>
                  <a:srgbClr val="6600CC"/>
                </a:solidFill>
              </a:rPr>
              <a:t> Control/Dickey-john - Planters</a:t>
            </a:r>
            <a:endParaRPr lang="en-US" dirty="0">
              <a:solidFill>
                <a:srgbClr val="6600CC"/>
              </a:solidFill>
            </a:endParaRPr>
          </a:p>
        </p:txBody>
      </p:sp>
      <p:sp>
        <p:nvSpPr>
          <p:cNvPr id="1240067" name="Rectangle 3"/>
          <p:cNvSpPr>
            <a:spLocks noGrp="1" noChangeArrowheads="1"/>
          </p:cNvSpPr>
          <p:nvPr>
            <p:ph type="title"/>
          </p:nvPr>
        </p:nvSpPr>
        <p:spPr>
          <a:xfrm>
            <a:off x="457200" y="76200"/>
            <a:ext cx="8458200" cy="914400"/>
          </a:xfrm>
          <a:noFill/>
          <a:ln/>
        </p:spPr>
        <p:txBody>
          <a:bodyPr/>
          <a:lstStyle/>
          <a:p>
            <a:pPr algn="l"/>
            <a:r>
              <a:rPr lang="en-US" dirty="0"/>
              <a:t>Harrison Smart Nozzle</a:t>
            </a:r>
            <a:r>
              <a:rPr lang="en-US" dirty="0" smtClean="0"/>
              <a:t>: H-</a:t>
            </a:r>
            <a:r>
              <a:rPr lang="en-US" dirty="0" err="1" smtClean="0"/>
              <a:t>AgTec</a:t>
            </a:r>
            <a:endParaRPr lang="en-US" dirty="0"/>
          </a:p>
        </p:txBody>
      </p:sp>
      <p:sp>
        <p:nvSpPr>
          <p:cNvPr id="1240068" name="Text Box 4"/>
          <p:cNvSpPr txBox="1">
            <a:spLocks noChangeArrowheads="1"/>
          </p:cNvSpPr>
          <p:nvPr/>
        </p:nvSpPr>
        <p:spPr bwMode="auto">
          <a:xfrm>
            <a:off x="4191000" y="6019800"/>
            <a:ext cx="4572000" cy="579438"/>
          </a:xfrm>
          <a:prstGeom prst="rect">
            <a:avLst/>
          </a:prstGeom>
          <a:noFill/>
          <a:ln w="12700">
            <a:noFill/>
            <a:miter lim="800000"/>
            <a:headEnd/>
            <a:tailEnd/>
          </a:ln>
          <a:effectLst/>
        </p:spPr>
        <p:txBody>
          <a:bodyPr>
            <a:spAutoFit/>
          </a:bodyPr>
          <a:lstStyle/>
          <a:p>
            <a:pPr>
              <a:spcBef>
                <a:spcPct val="50000"/>
              </a:spcBef>
            </a:pPr>
            <a:r>
              <a:rPr lang="en-US" sz="3200" dirty="0">
                <a:solidFill>
                  <a:srgbClr val="3333FF"/>
                </a:solidFill>
              </a:rPr>
              <a:t>http://www.h-agtec.com/</a:t>
            </a:r>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381000" y="762000"/>
            <a:ext cx="8534400" cy="762000"/>
          </a:xfrm>
          <a:noFill/>
          <a:ln/>
        </p:spPr>
        <p:txBody>
          <a:bodyPr/>
          <a:lstStyle/>
          <a:p>
            <a:r>
              <a:rPr lang="en-US" sz="4000"/>
              <a:t>Accurate and efficient applications:</a:t>
            </a:r>
            <a:br>
              <a:rPr lang="en-US" sz="4000"/>
            </a:br>
            <a:r>
              <a:rPr lang="en-US" sz="3600"/>
              <a:t>Increase Efficacy – Minimize Drift</a:t>
            </a:r>
            <a:endParaRPr lang="en-US" sz="4000"/>
          </a:p>
        </p:txBody>
      </p:sp>
      <p:pic>
        <p:nvPicPr>
          <p:cNvPr id="1241091" name="Picture 3" descr="MVC-015F"/>
          <p:cNvPicPr>
            <a:picLocks noGrp="1" noChangeAspect="1" noChangeArrowheads="1"/>
          </p:cNvPicPr>
          <p:nvPr>
            <p:ph idx="1"/>
          </p:nvPr>
        </p:nvPicPr>
        <p:blipFill>
          <a:blip r:embed="rId4" cstate="print"/>
          <a:srcRect t="12785" b="26941"/>
          <a:stretch>
            <a:fillRect/>
          </a:stretch>
        </p:blipFill>
        <p:spPr>
          <a:xfrm>
            <a:off x="228600" y="1982788"/>
            <a:ext cx="8763000" cy="3960812"/>
          </a:xfrm>
          <a:noFill/>
          <a:ln/>
        </p:spPr>
      </p:pic>
    </p:spTree>
    <p:custDataLst>
      <p:tags r:id="rId1"/>
    </p:custData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152400" y="914400"/>
            <a:ext cx="8686800" cy="1276350"/>
          </a:xfrm>
        </p:spPr>
        <p:txBody>
          <a:bodyPr/>
          <a:lstStyle/>
          <a:p>
            <a:r>
              <a:rPr lang="en-US"/>
              <a:t>Nozzles are important because:</a:t>
            </a:r>
          </a:p>
        </p:txBody>
      </p:sp>
      <p:sp>
        <p:nvSpPr>
          <p:cNvPr id="1321987" name="Rectangle 3"/>
          <p:cNvSpPr>
            <a:spLocks noGrp="1" noChangeArrowheads="1"/>
          </p:cNvSpPr>
          <p:nvPr>
            <p:ph type="body" idx="1"/>
          </p:nvPr>
        </p:nvSpPr>
        <p:spPr>
          <a:xfrm>
            <a:off x="838200" y="2362200"/>
            <a:ext cx="7239000" cy="2947988"/>
          </a:xfrm>
        </p:spPr>
        <p:txBody>
          <a:bodyPr/>
          <a:lstStyle/>
          <a:p>
            <a:r>
              <a:rPr lang="en-US"/>
              <a:t>Control the </a:t>
            </a:r>
            <a:r>
              <a:rPr lang="en-US" u="sng">
                <a:solidFill>
                  <a:srgbClr val="CC0000"/>
                </a:solidFill>
              </a:rPr>
              <a:t>amount</a:t>
            </a:r>
            <a:r>
              <a:rPr lang="en-US"/>
              <a:t> – GPA.</a:t>
            </a:r>
          </a:p>
          <a:p>
            <a:r>
              <a:rPr lang="en-US"/>
              <a:t>Determine </a:t>
            </a:r>
            <a:r>
              <a:rPr lang="en-US" u="sng">
                <a:solidFill>
                  <a:srgbClr val="CC0000"/>
                </a:solidFill>
              </a:rPr>
              <a:t>uniformity</a:t>
            </a:r>
            <a:r>
              <a:rPr lang="en-US"/>
              <a:t> of application.</a:t>
            </a:r>
          </a:p>
          <a:p>
            <a:r>
              <a:rPr lang="en-US"/>
              <a:t>Affects the </a:t>
            </a:r>
            <a:r>
              <a:rPr lang="en-US" u="sng">
                <a:solidFill>
                  <a:srgbClr val="CC0000"/>
                </a:solidFill>
              </a:rPr>
              <a:t>coverage</a:t>
            </a:r>
            <a:r>
              <a:rPr lang="en-US"/>
              <a:t>.</a:t>
            </a:r>
          </a:p>
          <a:p>
            <a:r>
              <a:rPr lang="en-US"/>
              <a:t>Influences the </a:t>
            </a:r>
            <a:r>
              <a:rPr lang="en-US" u="sng">
                <a:solidFill>
                  <a:srgbClr val="CC0000"/>
                </a:solidFill>
              </a:rPr>
              <a:t>drift</a:t>
            </a:r>
            <a:r>
              <a:rPr lang="en-US"/>
              <a:t> potential.</a:t>
            </a:r>
          </a:p>
        </p:txBody>
      </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ctrTitle"/>
          </p:nvPr>
        </p:nvSpPr>
        <p:spPr>
          <a:xfrm>
            <a:off x="685800" y="685800"/>
            <a:ext cx="7772400" cy="1143000"/>
          </a:xfrm>
        </p:spPr>
        <p:txBody>
          <a:bodyPr/>
          <a:lstStyle/>
          <a:p>
            <a:r>
              <a:rPr lang="en-US" sz="8800"/>
              <a:t>Calibration!!!!</a:t>
            </a:r>
          </a:p>
        </p:txBody>
      </p:sp>
      <p:sp>
        <p:nvSpPr>
          <p:cNvPr id="1243139" name="Rectangle 3"/>
          <p:cNvSpPr>
            <a:spLocks noGrp="1" noChangeArrowheads="1"/>
          </p:cNvSpPr>
          <p:nvPr>
            <p:ph type="subTitle" idx="1"/>
          </p:nvPr>
        </p:nvSpPr>
        <p:spPr/>
        <p:txBody>
          <a:bodyPr/>
          <a:lstStyle/>
          <a:p>
            <a:r>
              <a:rPr lang="en-US"/>
              <a:t>Ensuring that the spray output is what it is supposed to be!</a:t>
            </a:r>
          </a:p>
        </p:txBody>
      </p:sp>
      <p:sp>
        <p:nvSpPr>
          <p:cNvPr id="1243140" name="WordArt 4"/>
          <p:cNvSpPr>
            <a:spLocks noChangeArrowheads="1" noChangeShapeType="1" noTextEdit="1"/>
          </p:cNvSpPr>
          <p:nvPr/>
        </p:nvSpPr>
        <p:spPr bwMode="auto">
          <a:xfrm>
            <a:off x="2895600" y="2133600"/>
            <a:ext cx="3276600" cy="16002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sp>
        <p:nvSpPr>
          <p:cNvPr id="6" name="Text Box 5"/>
          <p:cNvSpPr txBox="1">
            <a:spLocks noChangeArrowheads="1"/>
          </p:cNvSpPr>
          <p:nvPr/>
        </p:nvSpPr>
        <p:spPr bwMode="auto">
          <a:xfrm>
            <a:off x="609600" y="6172200"/>
            <a:ext cx="8229600" cy="457200"/>
          </a:xfrm>
          <a:prstGeom prst="rect">
            <a:avLst/>
          </a:prstGeom>
          <a:solidFill>
            <a:srgbClr val="6600CC"/>
          </a:solidFill>
          <a:ln w="12700">
            <a:noFill/>
            <a:miter lim="800000"/>
            <a:headEnd/>
            <a:tailEnd/>
          </a:ln>
          <a:effectLst/>
        </p:spPr>
        <p:txBody>
          <a:bodyPr>
            <a:spAutoFit/>
          </a:bodyPr>
          <a:lstStyle/>
          <a:p>
            <a:pPr algn="ctr">
              <a:spcBef>
                <a:spcPct val="50000"/>
              </a:spcBef>
            </a:pPr>
            <a:r>
              <a:rPr lang="en-US" sz="2400" dirty="0" smtClean="0">
                <a:solidFill>
                  <a:schemeClr val="bg1"/>
                </a:solidFill>
              </a:rPr>
              <a:t>Calibrating Boom Sprayers – MF2894</a:t>
            </a:r>
            <a:endParaRPr lang="en-US" sz="24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Calibration/Nozzle Selection:</a:t>
            </a:r>
          </a:p>
        </p:txBody>
      </p:sp>
      <p:sp>
        <p:nvSpPr>
          <p:cNvPr id="1247235" name="Rectangle 3"/>
          <p:cNvSpPr>
            <a:spLocks noGrp="1" noChangeArrowheads="1"/>
          </p:cNvSpPr>
          <p:nvPr>
            <p:ph type="body" sz="half" idx="1"/>
          </p:nvPr>
        </p:nvSpPr>
        <p:spPr>
          <a:xfrm>
            <a:off x="152400" y="1828800"/>
            <a:ext cx="4419600" cy="4572000"/>
          </a:xfrm>
        </p:spPr>
        <p:txBody>
          <a:bodyPr/>
          <a:lstStyle/>
          <a:p>
            <a:pPr>
              <a:lnSpc>
                <a:spcPct val="90000"/>
              </a:lnSpc>
            </a:pPr>
            <a:r>
              <a:rPr lang="en-US" sz="2400"/>
              <a:t>What is the first step?</a:t>
            </a:r>
          </a:p>
          <a:p>
            <a:pPr>
              <a:lnSpc>
                <a:spcPct val="90000"/>
              </a:lnSpc>
            </a:pPr>
            <a:r>
              <a:rPr lang="en-US" sz="2400"/>
              <a:t>Use </a:t>
            </a:r>
            <a:r>
              <a:rPr lang="en-US" sz="2400">
                <a:solidFill>
                  <a:srgbClr val="FF0000"/>
                </a:solidFill>
              </a:rPr>
              <a:t>label</a:t>
            </a:r>
            <a:r>
              <a:rPr lang="en-US" sz="2400"/>
              <a:t> to select the </a:t>
            </a:r>
          </a:p>
          <a:p>
            <a:pPr lvl="1">
              <a:lnSpc>
                <a:spcPct val="90000"/>
              </a:lnSpc>
            </a:pPr>
            <a:r>
              <a:rPr lang="en-US" sz="2000" b="1">
                <a:solidFill>
                  <a:srgbClr val="3333FF"/>
                </a:solidFill>
              </a:rPr>
              <a:t>application volume</a:t>
            </a:r>
          </a:p>
          <a:p>
            <a:pPr lvl="1">
              <a:lnSpc>
                <a:spcPct val="90000"/>
              </a:lnSpc>
            </a:pPr>
            <a:r>
              <a:rPr lang="en-US" sz="2000"/>
              <a:t>product rate</a:t>
            </a:r>
          </a:p>
          <a:p>
            <a:pPr>
              <a:lnSpc>
                <a:spcPct val="90000"/>
              </a:lnSpc>
            </a:pPr>
            <a:r>
              <a:rPr lang="en-US" sz="2400"/>
              <a:t>Choose an </a:t>
            </a:r>
            <a:r>
              <a:rPr lang="en-US" sz="2400" u="sng">
                <a:solidFill>
                  <a:srgbClr val="FF0000"/>
                </a:solidFill>
              </a:rPr>
              <a:t>appropriate</a:t>
            </a:r>
            <a:r>
              <a:rPr lang="en-US" sz="2400"/>
              <a:t> travel speed - </a:t>
            </a:r>
            <a:r>
              <a:rPr lang="en-US" sz="2400">
                <a:solidFill>
                  <a:srgbClr val="3333FF"/>
                </a:solidFill>
              </a:rPr>
              <a:t>MPH</a:t>
            </a:r>
          </a:p>
          <a:p>
            <a:pPr>
              <a:lnSpc>
                <a:spcPct val="90000"/>
              </a:lnSpc>
            </a:pPr>
            <a:r>
              <a:rPr lang="en-US" sz="2400"/>
              <a:t>Effective width of application</a:t>
            </a:r>
          </a:p>
          <a:p>
            <a:pPr lvl="1">
              <a:lnSpc>
                <a:spcPct val="90000"/>
              </a:lnSpc>
            </a:pPr>
            <a:r>
              <a:rPr lang="en-US" sz="2000" b="1">
                <a:solidFill>
                  <a:srgbClr val="3333FF"/>
                </a:solidFill>
              </a:rPr>
              <a:t>nozzle spacing</a:t>
            </a:r>
          </a:p>
          <a:p>
            <a:pPr>
              <a:lnSpc>
                <a:spcPct val="90000"/>
              </a:lnSpc>
            </a:pPr>
            <a:r>
              <a:rPr lang="en-US" sz="2400"/>
              <a:t>Calculate GPM – </a:t>
            </a:r>
            <a:r>
              <a:rPr lang="en-US" sz="2400">
                <a:solidFill>
                  <a:srgbClr val="FF0000"/>
                </a:solidFill>
              </a:rPr>
              <a:t>Flow rate per nozzle</a:t>
            </a:r>
          </a:p>
          <a:p>
            <a:pPr>
              <a:lnSpc>
                <a:spcPct val="90000"/>
              </a:lnSpc>
            </a:pPr>
            <a:r>
              <a:rPr lang="en-US" sz="2400"/>
              <a:t>Select the correct size of nozzle!</a:t>
            </a:r>
          </a:p>
        </p:txBody>
      </p:sp>
      <p:pic>
        <p:nvPicPr>
          <p:cNvPr id="1247364" name="Picture 132"/>
          <p:cNvPicPr>
            <a:picLocks noGrp="1" noChangeAspect="1" noChangeArrowheads="1"/>
          </p:cNvPicPr>
          <p:nvPr>
            <p:ph sz="half" idx="2"/>
          </p:nvPr>
        </p:nvPicPr>
        <p:blipFill>
          <a:blip r:embed="rId4" cstate="print"/>
          <a:srcRect/>
          <a:stretch>
            <a:fillRect/>
          </a:stretch>
        </p:blipFill>
        <p:spPr>
          <a:xfrm>
            <a:off x="4537075" y="1219200"/>
            <a:ext cx="4378325" cy="5486400"/>
          </a:xfrm>
        </p:spPr>
      </p:pic>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ChangeArrowheads="1"/>
          </p:cNvSpPr>
          <p:nvPr/>
        </p:nvSpPr>
        <p:spPr bwMode="auto">
          <a:xfrm>
            <a:off x="381000" y="1219200"/>
            <a:ext cx="8382000"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sp>
        <p:nvSpPr>
          <p:cNvPr id="1249283" name="Oval 3"/>
          <p:cNvSpPr>
            <a:spLocks noChangeArrowheads="1"/>
          </p:cNvSpPr>
          <p:nvPr/>
        </p:nvSpPr>
        <p:spPr bwMode="auto">
          <a:xfrm>
            <a:off x="298450" y="2667000"/>
            <a:ext cx="3587750" cy="1625600"/>
          </a:xfrm>
          <a:prstGeom prst="ellipse">
            <a:avLst/>
          </a:prstGeom>
          <a:solidFill>
            <a:srgbClr val="00FF00"/>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1249284" name="Rectangle 4"/>
          <p:cNvSpPr>
            <a:spLocks noGrp="1" noChangeArrowheads="1"/>
          </p:cNvSpPr>
          <p:nvPr>
            <p:ph type="title"/>
          </p:nvPr>
        </p:nvSpPr>
        <p:spPr>
          <a:xfrm>
            <a:off x="460375" y="325438"/>
            <a:ext cx="7797800" cy="871537"/>
          </a:xfrm>
          <a:noFill/>
          <a:ln/>
        </p:spPr>
        <p:txBody>
          <a:bodyPr lIns="92075" tIns="46038" rIns="92075" bIns="46038"/>
          <a:lstStyle/>
          <a:p>
            <a:r>
              <a:rPr lang="en-US" sz="5400"/>
              <a:t>Flow Rate Equation:</a:t>
            </a:r>
          </a:p>
        </p:txBody>
      </p:sp>
      <p:graphicFrame>
        <p:nvGraphicFramePr>
          <p:cNvPr id="1249285" name="Object 5"/>
          <p:cNvGraphicFramePr>
            <a:graphicFrameLocks/>
          </p:cNvGraphicFramePr>
          <p:nvPr/>
        </p:nvGraphicFramePr>
        <p:xfrm>
          <a:off x="533400" y="1524000"/>
          <a:ext cx="8008938" cy="1636713"/>
        </p:xfrm>
        <a:graphic>
          <a:graphicData uri="http://schemas.openxmlformats.org/presentationml/2006/ole">
            <p:oleObj spid="_x0000_s1249285" name="Equation" r:id="rId5" imgW="3808080" imgH="630000" progId="Equation.2">
              <p:embed/>
            </p:oleObj>
          </a:graphicData>
        </a:graphic>
      </p:graphicFrame>
      <p:sp>
        <p:nvSpPr>
          <p:cNvPr id="1249286" name="Rectangle 6"/>
          <p:cNvSpPr>
            <a:spLocks noChangeArrowheads="1"/>
          </p:cNvSpPr>
          <p:nvPr/>
        </p:nvSpPr>
        <p:spPr bwMode="auto">
          <a:xfrm>
            <a:off x="974725" y="3092450"/>
            <a:ext cx="2149475" cy="641350"/>
          </a:xfrm>
          <a:prstGeom prst="rect">
            <a:avLst/>
          </a:prstGeom>
          <a:noFill/>
          <a:ln w="9525">
            <a:noFill/>
            <a:miter lim="800000"/>
            <a:headEnd/>
            <a:tailEnd/>
          </a:ln>
          <a:effectLst/>
        </p:spPr>
        <p:txBody>
          <a:bodyPr lIns="92075" tIns="46038" rIns="92075" bIns="46038">
            <a:spAutoFit/>
          </a:bodyPr>
          <a:lstStyle/>
          <a:p>
            <a:pPr eaLnBrk="0" hangingPunct="0"/>
            <a:r>
              <a:rPr lang="en-US" sz="3600" b="1">
                <a:solidFill>
                  <a:schemeClr val="bg1"/>
                </a:solidFill>
              </a:rPr>
              <a:t>Equation</a:t>
            </a:r>
          </a:p>
        </p:txBody>
      </p:sp>
      <p:sp>
        <p:nvSpPr>
          <p:cNvPr id="1249287" name="Rectangle 7"/>
          <p:cNvSpPr>
            <a:spLocks noGrp="1" noChangeArrowheads="1"/>
          </p:cNvSpPr>
          <p:nvPr>
            <p:ph type="body" idx="1"/>
          </p:nvPr>
        </p:nvSpPr>
        <p:spPr>
          <a:xfrm>
            <a:off x="838200" y="4432300"/>
            <a:ext cx="7835900" cy="2197100"/>
          </a:xfrm>
          <a:noFill/>
          <a:ln/>
        </p:spPr>
        <p:txBody>
          <a:bodyPr lIns="92075" tIns="46038" rIns="92075" bIns="46038"/>
          <a:lstStyle/>
          <a:p>
            <a:pPr>
              <a:lnSpc>
                <a:spcPct val="90000"/>
              </a:lnSpc>
            </a:pPr>
            <a:r>
              <a:rPr lang="en-US" sz="3600">
                <a:solidFill>
                  <a:srgbClr val="3333FF"/>
                </a:solidFill>
              </a:rPr>
              <a:t>Calculates for amount of flow from one nozzle</a:t>
            </a:r>
          </a:p>
          <a:p>
            <a:pPr>
              <a:lnSpc>
                <a:spcPct val="90000"/>
              </a:lnSpc>
            </a:pPr>
            <a:r>
              <a:rPr lang="en-US" sz="3600">
                <a:solidFill>
                  <a:srgbClr val="3333FF"/>
                </a:solidFill>
              </a:rPr>
              <a:t>Represents the size of nozzle to put on the sprayer</a:t>
            </a:r>
          </a:p>
        </p:txBody>
      </p:sp>
      <p:sp>
        <p:nvSpPr>
          <p:cNvPr id="1249288" name="Text Box 8"/>
          <p:cNvSpPr txBox="1">
            <a:spLocks noChangeArrowheads="1"/>
          </p:cNvSpPr>
          <p:nvPr/>
        </p:nvSpPr>
        <p:spPr bwMode="auto">
          <a:xfrm>
            <a:off x="4572000" y="3657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173, TeeJet Catalog 50A</a:t>
            </a:r>
          </a:p>
        </p:txBody>
      </p:sp>
    </p:spTree>
    <p:custDataLst>
      <p:tags r:id="rId2"/>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ChangeArrowheads="1"/>
          </p:cNvSpPr>
          <p:nvPr/>
        </p:nvSpPr>
        <p:spPr bwMode="auto">
          <a:xfrm>
            <a:off x="533400" y="457200"/>
            <a:ext cx="70770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a:latin typeface="Times New Roman" pitchFamily="18" charset="0"/>
              </a:rPr>
              <a:t>GPM Example Solution:</a:t>
            </a:r>
            <a:endParaRPr lang="en-US" sz="4400" b="1"/>
          </a:p>
        </p:txBody>
      </p:sp>
      <p:sp>
        <p:nvSpPr>
          <p:cNvPr id="1251331" name="Rectangle 3"/>
          <p:cNvSpPr>
            <a:spLocks noChangeArrowheads="1"/>
          </p:cNvSpPr>
          <p:nvPr/>
        </p:nvSpPr>
        <p:spPr bwMode="auto">
          <a:xfrm>
            <a:off x="479425" y="1336675"/>
            <a:ext cx="8207375"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2" name="Object 4"/>
          <p:cNvGraphicFramePr>
            <a:graphicFrameLocks/>
          </p:cNvGraphicFramePr>
          <p:nvPr/>
        </p:nvGraphicFramePr>
        <p:xfrm>
          <a:off x="601663" y="1524000"/>
          <a:ext cx="8008937" cy="1636713"/>
        </p:xfrm>
        <a:graphic>
          <a:graphicData uri="http://schemas.openxmlformats.org/presentationml/2006/ole">
            <p:oleObj spid="_x0000_s1251332" name="Equation" r:id="rId5" imgW="3808080" imgH="630000" progId="Equation.2">
              <p:embed/>
            </p:oleObj>
          </a:graphicData>
        </a:graphic>
      </p:graphicFrame>
      <p:sp>
        <p:nvSpPr>
          <p:cNvPr id="1251333" name="Rectangle 5"/>
          <p:cNvSpPr>
            <a:spLocks noChangeArrowheads="1"/>
          </p:cNvSpPr>
          <p:nvPr/>
        </p:nvSpPr>
        <p:spPr bwMode="auto">
          <a:xfrm>
            <a:off x="539750" y="3556000"/>
            <a:ext cx="7969250" cy="1930400"/>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4" name="Object 6"/>
          <p:cNvGraphicFramePr>
            <a:graphicFrameLocks/>
          </p:cNvGraphicFramePr>
          <p:nvPr/>
        </p:nvGraphicFramePr>
        <p:xfrm>
          <a:off x="496888" y="3657600"/>
          <a:ext cx="7923212" cy="1676400"/>
        </p:xfrm>
        <a:graphic>
          <a:graphicData uri="http://schemas.openxmlformats.org/presentationml/2006/ole">
            <p:oleObj spid="_x0000_s1251334" name="Equation" r:id="rId6" imgW="1777680" imgH="393480" progId="Equation.3">
              <p:embed/>
            </p:oleObj>
          </a:graphicData>
        </a:graphic>
      </p:graphicFrame>
      <p:sp>
        <p:nvSpPr>
          <p:cNvPr id="1251335" name="Rectangle 7"/>
          <p:cNvSpPr>
            <a:spLocks noChangeArrowheads="1"/>
          </p:cNvSpPr>
          <p:nvPr/>
        </p:nvSpPr>
        <p:spPr bwMode="auto">
          <a:xfrm>
            <a:off x="1676400" y="5562600"/>
            <a:ext cx="1835150" cy="641350"/>
          </a:xfrm>
          <a:prstGeom prst="rect">
            <a:avLst/>
          </a:prstGeom>
          <a:noFill/>
          <a:ln w="50800">
            <a:noFill/>
            <a:miter lim="800000"/>
            <a:headEnd/>
            <a:tailEnd/>
          </a:ln>
          <a:effectLst/>
        </p:spPr>
        <p:txBody>
          <a:bodyPr wrap="none" lIns="92075" tIns="46038" rIns="92075" bIns="46038">
            <a:spAutoFit/>
          </a:bodyPr>
          <a:lstStyle/>
          <a:p>
            <a:pPr eaLnBrk="0" hangingPunct="0"/>
            <a:r>
              <a:rPr lang="en-US" sz="3600" b="1">
                <a:solidFill>
                  <a:srgbClr val="FC0128"/>
                </a:solidFill>
              </a:rPr>
              <a:t>Answer</a:t>
            </a:r>
            <a:endParaRPr lang="en-US" sz="3600" b="1">
              <a:solidFill>
                <a:schemeClr val="accent1"/>
              </a:solidFill>
            </a:endParaRPr>
          </a:p>
        </p:txBody>
      </p:sp>
      <p:sp>
        <p:nvSpPr>
          <p:cNvPr id="1251336" name="AutoShape 8"/>
          <p:cNvSpPr>
            <a:spLocks noChangeArrowheads="1"/>
          </p:cNvSpPr>
          <p:nvPr/>
        </p:nvSpPr>
        <p:spPr bwMode="auto">
          <a:xfrm>
            <a:off x="3810000" y="5410200"/>
            <a:ext cx="236220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.30gpm</a:t>
            </a:r>
            <a:endParaRPr lang="en-US" sz="4000" b="1">
              <a:solidFill>
                <a:schemeClr val="accent1"/>
              </a:solidFill>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13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5" grpId="0"/>
      <p:bldP spid="125133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print"/>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print">
            <a:lum bright="30000"/>
          </a:blip>
          <a:srcRect l="12500" t="8333" r="12500"/>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5426" name="Picture 2"/>
          <p:cNvPicPr>
            <a:picLocks noChangeAspect="1" noChangeArrowheads="1"/>
          </p:cNvPicPr>
          <p:nvPr/>
        </p:nvPicPr>
        <p:blipFill>
          <a:blip r:embed="rId4" cstate="print"/>
          <a:srcRect/>
          <a:stretch>
            <a:fillRect/>
          </a:stretch>
        </p:blipFill>
        <p:spPr bwMode="auto">
          <a:xfrm>
            <a:off x="3657600" y="1447800"/>
            <a:ext cx="5257800" cy="5246688"/>
          </a:xfrm>
          <a:prstGeom prst="rect">
            <a:avLst/>
          </a:prstGeom>
          <a:noFill/>
          <a:ln w="12700">
            <a:noFill/>
            <a:miter lim="800000"/>
            <a:headEnd/>
            <a:tailEnd/>
          </a:ln>
          <a:effectLst/>
        </p:spPr>
      </p:pic>
      <p:sp>
        <p:nvSpPr>
          <p:cNvPr id="1255427" name="Rectangle 3"/>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5428" name="Rectangle 4"/>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5429" name="AutoShape 5"/>
          <p:cNvSpPr>
            <a:spLocks noChangeArrowheads="1"/>
          </p:cNvSpPr>
          <p:nvPr/>
        </p:nvSpPr>
        <p:spPr bwMode="auto">
          <a:xfrm>
            <a:off x="5410200" y="9906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5430" name="AutoShape 6"/>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5431" name="Text Box 7"/>
          <p:cNvSpPr txBox="1">
            <a:spLocks noChangeArrowheads="1"/>
          </p:cNvSpPr>
          <p:nvPr/>
        </p:nvSpPr>
        <p:spPr bwMode="auto">
          <a:xfrm>
            <a:off x="533400" y="1524000"/>
            <a:ext cx="18288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Page15</a:t>
            </a:r>
          </a:p>
        </p:txBody>
      </p:sp>
      <p:sp>
        <p:nvSpPr>
          <p:cNvPr id="1255432" name="Oval 8"/>
          <p:cNvSpPr>
            <a:spLocks noChangeArrowheads="1"/>
          </p:cNvSpPr>
          <p:nvPr/>
        </p:nvSpPr>
        <p:spPr bwMode="auto">
          <a:xfrm>
            <a:off x="5334000" y="56388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5433" name="Oval 9"/>
          <p:cNvSpPr>
            <a:spLocks noChangeArrowheads="1"/>
          </p:cNvSpPr>
          <p:nvPr/>
        </p:nvSpPr>
        <p:spPr bwMode="auto">
          <a:xfrm>
            <a:off x="5334000" y="41148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5434" name="Oval 10"/>
          <p:cNvSpPr>
            <a:spLocks noChangeArrowheads="1"/>
          </p:cNvSpPr>
          <p:nvPr/>
        </p:nvSpPr>
        <p:spPr bwMode="auto">
          <a:xfrm>
            <a:off x="5334000" y="4724400"/>
            <a:ext cx="533400" cy="3048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458" name="Picture 2" descr="equ-44"/>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VC-015F"/>
          <p:cNvPicPr>
            <a:picLocks noGrp="1" noChangeAspect="1" noChangeArrowheads="1"/>
          </p:cNvPicPr>
          <p:nvPr>
            <p:ph idx="1"/>
          </p:nvPr>
        </p:nvPicPr>
        <p:blipFill>
          <a:blip r:embed="rId4" cstate="email"/>
          <a:stretch>
            <a:fillRect/>
          </a:stretch>
        </p:blipFill>
        <p:spPr>
          <a:xfrm>
            <a:off x="0" y="0"/>
            <a:ext cx="9144000" cy="6858000"/>
          </a:xfrm>
          <a:prstGeom prst="rect">
            <a:avLst/>
          </a:prstGeom>
          <a:noFill/>
        </p:spPr>
      </p:pic>
      <p:sp>
        <p:nvSpPr>
          <p:cNvPr id="6146" name="Rectangle 2"/>
          <p:cNvSpPr>
            <a:spLocks noGrp="1" noChangeArrowheads="1"/>
          </p:cNvSpPr>
          <p:nvPr>
            <p:ph type="title"/>
          </p:nvPr>
        </p:nvSpPr>
        <p:spPr>
          <a:xfrm>
            <a:off x="381000" y="609600"/>
            <a:ext cx="8534400" cy="457200"/>
          </a:xfrm>
          <a:noFill/>
        </p:spPr>
        <p:txBody>
          <a:bodyPr>
            <a:normAutofit fontScale="90000"/>
          </a:bodyPr>
          <a:lstStyle/>
          <a:p>
            <a:pPr eaLnBrk="1" hangingPunct="1"/>
            <a:r>
              <a:rPr lang="en-US" sz="4000" b="1" dirty="0" smtClean="0"/>
              <a:t/>
            </a:r>
            <a:br>
              <a:rPr lang="en-US" sz="4000" b="1" dirty="0" smtClean="0"/>
            </a:br>
            <a:r>
              <a:rPr lang="en-US" sz="4900" b="1" dirty="0" smtClean="0"/>
              <a:t>Accurate And Efficient Applications</a:t>
            </a:r>
            <a:r>
              <a:rPr lang="en-US" sz="4000" b="1" dirty="0" smtClean="0"/>
              <a:t/>
            </a:r>
            <a:br>
              <a:rPr lang="en-US" sz="4000" b="1" dirty="0" smtClean="0"/>
            </a:br>
            <a:endParaRPr lang="en-US" sz="4000" b="1" dirty="0" smtClean="0"/>
          </a:p>
        </p:txBody>
      </p:sp>
      <p:sp>
        <p:nvSpPr>
          <p:cNvPr id="4" name="Rectangle 3"/>
          <p:cNvSpPr/>
          <p:nvPr/>
        </p:nvSpPr>
        <p:spPr>
          <a:xfrm>
            <a:off x="1551340" y="4038600"/>
            <a:ext cx="5840060"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Increase Efficacy</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Rectangle 4"/>
          <p:cNvSpPr/>
          <p:nvPr/>
        </p:nvSpPr>
        <p:spPr>
          <a:xfrm>
            <a:off x="2133600" y="4944070"/>
            <a:ext cx="47243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Minimize Drift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990600" y="5858470"/>
            <a:ext cx="7455887" cy="923330"/>
          </a:xfrm>
          <a:prstGeom prst="rect">
            <a:avLst/>
          </a:prstGeom>
          <a:noFill/>
          <a:ln>
            <a:noFill/>
          </a:ln>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0000"/>
                </a:solidFill>
                <a:effectLst>
                  <a:outerShdw blurRad="80000" dist="40000" dir="5040000" algn="tl">
                    <a:srgbClr val="000000">
                      <a:alpha val="30000"/>
                    </a:srgbClr>
                  </a:outerShdw>
                </a:effectLst>
              </a:rPr>
              <a:t>Maximize Productivity</a:t>
            </a:r>
            <a:endParaRPr lang="en-US" sz="5400" b="1" cap="none" spc="0" dirty="0">
              <a:ln w="11430"/>
              <a:solidFill>
                <a:srgbClr val="FF0000"/>
              </a:solidFill>
              <a:effectLst>
                <a:outerShdw blurRad="80000" dist="40000" dir="5040000" algn="tl">
                  <a:srgbClr val="000000">
                    <a:alpha val="3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p:txBody>
          <a:bodyPr/>
          <a:lstStyle/>
          <a:p>
            <a:r>
              <a:rPr lang="en-US"/>
              <a:t>Checking for accuracy</a:t>
            </a:r>
          </a:p>
        </p:txBody>
      </p:sp>
      <p:sp>
        <p:nvSpPr>
          <p:cNvPr id="1301507" name="Rectangle 3"/>
          <p:cNvSpPr>
            <a:spLocks noGrp="1" noChangeArrowheads="1"/>
          </p:cNvSpPr>
          <p:nvPr>
            <p:ph type="body" idx="1"/>
          </p:nvPr>
        </p:nvSpPr>
        <p:spPr>
          <a:xfrm>
            <a:off x="381000" y="2209800"/>
            <a:ext cx="7753350" cy="3810000"/>
          </a:xfrm>
        </p:spPr>
        <p:txBody>
          <a:bodyPr/>
          <a:lstStyle/>
          <a:p>
            <a:pPr>
              <a:lnSpc>
                <a:spcPct val="90000"/>
              </a:lnSpc>
            </a:pPr>
            <a:r>
              <a:rPr lang="en-US"/>
              <a:t>Check several new nozzles</a:t>
            </a:r>
          </a:p>
          <a:p>
            <a:pPr lvl="1">
              <a:lnSpc>
                <a:spcPct val="90000"/>
              </a:lnSpc>
            </a:pPr>
            <a:r>
              <a:rPr lang="en-US"/>
              <a:t>flow rate within 5-7% of desired output?</a:t>
            </a:r>
          </a:p>
          <a:p>
            <a:pPr>
              <a:lnSpc>
                <a:spcPct val="90000"/>
              </a:lnSpc>
            </a:pPr>
            <a:r>
              <a:rPr lang="en-US"/>
              <a:t>Check flow rate frequently</a:t>
            </a:r>
          </a:p>
          <a:p>
            <a:pPr lvl="1">
              <a:lnSpc>
                <a:spcPct val="90000"/>
              </a:lnSpc>
            </a:pPr>
            <a:r>
              <a:rPr lang="en-US"/>
              <a:t>adjust pressure to compensate for small changes output due to wear</a:t>
            </a:r>
          </a:p>
          <a:p>
            <a:pPr>
              <a:lnSpc>
                <a:spcPct val="90000"/>
              </a:lnSpc>
            </a:pPr>
            <a:r>
              <a:rPr lang="en-US"/>
              <a:t>Replace nozzles &amp; recalibrate when:</a:t>
            </a:r>
          </a:p>
          <a:p>
            <a:pPr lvl="1">
              <a:lnSpc>
                <a:spcPct val="90000"/>
              </a:lnSpc>
            </a:pPr>
            <a:r>
              <a:rPr lang="en-US"/>
              <a:t>output &gt; 7% change from new nozzle</a:t>
            </a:r>
          </a:p>
          <a:p>
            <a:pPr lvl="1">
              <a:lnSpc>
                <a:spcPct val="90000"/>
              </a:lnSpc>
            </a:pPr>
            <a:r>
              <a:rPr lang="en-US"/>
              <a:t>when pattern becomes uneven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01507">
                                            <p:txEl>
                                              <p:pRg st="0" end="0"/>
                                            </p:txEl>
                                          </p:spTgt>
                                        </p:tgtEl>
                                        <p:attrNameLst>
                                          <p:attrName>style.visibility</p:attrName>
                                        </p:attrNameLst>
                                      </p:cBhvr>
                                      <p:to>
                                        <p:strVal val="visible"/>
                                      </p:to>
                                    </p:set>
                                    <p:anim calcmode="lin" valueType="num">
                                      <p:cBhvr additive="base">
                                        <p:cTn id="7" dur="500" fill="hold"/>
                                        <p:tgtEl>
                                          <p:spTgt spid="13015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01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301507">
                                            <p:txEl>
                                              <p:pRg st="1" end="1"/>
                                            </p:txEl>
                                          </p:spTgt>
                                        </p:tgtEl>
                                        <p:attrNameLst>
                                          <p:attrName>style.visibility</p:attrName>
                                        </p:attrNameLst>
                                      </p:cBhvr>
                                      <p:to>
                                        <p:strVal val="visible"/>
                                      </p:to>
                                    </p:set>
                                    <p:anim calcmode="lin" valueType="num">
                                      <p:cBhvr additive="base">
                                        <p:cTn id="11" dur="500" fill="hold"/>
                                        <p:tgtEl>
                                          <p:spTgt spid="130150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30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301507">
                                            <p:txEl>
                                              <p:pRg st="2" end="2"/>
                                            </p:txEl>
                                          </p:spTgt>
                                        </p:tgtEl>
                                        <p:attrNameLst>
                                          <p:attrName>style.visibility</p:attrName>
                                        </p:attrNameLst>
                                      </p:cBhvr>
                                      <p:to>
                                        <p:strVal val="visible"/>
                                      </p:to>
                                    </p:set>
                                    <p:anim calcmode="lin" valueType="num">
                                      <p:cBhvr additive="base">
                                        <p:cTn id="17" dur="500" fill="hold"/>
                                        <p:tgtEl>
                                          <p:spTgt spid="130150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015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301507">
                                            <p:txEl>
                                              <p:pRg st="3" end="3"/>
                                            </p:txEl>
                                          </p:spTgt>
                                        </p:tgtEl>
                                        <p:attrNameLst>
                                          <p:attrName>style.visibility</p:attrName>
                                        </p:attrNameLst>
                                      </p:cBhvr>
                                      <p:to>
                                        <p:strVal val="visible"/>
                                      </p:to>
                                    </p:set>
                                    <p:anim calcmode="lin" valueType="num">
                                      <p:cBhvr additive="base">
                                        <p:cTn id="21" dur="500" fill="hold"/>
                                        <p:tgtEl>
                                          <p:spTgt spid="130150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0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301507">
                                            <p:txEl>
                                              <p:pRg st="4" end="4"/>
                                            </p:txEl>
                                          </p:spTgt>
                                        </p:tgtEl>
                                        <p:attrNameLst>
                                          <p:attrName>style.visibility</p:attrName>
                                        </p:attrNameLst>
                                      </p:cBhvr>
                                      <p:to>
                                        <p:strVal val="visible"/>
                                      </p:to>
                                    </p:set>
                                    <p:anim calcmode="lin" valueType="num">
                                      <p:cBhvr additive="base">
                                        <p:cTn id="27" dur="500" fill="hold"/>
                                        <p:tgtEl>
                                          <p:spTgt spid="1301507">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0150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301507">
                                            <p:txEl>
                                              <p:pRg st="5" end="5"/>
                                            </p:txEl>
                                          </p:spTgt>
                                        </p:tgtEl>
                                        <p:attrNameLst>
                                          <p:attrName>style.visibility</p:attrName>
                                        </p:attrNameLst>
                                      </p:cBhvr>
                                      <p:to>
                                        <p:strVal val="visible"/>
                                      </p:to>
                                    </p:set>
                                    <p:anim calcmode="lin" valueType="num">
                                      <p:cBhvr additive="base">
                                        <p:cTn id="31" dur="500" fill="hold"/>
                                        <p:tgtEl>
                                          <p:spTgt spid="130150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0150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1301507">
                                            <p:txEl>
                                              <p:pRg st="6" end="6"/>
                                            </p:txEl>
                                          </p:spTgt>
                                        </p:tgtEl>
                                        <p:attrNameLst>
                                          <p:attrName>style.visibility</p:attrName>
                                        </p:attrNameLst>
                                      </p:cBhvr>
                                      <p:to>
                                        <p:strVal val="visible"/>
                                      </p:to>
                                    </p:set>
                                    <p:anim calcmode="lin" valueType="num">
                                      <p:cBhvr additive="base">
                                        <p:cTn id="35" dur="500" fill="hold"/>
                                        <p:tgtEl>
                                          <p:spTgt spid="1301507">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30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307651"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307652" name="AutoShape 4"/>
          <p:cNvSpPr>
            <a:spLocks noChangeArrowheads="1"/>
          </p:cNvSpPr>
          <p:nvPr/>
        </p:nvSpPr>
        <p:spPr bwMode="auto">
          <a:xfrm>
            <a:off x="939800" y="254000"/>
            <a:ext cx="6502400" cy="1244600"/>
          </a:xfrm>
          <a:prstGeom prst="downArrow">
            <a:avLst>
              <a:gd name="adj1" fmla="val 75009"/>
              <a:gd name="adj2" fmla="val 50005"/>
            </a:avLst>
          </a:prstGeom>
          <a:solidFill>
            <a:srgbClr val="FFFFFF"/>
          </a:solidFill>
          <a:ln w="50800">
            <a:solidFill>
              <a:schemeClr val="tx1"/>
            </a:solidFill>
            <a:miter lim="800000"/>
            <a:headEnd/>
            <a:tailEnd/>
          </a:ln>
          <a:effectLst/>
        </p:spPr>
        <p:txBody>
          <a:bodyPr wrap="none" anchor="ctr"/>
          <a:lstStyle/>
          <a:p>
            <a:endParaRPr lang="en-US"/>
          </a:p>
        </p:txBody>
      </p:sp>
      <p:sp>
        <p:nvSpPr>
          <p:cNvPr id="1307653" name="Rectangle 5"/>
          <p:cNvSpPr>
            <a:spLocks noChangeArrowheads="1"/>
          </p:cNvSpPr>
          <p:nvPr/>
        </p:nvSpPr>
        <p:spPr bwMode="auto">
          <a:xfrm>
            <a:off x="1966913" y="412750"/>
            <a:ext cx="4484687"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3333FF"/>
                </a:solidFill>
                <a:latin typeface="Times New Roman" pitchFamily="18" charset="0"/>
              </a:rPr>
              <a:t>MEASURE SPEED</a:t>
            </a:r>
          </a:p>
        </p:txBody>
      </p:sp>
      <p:graphicFrame>
        <p:nvGraphicFramePr>
          <p:cNvPr id="1307654" name="Object 6"/>
          <p:cNvGraphicFramePr>
            <a:graphicFrameLocks/>
          </p:cNvGraphicFramePr>
          <p:nvPr/>
        </p:nvGraphicFramePr>
        <p:xfrm>
          <a:off x="811213" y="1858963"/>
          <a:ext cx="7056437" cy="977900"/>
        </p:xfrm>
        <a:graphic>
          <a:graphicData uri="http://schemas.openxmlformats.org/presentationml/2006/ole">
            <p:oleObj spid="_x0000_s1307654" name="Equation" r:id="rId5" imgW="5762520" imgH="757080" progId="Equation.2">
              <p:embed/>
            </p:oleObj>
          </a:graphicData>
        </a:graphic>
      </p:graphicFrame>
      <p:sp>
        <p:nvSpPr>
          <p:cNvPr id="1307655" name="Rectangle 7"/>
          <p:cNvSpPr>
            <a:spLocks noChangeArrowheads="1"/>
          </p:cNvSpPr>
          <p:nvPr/>
        </p:nvSpPr>
        <p:spPr bwMode="auto">
          <a:xfrm>
            <a:off x="442913" y="3275013"/>
            <a:ext cx="8189912"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latin typeface="Times New Roman" pitchFamily="18" charset="0"/>
              </a:rPr>
              <a:t>(1 MPH = 88 Feet traveled in 60 seconds)</a:t>
            </a:r>
          </a:p>
        </p:txBody>
      </p:sp>
      <p:sp>
        <p:nvSpPr>
          <p:cNvPr id="1307656" name="Rectangle 8"/>
          <p:cNvSpPr>
            <a:spLocks noChangeArrowheads="1"/>
          </p:cNvSpPr>
          <p:nvPr/>
        </p:nvSpPr>
        <p:spPr bwMode="auto">
          <a:xfrm>
            <a:off x="685800" y="4267200"/>
            <a:ext cx="7670800" cy="1790700"/>
          </a:xfrm>
          <a:prstGeom prst="rect">
            <a:avLst/>
          </a:prstGeom>
          <a:solidFill>
            <a:srgbClr val="FFFFFF"/>
          </a:solidFill>
          <a:ln w="50800">
            <a:solidFill>
              <a:schemeClr val="tx1"/>
            </a:solidFill>
            <a:miter lim="800000"/>
            <a:headEnd/>
            <a:tailEnd/>
          </a:ln>
          <a:effectLst/>
        </p:spPr>
        <p:txBody>
          <a:bodyPr lIns="92075" tIns="46038" rIns="92075" bIns="46038">
            <a:spAutoFit/>
          </a:bodyPr>
          <a:lstStyle/>
          <a:p>
            <a:pPr eaLnBrk="0" hangingPunct="0"/>
            <a:r>
              <a:rPr lang="en-US" sz="3600" b="1">
                <a:solidFill>
                  <a:srgbClr val="000000"/>
                </a:solidFill>
                <a:latin typeface="Times New Roman" pitchFamily="18" charset="0"/>
              </a:rPr>
              <a:t>Measure the ground speed in an area similar to the conditions of the area to be sprayed!</a:t>
            </a:r>
          </a:p>
        </p:txBody>
      </p:sp>
    </p:spTree>
    <p:custDataLst>
      <p:tags r:id="rId2"/>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2"/>
          <p:cNvSpPr>
            <a:spLocks noChangeArrowheads="1"/>
          </p:cNvSpPr>
          <p:nvPr/>
        </p:nvSpPr>
        <p:spPr bwMode="auto">
          <a:xfrm>
            <a:off x="685800" y="7086600"/>
            <a:ext cx="1905000" cy="457200"/>
          </a:xfrm>
          <a:prstGeom prst="rect">
            <a:avLst/>
          </a:prstGeom>
          <a:noFill/>
          <a:ln w="9525">
            <a:noFill/>
            <a:miter lim="800000"/>
            <a:headEnd/>
            <a:tailEnd/>
          </a:ln>
          <a:effectLst/>
        </p:spPr>
        <p:txBody>
          <a:bodyPr wrap="none" anchor="ctr"/>
          <a:lstStyle/>
          <a:p>
            <a:endParaRPr lang="en-US"/>
          </a:p>
        </p:txBody>
      </p:sp>
      <p:sp>
        <p:nvSpPr>
          <p:cNvPr id="1310723" name="Rectangle 3"/>
          <p:cNvSpPr>
            <a:spLocks noChangeArrowheads="1"/>
          </p:cNvSpPr>
          <p:nvPr/>
        </p:nvSpPr>
        <p:spPr bwMode="auto">
          <a:xfrm>
            <a:off x="3124200" y="7086600"/>
            <a:ext cx="2895600" cy="457200"/>
          </a:xfrm>
          <a:prstGeom prst="rect">
            <a:avLst/>
          </a:prstGeom>
          <a:noFill/>
          <a:ln w="9525">
            <a:noFill/>
            <a:miter lim="800000"/>
            <a:headEnd/>
            <a:tailEnd/>
          </a:ln>
          <a:effectLst/>
        </p:spPr>
        <p:txBody>
          <a:bodyPr wrap="none" anchor="ctr"/>
          <a:lstStyle/>
          <a:p>
            <a:endParaRPr lang="en-US"/>
          </a:p>
        </p:txBody>
      </p:sp>
      <p:sp>
        <p:nvSpPr>
          <p:cNvPr id="1310724" name="Rectangle 4"/>
          <p:cNvSpPr>
            <a:spLocks noGrp="1" noChangeArrowheads="1"/>
          </p:cNvSpPr>
          <p:nvPr>
            <p:ph type="body" idx="1"/>
          </p:nvPr>
        </p:nvSpPr>
        <p:spPr>
          <a:xfrm>
            <a:off x="762000" y="1447800"/>
            <a:ext cx="7207250" cy="1984375"/>
          </a:xfrm>
          <a:noFill/>
          <a:ln/>
        </p:spPr>
        <p:txBody>
          <a:bodyPr lIns="92075" tIns="46038" rIns="92075" bIns="46038"/>
          <a:lstStyle/>
          <a:p>
            <a:pPr marL="609600" indent="-609600">
              <a:lnSpc>
                <a:spcPct val="90000"/>
              </a:lnSpc>
              <a:spcBef>
                <a:spcPct val="30000"/>
              </a:spcBef>
              <a:buFontTx/>
              <a:buAutoNum type="alphaUcPeriod"/>
            </a:pPr>
            <a:r>
              <a:rPr lang="en-US" b="1">
                <a:latin typeface="Univers (E1)" charset="0"/>
              </a:rPr>
              <a:t>Surface Tension</a:t>
            </a:r>
          </a:p>
          <a:p>
            <a:pPr marL="609600" indent="-609600">
              <a:lnSpc>
                <a:spcPct val="90000"/>
              </a:lnSpc>
              <a:spcBef>
                <a:spcPct val="30000"/>
              </a:spcBef>
              <a:buFontTx/>
              <a:buAutoNum type="alphaUcPeriod"/>
            </a:pPr>
            <a:endParaRPr lang="en-US" b="1">
              <a:latin typeface="Univers (E1)" charset="0"/>
            </a:endParaRPr>
          </a:p>
          <a:p>
            <a:pPr marL="609600" indent="-609600">
              <a:lnSpc>
                <a:spcPct val="90000"/>
              </a:lnSpc>
              <a:spcBef>
                <a:spcPct val="30000"/>
              </a:spcBef>
              <a:buFontTx/>
              <a:buAutoNum type="alphaUcPeriod"/>
            </a:pPr>
            <a:endParaRPr lang="en-US" b="1">
              <a:latin typeface="Univers (E1)" charset="0"/>
            </a:endParaRPr>
          </a:p>
          <a:p>
            <a:pPr marL="609600" indent="-609600">
              <a:lnSpc>
                <a:spcPct val="90000"/>
              </a:lnSpc>
              <a:spcBef>
                <a:spcPct val="30000"/>
              </a:spcBef>
              <a:buFontTx/>
              <a:buNone/>
            </a:pPr>
            <a:r>
              <a:rPr lang="en-US" sz="2400" b="1">
                <a:latin typeface="Univers (E1)" charset="0"/>
              </a:rPr>
              <a:t> </a:t>
            </a:r>
            <a:r>
              <a:rPr lang="en-US" b="1">
                <a:latin typeface="Univers (E1)" charset="0"/>
              </a:rPr>
              <a:t>B.	Density</a:t>
            </a:r>
          </a:p>
          <a:p>
            <a:pPr marL="609600" indent="-609600">
              <a:lnSpc>
                <a:spcPct val="90000"/>
              </a:lnSpc>
              <a:spcBef>
                <a:spcPct val="30000"/>
              </a:spcBef>
              <a:buFontTx/>
              <a:buNone/>
            </a:pPr>
            <a:endParaRPr lang="en-US" b="1">
              <a:latin typeface="Univers (E1)" charset="0"/>
            </a:endParaRPr>
          </a:p>
          <a:p>
            <a:pPr marL="609600" indent="-609600">
              <a:lnSpc>
                <a:spcPct val="125000"/>
              </a:lnSpc>
              <a:spcBef>
                <a:spcPct val="30000"/>
              </a:spcBef>
              <a:buFontTx/>
              <a:buNone/>
            </a:pPr>
            <a:endParaRPr lang="en-US" b="1">
              <a:latin typeface="Univers (E1)" charset="0"/>
            </a:endParaRPr>
          </a:p>
          <a:p>
            <a:pPr marL="609600" indent="-609600">
              <a:lnSpc>
                <a:spcPct val="125000"/>
              </a:lnSpc>
              <a:spcBef>
                <a:spcPct val="30000"/>
              </a:spcBef>
              <a:buFontTx/>
              <a:buNone/>
            </a:pPr>
            <a:r>
              <a:rPr lang="en-US" b="1">
                <a:latin typeface="Univers (E1)" charset="0"/>
              </a:rPr>
              <a:t>C.	Viscosity</a:t>
            </a:r>
          </a:p>
        </p:txBody>
      </p:sp>
      <p:sp>
        <p:nvSpPr>
          <p:cNvPr id="1310725" name="Rectangle 5"/>
          <p:cNvSpPr>
            <a:spLocks noChangeArrowheads="1"/>
          </p:cNvSpPr>
          <p:nvPr/>
        </p:nvSpPr>
        <p:spPr bwMode="auto">
          <a:xfrm>
            <a:off x="1524000" y="2133600"/>
            <a:ext cx="5683250" cy="579438"/>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rPr>
              <a:t>Effects droplet size, not flow</a:t>
            </a:r>
          </a:p>
        </p:txBody>
      </p:sp>
      <p:sp>
        <p:nvSpPr>
          <p:cNvPr id="1310726" name="Rectangle 6"/>
          <p:cNvSpPr>
            <a:spLocks noChangeArrowheads="1"/>
          </p:cNvSpPr>
          <p:nvPr/>
        </p:nvSpPr>
        <p:spPr bwMode="auto">
          <a:xfrm>
            <a:off x="1676400" y="3886200"/>
            <a:ext cx="6199188" cy="1066800"/>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latin typeface="Univers (E1)" charset="0"/>
              </a:rPr>
              <a:t>Weight/unit volume</a:t>
            </a:r>
          </a:p>
          <a:p>
            <a:pPr eaLnBrk="0" hangingPunct="0">
              <a:buClr>
                <a:srgbClr val="0301FF"/>
              </a:buClr>
              <a:buFont typeface="Symbol" pitchFamily="18" charset="2"/>
              <a:buChar char="­"/>
            </a:pPr>
            <a:r>
              <a:rPr lang="en-US" sz="3200" b="1">
                <a:solidFill>
                  <a:srgbClr val="FC0106"/>
                </a:solidFill>
              </a:rPr>
              <a:t> density -  flow rate </a:t>
            </a:r>
            <a:r>
              <a:rPr lang="en-US" sz="3200" b="1" u="sng">
                <a:solidFill>
                  <a:srgbClr val="0301FF"/>
                </a:solidFill>
              </a:rPr>
              <a:t>decreases</a:t>
            </a:r>
          </a:p>
        </p:txBody>
      </p:sp>
      <p:sp>
        <p:nvSpPr>
          <p:cNvPr id="1310727" name="Rectangle 7"/>
          <p:cNvSpPr>
            <a:spLocks noChangeArrowheads="1"/>
          </p:cNvSpPr>
          <p:nvPr/>
        </p:nvSpPr>
        <p:spPr bwMode="auto">
          <a:xfrm>
            <a:off x="1905000" y="5867400"/>
            <a:ext cx="3744913" cy="579438"/>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latin typeface="Univers (E1)" charset="0"/>
              </a:rPr>
              <a:t>Resistance to flow</a:t>
            </a:r>
          </a:p>
        </p:txBody>
      </p:sp>
      <p:sp>
        <p:nvSpPr>
          <p:cNvPr id="1310728" name="Rectangle 8"/>
          <p:cNvSpPr>
            <a:spLocks noGrp="1" noChangeArrowheads="1"/>
          </p:cNvSpPr>
          <p:nvPr>
            <p:ph type="title"/>
          </p:nvPr>
        </p:nvSpPr>
        <p:spPr>
          <a:xfrm>
            <a:off x="381000" y="533400"/>
            <a:ext cx="7950200" cy="654050"/>
          </a:xfrm>
          <a:noFill/>
          <a:ln/>
        </p:spPr>
        <p:txBody>
          <a:bodyPr lIns="92075" tIns="46038" rIns="92075" bIns="46038"/>
          <a:lstStyle/>
          <a:p>
            <a:pPr>
              <a:lnSpc>
                <a:spcPct val="90000"/>
              </a:lnSpc>
            </a:pPr>
            <a:r>
              <a:rPr lang="en-US"/>
              <a:t>Spray Solution Characteristics:</a:t>
            </a:r>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ChangeArrowheads="1"/>
          </p:cNvSpPr>
          <p:nvPr/>
        </p:nvSpPr>
        <p:spPr bwMode="auto">
          <a:xfrm>
            <a:off x="152400" y="284163"/>
            <a:ext cx="8991600" cy="1143000"/>
          </a:xfrm>
          <a:prstGeom prst="rect">
            <a:avLst/>
          </a:prstGeom>
          <a:noFill/>
          <a:ln w="9525">
            <a:noFill/>
            <a:miter lim="800000"/>
            <a:headEnd/>
            <a:tailEnd/>
          </a:ln>
          <a:effectLst/>
        </p:spPr>
        <p:txBody>
          <a:bodyPr lIns="92075" tIns="46038" rIns="92075" bIns="46038" anchor="ctr"/>
          <a:lstStyle/>
          <a:p>
            <a:pPr eaLnBrk="0" hangingPunct="0"/>
            <a:r>
              <a:rPr lang="en-US" sz="3600" b="1" dirty="0">
                <a:latin typeface="Comic Sans MS" pitchFamily="66" charset="0"/>
              </a:rPr>
              <a:t>What </a:t>
            </a:r>
            <a:r>
              <a:rPr lang="en-US" sz="3600" b="1" dirty="0" smtClean="0">
                <a:latin typeface="Comic Sans MS" pitchFamily="66" charset="0"/>
              </a:rPr>
              <a:t>about the </a:t>
            </a:r>
            <a:r>
              <a:rPr lang="en-US" sz="3600" b="1" dirty="0">
                <a:latin typeface="Comic Sans MS" pitchFamily="66" charset="0"/>
              </a:rPr>
              <a:t>nozzle?</a:t>
            </a:r>
          </a:p>
        </p:txBody>
      </p:sp>
      <p:graphicFrame>
        <p:nvGraphicFramePr>
          <p:cNvPr id="1017859" name="Object 3"/>
          <p:cNvGraphicFramePr>
            <a:graphicFrameLocks/>
          </p:cNvGraphicFramePr>
          <p:nvPr/>
        </p:nvGraphicFramePr>
        <p:xfrm>
          <a:off x="304800" y="1198563"/>
          <a:ext cx="2362200" cy="2209800"/>
        </p:xfrm>
        <a:graphic>
          <a:graphicData uri="http://schemas.openxmlformats.org/presentationml/2006/ole">
            <p:oleObj spid="_x0000_s1932290" name="Document" r:id="rId5" imgW="1863720" imgH="1732320" progId="Word.Document.8">
              <p:embed/>
            </p:oleObj>
          </a:graphicData>
        </a:graphic>
      </p:graphicFrame>
      <p:pic>
        <p:nvPicPr>
          <p:cNvPr id="1017860" name="Picture 4"/>
          <p:cNvPicPr>
            <a:picLocks noChangeArrowheads="1"/>
          </p:cNvPicPr>
          <p:nvPr/>
        </p:nvPicPr>
        <p:blipFill>
          <a:blip r:embed="rId6" cstate="print">
            <a:lum bright="42000" contrast="66000"/>
          </a:blip>
          <a:srcRect/>
          <a:stretch>
            <a:fillRect/>
          </a:stretch>
        </p:blipFill>
        <p:spPr bwMode="auto">
          <a:xfrm>
            <a:off x="2921000" y="1350963"/>
            <a:ext cx="2260600" cy="2514600"/>
          </a:xfrm>
          <a:prstGeom prst="rect">
            <a:avLst/>
          </a:prstGeom>
          <a:noFill/>
          <a:ln w="9525">
            <a:noFill/>
            <a:miter lim="800000"/>
            <a:headEnd/>
            <a:tailEnd/>
          </a:ln>
          <a:effectLst/>
        </p:spPr>
      </p:pic>
      <p:pic>
        <p:nvPicPr>
          <p:cNvPr id="1017861" name="Picture 5" descr="Turret"/>
          <p:cNvPicPr>
            <a:picLocks noChangeAspect="1" noChangeArrowheads="1"/>
          </p:cNvPicPr>
          <p:nvPr/>
        </p:nvPicPr>
        <p:blipFill>
          <a:blip r:embed="rId7" cstate="print"/>
          <a:srcRect l="9589" t="7306" r="23288" b="6850"/>
          <a:stretch>
            <a:fillRect/>
          </a:stretch>
        </p:blipFill>
        <p:spPr bwMode="auto">
          <a:xfrm>
            <a:off x="5410200" y="1198563"/>
            <a:ext cx="3429000" cy="3289300"/>
          </a:xfrm>
          <a:prstGeom prst="rect">
            <a:avLst/>
          </a:prstGeom>
          <a:noFill/>
        </p:spPr>
      </p:pic>
      <p:pic>
        <p:nvPicPr>
          <p:cNvPr id="1017862" name="Picture 6" descr="hypro-1"/>
          <p:cNvPicPr>
            <a:picLocks noChangeAspect="1" noChangeArrowheads="1"/>
          </p:cNvPicPr>
          <p:nvPr/>
        </p:nvPicPr>
        <p:blipFill>
          <a:blip r:embed="rId8" cstate="print">
            <a:lum contrast="30000"/>
          </a:blip>
          <a:srcRect/>
          <a:stretch>
            <a:fillRect/>
          </a:stretch>
        </p:blipFill>
        <p:spPr bwMode="auto">
          <a:xfrm>
            <a:off x="152400" y="4017963"/>
            <a:ext cx="2268538" cy="2438400"/>
          </a:xfrm>
          <a:prstGeom prst="rect">
            <a:avLst/>
          </a:prstGeom>
          <a:noFill/>
        </p:spPr>
      </p:pic>
      <p:pic>
        <p:nvPicPr>
          <p:cNvPr id="1017863" name="Picture 7" descr="MVC-077X"/>
          <p:cNvPicPr>
            <a:picLocks noChangeAspect="1" noChangeArrowheads="1"/>
          </p:cNvPicPr>
          <p:nvPr/>
        </p:nvPicPr>
        <p:blipFill>
          <a:blip r:embed="rId9" cstate="print">
            <a:lum bright="6000"/>
          </a:blip>
          <a:srcRect l="41666" t="25926" r="22223" b="22223"/>
          <a:stretch>
            <a:fillRect/>
          </a:stretch>
        </p:blipFill>
        <p:spPr bwMode="auto">
          <a:xfrm>
            <a:off x="7010400" y="4703763"/>
            <a:ext cx="1905000" cy="1744662"/>
          </a:xfrm>
          <a:prstGeom prst="rect">
            <a:avLst/>
          </a:prstGeom>
          <a:noFill/>
          <a:ln w="47625" cmpd="thinThick">
            <a:noFill/>
            <a:miter lim="800000"/>
            <a:headEnd/>
            <a:tailEnd/>
          </a:ln>
          <a:effectLst/>
        </p:spPr>
      </p:pic>
      <p:pic>
        <p:nvPicPr>
          <p:cNvPr id="1017864" name="Picture 8" descr="MVC-055F"/>
          <p:cNvPicPr>
            <a:picLocks noChangeAspect="1" noChangeArrowheads="1"/>
          </p:cNvPicPr>
          <p:nvPr/>
        </p:nvPicPr>
        <p:blipFill>
          <a:blip r:embed="rId10" cstate="print">
            <a:lum bright="12000"/>
          </a:blip>
          <a:srcRect l="3751" t="11667" r="3751" b="25000"/>
          <a:stretch>
            <a:fillRect/>
          </a:stretch>
        </p:blipFill>
        <p:spPr bwMode="auto">
          <a:xfrm>
            <a:off x="2590800" y="4246563"/>
            <a:ext cx="4343400" cy="2230437"/>
          </a:xfrm>
          <a:prstGeom prst="rect">
            <a:avLst/>
          </a:prstGeom>
          <a:noFill/>
        </p:spPr>
      </p:pic>
    </p:spTree>
    <p:custDataLst>
      <p:tags r:id="rId2"/>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p:txBody>
          <a:bodyPr/>
          <a:lstStyle/>
          <a:p>
            <a:endParaRPr lang="en-US"/>
          </a:p>
        </p:txBody>
      </p:sp>
      <p:pic>
        <p:nvPicPr>
          <p:cNvPr id="1129475" name="Picture 3"/>
          <p:cNvPicPr>
            <a:picLocks noGrp="1" noChangeAspect="1" noChangeArrowheads="1"/>
          </p:cNvPicPr>
          <p:nvPr>
            <p:ph idx="1"/>
          </p:nvPr>
        </p:nvPicPr>
        <p:blipFill>
          <a:blip r:embed="rId3" cstate="print"/>
          <a:srcRect t="33333"/>
          <a:stretch>
            <a:fillRect/>
          </a:stretch>
        </p:blipFill>
        <p:spPr>
          <a:xfrm>
            <a:off x="0" y="0"/>
            <a:ext cx="9144000" cy="6858000"/>
          </a:xfrm>
          <a:noFill/>
          <a:ln/>
        </p:spPr>
      </p:pic>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458" name="Picture 2" descr="July-05 04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descr="old JD Sprayer"/>
          <p:cNvPicPr>
            <a:picLocks noChangeAspect="1" noChangeArrowheads="1"/>
          </p:cNvPicPr>
          <p:nvPr/>
        </p:nvPicPr>
        <p:blipFill>
          <a:blip r:embed="rId3" cstate="print"/>
          <a:srcRect/>
          <a:stretch>
            <a:fillRect/>
          </a:stretch>
        </p:blipFill>
        <p:spPr bwMode="auto">
          <a:xfrm>
            <a:off x="1981200" y="3181350"/>
            <a:ext cx="4800600" cy="3600450"/>
          </a:xfrm>
          <a:prstGeom prst="rect">
            <a:avLst/>
          </a:prstGeom>
          <a:noFill/>
          <a:ln w="9525">
            <a:noFill/>
            <a:miter lim="800000"/>
            <a:headEnd/>
            <a:tailEnd/>
          </a:ln>
        </p:spPr>
      </p:pic>
      <p:pic>
        <p:nvPicPr>
          <p:cNvPr id="1044483" name="Picture 3" descr="Potato Sprayer"/>
          <p:cNvPicPr>
            <a:picLocks noChangeAspect="1" noChangeArrowheads="1"/>
          </p:cNvPicPr>
          <p:nvPr/>
        </p:nvPicPr>
        <p:blipFill>
          <a:blip r:embed="rId4" cstate="print"/>
          <a:srcRect/>
          <a:stretch>
            <a:fillRect/>
          </a:stretch>
        </p:blipFill>
        <p:spPr bwMode="auto">
          <a:xfrm>
            <a:off x="2057400" y="76200"/>
            <a:ext cx="4724400" cy="2994025"/>
          </a:xfrm>
          <a:prstGeom prst="rect">
            <a:avLst/>
          </a:prstGeom>
          <a:noFill/>
          <a:ln w="47625" cmpd="thinThick">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4"/>
          <p:cNvSpPr>
            <a:spLocks noChangeArrowheads="1"/>
          </p:cNvSpPr>
          <p:nvPr/>
        </p:nvSpPr>
        <p:spPr bwMode="auto">
          <a:xfrm>
            <a:off x="947738" y="998537"/>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674937"/>
          <a:ext cx="1295400" cy="1066800"/>
        </p:xfrm>
        <a:graphic>
          <a:graphicData uri="http://schemas.openxmlformats.org/presentationml/2006/ole">
            <p:oleObj spid="_x0000_s1926146" name="Document" r:id="rId5" imgW="1873226" imgH="1732082" progId="Word.Document.8">
              <p:embed/>
            </p:oleObj>
          </a:graphicData>
        </a:graphic>
      </p:graphicFrame>
      <p:pic>
        <p:nvPicPr>
          <p:cNvPr id="3078" name="Picture 6"/>
          <p:cNvPicPr>
            <a:picLocks noChangeArrowheads="1"/>
          </p:cNvPicPr>
          <p:nvPr/>
        </p:nvPicPr>
        <p:blipFill>
          <a:blip r:embed="rId6" cstate="email">
            <a:lum contrast="12000"/>
          </a:blip>
          <a:srcRect/>
          <a:stretch>
            <a:fillRect/>
          </a:stretch>
        </p:blipFill>
        <p:spPr bwMode="auto">
          <a:xfrm rot="5400000">
            <a:off x="2628900" y="2255837"/>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email">
            <a:lum bright="42000" contrast="66000"/>
          </a:blip>
          <a:srcRect/>
          <a:stretch>
            <a:fillRect/>
          </a:stretch>
        </p:blipFill>
        <p:spPr bwMode="auto">
          <a:xfrm>
            <a:off x="1981200" y="4198937"/>
            <a:ext cx="1066800" cy="10668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algn="l" eaLnBrk="1" hangingPunct="1"/>
            <a:r>
              <a:rPr lang="en-US" sz="4000" b="1" dirty="0" smtClean="0"/>
              <a:t>Nozzle Technology</a:t>
            </a:r>
            <a:endParaRPr lang="en-US" sz="7200" b="1" dirty="0" smtClean="0"/>
          </a:p>
        </p:txBody>
      </p:sp>
      <p:sp>
        <p:nvSpPr>
          <p:cNvPr id="3081" name="Rectangle 9"/>
          <p:cNvSpPr>
            <a:spLocks noGrp="1" noChangeArrowheads="1"/>
          </p:cNvSpPr>
          <p:nvPr>
            <p:ph type="body" sz="half" idx="1"/>
          </p:nvPr>
        </p:nvSpPr>
        <p:spPr>
          <a:xfrm>
            <a:off x="228600" y="1143000"/>
            <a:ext cx="6324600" cy="1295400"/>
          </a:xfrm>
        </p:spPr>
        <p:txBody>
          <a:bodyPr>
            <a:normAutofit lnSpcReduction="10000"/>
          </a:bodyPr>
          <a:lstStyle/>
          <a:p>
            <a:pPr eaLnBrk="1" hangingPunct="1">
              <a:lnSpc>
                <a:spcPct val="90000"/>
              </a:lnSpc>
            </a:pPr>
            <a:r>
              <a:rPr lang="en-US" sz="2800" dirty="0" smtClean="0"/>
              <a:t>Nozzles designed to reduce drift</a:t>
            </a:r>
          </a:p>
          <a:p>
            <a:pPr eaLnBrk="1" hangingPunct="1">
              <a:lnSpc>
                <a:spcPct val="90000"/>
              </a:lnSpc>
            </a:pPr>
            <a:r>
              <a:rPr lang="en-US" sz="2800" dirty="0" smtClean="0"/>
              <a:t>Improved drop size control</a:t>
            </a:r>
          </a:p>
          <a:p>
            <a:pPr eaLnBrk="1" hangingPunct="1">
              <a:lnSpc>
                <a:spcPct val="90000"/>
              </a:lnSpc>
            </a:pPr>
            <a:r>
              <a:rPr lang="en-US" sz="2800" dirty="0" smtClean="0"/>
              <a:t>Emphasis on ‘spray quality’</a:t>
            </a:r>
          </a:p>
        </p:txBody>
      </p:sp>
      <p:pic>
        <p:nvPicPr>
          <p:cNvPr id="3085" name="Picture 13" descr="MVC-124F"/>
          <p:cNvPicPr>
            <a:picLocks noGrp="1" noChangeAspect="1" noChangeArrowheads="1"/>
          </p:cNvPicPr>
          <p:nvPr>
            <p:ph sz="quarter" idx="3"/>
          </p:nvPr>
        </p:nvPicPr>
        <p:blipFill>
          <a:blip r:embed="rId8" cstate="email">
            <a:lum bright="12000" contrast="18000"/>
          </a:blip>
          <a:srcRect/>
          <a:stretch>
            <a:fillRect/>
          </a:stretch>
        </p:blipFill>
        <p:spPr>
          <a:xfrm>
            <a:off x="228600" y="3817937"/>
            <a:ext cx="1066800" cy="1157517"/>
          </a:xfrm>
          <a:noFill/>
        </p:spPr>
      </p:pic>
      <p:pic>
        <p:nvPicPr>
          <p:cNvPr id="3084" name="Picture 12" descr="MVC-055F"/>
          <p:cNvPicPr>
            <a:picLocks noChangeAspect="1" noChangeArrowheads="1"/>
          </p:cNvPicPr>
          <p:nvPr/>
        </p:nvPicPr>
        <p:blipFill>
          <a:blip r:embed="rId9" cstate="email">
            <a:lum bright="24000"/>
          </a:blip>
          <a:srcRect/>
          <a:stretch>
            <a:fillRect/>
          </a:stretch>
        </p:blipFill>
        <p:spPr bwMode="auto">
          <a:xfrm>
            <a:off x="6019800" y="2520836"/>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0" cstate="email"/>
          <a:srcRect/>
          <a:stretch>
            <a:fillRect/>
          </a:stretch>
        </p:blipFill>
        <p:spPr bwMode="auto">
          <a:xfrm>
            <a:off x="7514095" y="465137"/>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1" cstate="email"/>
          <a:srcRect/>
          <a:stretch>
            <a:fillRect/>
          </a:stretch>
        </p:blipFill>
        <p:spPr bwMode="auto">
          <a:xfrm>
            <a:off x="1600200" y="5265737"/>
            <a:ext cx="1752600" cy="1058863"/>
          </a:xfrm>
          <a:prstGeom prst="rect">
            <a:avLst/>
          </a:prstGeom>
          <a:noFill/>
          <a:ln w="9525">
            <a:noFill/>
            <a:miter lim="800000"/>
            <a:headEnd/>
            <a:tailEnd/>
          </a:ln>
        </p:spPr>
      </p:pic>
      <p:pic>
        <p:nvPicPr>
          <p:cNvPr id="22" name="Picture 16" descr="GuardianAirgroup1"/>
          <p:cNvPicPr>
            <a:picLocks noChangeAspect="1" noChangeArrowheads="1"/>
          </p:cNvPicPr>
          <p:nvPr/>
        </p:nvPicPr>
        <p:blipFill>
          <a:blip r:embed="rId12" cstate="email"/>
          <a:srcRect/>
          <a:stretch>
            <a:fillRect/>
          </a:stretch>
        </p:blipFill>
        <p:spPr bwMode="auto">
          <a:xfrm>
            <a:off x="4267200" y="4800486"/>
            <a:ext cx="1447800" cy="1303451"/>
          </a:xfrm>
          <a:prstGeom prst="rect">
            <a:avLst/>
          </a:prstGeom>
          <a:noFill/>
        </p:spPr>
      </p:pic>
      <p:pic>
        <p:nvPicPr>
          <p:cNvPr id="24" name="Picture 6"/>
          <p:cNvPicPr>
            <a:picLocks noChangeAspect="1" noChangeArrowheads="1"/>
          </p:cNvPicPr>
          <p:nvPr/>
        </p:nvPicPr>
        <p:blipFill>
          <a:blip r:embed="rId13" cstate="email"/>
          <a:srcRect/>
          <a:stretch>
            <a:fillRect/>
          </a:stretch>
        </p:blipFill>
        <p:spPr bwMode="auto">
          <a:xfrm rot="10800000">
            <a:off x="3429000" y="4427537"/>
            <a:ext cx="761999" cy="1142999"/>
          </a:xfrm>
          <a:prstGeom prst="rect">
            <a:avLst/>
          </a:prstGeom>
          <a:noFill/>
          <a:ln w="12700">
            <a:noFill/>
            <a:miter lim="800000"/>
            <a:headEnd/>
            <a:tailEnd/>
          </a:ln>
        </p:spPr>
      </p:pic>
      <p:pic>
        <p:nvPicPr>
          <p:cNvPr id="18" name="Picture 17" descr="TD(C)XL11003_no_back.jpg"/>
          <p:cNvPicPr>
            <a:picLocks noChangeAspect="1"/>
          </p:cNvPicPr>
          <p:nvPr/>
        </p:nvPicPr>
        <p:blipFill>
          <a:blip r:embed="rId14" cstate="email"/>
          <a:srcRect/>
          <a:stretch>
            <a:fillRect/>
          </a:stretch>
        </p:blipFill>
        <p:spPr>
          <a:xfrm rot="10800000">
            <a:off x="5984631" y="465137"/>
            <a:ext cx="1406768" cy="1904999"/>
          </a:xfrm>
          <a:prstGeom prst="rect">
            <a:avLst/>
          </a:prstGeom>
        </p:spPr>
      </p:pic>
      <p:pic>
        <p:nvPicPr>
          <p:cNvPr id="21" name="Picture 9"/>
          <p:cNvPicPr>
            <a:picLocks noChangeAspect="1" noChangeArrowheads="1"/>
          </p:cNvPicPr>
          <p:nvPr/>
        </p:nvPicPr>
        <p:blipFill>
          <a:blip r:embed="rId15" cstate="email"/>
          <a:srcRect/>
          <a:stretch>
            <a:fillRect/>
          </a:stretch>
        </p:blipFill>
        <p:spPr bwMode="auto">
          <a:xfrm>
            <a:off x="5867400" y="4122737"/>
            <a:ext cx="995703" cy="1488570"/>
          </a:xfrm>
          <a:prstGeom prst="rect">
            <a:avLst/>
          </a:prstGeom>
          <a:noFill/>
          <a:ln w="12700">
            <a:noFill/>
            <a:miter lim="800000"/>
            <a:headEnd/>
            <a:tailEnd/>
          </a:ln>
          <a:effectLst/>
        </p:spPr>
      </p:pic>
      <p:pic>
        <p:nvPicPr>
          <p:cNvPr id="384003" name="Picture 3"/>
          <p:cNvPicPr>
            <a:picLocks noChangeAspect="1" noChangeArrowheads="1"/>
          </p:cNvPicPr>
          <p:nvPr/>
        </p:nvPicPr>
        <p:blipFill>
          <a:blip r:embed="rId16" cstate="email"/>
          <a:srcRect/>
          <a:stretch>
            <a:fillRect/>
          </a:stretch>
        </p:blipFill>
        <p:spPr bwMode="auto">
          <a:xfrm>
            <a:off x="8001000" y="4614418"/>
            <a:ext cx="1045920" cy="1641919"/>
          </a:xfrm>
          <a:prstGeom prst="rect">
            <a:avLst/>
          </a:prstGeom>
          <a:noFill/>
          <a:ln w="9525">
            <a:noFill/>
            <a:miter lim="800000"/>
            <a:headEnd/>
            <a:tailEnd/>
          </a:ln>
        </p:spPr>
      </p:pic>
      <p:pic>
        <p:nvPicPr>
          <p:cNvPr id="384004" name="Picture 4"/>
          <p:cNvPicPr>
            <a:picLocks noChangeAspect="1" noChangeArrowheads="1"/>
          </p:cNvPicPr>
          <p:nvPr/>
        </p:nvPicPr>
        <p:blipFill>
          <a:blip r:embed="rId17" cstate="email"/>
          <a:srcRect/>
          <a:stretch>
            <a:fillRect/>
          </a:stretch>
        </p:blipFill>
        <p:spPr bwMode="auto">
          <a:xfrm>
            <a:off x="4876800" y="2751137"/>
            <a:ext cx="762000" cy="1696357"/>
          </a:xfrm>
          <a:prstGeom prst="rect">
            <a:avLst/>
          </a:prstGeom>
          <a:noFill/>
          <a:ln w="9525">
            <a:noFill/>
            <a:miter lim="800000"/>
            <a:headEnd/>
            <a:tailEnd/>
          </a:ln>
        </p:spPr>
      </p:pic>
      <p:pic>
        <p:nvPicPr>
          <p:cNvPr id="384005" name="Picture 5"/>
          <p:cNvPicPr>
            <a:picLocks noChangeAspect="1" noChangeArrowheads="1"/>
          </p:cNvPicPr>
          <p:nvPr/>
        </p:nvPicPr>
        <p:blipFill>
          <a:blip r:embed="rId18" cstate="email"/>
          <a:srcRect/>
          <a:stretch>
            <a:fillRect/>
          </a:stretch>
        </p:blipFill>
        <p:spPr bwMode="auto">
          <a:xfrm rot="10800000">
            <a:off x="7010401" y="4656137"/>
            <a:ext cx="857250" cy="1304925"/>
          </a:xfrm>
          <a:prstGeom prst="rect">
            <a:avLst/>
          </a:prstGeom>
          <a:noFill/>
          <a:ln w="9525">
            <a:noFill/>
            <a:miter lim="800000"/>
            <a:headEnd/>
            <a:tailEnd/>
          </a:ln>
        </p:spPr>
      </p:pic>
      <p:pic>
        <p:nvPicPr>
          <p:cNvPr id="384006" name="Picture 6"/>
          <p:cNvPicPr>
            <a:picLocks noChangeAspect="1" noChangeArrowheads="1"/>
          </p:cNvPicPr>
          <p:nvPr/>
        </p:nvPicPr>
        <p:blipFill>
          <a:blip r:embed="rId19" cstate="email"/>
          <a:srcRect/>
          <a:stretch>
            <a:fillRect/>
          </a:stretch>
        </p:blipFill>
        <p:spPr bwMode="auto">
          <a:xfrm>
            <a:off x="228600" y="5037137"/>
            <a:ext cx="1066800" cy="1248156"/>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ChangeArrowheads="1"/>
          </p:cNvSpPr>
          <p:nvPr/>
        </p:nvSpPr>
        <p:spPr bwMode="auto">
          <a:xfrm>
            <a:off x="762000" y="1219200"/>
            <a:ext cx="7620000" cy="5334000"/>
          </a:xfrm>
          <a:prstGeom prst="rect">
            <a:avLst/>
          </a:prstGeom>
          <a:solidFill>
            <a:srgbClr val="0000FF"/>
          </a:solidFill>
          <a:ln w="12700">
            <a:solidFill>
              <a:schemeClr val="tx1"/>
            </a:solidFill>
            <a:miter lim="800000"/>
            <a:headEnd type="none" w="sm" len="sm"/>
            <a:tailEnd type="none" w="sm" len="sm"/>
          </a:ln>
          <a:effectLst/>
        </p:spPr>
        <p:txBody>
          <a:bodyPr wrap="none" anchor="ctr"/>
          <a:lstStyle/>
          <a:p>
            <a:endParaRPr lang="en-US"/>
          </a:p>
        </p:txBody>
      </p:sp>
      <p:sp>
        <p:nvSpPr>
          <p:cNvPr id="954371" name="AutoShape 3"/>
          <p:cNvSpPr>
            <a:spLocks noChangeArrowheads="1"/>
          </p:cNvSpPr>
          <p:nvPr/>
        </p:nvSpPr>
        <p:spPr bwMode="auto">
          <a:xfrm>
            <a:off x="1066800" y="1447800"/>
            <a:ext cx="7010400" cy="4876800"/>
          </a:xfrm>
          <a:prstGeom prst="bevel">
            <a:avLst>
              <a:gd name="adj" fmla="val 12500"/>
            </a:avLst>
          </a:prstGeom>
          <a:solidFill>
            <a:schemeClr val="bg1"/>
          </a:solidFill>
          <a:ln w="28575">
            <a:solidFill>
              <a:schemeClr val="tx1"/>
            </a:solidFill>
            <a:miter lim="800000"/>
            <a:headEnd type="none" w="sm" len="sm"/>
            <a:tailEnd type="none" w="sm" len="sm"/>
          </a:ln>
          <a:effectLst/>
        </p:spPr>
        <p:txBody>
          <a:bodyPr wrap="none" anchor="ctr"/>
          <a:lstStyle/>
          <a:p>
            <a:pPr algn="ctr" eaLnBrk="0" hangingPunct="0"/>
            <a:endParaRPr lang="en-US" sz="2400"/>
          </a:p>
        </p:txBody>
      </p:sp>
      <p:sp>
        <p:nvSpPr>
          <p:cNvPr id="954372" name="Rectangle 4"/>
          <p:cNvSpPr>
            <a:spLocks noGrp="1" noChangeArrowheads="1"/>
          </p:cNvSpPr>
          <p:nvPr>
            <p:ph type="title"/>
          </p:nvPr>
        </p:nvSpPr>
        <p:spPr/>
        <p:txBody>
          <a:bodyPr/>
          <a:lstStyle/>
          <a:p>
            <a:r>
              <a:rPr lang="en-US" sz="4000"/>
              <a:t>Spray Characteristics are Important</a:t>
            </a:r>
          </a:p>
        </p:txBody>
      </p:sp>
      <p:sp>
        <p:nvSpPr>
          <p:cNvPr id="954373" name="Text Box 5"/>
          <p:cNvSpPr txBox="1">
            <a:spLocks noChangeArrowheads="1"/>
          </p:cNvSpPr>
          <p:nvPr/>
        </p:nvSpPr>
        <p:spPr bwMode="auto">
          <a:xfrm>
            <a:off x="1676400" y="5791200"/>
            <a:ext cx="5867400" cy="3667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t>Demonstrates Turbo Flat vs TurboDrop-5 MPH Wind</a:t>
            </a:r>
          </a:p>
        </p:txBody>
      </p:sp>
      <p:pic>
        <p:nvPicPr>
          <p:cNvPr id="954375" name="25.avi">
            <a:hlinkClick r:id="" action="ppaction://media"/>
          </p:cNvPr>
          <p:cNvPicPr>
            <a:picLocks noGrp="1" noRot="1" noChangeAspect="1" noChangeArrowheads="1"/>
          </p:cNvPicPr>
          <p:nvPr>
            <p:ph idx="1"/>
            <a:videoFile r:link="rId2"/>
          </p:nvPr>
        </p:nvPicPr>
        <p:blipFill>
          <a:blip r:embed="rId4" cstate="print"/>
          <a:srcRect/>
          <a:stretch>
            <a:fillRect/>
          </a:stretch>
        </p:blipFill>
        <p:spPr>
          <a:xfrm>
            <a:off x="1676400" y="2057400"/>
            <a:ext cx="5791200" cy="3600450"/>
          </a:xfr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9543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54375"/>
                </p:tgtEl>
              </p:cMediaNode>
            </p:video>
            <p:seq concurrent="1" nextAc="seek">
              <p:cTn id="8" restart="whenNotActive" fill="hold" evtFilter="cancelBubble" nodeType="interactiveSeq">
                <p:stCondLst>
                  <p:cond evt="onClick" delay="0">
                    <p:tgtEl>
                      <p:spTgt spid="9543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54375"/>
                                        </p:tgtEl>
                                      </p:cBhvr>
                                    </p:cmd>
                                  </p:childTnLst>
                                </p:cTn>
                              </p:par>
                            </p:childTnLst>
                          </p:cTn>
                        </p:par>
                      </p:childTnLst>
                    </p:cTn>
                  </p:par>
                </p:childTnLst>
              </p:cTn>
              <p:nextCondLst>
                <p:cond evt="onClick" delay="0">
                  <p:tgtEl>
                    <p:spTgt spid="95437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idx="4294967295"/>
          </p:nvPr>
        </p:nvSpPr>
        <p:spPr>
          <a:xfrm>
            <a:off x="990600" y="152400"/>
            <a:ext cx="7010400" cy="884238"/>
          </a:xfrm>
        </p:spPr>
        <p:txBody>
          <a:bodyPr/>
          <a:lstStyle/>
          <a:p>
            <a:r>
              <a:rPr lang="en-US"/>
              <a:t>2.  Set up for Uniformity:</a:t>
            </a:r>
          </a:p>
        </p:txBody>
      </p:sp>
      <p:sp>
        <p:nvSpPr>
          <p:cNvPr id="1163267" name="Rectangle 3"/>
          <p:cNvSpPr>
            <a:spLocks noGrp="1" noChangeArrowheads="1"/>
          </p:cNvSpPr>
          <p:nvPr>
            <p:ph type="body" sz="half" idx="4294967295"/>
          </p:nvPr>
        </p:nvSpPr>
        <p:spPr>
          <a:xfrm>
            <a:off x="1752600" y="1828800"/>
            <a:ext cx="7239000" cy="1524000"/>
          </a:xfrm>
        </p:spPr>
        <p:txBody>
          <a:bodyPr/>
          <a:lstStyle/>
          <a:p>
            <a:pPr>
              <a:buFontTx/>
              <a:buNone/>
            </a:pPr>
            <a:r>
              <a:rPr lang="en-US" sz="2400"/>
              <a:t>	Goal is to put the material on evenly from nozzle to nozzle, end of boom to end of boom, and across the entire field.  A 20-inch spacing requires 17-19” above target for 50-60% overlap.  </a:t>
            </a:r>
            <a:r>
              <a:rPr lang="en-US" sz="2400">
                <a:solidFill>
                  <a:srgbClr val="FF0000"/>
                </a:solidFill>
              </a:rPr>
              <a:t>Nozzle mount angle?</a:t>
            </a:r>
            <a:endParaRPr lang="en-US" sz="2400"/>
          </a:p>
        </p:txBody>
      </p:sp>
      <p:pic>
        <p:nvPicPr>
          <p:cNvPr id="1163268" name="Picture 4"/>
          <p:cNvPicPr>
            <a:picLocks noChangeAspect="1" noChangeArrowheads="1"/>
          </p:cNvPicPr>
          <p:nvPr/>
        </p:nvPicPr>
        <p:blipFill>
          <a:blip r:embed="rId3" cstate="print"/>
          <a:srcRect/>
          <a:stretch>
            <a:fillRect/>
          </a:stretch>
        </p:blipFill>
        <p:spPr bwMode="auto">
          <a:xfrm>
            <a:off x="304800" y="2133600"/>
            <a:ext cx="1676400" cy="1235075"/>
          </a:xfrm>
          <a:prstGeom prst="rect">
            <a:avLst/>
          </a:prstGeom>
          <a:noFill/>
          <a:ln w="12700">
            <a:noFill/>
            <a:miter lim="800000"/>
            <a:headEnd/>
            <a:tailEnd/>
          </a:ln>
          <a:effectLst/>
        </p:spPr>
      </p:pic>
      <p:pic>
        <p:nvPicPr>
          <p:cNvPr id="1163269" name="Picture 5"/>
          <p:cNvPicPr>
            <a:picLocks noChangeAspect="1" noChangeArrowheads="1"/>
          </p:cNvPicPr>
          <p:nvPr/>
        </p:nvPicPr>
        <p:blipFill>
          <a:blip r:embed="rId4" cstate="print"/>
          <a:srcRect/>
          <a:stretch>
            <a:fillRect/>
          </a:stretch>
        </p:blipFill>
        <p:spPr bwMode="auto">
          <a:xfrm>
            <a:off x="152400" y="3733800"/>
            <a:ext cx="2060575" cy="2514600"/>
          </a:xfrm>
          <a:prstGeom prst="rect">
            <a:avLst/>
          </a:prstGeom>
          <a:noFill/>
          <a:ln w="12700">
            <a:noFill/>
            <a:miter lim="800000"/>
            <a:headEnd/>
            <a:tailEnd/>
          </a:ln>
          <a:effectLst/>
        </p:spPr>
      </p:pic>
      <p:pic>
        <p:nvPicPr>
          <p:cNvPr id="1163270" name="Picture 6"/>
          <p:cNvPicPr>
            <a:picLocks noChangeAspect="1" noChangeArrowheads="1"/>
          </p:cNvPicPr>
          <p:nvPr/>
        </p:nvPicPr>
        <p:blipFill>
          <a:blip r:embed="rId5" cstate="print"/>
          <a:srcRect/>
          <a:stretch>
            <a:fillRect/>
          </a:stretch>
        </p:blipFill>
        <p:spPr bwMode="auto">
          <a:xfrm>
            <a:off x="2362200" y="3810000"/>
            <a:ext cx="6705600" cy="2482850"/>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title"/>
          </p:nvPr>
        </p:nvSpPr>
        <p:spPr>
          <a:xfrm>
            <a:off x="457200" y="274638"/>
            <a:ext cx="8229600" cy="563562"/>
          </a:xfrm>
          <a:noFill/>
          <a:ln/>
        </p:spPr>
        <p:txBody>
          <a:bodyPr lIns="92075" tIns="46038" rIns="92075" bIns="46038"/>
          <a:lstStyle/>
          <a:p>
            <a:pPr algn="l"/>
            <a:r>
              <a:rPr lang="en-US" sz="4000"/>
              <a:t>Sprayer Components:</a:t>
            </a:r>
          </a:p>
        </p:txBody>
      </p:sp>
      <p:sp>
        <p:nvSpPr>
          <p:cNvPr id="1218563" name="Rectangle 3"/>
          <p:cNvSpPr>
            <a:spLocks noGrp="1" noChangeArrowheads="1"/>
          </p:cNvSpPr>
          <p:nvPr>
            <p:ph type="body" sz="half" idx="1"/>
          </p:nvPr>
        </p:nvSpPr>
        <p:spPr>
          <a:xfrm>
            <a:off x="228600" y="990600"/>
            <a:ext cx="6172200" cy="3581400"/>
          </a:xfrm>
          <a:solidFill>
            <a:srgbClr val="FFFFFF"/>
          </a:solidFill>
          <a:ln/>
        </p:spPr>
        <p:txBody>
          <a:bodyPr lIns="92075" tIns="46038" rIns="92075" bIns="46038"/>
          <a:lstStyle/>
          <a:p>
            <a:r>
              <a:rPr lang="en-US" sz="2400"/>
              <a:t>Tanks – poly, stainless </a:t>
            </a:r>
          </a:p>
          <a:p>
            <a:r>
              <a:rPr lang="en-US" sz="2400"/>
              <a:t>Pump, Strainers, Agitation</a:t>
            </a:r>
          </a:p>
          <a:p>
            <a:r>
              <a:rPr lang="en-US" sz="2400"/>
              <a:t>Pressure gauge</a:t>
            </a:r>
          </a:p>
          <a:p>
            <a:r>
              <a:rPr lang="en-US" sz="2400"/>
              <a:t>Hoses, Flow control assemblies</a:t>
            </a:r>
          </a:p>
          <a:p>
            <a:r>
              <a:rPr lang="en-US" sz="2400"/>
              <a:t>Electronics: monitors-computers- controllers </a:t>
            </a:r>
            <a:r>
              <a:rPr lang="en-US" sz="2400">
                <a:solidFill>
                  <a:srgbClr val="CC0000"/>
                </a:solidFill>
              </a:rPr>
              <a:t>(GPS/GIS)</a:t>
            </a:r>
          </a:p>
          <a:p>
            <a:r>
              <a:rPr lang="en-US" sz="2400"/>
              <a:t>Distribution system</a:t>
            </a:r>
          </a:p>
          <a:p>
            <a:r>
              <a:rPr lang="en-US" sz="2400">
                <a:solidFill>
                  <a:srgbClr val="CC0000"/>
                </a:solidFill>
              </a:rPr>
              <a:t>Nozzles – Not expensive but KEY!</a:t>
            </a:r>
          </a:p>
        </p:txBody>
      </p:sp>
      <p:pic>
        <p:nvPicPr>
          <p:cNvPr id="1218564" name="Picture 4"/>
          <p:cNvPicPr>
            <a:picLocks noChangeAspect="1" noChangeArrowheads="1"/>
          </p:cNvPicPr>
          <p:nvPr/>
        </p:nvPicPr>
        <p:blipFill>
          <a:blip r:embed="rId4" cstate="print"/>
          <a:srcRect/>
          <a:stretch>
            <a:fillRect/>
          </a:stretch>
        </p:blipFill>
        <p:spPr bwMode="auto">
          <a:xfrm>
            <a:off x="6934200" y="152400"/>
            <a:ext cx="2057400" cy="1928813"/>
          </a:xfrm>
          <a:prstGeom prst="rect">
            <a:avLst/>
          </a:prstGeom>
          <a:noFill/>
          <a:ln w="12700">
            <a:noFill/>
            <a:miter lim="800000"/>
            <a:headEnd/>
            <a:tailEnd/>
          </a:ln>
          <a:effectLst/>
        </p:spPr>
      </p:pic>
      <p:pic>
        <p:nvPicPr>
          <p:cNvPr id="1218565" name="Picture 5"/>
          <p:cNvPicPr>
            <a:picLocks noChangeAspect="1" noChangeArrowheads="1"/>
          </p:cNvPicPr>
          <p:nvPr/>
        </p:nvPicPr>
        <p:blipFill>
          <a:blip r:embed="rId5" cstate="print"/>
          <a:srcRect/>
          <a:stretch>
            <a:fillRect/>
          </a:stretch>
        </p:blipFill>
        <p:spPr bwMode="auto">
          <a:xfrm>
            <a:off x="4343400" y="762000"/>
            <a:ext cx="2133600" cy="1490663"/>
          </a:xfrm>
          <a:prstGeom prst="rect">
            <a:avLst/>
          </a:prstGeom>
          <a:noFill/>
          <a:ln w="12700">
            <a:noFill/>
            <a:miter lim="800000"/>
            <a:headEnd/>
            <a:tailEnd/>
          </a:ln>
          <a:effectLst/>
        </p:spPr>
      </p:pic>
      <p:pic>
        <p:nvPicPr>
          <p:cNvPr id="1218566" name="Picture 6"/>
          <p:cNvPicPr>
            <a:picLocks noChangeAspect="1" noChangeArrowheads="1"/>
          </p:cNvPicPr>
          <p:nvPr/>
        </p:nvPicPr>
        <p:blipFill>
          <a:blip r:embed="rId6" cstate="print"/>
          <a:srcRect/>
          <a:stretch>
            <a:fillRect/>
          </a:stretch>
        </p:blipFill>
        <p:spPr bwMode="auto">
          <a:xfrm>
            <a:off x="7772400" y="2667000"/>
            <a:ext cx="1371600" cy="2057400"/>
          </a:xfrm>
          <a:prstGeom prst="rect">
            <a:avLst/>
          </a:prstGeom>
          <a:noFill/>
          <a:ln w="12700">
            <a:noFill/>
            <a:miter lim="800000"/>
            <a:headEnd/>
            <a:tailEnd/>
          </a:ln>
          <a:effectLst/>
        </p:spPr>
      </p:pic>
      <p:pic>
        <p:nvPicPr>
          <p:cNvPr id="1218567" name="Picture 7"/>
          <p:cNvPicPr>
            <a:picLocks noChangeAspect="1" noChangeArrowheads="1"/>
          </p:cNvPicPr>
          <p:nvPr/>
        </p:nvPicPr>
        <p:blipFill>
          <a:blip r:embed="rId7" cstate="print"/>
          <a:srcRect/>
          <a:stretch>
            <a:fillRect/>
          </a:stretch>
        </p:blipFill>
        <p:spPr bwMode="auto">
          <a:xfrm>
            <a:off x="6629400" y="5105400"/>
            <a:ext cx="2209800" cy="1744663"/>
          </a:xfrm>
          <a:prstGeom prst="rect">
            <a:avLst/>
          </a:prstGeom>
          <a:noFill/>
          <a:ln w="12700">
            <a:noFill/>
            <a:miter lim="800000"/>
            <a:headEnd/>
            <a:tailEnd/>
          </a:ln>
          <a:effectLst/>
        </p:spPr>
      </p:pic>
      <p:pic>
        <p:nvPicPr>
          <p:cNvPr id="1218568" name="Picture 8"/>
          <p:cNvPicPr>
            <a:picLocks noChangeAspect="1" noChangeArrowheads="1"/>
          </p:cNvPicPr>
          <p:nvPr/>
        </p:nvPicPr>
        <p:blipFill>
          <a:blip r:embed="rId8" cstate="print"/>
          <a:srcRect/>
          <a:stretch>
            <a:fillRect/>
          </a:stretch>
        </p:blipFill>
        <p:spPr bwMode="auto">
          <a:xfrm>
            <a:off x="228600" y="4386263"/>
            <a:ext cx="6705600" cy="692150"/>
          </a:xfrm>
          <a:prstGeom prst="rect">
            <a:avLst/>
          </a:prstGeom>
          <a:noFill/>
          <a:ln w="12700">
            <a:noFill/>
            <a:miter lim="800000"/>
            <a:headEnd/>
            <a:tailEnd/>
          </a:ln>
          <a:effectLst/>
        </p:spPr>
      </p:pic>
      <p:pic>
        <p:nvPicPr>
          <p:cNvPr id="1218569" name="Picture 9" descr="CP-65T"/>
          <p:cNvPicPr>
            <a:picLocks noChangeAspect="1" noChangeArrowheads="1"/>
          </p:cNvPicPr>
          <p:nvPr/>
        </p:nvPicPr>
        <p:blipFill>
          <a:blip r:embed="rId9" cstate="print"/>
          <a:srcRect/>
          <a:stretch>
            <a:fillRect/>
          </a:stretch>
        </p:blipFill>
        <p:spPr bwMode="auto">
          <a:xfrm>
            <a:off x="76200" y="5257800"/>
            <a:ext cx="1676400" cy="1452563"/>
          </a:xfrm>
          <a:prstGeom prst="rect">
            <a:avLst/>
          </a:prstGeom>
          <a:noFill/>
        </p:spPr>
      </p:pic>
      <p:pic>
        <p:nvPicPr>
          <p:cNvPr id="1218570" name="Picture 10" descr="prod_nb_mn%20image"/>
          <p:cNvPicPr>
            <a:picLocks noChangeAspect="1" noChangeArrowheads="1"/>
          </p:cNvPicPr>
          <p:nvPr/>
        </p:nvPicPr>
        <p:blipFill>
          <a:blip r:embed="rId10" cstate="print"/>
          <a:srcRect b="54286"/>
          <a:stretch>
            <a:fillRect/>
          </a:stretch>
        </p:blipFill>
        <p:spPr bwMode="auto">
          <a:xfrm>
            <a:off x="1752600" y="5181600"/>
            <a:ext cx="1600200" cy="1481138"/>
          </a:xfrm>
          <a:prstGeom prst="rect">
            <a:avLst/>
          </a:prstGeom>
          <a:noFill/>
        </p:spPr>
      </p:pic>
      <p:pic>
        <p:nvPicPr>
          <p:cNvPr id="1218571" name="Picture 11"/>
          <p:cNvPicPr>
            <a:picLocks noChangeAspect="1" noChangeArrowheads="1"/>
          </p:cNvPicPr>
          <p:nvPr/>
        </p:nvPicPr>
        <p:blipFill>
          <a:blip r:embed="rId11" cstate="print"/>
          <a:srcRect l="66232"/>
          <a:stretch>
            <a:fillRect/>
          </a:stretch>
        </p:blipFill>
        <p:spPr bwMode="auto">
          <a:xfrm>
            <a:off x="3429000" y="5105400"/>
            <a:ext cx="1268413" cy="1676400"/>
          </a:xfrm>
          <a:prstGeom prst="rect">
            <a:avLst/>
          </a:prstGeom>
          <a:noFill/>
          <a:ln w="12700">
            <a:noFill/>
            <a:miter lim="800000"/>
            <a:headEnd/>
            <a:tailEnd/>
          </a:ln>
          <a:effectLst/>
        </p:spPr>
      </p:pic>
      <p:pic>
        <p:nvPicPr>
          <p:cNvPr id="1218572" name="Picture 12" descr="SG_TC_pic"/>
          <p:cNvPicPr>
            <a:picLocks noChangeAspect="1" noChangeArrowheads="1"/>
          </p:cNvPicPr>
          <p:nvPr/>
        </p:nvPicPr>
        <p:blipFill>
          <a:blip r:embed="rId12" cstate="print"/>
          <a:srcRect/>
          <a:stretch>
            <a:fillRect/>
          </a:stretch>
        </p:blipFill>
        <p:spPr bwMode="auto">
          <a:xfrm>
            <a:off x="5029200" y="5257800"/>
            <a:ext cx="1314450" cy="1182688"/>
          </a:xfrm>
          <a:prstGeom prst="rect">
            <a:avLst/>
          </a:prstGeom>
          <a:noFill/>
        </p:spPr>
      </p:pic>
      <p:pic>
        <p:nvPicPr>
          <p:cNvPr id="1218573" name="Picture 13"/>
          <p:cNvPicPr>
            <a:picLocks noChangeAspect="1" noChangeArrowheads="1"/>
          </p:cNvPicPr>
          <p:nvPr/>
        </p:nvPicPr>
        <p:blipFill>
          <a:blip r:embed="rId13" cstate="print"/>
          <a:srcRect/>
          <a:stretch>
            <a:fillRect/>
          </a:stretch>
        </p:blipFill>
        <p:spPr bwMode="auto">
          <a:xfrm>
            <a:off x="6172200" y="3200400"/>
            <a:ext cx="1676400" cy="1090613"/>
          </a:xfrm>
          <a:prstGeom prst="rect">
            <a:avLst/>
          </a:prstGeom>
          <a:noFill/>
          <a:ln w="12700">
            <a:noFill/>
            <a:miter lim="800000"/>
            <a:headEnd/>
            <a:tailEnd/>
          </a:ln>
          <a:effectLst/>
        </p:spPr>
      </p:pic>
      <p:pic>
        <p:nvPicPr>
          <p:cNvPr id="1218574" name="Picture 14"/>
          <p:cNvPicPr>
            <a:picLocks noChangeAspect="1" noChangeArrowheads="1"/>
          </p:cNvPicPr>
          <p:nvPr/>
        </p:nvPicPr>
        <p:blipFill>
          <a:blip r:embed="rId14" cstate="print"/>
          <a:srcRect/>
          <a:stretch>
            <a:fillRect/>
          </a:stretch>
        </p:blipFill>
        <p:spPr bwMode="auto">
          <a:xfrm>
            <a:off x="5181600" y="2286000"/>
            <a:ext cx="977900" cy="1676400"/>
          </a:xfrm>
          <a:prstGeom prst="rect">
            <a:avLst/>
          </a:prstGeom>
          <a:noFill/>
          <a:ln w="12700">
            <a:noFill/>
            <a:miter lim="800000"/>
            <a:headEnd/>
            <a:tailEnd/>
          </a:ln>
          <a:effectLst/>
        </p:spPr>
      </p:pic>
      <p:pic>
        <p:nvPicPr>
          <p:cNvPr id="1218575" name="Picture 15" descr="pressuregauge1"/>
          <p:cNvPicPr>
            <a:picLocks noChangeAspect="1" noChangeArrowheads="1"/>
          </p:cNvPicPr>
          <p:nvPr/>
        </p:nvPicPr>
        <p:blipFill>
          <a:blip r:embed="rId15" cstate="print">
            <a:lum bright="30000"/>
          </a:blip>
          <a:srcRect l="12500" t="8333" r="12500"/>
          <a:stretch>
            <a:fillRect/>
          </a:stretch>
        </p:blipFill>
        <p:spPr bwMode="auto">
          <a:xfrm>
            <a:off x="6324600" y="1905000"/>
            <a:ext cx="1219200" cy="1117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434" name="Rectangle 2"/>
          <p:cNvSpPr>
            <a:spLocks noGrp="1" noChangeArrowheads="1"/>
          </p:cNvSpPr>
          <p:nvPr>
            <p:ph type="title"/>
          </p:nvPr>
        </p:nvSpPr>
        <p:spPr>
          <a:xfrm>
            <a:off x="1447800" y="0"/>
            <a:ext cx="6248400" cy="838200"/>
          </a:xfrm>
        </p:spPr>
        <p:txBody>
          <a:bodyPr>
            <a:normAutofit fontScale="90000"/>
          </a:bodyPr>
          <a:lstStyle/>
          <a:p>
            <a:pPr algn="ctr"/>
            <a:r>
              <a:rPr lang="en-US" sz="4000" b="1" dirty="0"/>
              <a:t>Nozzle Efficacy/Drift Slope</a:t>
            </a:r>
          </a:p>
        </p:txBody>
      </p:sp>
      <p:sp>
        <p:nvSpPr>
          <p:cNvPr id="402443" name="Rectangle 11"/>
          <p:cNvSpPr>
            <a:spLocks noGrp="1" noChangeArrowheads="1"/>
          </p:cNvSpPr>
          <p:nvPr>
            <p:ph sz="half" idx="1"/>
          </p:nvPr>
        </p:nvSpPr>
        <p:spPr>
          <a:xfrm>
            <a:off x="152400" y="2362200"/>
            <a:ext cx="2362200" cy="4267200"/>
          </a:xfrm>
          <a:solidFill>
            <a:schemeClr val="bg1"/>
          </a:solidFill>
        </p:spPr>
        <p:txBody>
          <a:bodyPr>
            <a:normAutofit lnSpcReduction="10000"/>
          </a:bodyPr>
          <a:lstStyle/>
          <a:p>
            <a:pPr>
              <a:lnSpc>
                <a:spcPct val="80000"/>
              </a:lnSpc>
            </a:pPr>
            <a:r>
              <a:rPr lang="en-US" sz="1600" dirty="0">
                <a:latin typeface="+mj-lt"/>
              </a:rPr>
              <a:t>XR, TR</a:t>
            </a:r>
          </a:p>
          <a:p>
            <a:pPr>
              <a:lnSpc>
                <a:spcPct val="80000"/>
              </a:lnSpc>
            </a:pPr>
            <a:endParaRPr lang="en-US" sz="1600" dirty="0">
              <a:latin typeface="+mj-lt"/>
            </a:endParaRPr>
          </a:p>
          <a:p>
            <a:pPr>
              <a:lnSpc>
                <a:spcPct val="80000"/>
              </a:lnSpc>
            </a:pPr>
            <a:r>
              <a:rPr lang="en-US" sz="1600" dirty="0">
                <a:latin typeface="+mj-lt"/>
              </a:rPr>
              <a:t>Turbo Flood</a:t>
            </a:r>
          </a:p>
          <a:p>
            <a:pPr>
              <a:lnSpc>
                <a:spcPct val="80000"/>
              </a:lnSpc>
            </a:pPr>
            <a:r>
              <a:rPr lang="en-US" sz="1600" dirty="0">
                <a:latin typeface="+mj-lt"/>
              </a:rPr>
              <a:t>Turbo </a:t>
            </a:r>
            <a:r>
              <a:rPr lang="en-US" sz="1600" dirty="0" smtClean="0">
                <a:latin typeface="+mj-lt"/>
              </a:rPr>
              <a:t>TeeJet</a:t>
            </a:r>
          </a:p>
          <a:p>
            <a:pPr>
              <a:lnSpc>
                <a:spcPct val="80000"/>
              </a:lnSpc>
            </a:pPr>
            <a:r>
              <a:rPr lang="en-US" sz="1600" dirty="0" smtClean="0">
                <a:latin typeface="+mj-lt"/>
              </a:rPr>
              <a:t>Wilger Designs</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Air Mix</a:t>
            </a:r>
          </a:p>
          <a:p>
            <a:pPr>
              <a:lnSpc>
                <a:spcPct val="80000"/>
              </a:lnSpc>
            </a:pPr>
            <a:r>
              <a:rPr lang="en-US" sz="1600" dirty="0">
                <a:latin typeface="+mj-lt"/>
              </a:rPr>
              <a:t>AI XR</a:t>
            </a:r>
          </a:p>
          <a:p>
            <a:pPr>
              <a:lnSpc>
                <a:spcPct val="80000"/>
              </a:lnSpc>
            </a:pPr>
            <a:r>
              <a:rPr lang="en-US" sz="1600" dirty="0" err="1">
                <a:latin typeface="+mj-lt"/>
              </a:rPr>
              <a:t>GuardianAir</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a:t>
            </a:r>
          </a:p>
          <a:p>
            <a:pPr>
              <a:lnSpc>
                <a:spcPct val="80000"/>
              </a:lnSpc>
            </a:pPr>
            <a:r>
              <a:rPr lang="en-US" sz="1600" dirty="0">
                <a:latin typeface="+mj-lt"/>
              </a:rPr>
              <a:t>Ultra Low Drift</a:t>
            </a:r>
          </a:p>
          <a:p>
            <a:pPr>
              <a:lnSpc>
                <a:spcPct val="80000"/>
              </a:lnSpc>
            </a:pPr>
            <a:r>
              <a:rPr lang="en-US" sz="1600" dirty="0">
                <a:latin typeface="+mj-lt"/>
              </a:rPr>
              <a:t>Turbo Drop</a:t>
            </a:r>
          </a:p>
          <a:p>
            <a:pPr>
              <a:lnSpc>
                <a:spcPct val="80000"/>
              </a:lnSpc>
            </a:pPr>
            <a:endParaRPr lang="en-US" sz="1600" dirty="0">
              <a:latin typeface="+mj-lt"/>
            </a:endParaRPr>
          </a:p>
          <a:p>
            <a:pPr>
              <a:lnSpc>
                <a:spcPct val="80000"/>
              </a:lnSpc>
            </a:pPr>
            <a:r>
              <a:rPr lang="en-US" sz="1600" dirty="0">
                <a:latin typeface="+mj-lt"/>
              </a:rPr>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447800" y="19812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Extended Range</a:t>
            </a:r>
          </a:p>
        </p:txBody>
      </p:sp>
      <p:sp>
        <p:nvSpPr>
          <p:cNvPr id="402437" name="Text Box 5"/>
          <p:cNvSpPr txBox="1">
            <a:spLocks noChangeArrowheads="1"/>
          </p:cNvSpPr>
          <p:nvPr/>
        </p:nvSpPr>
        <p:spPr bwMode="auto">
          <a:xfrm>
            <a:off x="2667000" y="2833687"/>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3716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dirty="0"/>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dirty="0" smtClean="0">
                <a:ln w="9525">
                  <a:solidFill>
                    <a:srgbClr val="000000"/>
                  </a:solidFill>
                  <a:round/>
                  <a:headEnd type="none" w="sm" len="sm"/>
                  <a:tailEnd type="none" w="sm" len="sm"/>
                </a:ln>
                <a:solidFill>
                  <a:srgbClr val="000000"/>
                </a:solidFill>
                <a:latin typeface="Arial Black"/>
              </a:rPr>
              <a:t>2010</a:t>
            </a:r>
            <a:endParaRPr lang="en-US" sz="3600" kern="10" dirty="0">
              <a:ln w="9525">
                <a:solidFill>
                  <a:srgbClr val="000000"/>
                </a:solidFill>
                <a:round/>
                <a:headEnd type="none" w="sm" len="sm"/>
                <a:tailEnd type="none" w="sm" len="sm"/>
              </a:ln>
              <a:solidFill>
                <a:srgbClr val="000000"/>
              </a:solidFill>
              <a:latin typeface="Arial Black"/>
            </a:endParaRP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6248400" y="12954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
        <p:nvSpPr>
          <p:cNvPr id="19" name="Left Arrow 18"/>
          <p:cNvSpPr/>
          <p:nvPr/>
        </p:nvSpPr>
        <p:spPr bwMode="auto">
          <a:xfrm rot="2874133">
            <a:off x="6019800" y="4560159"/>
            <a:ext cx="685800" cy="228600"/>
          </a:xfrm>
          <a:prstGeom prst="lef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8498" name="Rectangle 2"/>
          <p:cNvSpPr>
            <a:spLocks noChangeArrowheads="1"/>
          </p:cNvSpPr>
          <p:nvPr/>
        </p:nvSpPr>
        <p:spPr bwMode="auto">
          <a:xfrm>
            <a:off x="533400" y="1219200"/>
            <a:ext cx="8153400" cy="533400"/>
          </a:xfrm>
          <a:prstGeom prst="rect">
            <a:avLst/>
          </a:prstGeom>
          <a:solidFill>
            <a:schemeClr val="bg1"/>
          </a:solidFill>
          <a:ln w="12700">
            <a:noFill/>
            <a:miter lim="800000"/>
            <a:headEnd/>
            <a:tailEnd/>
          </a:ln>
          <a:effectLst/>
        </p:spPr>
        <p:txBody>
          <a:bodyPr wrap="none" anchor="ctr"/>
          <a:lstStyle/>
          <a:p>
            <a:endParaRPr lang="en-US"/>
          </a:p>
        </p:txBody>
      </p:sp>
      <p:sp>
        <p:nvSpPr>
          <p:cNvPr id="1258499" name="Rectangle 3"/>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58500" name="Object 4"/>
          <p:cNvGraphicFramePr>
            <a:graphicFrameLocks/>
          </p:cNvGraphicFramePr>
          <p:nvPr/>
        </p:nvGraphicFramePr>
        <p:xfrm>
          <a:off x="457200" y="914400"/>
          <a:ext cx="2438400" cy="2286000"/>
        </p:xfrm>
        <a:graphic>
          <a:graphicData uri="http://schemas.openxmlformats.org/presentationml/2006/ole">
            <p:oleObj spid="_x0000_s1927170" name="Document" r:id="rId5" imgW="1873226" imgH="1732082" progId="Word.Document.8">
              <p:embed/>
            </p:oleObj>
          </a:graphicData>
        </a:graphic>
      </p:graphicFrame>
      <p:pic>
        <p:nvPicPr>
          <p:cNvPr id="1258501" name="Picture 5"/>
          <p:cNvPicPr>
            <a:picLocks noChangeArrowheads="1"/>
          </p:cNvPicPr>
          <p:nvPr/>
        </p:nvPicPr>
        <p:blipFill>
          <a:blip r:embed="rId6" cstate="print">
            <a:lum bright="42000" contrast="66000"/>
          </a:blip>
          <a:srcRect/>
          <a:stretch>
            <a:fillRect/>
          </a:stretch>
        </p:blipFill>
        <p:spPr bwMode="auto">
          <a:xfrm>
            <a:off x="3962400" y="4114800"/>
            <a:ext cx="1828800" cy="2209800"/>
          </a:xfrm>
          <a:prstGeom prst="rect">
            <a:avLst/>
          </a:prstGeom>
          <a:noFill/>
          <a:ln w="9525">
            <a:noFill/>
            <a:miter lim="800000"/>
            <a:headEnd/>
            <a:tailEnd/>
          </a:ln>
          <a:effectLst/>
        </p:spPr>
      </p:pic>
      <p:sp>
        <p:nvSpPr>
          <p:cNvPr id="1258502" name="Rectangle 6"/>
          <p:cNvSpPr>
            <a:spLocks noGrp="1" noChangeArrowheads="1"/>
          </p:cNvSpPr>
          <p:nvPr>
            <p:ph type="title"/>
          </p:nvPr>
        </p:nvSpPr>
        <p:spPr>
          <a:xfrm>
            <a:off x="533400" y="304800"/>
            <a:ext cx="8229600" cy="609600"/>
          </a:xfrm>
        </p:spPr>
        <p:txBody>
          <a:bodyPr/>
          <a:lstStyle/>
          <a:p>
            <a:r>
              <a:rPr lang="en-US" sz="4000"/>
              <a:t>Nozzles Types?</a:t>
            </a:r>
            <a:endParaRPr lang="en-US" sz="7200"/>
          </a:p>
        </p:txBody>
      </p:sp>
      <p:pic>
        <p:nvPicPr>
          <p:cNvPr id="1258503" name="Picture 7" descr="Hardi-injet"/>
          <p:cNvPicPr>
            <a:picLocks noGrp="1" noChangeAspect="1" noChangeArrowheads="1"/>
          </p:cNvPicPr>
          <p:nvPr>
            <p:ph sz="half" idx="1"/>
          </p:nvPr>
        </p:nvPicPr>
        <p:blipFill>
          <a:blip r:embed="rId7" cstate="print"/>
          <a:srcRect l="11864" r="13559"/>
          <a:stretch>
            <a:fillRect/>
          </a:stretch>
        </p:blipFill>
        <p:spPr>
          <a:xfrm>
            <a:off x="6705600" y="3581400"/>
            <a:ext cx="2286000" cy="3238500"/>
          </a:xfrm>
          <a:noFill/>
          <a:ln/>
        </p:spPr>
      </p:pic>
      <p:pic>
        <p:nvPicPr>
          <p:cNvPr id="1258504" name="Picture 8" descr="tfcut"/>
          <p:cNvPicPr>
            <a:picLocks noGrp="1" noChangeAspect="1" noChangeArrowheads="1"/>
          </p:cNvPicPr>
          <p:nvPr>
            <p:ph sz="half" idx="2"/>
          </p:nvPr>
        </p:nvPicPr>
        <p:blipFill>
          <a:blip r:embed="rId8" cstate="print">
            <a:lum bright="30000" contrast="24000"/>
          </a:blip>
          <a:srcRect l="8989" t="20973" r="5618" b="16106"/>
          <a:stretch>
            <a:fillRect/>
          </a:stretch>
        </p:blipFill>
        <p:spPr>
          <a:xfrm>
            <a:off x="3505200" y="1295400"/>
            <a:ext cx="3124200" cy="1544638"/>
          </a:xfrm>
          <a:noFill/>
          <a:ln/>
        </p:spPr>
      </p:pic>
      <p:sp>
        <p:nvSpPr>
          <p:cNvPr id="1258505" name="WordArt 9"/>
          <p:cNvSpPr>
            <a:spLocks noChangeArrowheads="1" noChangeShapeType="1" noTextEdit="1"/>
          </p:cNvSpPr>
          <p:nvPr/>
        </p:nvSpPr>
        <p:spPr bwMode="auto">
          <a:xfrm rot="2137127">
            <a:off x="4114800" y="29718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
        <p:nvSpPr>
          <p:cNvPr id="1258506" name="WordArt 10"/>
          <p:cNvSpPr>
            <a:spLocks noChangeArrowheads="1" noChangeShapeType="1" noTextEdit="1"/>
          </p:cNvSpPr>
          <p:nvPr/>
        </p:nvSpPr>
        <p:spPr bwMode="auto">
          <a:xfrm rot="-22346268">
            <a:off x="7029450" y="23622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air induced</a:t>
            </a:r>
          </a:p>
        </p:txBody>
      </p:sp>
      <p:pic>
        <p:nvPicPr>
          <p:cNvPr id="1258507" name="Picture 11" descr="turbo drop"/>
          <p:cNvPicPr>
            <a:picLocks noChangeAspect="1" noChangeArrowheads="1"/>
          </p:cNvPicPr>
          <p:nvPr/>
        </p:nvPicPr>
        <p:blipFill>
          <a:blip r:embed="rId9" cstate="print">
            <a:lum bright="24000" contrast="30000"/>
          </a:blip>
          <a:srcRect l="24390" t="12195" r="19513" b="9756"/>
          <a:stretch>
            <a:fillRect/>
          </a:stretch>
        </p:blipFill>
        <p:spPr bwMode="auto">
          <a:xfrm>
            <a:off x="6934200" y="228600"/>
            <a:ext cx="1898650" cy="1981200"/>
          </a:xfrm>
          <a:prstGeom prst="rect">
            <a:avLst/>
          </a:prstGeom>
          <a:noFill/>
        </p:spPr>
      </p:pic>
      <p:pic>
        <p:nvPicPr>
          <p:cNvPr id="1258508" name="Picture 12" descr="MVC-124F"/>
          <p:cNvPicPr>
            <a:picLocks noChangeAspect="1" noChangeArrowheads="1"/>
          </p:cNvPicPr>
          <p:nvPr/>
        </p:nvPicPr>
        <p:blipFill>
          <a:blip r:embed="rId10" cstate="print">
            <a:lum bright="12000" contrast="18000"/>
          </a:blip>
          <a:srcRect l="36450" t="38800" r="37801" b="23399"/>
          <a:stretch>
            <a:fillRect/>
          </a:stretch>
        </p:blipFill>
        <p:spPr bwMode="auto">
          <a:xfrm>
            <a:off x="762000" y="3962400"/>
            <a:ext cx="2176463" cy="2362200"/>
          </a:xfrm>
          <a:prstGeom prst="rect">
            <a:avLst/>
          </a:prstGeom>
          <a:noFill/>
          <a:ln w="9525">
            <a:noFill/>
            <a:miter lim="800000"/>
            <a:headEnd/>
            <a:tailEnd/>
          </a:ln>
          <a:effectLst/>
        </p:spPr>
      </p:pic>
      <p:sp>
        <p:nvSpPr>
          <p:cNvPr id="1258509" name="WordArt 13"/>
          <p:cNvSpPr>
            <a:spLocks noChangeArrowheads="1" noChangeShapeType="1" noTextEdit="1"/>
          </p:cNvSpPr>
          <p:nvPr/>
        </p:nvSpPr>
        <p:spPr bwMode="auto">
          <a:xfrm rot="1129482">
            <a:off x="990600" y="3073400"/>
            <a:ext cx="152400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flat-fan</a:t>
            </a:r>
          </a:p>
        </p:txBody>
      </p:sp>
      <p:sp>
        <p:nvSpPr>
          <p:cNvPr id="1258510" name="Text Box 14"/>
          <p:cNvSpPr txBox="1">
            <a:spLocks noChangeArrowheads="1"/>
          </p:cNvSpPr>
          <p:nvPr/>
        </p:nvSpPr>
        <p:spPr bwMode="auto">
          <a:xfrm>
            <a:off x="2514600" y="2971800"/>
            <a:ext cx="5181600" cy="774700"/>
          </a:xfrm>
          <a:prstGeom prst="rect">
            <a:avLst/>
          </a:prstGeom>
          <a:solidFill>
            <a:schemeClr val="bg1"/>
          </a:solidFill>
          <a:ln w="12700">
            <a:solidFill>
              <a:schemeClr val="tx1"/>
            </a:solidFill>
            <a:miter lim="800000"/>
            <a:headEnd/>
            <a:tailEnd/>
          </a:ln>
          <a:effectLst/>
        </p:spPr>
        <p:txBody>
          <a:bodyPr>
            <a:spAutoFit/>
          </a:bodyPr>
          <a:lstStyle/>
          <a:p>
            <a:pPr>
              <a:spcBef>
                <a:spcPct val="50000"/>
              </a:spcBef>
            </a:pPr>
            <a:r>
              <a:rPr lang="en-US" sz="4400"/>
              <a:t>Flat Spray Patterns</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8510"/>
                                        </p:tgtEl>
                                        <p:attrNameLst>
                                          <p:attrName>style.visibility</p:attrName>
                                        </p:attrNameLst>
                                      </p:cBhvr>
                                      <p:to>
                                        <p:strVal val="visible"/>
                                      </p:to>
                                    </p:set>
                                    <p:anim calcmode="lin" valueType="num">
                                      <p:cBhvr additive="base">
                                        <p:cTn id="7" dur="500" fill="hold"/>
                                        <p:tgtEl>
                                          <p:spTgt spid="1258510"/>
                                        </p:tgtEl>
                                        <p:attrNameLst>
                                          <p:attrName>ppt_x</p:attrName>
                                        </p:attrNameLst>
                                      </p:cBhvr>
                                      <p:tavLst>
                                        <p:tav tm="0">
                                          <p:val>
                                            <p:strVal val="#ppt_x"/>
                                          </p:val>
                                        </p:tav>
                                        <p:tav tm="100000">
                                          <p:val>
                                            <p:strVal val="#ppt_x"/>
                                          </p:val>
                                        </p:tav>
                                      </p:tavLst>
                                    </p:anim>
                                    <p:anim calcmode="lin" valueType="num">
                                      <p:cBhvr additive="base">
                                        <p:cTn id="8" dur="500" fill="hold"/>
                                        <p:tgtEl>
                                          <p:spTgt spid="1258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59491" name="Object 3"/>
          <p:cNvGraphicFramePr>
            <a:graphicFrameLocks/>
          </p:cNvGraphicFramePr>
          <p:nvPr/>
        </p:nvGraphicFramePr>
        <p:xfrm>
          <a:off x="609600" y="1752600"/>
          <a:ext cx="2438400" cy="2286000"/>
        </p:xfrm>
        <a:graphic>
          <a:graphicData uri="http://schemas.openxmlformats.org/presentationml/2006/ole">
            <p:oleObj spid="_x0000_s1928194" name="Document" r:id="rId5" imgW="1873226" imgH="1732082" progId="Word.Document.8">
              <p:embed/>
            </p:oleObj>
          </a:graphicData>
        </a:graphic>
      </p:graphicFrame>
      <p:pic>
        <p:nvPicPr>
          <p:cNvPr id="959492" name="Picture 4"/>
          <p:cNvPicPr>
            <a:picLocks noChangeArrowheads="1"/>
          </p:cNvPicPr>
          <p:nvPr/>
        </p:nvPicPr>
        <p:blipFill>
          <a:blip r:embed="rId6" cstate="print">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59493" name="Rectangle 5"/>
          <p:cNvSpPr>
            <a:spLocks noGrp="1" noChangeArrowheads="1"/>
          </p:cNvSpPr>
          <p:nvPr>
            <p:ph type="title"/>
          </p:nvPr>
        </p:nvSpPr>
        <p:spPr/>
        <p:txBody>
          <a:bodyPr/>
          <a:lstStyle/>
          <a:p>
            <a:r>
              <a:rPr lang="en-US"/>
              <a:t>Nozzles Types?</a:t>
            </a:r>
            <a:endParaRPr lang="en-US" sz="8000"/>
          </a:p>
        </p:txBody>
      </p:sp>
      <p:pic>
        <p:nvPicPr>
          <p:cNvPr id="959495" name="Picture 7" descr="hypro-1"/>
          <p:cNvPicPr>
            <a:picLocks noChangeAspect="1" noChangeArrowheads="1"/>
          </p:cNvPicPr>
          <p:nvPr/>
        </p:nvPicPr>
        <p:blipFill>
          <a:blip r:embed="rId7" cstate="print">
            <a:lum bright="-6000" contrast="12000"/>
          </a:blip>
          <a:srcRect/>
          <a:stretch>
            <a:fillRect/>
          </a:stretch>
        </p:blipFill>
        <p:spPr bwMode="auto">
          <a:xfrm>
            <a:off x="685800" y="4114800"/>
            <a:ext cx="2479675" cy="2667000"/>
          </a:xfrm>
          <a:prstGeom prst="rect">
            <a:avLst/>
          </a:prstGeom>
          <a:noFill/>
        </p:spPr>
      </p:pic>
      <p:sp>
        <p:nvSpPr>
          <p:cNvPr id="959496" name="Oval 8"/>
          <p:cNvSpPr>
            <a:spLocks noChangeArrowheads="1"/>
          </p:cNvSpPr>
          <p:nvPr/>
        </p:nvSpPr>
        <p:spPr bwMode="auto">
          <a:xfrm>
            <a:off x="76200" y="1600200"/>
            <a:ext cx="4038600" cy="51816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59497" name="Picture 9" descr="Hardi-injet"/>
          <p:cNvPicPr>
            <a:picLocks noGrp="1" noChangeAspect="1" noChangeArrowheads="1"/>
          </p:cNvPicPr>
          <p:nvPr>
            <p:ph idx="1"/>
          </p:nvPr>
        </p:nvPicPr>
        <p:blipFill>
          <a:blip r:embed="rId8" cstate="print"/>
          <a:srcRect l="11864" r="13559"/>
          <a:stretch>
            <a:fillRect/>
          </a:stretch>
        </p:blipFill>
        <p:spPr>
          <a:xfrm>
            <a:off x="6286500" y="2057400"/>
            <a:ext cx="2438400" cy="37338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8339" name="Rectangle 3"/>
          <p:cNvSpPr>
            <a:spLocks noGrp="1" noChangeArrowheads="1"/>
          </p:cNvSpPr>
          <p:nvPr>
            <p:ph type="body" sz="half" idx="1"/>
          </p:nvPr>
        </p:nvSpPr>
        <p:spPr>
          <a:xfrm>
            <a:off x="3276600" y="2133600"/>
            <a:ext cx="5638800" cy="3352800"/>
          </a:xfrm>
        </p:spPr>
        <p:txBody>
          <a:bodyPr/>
          <a:lstStyle/>
          <a:p>
            <a:r>
              <a:rPr lang="en-US" sz="3600"/>
              <a:t>Tapered edge pattern</a:t>
            </a:r>
          </a:p>
          <a:p>
            <a:r>
              <a:rPr lang="en-US" sz="3600"/>
              <a:t>80 and 110 degree fan</a:t>
            </a:r>
          </a:p>
          <a:p>
            <a:r>
              <a:rPr lang="en-US" sz="3600"/>
              <a:t>Requires overlap - 50 to 60%</a:t>
            </a:r>
          </a:p>
          <a:p>
            <a:r>
              <a:rPr lang="en-US" sz="3600"/>
              <a:t>15-60 psi range</a:t>
            </a:r>
          </a:p>
        </p:txBody>
      </p:sp>
      <p:graphicFrame>
        <p:nvGraphicFramePr>
          <p:cNvPr id="1038340" name="Object 4"/>
          <p:cNvGraphicFramePr>
            <a:graphicFrameLocks/>
          </p:cNvGraphicFramePr>
          <p:nvPr/>
        </p:nvGraphicFramePr>
        <p:xfrm>
          <a:off x="304800" y="1219200"/>
          <a:ext cx="2286000" cy="2133600"/>
        </p:xfrm>
        <a:graphic>
          <a:graphicData uri="http://schemas.openxmlformats.org/presentationml/2006/ole">
            <p:oleObj spid="_x0000_s1929218" name="Document" r:id="rId3" imgW="1873226" imgH="1732082" progId="Word.Document.8">
              <p:embed/>
            </p:oleObj>
          </a:graphicData>
        </a:graphic>
      </p:graphicFrame>
      <p:pic>
        <p:nvPicPr>
          <p:cNvPr id="1038342" name="Picture 6" descr="MVC-124F"/>
          <p:cNvPicPr>
            <a:picLocks noGrp="1" noChangeAspect="1" noChangeArrowheads="1"/>
          </p:cNvPicPr>
          <p:nvPr>
            <p:ph sz="half" idx="2"/>
          </p:nvPr>
        </p:nvPicPr>
        <p:blipFill>
          <a:blip r:embed="rId4" cstate="email">
            <a:lum bright="12000" contrast="18000"/>
          </a:blip>
          <a:srcRect/>
          <a:stretch>
            <a:fillRect/>
          </a:stretch>
        </p:blipFill>
        <p:spPr>
          <a:xfrm>
            <a:off x="381000" y="3505200"/>
            <a:ext cx="2286000" cy="2418923"/>
          </a:xfrm>
          <a:noFill/>
          <a:ln/>
        </p:spPr>
      </p:pic>
      <p:sp>
        <p:nvSpPr>
          <p:cNvPr id="1038343" name="Line 7"/>
          <p:cNvSpPr>
            <a:spLocks noChangeShapeType="1"/>
          </p:cNvSpPr>
          <p:nvPr/>
        </p:nvSpPr>
        <p:spPr bwMode="auto">
          <a:xfrm>
            <a:off x="533400" y="381000"/>
            <a:ext cx="7467600" cy="5562600"/>
          </a:xfrm>
          <a:prstGeom prst="line">
            <a:avLst/>
          </a:prstGeom>
          <a:noFill/>
          <a:ln w="57150">
            <a:solidFill>
              <a:srgbClr val="FF0000"/>
            </a:solidFill>
            <a:round/>
            <a:headEnd/>
            <a:tailEnd/>
          </a:ln>
          <a:effectLst/>
        </p:spPr>
        <p:txBody>
          <a:bodyPr/>
          <a:lstStyle/>
          <a:p>
            <a:endParaRPr lang="en-US"/>
          </a:p>
        </p:txBody>
      </p:sp>
      <p:sp>
        <p:nvSpPr>
          <p:cNvPr id="1038345" name="Line 9"/>
          <p:cNvSpPr>
            <a:spLocks noChangeShapeType="1"/>
          </p:cNvSpPr>
          <p:nvPr/>
        </p:nvSpPr>
        <p:spPr bwMode="auto">
          <a:xfrm flipV="1">
            <a:off x="990600" y="304800"/>
            <a:ext cx="7696200" cy="5638800"/>
          </a:xfrm>
          <a:prstGeom prst="line">
            <a:avLst/>
          </a:prstGeom>
          <a:noFill/>
          <a:ln w="57150">
            <a:solidFill>
              <a:srgbClr val="FF0000"/>
            </a:solidFill>
            <a:round/>
            <a:headEnd/>
            <a:tailEnd/>
          </a:ln>
          <a:effectLst/>
        </p:spPr>
        <p:txBody>
          <a:bodyPr/>
          <a:lstStyle/>
          <a:p>
            <a:endParaRPr lang="en-US"/>
          </a:p>
        </p:txBody>
      </p:sp>
      <p:sp>
        <p:nvSpPr>
          <p:cNvPr id="1038346" name="Text Box 10"/>
          <p:cNvSpPr txBox="1">
            <a:spLocks noChangeArrowheads="1"/>
          </p:cNvSpPr>
          <p:nvPr/>
        </p:nvSpPr>
        <p:spPr bwMode="auto">
          <a:xfrm>
            <a:off x="609600" y="2789238"/>
            <a:ext cx="8077200" cy="1173162"/>
          </a:xfrm>
          <a:prstGeom prst="rect">
            <a:avLst/>
          </a:prstGeom>
          <a:solidFill>
            <a:schemeClr val="accent1"/>
          </a:solidFill>
          <a:ln w="12700">
            <a:solidFill>
              <a:schemeClr val="tx1"/>
            </a:solidFill>
            <a:miter lim="800000"/>
            <a:headEnd/>
            <a:tailEnd/>
          </a:ln>
          <a:effectLst/>
        </p:spPr>
        <p:txBody>
          <a:bodyPr>
            <a:spAutoFit/>
          </a:bodyPr>
          <a:lstStyle/>
          <a:p>
            <a:pPr>
              <a:spcBef>
                <a:spcPct val="50000"/>
              </a:spcBef>
            </a:pPr>
            <a:r>
              <a:rPr lang="en-US" sz="2800" dirty="0"/>
              <a:t>Unless - working with higher application volumes</a:t>
            </a:r>
          </a:p>
          <a:p>
            <a:pPr>
              <a:spcBef>
                <a:spcPct val="50000"/>
              </a:spcBef>
            </a:pPr>
            <a:r>
              <a:rPr lang="en-US" sz="2800" dirty="0"/>
              <a:t>	10 GPA and above - Fungicides</a:t>
            </a:r>
          </a:p>
        </p:txBody>
      </p:sp>
      <p:sp>
        <p:nvSpPr>
          <p:cNvPr id="10" name="Rectangle 2"/>
          <p:cNvSpPr>
            <a:spLocks noGrp="1" noChangeArrowheads="1"/>
          </p:cNvSpPr>
          <p:nvPr>
            <p:ph type="title"/>
          </p:nvPr>
        </p:nvSpPr>
        <p:spPr>
          <a:xfrm>
            <a:off x="457200" y="152400"/>
            <a:ext cx="8229600" cy="1143000"/>
          </a:xfrm>
        </p:spPr>
        <p:txBody>
          <a:bodyPr/>
          <a:lstStyle/>
          <a:p>
            <a:r>
              <a:rPr lang="en-US" b="1" dirty="0"/>
              <a:t>Extended Range </a:t>
            </a:r>
            <a:r>
              <a:rPr lang="en-US" b="1" dirty="0" smtClean="0"/>
              <a:t>Flat-Fan</a:t>
            </a:r>
            <a:endParaRPr lang="en-US"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461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64611" name="Object 3"/>
          <p:cNvGraphicFramePr>
            <a:graphicFrameLocks/>
          </p:cNvGraphicFramePr>
          <p:nvPr/>
        </p:nvGraphicFramePr>
        <p:xfrm>
          <a:off x="457200" y="2514600"/>
          <a:ext cx="2667000" cy="2895600"/>
        </p:xfrm>
        <a:graphic>
          <a:graphicData uri="http://schemas.openxmlformats.org/presentationml/2006/ole">
            <p:oleObj spid="_x0000_s1930242" name="Document" r:id="rId5" imgW="1873226" imgH="1732082" progId="Word.Document.8">
              <p:embed/>
            </p:oleObj>
          </a:graphicData>
        </a:graphic>
      </p:graphicFrame>
      <p:pic>
        <p:nvPicPr>
          <p:cNvPr id="964612" name="Picture 4"/>
          <p:cNvPicPr>
            <a:picLocks noChangeArrowheads="1"/>
          </p:cNvPicPr>
          <p:nvPr/>
        </p:nvPicPr>
        <p:blipFill>
          <a:blip r:embed="rId6" cstate="print">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64613" name="Rectangle 5"/>
          <p:cNvSpPr>
            <a:spLocks noGrp="1" noChangeArrowheads="1"/>
          </p:cNvSpPr>
          <p:nvPr>
            <p:ph type="title"/>
          </p:nvPr>
        </p:nvSpPr>
        <p:spPr/>
        <p:txBody>
          <a:bodyPr/>
          <a:lstStyle/>
          <a:p>
            <a:r>
              <a:rPr lang="en-US"/>
              <a:t>Nozzles Types?</a:t>
            </a:r>
            <a:endParaRPr lang="en-US" sz="8000"/>
          </a:p>
        </p:txBody>
      </p:sp>
      <p:sp>
        <p:nvSpPr>
          <p:cNvPr id="964616" name="Oval 8"/>
          <p:cNvSpPr>
            <a:spLocks noChangeArrowheads="1"/>
          </p:cNvSpPr>
          <p:nvPr/>
        </p:nvSpPr>
        <p:spPr bwMode="auto">
          <a:xfrm>
            <a:off x="3429000" y="1676400"/>
            <a:ext cx="3276600" cy="46482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64617" name="Picture 9" descr="Hardi-injet"/>
          <p:cNvPicPr>
            <a:picLocks noGrp="1" noChangeAspect="1" noChangeArrowheads="1"/>
          </p:cNvPicPr>
          <p:nvPr>
            <p:ph idx="1"/>
          </p:nvPr>
        </p:nvPicPr>
        <p:blipFill>
          <a:blip r:embed="rId7" cstate="print"/>
          <a:srcRect l="11864" r="13559"/>
          <a:stretch>
            <a:fillRect/>
          </a:stretch>
        </p:blipFill>
        <p:spPr>
          <a:xfrm>
            <a:off x="6832600" y="2438400"/>
            <a:ext cx="2311400" cy="32004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endParaRPr lang="en-US"/>
          </a:p>
        </p:txBody>
      </p:sp>
      <p:sp>
        <p:nvSpPr>
          <p:cNvPr id="1260547" name="Rectangle 3"/>
          <p:cNvSpPr>
            <a:spLocks noGrp="1" noChangeArrowheads="1"/>
          </p:cNvSpPr>
          <p:nvPr>
            <p:ph type="title"/>
          </p:nvPr>
        </p:nvSpPr>
        <p:spPr>
          <a:xfrm>
            <a:off x="457200" y="76200"/>
            <a:ext cx="8229600" cy="1143000"/>
          </a:xfrm>
        </p:spPr>
        <p:txBody>
          <a:bodyPr/>
          <a:lstStyle/>
          <a:p>
            <a:pPr algn="l"/>
            <a:r>
              <a:rPr lang="en-US" sz="4000" dirty="0"/>
              <a:t>Turbo Flat-fan:</a:t>
            </a:r>
          </a:p>
        </p:txBody>
      </p:sp>
      <p:pic>
        <p:nvPicPr>
          <p:cNvPr id="1260548" name="Picture 4"/>
          <p:cNvPicPr>
            <a:picLocks noGrp="1" noChangeArrowheads="1"/>
          </p:cNvPicPr>
          <p:nvPr>
            <p:ph sz="quarter" idx="2"/>
          </p:nvPr>
        </p:nvPicPr>
        <p:blipFill>
          <a:blip r:embed="rId4" cstate="print">
            <a:lum contrast="12000"/>
          </a:blip>
          <a:srcRect/>
          <a:stretch>
            <a:fillRect/>
          </a:stretch>
        </p:blipFill>
        <p:spPr>
          <a:xfrm>
            <a:off x="5943600" y="1371600"/>
            <a:ext cx="2590800" cy="1524000"/>
          </a:xfrm>
          <a:noFill/>
          <a:ln/>
        </p:spPr>
      </p:pic>
      <p:sp>
        <p:nvSpPr>
          <p:cNvPr id="1260549" name="Rectangle 5"/>
          <p:cNvSpPr>
            <a:spLocks noChangeArrowheads="1"/>
          </p:cNvSpPr>
          <p:nvPr/>
        </p:nvSpPr>
        <p:spPr bwMode="auto">
          <a:xfrm>
            <a:off x="2667000" y="3200400"/>
            <a:ext cx="6477000" cy="3124200"/>
          </a:xfrm>
          <a:prstGeom prst="rect">
            <a:avLst/>
          </a:prstGeom>
          <a:solidFill>
            <a:schemeClr val="bg1"/>
          </a:solidFill>
          <a:ln w="12700">
            <a:noFill/>
            <a:miter lim="800000"/>
            <a:headEnd/>
            <a:tailEnd/>
          </a:ln>
          <a:effectLst/>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400"/>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400"/>
              <a:t>Tapered edge, wide angle flat pattern</a:t>
            </a:r>
          </a:p>
          <a:p>
            <a:pPr marL="342900" indent="-342900" eaLnBrk="0" hangingPunct="0">
              <a:spcBef>
                <a:spcPct val="20000"/>
              </a:spcBef>
              <a:buClr>
                <a:srgbClr val="868686"/>
              </a:buClr>
              <a:buSzPct val="75000"/>
              <a:buFont typeface="Monotype Sorts" pitchFamily="2" charset="2"/>
              <a:buChar char="l"/>
            </a:pPr>
            <a:r>
              <a:rPr lang="en-US" sz="2400"/>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400"/>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400"/>
              <a:t>Wide pressure range, 15 – 90 psi</a:t>
            </a:r>
          </a:p>
          <a:p>
            <a:pPr marL="342900" indent="-342900" eaLnBrk="0" hangingPunct="0">
              <a:spcBef>
                <a:spcPct val="20000"/>
              </a:spcBef>
              <a:buClr>
                <a:srgbClr val="868686"/>
              </a:buClr>
              <a:buSzPct val="75000"/>
              <a:buFont typeface="Monotype Sorts" pitchFamily="2" charset="2"/>
              <a:buChar char="l"/>
            </a:pPr>
            <a:r>
              <a:rPr lang="en-US" sz="2400"/>
              <a:t>Large, drift resistant droplets</a:t>
            </a:r>
          </a:p>
          <a:p>
            <a:pPr marL="342900" indent="-342900" eaLnBrk="0" hangingPunct="0">
              <a:spcBef>
                <a:spcPct val="20000"/>
              </a:spcBef>
              <a:buClr>
                <a:srgbClr val="868686"/>
              </a:buClr>
              <a:buSzPct val="75000"/>
              <a:buFont typeface="Monotype Sorts" pitchFamily="2" charset="2"/>
              <a:buChar char="l"/>
            </a:pPr>
            <a:r>
              <a:rPr lang="en-US" sz="2400"/>
              <a:t>Plastic with superior wear characteristics</a:t>
            </a:r>
          </a:p>
        </p:txBody>
      </p:sp>
      <p:pic>
        <p:nvPicPr>
          <p:cNvPr id="1260550" name="Picture 6" descr="TT cutaway"/>
          <p:cNvPicPr>
            <a:picLocks noChangeAspect="1" noChangeArrowheads="1"/>
          </p:cNvPicPr>
          <p:nvPr/>
        </p:nvPicPr>
        <p:blipFill>
          <a:blip r:embed="rId5" cstate="print"/>
          <a:srcRect/>
          <a:stretch>
            <a:fillRect/>
          </a:stretch>
        </p:blipFill>
        <p:spPr bwMode="auto">
          <a:xfrm>
            <a:off x="304800" y="1676400"/>
            <a:ext cx="2116138" cy="2389188"/>
          </a:xfrm>
          <a:prstGeom prst="rect">
            <a:avLst/>
          </a:prstGeom>
          <a:noFill/>
        </p:spPr>
      </p:pic>
      <p:sp>
        <p:nvSpPr>
          <p:cNvPr id="1260551" name="Rectangle 7"/>
          <p:cNvSpPr>
            <a:spLocks noChangeArrowheads="1"/>
          </p:cNvSpPr>
          <p:nvPr/>
        </p:nvSpPr>
        <p:spPr bwMode="auto">
          <a:xfrm>
            <a:off x="2667000" y="2057400"/>
            <a:ext cx="1600200" cy="6096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Pre-orifice</a:t>
            </a:r>
          </a:p>
        </p:txBody>
      </p:sp>
      <p:sp>
        <p:nvSpPr>
          <p:cNvPr id="1260552" name="Rectangle 8"/>
          <p:cNvSpPr>
            <a:spLocks noChangeArrowheads="1"/>
          </p:cNvSpPr>
          <p:nvPr/>
        </p:nvSpPr>
        <p:spPr bwMode="auto">
          <a:xfrm>
            <a:off x="457200" y="4419600"/>
            <a:ext cx="16764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Exit orifice</a:t>
            </a:r>
          </a:p>
        </p:txBody>
      </p:sp>
      <p:sp>
        <p:nvSpPr>
          <p:cNvPr id="1260553" name="Line 9"/>
          <p:cNvSpPr>
            <a:spLocks noChangeShapeType="1"/>
          </p:cNvSpPr>
          <p:nvPr/>
        </p:nvSpPr>
        <p:spPr bwMode="auto">
          <a:xfrm flipH="1">
            <a:off x="1295400" y="2743200"/>
            <a:ext cx="1219200" cy="381000"/>
          </a:xfrm>
          <a:prstGeom prst="line">
            <a:avLst/>
          </a:prstGeom>
          <a:noFill/>
          <a:ln w="38100">
            <a:solidFill>
              <a:schemeClr val="tx1"/>
            </a:solidFill>
            <a:round/>
            <a:headEnd/>
            <a:tailEnd type="triangle" w="med" len="med"/>
          </a:ln>
          <a:effectLst/>
        </p:spPr>
        <p:txBody>
          <a:bodyPr wrap="none"/>
          <a:lstStyle/>
          <a:p>
            <a:endParaRPr lang="en-US"/>
          </a:p>
        </p:txBody>
      </p:sp>
      <p:sp>
        <p:nvSpPr>
          <p:cNvPr id="1260554" name="Line 10"/>
          <p:cNvSpPr>
            <a:spLocks noChangeShapeType="1"/>
          </p:cNvSpPr>
          <p:nvPr/>
        </p:nvSpPr>
        <p:spPr bwMode="auto">
          <a:xfrm flipV="1">
            <a:off x="1676400" y="3962400"/>
            <a:ext cx="76200" cy="533400"/>
          </a:xfrm>
          <a:prstGeom prst="line">
            <a:avLst/>
          </a:prstGeom>
          <a:noFill/>
          <a:ln w="38100">
            <a:solidFill>
              <a:schemeClr val="tx1"/>
            </a:solidFill>
            <a:round/>
            <a:headEnd/>
            <a:tailEnd type="triangle" w="med" len="med"/>
          </a:ln>
          <a:effectLst/>
        </p:spPr>
        <p:txBody>
          <a:bodyPr wrap="none"/>
          <a:lstStyle/>
          <a:p>
            <a:endParaRPr lang="en-US"/>
          </a:p>
        </p:txBody>
      </p:sp>
      <p:pic>
        <p:nvPicPr>
          <p:cNvPr id="1260555" name="Picture 11"/>
          <p:cNvPicPr>
            <a:picLocks noGrp="1" noChangeArrowheads="1"/>
          </p:cNvPicPr>
          <p:nvPr>
            <p:ph sz="quarter" idx="3"/>
          </p:nvPr>
        </p:nvPicPr>
        <p:blipFill>
          <a:blip r:embed="rId6" cstate="print">
            <a:lum bright="42000" contrast="66000"/>
          </a:blip>
          <a:srcRect/>
          <a:stretch>
            <a:fillRect/>
          </a:stretch>
        </p:blipFill>
        <p:spPr>
          <a:xfrm>
            <a:off x="381000" y="5029200"/>
            <a:ext cx="1600200" cy="1752600"/>
          </a:xfrm>
          <a:noFill/>
          <a:ln/>
        </p:spPr>
      </p:pic>
      <p:sp>
        <p:nvSpPr>
          <p:cNvPr id="1260556" name="WordArt 12"/>
          <p:cNvSpPr>
            <a:spLocks noChangeArrowheads="1" noChangeShapeType="1" noTextEdit="1"/>
          </p:cNvSpPr>
          <p:nvPr/>
        </p:nvSpPr>
        <p:spPr bwMode="auto">
          <a:xfrm rot="-395504">
            <a:off x="4464928" y="762000"/>
            <a:ext cx="1657350" cy="9652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0000FF"/>
                </a:solidFill>
                <a:latin typeface="Arial Black"/>
              </a:rPr>
              <a:t>chamber</a:t>
            </a:r>
          </a:p>
        </p:txBody>
      </p:sp>
      <p:sp>
        <p:nvSpPr>
          <p:cNvPr id="13" name="Text Box 7"/>
          <p:cNvSpPr txBox="1">
            <a:spLocks noChangeArrowheads="1"/>
          </p:cNvSpPr>
          <p:nvPr/>
        </p:nvSpPr>
        <p:spPr bwMode="auto">
          <a:xfrm>
            <a:off x="228600" y="1143000"/>
            <a:ext cx="4191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a:t>
            </a:r>
            <a:r>
              <a:rPr lang="en-US" sz="2000" dirty="0" smtClean="0">
                <a:solidFill>
                  <a:srgbClr val="FF0000"/>
                </a:solidFill>
                <a:latin typeface="Comic Sans MS" pitchFamily="66" charset="0"/>
              </a:rPr>
              <a:t>9</a:t>
            </a:r>
            <a:r>
              <a:rPr lang="en-US" sz="2000" dirty="0" smtClean="0">
                <a:solidFill>
                  <a:srgbClr val="FF0000"/>
                </a:solidFill>
                <a:latin typeface="Comic Sans MS" pitchFamily="66" charset="0"/>
              </a:rPr>
              <a:t>, </a:t>
            </a:r>
            <a:r>
              <a:rPr lang="en-US" sz="2000" dirty="0">
                <a:solidFill>
                  <a:srgbClr val="FF0000"/>
                </a:solidFill>
                <a:latin typeface="Comic Sans MS" pitchFamily="66" charset="0"/>
              </a:rPr>
              <a:t>TeeJet Catalog 50A</a:t>
            </a:r>
          </a:p>
        </p:txBody>
      </p:sp>
    </p:spTree>
    <p:custDataLst>
      <p:tags r:id="rId1"/>
    </p:custData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85800"/>
          </a:xfrm>
        </p:spPr>
        <p:txBody>
          <a:bodyPr>
            <a:noAutofit/>
          </a:bodyPr>
          <a:lstStyle/>
          <a:p>
            <a:pPr eaLnBrk="1" hangingPunct="1"/>
            <a:r>
              <a:rPr lang="en-US" sz="4000" b="1" dirty="0" smtClean="0"/>
              <a:t>New Release In 2006</a:t>
            </a:r>
          </a:p>
        </p:txBody>
      </p:sp>
      <p:sp>
        <p:nvSpPr>
          <p:cNvPr id="40963" name="Rectangle 3"/>
          <p:cNvSpPr>
            <a:spLocks noGrp="1" noChangeArrowheads="1"/>
          </p:cNvSpPr>
          <p:nvPr>
            <p:ph type="body" sz="half" idx="1"/>
          </p:nvPr>
        </p:nvSpPr>
        <p:spPr>
          <a:xfrm>
            <a:off x="228600" y="1752600"/>
            <a:ext cx="4724400" cy="1752600"/>
          </a:xfrm>
        </p:spPr>
        <p:txBody>
          <a:bodyPr/>
          <a:lstStyle/>
          <a:p>
            <a:pPr eaLnBrk="1" hangingPunct="1"/>
            <a:r>
              <a:rPr lang="en-US" sz="2400" dirty="0" smtClean="0"/>
              <a:t>Dual outlet</a:t>
            </a:r>
          </a:p>
          <a:p>
            <a:pPr eaLnBrk="1" hangingPunct="1"/>
            <a:r>
              <a:rPr lang="en-US" sz="2400" dirty="0" smtClean="0"/>
              <a:t>Superior leaf coverage</a:t>
            </a:r>
          </a:p>
          <a:p>
            <a:pPr eaLnBrk="1" hangingPunct="1"/>
            <a:r>
              <a:rPr lang="en-US" sz="2400" dirty="0" smtClean="0"/>
              <a:t>Droplet range slightly larger that comparable TT flat-fan</a:t>
            </a:r>
          </a:p>
        </p:txBody>
      </p:sp>
      <p:sp>
        <p:nvSpPr>
          <p:cNvPr id="40964" name="Rectangle 4"/>
          <p:cNvSpPr>
            <a:spLocks noChangeArrowheads="1"/>
          </p:cNvSpPr>
          <p:nvPr/>
        </p:nvSpPr>
        <p:spPr bwMode="auto">
          <a:xfrm>
            <a:off x="609600" y="3886200"/>
            <a:ext cx="3505200" cy="457200"/>
          </a:xfrm>
          <a:prstGeom prst="rect">
            <a:avLst/>
          </a:prstGeom>
          <a:noFill/>
          <a:ln w="9525">
            <a:solidFill>
              <a:schemeClr val="tx1"/>
            </a:solidFill>
            <a:miter lim="800000"/>
            <a:headEnd/>
            <a:tailEnd/>
          </a:ln>
        </p:spPr>
        <p:txBody>
          <a:bodyPr wrap="none" anchor="ctr"/>
          <a:lstStyle/>
          <a:p>
            <a:pPr algn="ctr"/>
            <a:r>
              <a:rPr lang="en-US" sz="2400" b="1" dirty="0">
                <a:latin typeface="+mn-lt"/>
              </a:rPr>
              <a:t>Turbo </a:t>
            </a:r>
            <a:r>
              <a:rPr lang="en-US" sz="2400" b="1" dirty="0" err="1">
                <a:latin typeface="+mn-lt"/>
              </a:rPr>
              <a:t>TwinJet</a:t>
            </a:r>
            <a:endParaRPr lang="en-US" sz="2400" b="1" dirty="0">
              <a:latin typeface="+mn-lt"/>
            </a:endParaRPr>
          </a:p>
        </p:txBody>
      </p:sp>
      <p:pic>
        <p:nvPicPr>
          <p:cNvPr id="40965" name="Picture 5"/>
          <p:cNvPicPr>
            <a:picLocks noChangeAspect="1" noChangeArrowheads="1"/>
          </p:cNvPicPr>
          <p:nvPr/>
        </p:nvPicPr>
        <p:blipFill>
          <a:blip r:embed="rId4" cstate="email"/>
          <a:srcRect/>
          <a:stretch>
            <a:fillRect/>
          </a:stretch>
        </p:blipFill>
        <p:spPr bwMode="auto">
          <a:xfrm>
            <a:off x="381000" y="4694237"/>
            <a:ext cx="8382000" cy="1782763"/>
          </a:xfrm>
          <a:prstGeom prst="rect">
            <a:avLst/>
          </a:prstGeom>
          <a:noFill/>
          <a:ln w="12700">
            <a:noFill/>
            <a:miter lim="800000"/>
            <a:headEnd/>
            <a:tailEnd/>
          </a:ln>
        </p:spPr>
      </p:pic>
      <p:pic>
        <p:nvPicPr>
          <p:cNvPr id="40966" name="Picture 6"/>
          <p:cNvPicPr>
            <a:picLocks noChangeAspect="1" noChangeArrowheads="1"/>
          </p:cNvPicPr>
          <p:nvPr/>
        </p:nvPicPr>
        <p:blipFill>
          <a:blip r:embed="rId5" cstate="email"/>
          <a:srcRect/>
          <a:stretch>
            <a:fillRect/>
          </a:stretch>
        </p:blipFill>
        <p:spPr bwMode="auto">
          <a:xfrm>
            <a:off x="4724400" y="1447800"/>
            <a:ext cx="2438400" cy="2424112"/>
          </a:xfrm>
          <a:prstGeom prst="rect">
            <a:avLst/>
          </a:prstGeom>
          <a:noFill/>
          <a:ln w="12700">
            <a:noFill/>
            <a:miter lim="800000"/>
            <a:headEnd/>
            <a:tailEnd/>
          </a:ln>
        </p:spPr>
      </p:pic>
      <p:pic>
        <p:nvPicPr>
          <p:cNvPr id="8" name="Picture 19" descr="TT cutaway"/>
          <p:cNvPicPr>
            <a:picLocks noChangeAspect="1" noChangeArrowheads="1"/>
          </p:cNvPicPr>
          <p:nvPr/>
        </p:nvPicPr>
        <p:blipFill>
          <a:blip r:embed="rId6" cstate="email"/>
          <a:srcRect/>
          <a:stretch>
            <a:fillRect/>
          </a:stretch>
        </p:blipFill>
        <p:spPr bwMode="auto">
          <a:xfrm>
            <a:off x="7391400" y="1600200"/>
            <a:ext cx="1524000" cy="1720374"/>
          </a:xfrm>
          <a:prstGeom prst="rect">
            <a:avLst/>
          </a:prstGeom>
          <a:noFill/>
        </p:spPr>
      </p:pic>
      <p:sp>
        <p:nvSpPr>
          <p:cNvPr id="9" name="Line 9"/>
          <p:cNvSpPr>
            <a:spLocks noChangeShapeType="1"/>
          </p:cNvSpPr>
          <p:nvPr/>
        </p:nvSpPr>
        <p:spPr bwMode="auto">
          <a:xfrm>
            <a:off x="7086600" y="1752600"/>
            <a:ext cx="990600" cy="838200"/>
          </a:xfrm>
          <a:prstGeom prst="line">
            <a:avLst/>
          </a:prstGeom>
          <a:noFill/>
          <a:ln w="38100">
            <a:solidFill>
              <a:schemeClr val="tx1"/>
            </a:solidFill>
            <a:round/>
            <a:headEnd/>
            <a:tailEnd type="triangle" w="med" len="med"/>
          </a:ln>
        </p:spPr>
        <p:txBody>
          <a:bodyPr wrap="none"/>
          <a:lstStyle/>
          <a:p>
            <a:endParaRPr lang="en-US"/>
          </a:p>
        </p:txBody>
      </p:sp>
      <p:sp>
        <p:nvSpPr>
          <p:cNvPr id="10" name="Line 10"/>
          <p:cNvSpPr>
            <a:spLocks noChangeShapeType="1"/>
          </p:cNvSpPr>
          <p:nvPr/>
        </p:nvSpPr>
        <p:spPr bwMode="auto">
          <a:xfrm flipV="1">
            <a:off x="8382000" y="3276600"/>
            <a:ext cx="76200" cy="533400"/>
          </a:xfrm>
          <a:prstGeom prst="line">
            <a:avLst/>
          </a:prstGeom>
          <a:noFill/>
          <a:ln w="38100">
            <a:solidFill>
              <a:schemeClr val="tx1"/>
            </a:solidFill>
            <a:round/>
            <a:headEnd/>
            <a:tailEnd type="triangle" w="med" len="med"/>
          </a:ln>
        </p:spPr>
        <p:txBody>
          <a:bodyPr wrap="none"/>
          <a:lstStyle/>
          <a:p>
            <a:endParaRPr lang="en-US"/>
          </a:p>
        </p:txBody>
      </p:sp>
      <p:sp>
        <p:nvSpPr>
          <p:cNvPr id="11" name="Line 9"/>
          <p:cNvSpPr>
            <a:spLocks noChangeShapeType="1"/>
          </p:cNvSpPr>
          <p:nvPr/>
        </p:nvSpPr>
        <p:spPr bwMode="auto">
          <a:xfrm flipH="1">
            <a:off x="6172200" y="1752600"/>
            <a:ext cx="914400" cy="457200"/>
          </a:xfrm>
          <a:prstGeom prst="line">
            <a:avLst/>
          </a:prstGeom>
          <a:noFill/>
          <a:ln w="38100">
            <a:solidFill>
              <a:schemeClr val="tx1"/>
            </a:solidFill>
            <a:round/>
            <a:headEnd/>
            <a:tailEnd type="triangle" w="med" len="med"/>
          </a:ln>
        </p:spPr>
        <p:txBody>
          <a:bodyPr wrap="none"/>
          <a:lstStyle/>
          <a:p>
            <a:endParaRPr lang="en-US"/>
          </a:p>
        </p:txBody>
      </p:sp>
      <p:sp>
        <p:nvSpPr>
          <p:cNvPr id="12" name="Text Box 7"/>
          <p:cNvSpPr txBox="1">
            <a:spLocks noChangeArrowheads="1"/>
          </p:cNvSpPr>
          <p:nvPr/>
        </p:nvSpPr>
        <p:spPr bwMode="auto">
          <a:xfrm>
            <a:off x="228600" y="1143000"/>
            <a:ext cx="4191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10, TeeJet Catalog 50A</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D(C)XL11003_no_back.jpg"/>
          <p:cNvPicPr>
            <a:picLocks noChangeAspect="1"/>
          </p:cNvPicPr>
          <p:nvPr/>
        </p:nvPicPr>
        <p:blipFill>
          <a:blip r:embed="rId5" cstate="email"/>
          <a:srcRect/>
          <a:stretch>
            <a:fillRect/>
          </a:stretch>
        </p:blipFill>
        <p:spPr>
          <a:xfrm rot="10800000">
            <a:off x="6096001" y="1600200"/>
            <a:ext cx="2700996" cy="3657600"/>
          </a:xfrm>
          <a:prstGeom prst="rect">
            <a:avLst/>
          </a:prstGeom>
        </p:spPr>
      </p:pic>
      <p:graphicFrame>
        <p:nvGraphicFramePr>
          <p:cNvPr id="8194" name="Object 3"/>
          <p:cNvGraphicFramePr>
            <a:graphicFrameLocks/>
          </p:cNvGraphicFramePr>
          <p:nvPr/>
        </p:nvGraphicFramePr>
        <p:xfrm>
          <a:off x="457200" y="914400"/>
          <a:ext cx="2438400" cy="2286000"/>
        </p:xfrm>
        <a:graphic>
          <a:graphicData uri="http://schemas.openxmlformats.org/presentationml/2006/ole">
            <p:oleObj spid="_x0000_s1931266" name="Document" r:id="rId6" imgW="1873226" imgH="1732082" progId="Word.Document.8">
              <p:embed/>
            </p:oleObj>
          </a:graphicData>
        </a:graphic>
      </p:graphicFrame>
      <p:pic>
        <p:nvPicPr>
          <p:cNvPr id="8196" name="Picture 4"/>
          <p:cNvPicPr>
            <a:picLocks noChangeArrowheads="1"/>
          </p:cNvPicPr>
          <p:nvPr/>
        </p:nvPicPr>
        <p:blipFill>
          <a:blip r:embed="rId7" cstate="email">
            <a:lum bright="42000" contrast="66000"/>
          </a:blip>
          <a:srcRect/>
          <a:stretch>
            <a:fillRect/>
          </a:stretch>
        </p:blipFill>
        <p:spPr bwMode="auto">
          <a:xfrm>
            <a:off x="3276600" y="2057400"/>
            <a:ext cx="2362200" cy="2895600"/>
          </a:xfrm>
          <a:prstGeom prst="rect">
            <a:avLst/>
          </a:prstGeom>
          <a:noFill/>
          <a:ln w="9525">
            <a:noFill/>
            <a:miter lim="800000"/>
            <a:headEnd/>
            <a:tailEnd/>
          </a:ln>
        </p:spPr>
      </p:pic>
      <p:sp>
        <p:nvSpPr>
          <p:cNvPr id="8197" name="Rectangle 5"/>
          <p:cNvSpPr>
            <a:spLocks noGrp="1" noChangeArrowheads="1"/>
          </p:cNvSpPr>
          <p:nvPr>
            <p:ph type="title"/>
          </p:nvPr>
        </p:nvSpPr>
        <p:spPr>
          <a:xfrm>
            <a:off x="762000" y="228600"/>
            <a:ext cx="7686675" cy="533400"/>
          </a:xfrm>
        </p:spPr>
        <p:txBody>
          <a:bodyPr>
            <a:normAutofit fontScale="90000"/>
          </a:bodyPr>
          <a:lstStyle/>
          <a:p>
            <a:pPr eaLnBrk="1" hangingPunct="1"/>
            <a:r>
              <a:rPr lang="en-US" b="1" dirty="0" smtClean="0"/>
              <a:t>Nozzles Types?</a:t>
            </a:r>
            <a:endParaRPr lang="en-US" sz="8000" b="1" dirty="0" smtClean="0"/>
          </a:p>
        </p:txBody>
      </p:sp>
      <p:pic>
        <p:nvPicPr>
          <p:cNvPr id="8199" name="Picture 7" descr="hypro-1"/>
          <p:cNvPicPr>
            <a:picLocks noChangeAspect="1" noChangeArrowheads="1"/>
          </p:cNvPicPr>
          <p:nvPr/>
        </p:nvPicPr>
        <p:blipFill>
          <a:blip r:embed="rId8" cstate="email">
            <a:lum bright="-6000" contrast="12000"/>
          </a:blip>
          <a:srcRect/>
          <a:stretch>
            <a:fillRect/>
          </a:stretch>
        </p:blipFill>
        <p:spPr bwMode="auto">
          <a:xfrm>
            <a:off x="457200" y="3276600"/>
            <a:ext cx="2479675" cy="2667000"/>
          </a:xfrm>
          <a:prstGeom prst="rect">
            <a:avLst/>
          </a:prstGeom>
          <a:noFill/>
          <a:ln w="9525">
            <a:noFill/>
            <a:miter lim="800000"/>
            <a:headEnd/>
            <a:tailEnd/>
          </a:ln>
        </p:spPr>
      </p:pic>
      <p:sp>
        <p:nvSpPr>
          <p:cNvPr id="8200" name="Oval 8"/>
          <p:cNvSpPr>
            <a:spLocks noChangeArrowheads="1"/>
          </p:cNvSpPr>
          <p:nvPr/>
        </p:nvSpPr>
        <p:spPr bwMode="auto">
          <a:xfrm>
            <a:off x="5867400" y="1143000"/>
            <a:ext cx="3048000" cy="4724400"/>
          </a:xfrm>
          <a:prstGeom prst="ellipse">
            <a:avLst/>
          </a:prstGeom>
          <a:noFill/>
          <a:ln w="12700">
            <a:solidFill>
              <a:schemeClr val="tx1"/>
            </a:solidFill>
            <a:round/>
            <a:headEnd type="none" w="sm" len="sm"/>
            <a:tailEnd type="none" w="sm" len="sm"/>
          </a:ln>
        </p:spPr>
        <p:txBody>
          <a:bodyPr wrap="none" anchor="ctr"/>
          <a:lstStyle/>
          <a:p>
            <a:endParaRPr lang="en-US"/>
          </a:p>
        </p:txBody>
      </p:sp>
    </p:spTree>
    <p:custDataLst>
      <p:tags r:id="rId2"/>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6" name="Picture 2" descr="Turret"/>
          <p:cNvPicPr>
            <a:picLocks noChangeAspect="1" noChangeArrowheads="1"/>
          </p:cNvPicPr>
          <p:nvPr/>
        </p:nvPicPr>
        <p:blipFill>
          <a:blip r:embed="rId4" cstate="print"/>
          <a:srcRect/>
          <a:stretch>
            <a:fillRect/>
          </a:stretch>
        </p:blipFill>
        <p:spPr bwMode="auto">
          <a:xfrm>
            <a:off x="2362200" y="2657475"/>
            <a:ext cx="4800600" cy="3600450"/>
          </a:xfrm>
          <a:prstGeom prst="rect">
            <a:avLst/>
          </a:prstGeom>
          <a:noFill/>
        </p:spPr>
      </p:pic>
      <p:sp>
        <p:nvSpPr>
          <p:cNvPr id="973827" name="Rectangle 3"/>
          <p:cNvSpPr>
            <a:spLocks noChangeArrowheads="1"/>
          </p:cNvSpPr>
          <p:nvPr/>
        </p:nvSpPr>
        <p:spPr bwMode="auto">
          <a:xfrm>
            <a:off x="533400" y="0"/>
            <a:ext cx="8458200" cy="1143000"/>
          </a:xfrm>
          <a:prstGeom prst="rect">
            <a:avLst/>
          </a:prstGeom>
          <a:noFill/>
          <a:ln w="9525">
            <a:noFill/>
            <a:miter lim="800000"/>
            <a:headEnd/>
            <a:tailEnd/>
          </a:ln>
          <a:effectLst/>
        </p:spPr>
        <p:txBody>
          <a:bodyPr lIns="92075" tIns="46038" rIns="92075" bIns="46038" anchor="ctr"/>
          <a:lstStyle/>
          <a:p>
            <a:pPr eaLnBrk="0" hangingPunct="0"/>
            <a:r>
              <a:rPr lang="en-US" sz="4400" b="1"/>
              <a:t>Air-Induction/Venturi Nozzles</a:t>
            </a:r>
            <a:endParaRPr lang="en-US" sz="4000" b="1"/>
          </a:p>
        </p:txBody>
      </p:sp>
      <p:sp>
        <p:nvSpPr>
          <p:cNvPr id="973828" name="Rectangle 4"/>
          <p:cNvSpPr>
            <a:spLocks noChangeArrowheads="1"/>
          </p:cNvSpPr>
          <p:nvPr/>
        </p:nvSpPr>
        <p:spPr bwMode="auto">
          <a:xfrm>
            <a:off x="457200" y="1066800"/>
            <a:ext cx="8255000" cy="1219200"/>
          </a:xfrm>
          <a:prstGeom prst="rect">
            <a:avLst/>
          </a:prstGeom>
          <a:solidFill>
            <a:srgbClr val="FFFFFF"/>
          </a:solidFill>
          <a:ln w="9525">
            <a:noFill/>
            <a:miter lim="800000"/>
            <a:headEnd/>
            <a:tailEnd/>
          </a:ln>
          <a:effectLst/>
        </p:spPr>
        <p:txBody>
          <a:bodyPr lIns="92075" tIns="46038" rIns="92075" bIns="46038"/>
          <a:lstStyle/>
          <a:p>
            <a:pPr marL="342900" indent="-342900" eaLnBrk="0" hangingPunct="0">
              <a:spcBef>
                <a:spcPct val="20000"/>
              </a:spcBef>
              <a:buClr>
                <a:schemeClr val="folHlink"/>
              </a:buClr>
              <a:buSzPct val="75000"/>
              <a:buFont typeface="Monotype Sorts" pitchFamily="2" charset="2"/>
              <a:buNone/>
            </a:pPr>
            <a:r>
              <a:rPr lang="en-US" sz="3600" b="1">
                <a:solidFill>
                  <a:srgbClr val="0000FF"/>
                </a:solidFill>
              </a:rPr>
              <a:t>Where air is drawn into the nozzle cavity and exits with the fluid.</a:t>
            </a:r>
          </a:p>
        </p:txBody>
      </p:sp>
      <p:pic>
        <p:nvPicPr>
          <p:cNvPr id="973829" name="Picture 5" descr="turbo drop"/>
          <p:cNvPicPr>
            <a:picLocks noChangeAspect="1" noChangeArrowheads="1"/>
          </p:cNvPicPr>
          <p:nvPr/>
        </p:nvPicPr>
        <p:blipFill>
          <a:blip r:embed="rId5" cstate="print">
            <a:lum bright="24000"/>
          </a:blip>
          <a:srcRect l="24390" t="12195" r="19513" b="9756"/>
          <a:stretch>
            <a:fillRect/>
          </a:stretch>
        </p:blipFill>
        <p:spPr bwMode="auto">
          <a:xfrm>
            <a:off x="228600" y="2514600"/>
            <a:ext cx="1908175" cy="1990725"/>
          </a:xfrm>
          <a:prstGeom prst="rect">
            <a:avLst/>
          </a:prstGeom>
          <a:noFill/>
        </p:spPr>
      </p:pic>
      <p:pic>
        <p:nvPicPr>
          <p:cNvPr id="973830" name="Picture 6" descr="MVC-051F"/>
          <p:cNvPicPr>
            <a:picLocks noGrp="1" noChangeAspect="1" noChangeArrowheads="1"/>
          </p:cNvPicPr>
          <p:nvPr>
            <p:ph sz="quarter" idx="1"/>
          </p:nvPr>
        </p:nvPicPr>
        <p:blipFill>
          <a:blip r:embed="rId6" cstate="print">
            <a:lum bright="18000"/>
          </a:blip>
          <a:srcRect l="25000" t="16251" r="16251" b="13750"/>
          <a:stretch>
            <a:fillRect/>
          </a:stretch>
        </p:blipFill>
        <p:spPr>
          <a:xfrm>
            <a:off x="76200" y="4724400"/>
            <a:ext cx="2133600" cy="1600200"/>
          </a:xfrm>
          <a:ln/>
        </p:spPr>
      </p:pic>
      <p:pic>
        <p:nvPicPr>
          <p:cNvPr id="973832" name="Picture 8" descr="MVC-077X"/>
          <p:cNvPicPr>
            <a:picLocks noGrp="1" noChangeAspect="1" noChangeArrowheads="1"/>
          </p:cNvPicPr>
          <p:nvPr>
            <p:ph sz="quarter" idx="3"/>
          </p:nvPr>
        </p:nvPicPr>
        <p:blipFill>
          <a:blip r:embed="rId7" cstate="print"/>
          <a:srcRect l="41666" t="25926" r="22223" b="22223"/>
          <a:stretch>
            <a:fillRect/>
          </a:stretch>
        </p:blipFill>
        <p:spPr>
          <a:xfrm>
            <a:off x="7467600" y="4800600"/>
            <a:ext cx="1447800" cy="1619250"/>
          </a:xfrm>
          <a:ln/>
        </p:spPr>
      </p:pic>
      <p:pic>
        <p:nvPicPr>
          <p:cNvPr id="973834" name="Picture 10" descr="Hardi-injet"/>
          <p:cNvPicPr>
            <a:picLocks noGrp="1" noChangeAspect="1" noChangeArrowheads="1"/>
          </p:cNvPicPr>
          <p:nvPr>
            <p:ph sz="quarter" idx="2"/>
          </p:nvPr>
        </p:nvPicPr>
        <p:blipFill>
          <a:blip r:embed="rId8" cstate="print"/>
          <a:srcRect l="11864" r="13559"/>
          <a:stretch>
            <a:fillRect/>
          </a:stretch>
        </p:blipFill>
        <p:spPr>
          <a:xfrm>
            <a:off x="7391400" y="2505075"/>
            <a:ext cx="1524000" cy="2143125"/>
          </a:xfrm>
          <a:noFill/>
          <a:ln/>
        </p:spPr>
      </p:pic>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http://www.hypropumps.com/NR/rdonlyres/E2877E66-7759-4301-AE01-FF3B4563E4F5/46/SG_ULD_pic.jpg"/>
          <p:cNvPicPr>
            <a:picLocks noChangeAspect="1" noChangeArrowheads="1"/>
          </p:cNvPicPr>
          <p:nvPr/>
        </p:nvPicPr>
        <p:blipFill>
          <a:blip r:embed="rId3" cstate="email"/>
          <a:srcRect/>
          <a:stretch>
            <a:fillRect/>
          </a:stretch>
        </p:blipFill>
        <p:spPr bwMode="auto">
          <a:xfrm>
            <a:off x="4114800" y="5181600"/>
            <a:ext cx="1608667" cy="1447800"/>
          </a:xfrm>
          <a:prstGeom prst="rect">
            <a:avLst/>
          </a:prstGeom>
          <a:noFill/>
        </p:spPr>
      </p:pic>
      <p:sp>
        <p:nvSpPr>
          <p:cNvPr id="41986" name="Rectangle 2"/>
          <p:cNvSpPr>
            <a:spLocks noGrp="1" noChangeArrowheads="1"/>
          </p:cNvSpPr>
          <p:nvPr>
            <p:ph type="title"/>
          </p:nvPr>
        </p:nvSpPr>
        <p:spPr>
          <a:xfrm>
            <a:off x="228600" y="152400"/>
            <a:ext cx="8509000" cy="762000"/>
          </a:xfrm>
        </p:spPr>
        <p:txBody>
          <a:bodyPr/>
          <a:lstStyle/>
          <a:p>
            <a:pPr eaLnBrk="1" hangingPunct="1"/>
            <a:r>
              <a:rPr lang="en-US" sz="4000" b="1" dirty="0" smtClean="0"/>
              <a:t>Pre-Orifice VENTURI Nozzles</a:t>
            </a:r>
          </a:p>
        </p:txBody>
      </p:sp>
      <p:pic>
        <p:nvPicPr>
          <p:cNvPr id="41987" name="Picture 3" descr="AI Cutaway"/>
          <p:cNvPicPr>
            <a:picLocks noChangeAspect="1" noChangeArrowheads="1"/>
          </p:cNvPicPr>
          <p:nvPr/>
        </p:nvPicPr>
        <p:blipFill>
          <a:blip r:embed="rId4" cstate="email"/>
          <a:srcRect/>
          <a:stretch>
            <a:fillRect/>
          </a:stretch>
        </p:blipFill>
        <p:spPr bwMode="auto">
          <a:xfrm>
            <a:off x="5562600" y="1524000"/>
            <a:ext cx="1343025" cy="3898900"/>
          </a:xfrm>
          <a:prstGeom prst="rect">
            <a:avLst/>
          </a:prstGeom>
          <a:noFill/>
          <a:ln w="9525">
            <a:noFill/>
            <a:miter lim="800000"/>
            <a:headEnd/>
            <a:tailEnd/>
          </a:ln>
        </p:spPr>
      </p:pic>
      <p:sp>
        <p:nvSpPr>
          <p:cNvPr id="41988" name="Rectangle 4"/>
          <p:cNvSpPr>
            <a:spLocks noChangeArrowheads="1"/>
          </p:cNvSpPr>
          <p:nvPr/>
        </p:nvSpPr>
        <p:spPr bwMode="auto">
          <a:xfrm>
            <a:off x="7010400" y="1600200"/>
            <a:ext cx="1447800" cy="457200"/>
          </a:xfrm>
          <a:prstGeom prst="rect">
            <a:avLst/>
          </a:prstGeom>
          <a:noFill/>
          <a:ln w="9525">
            <a:solidFill>
              <a:schemeClr val="tx1"/>
            </a:solidFill>
            <a:miter lim="800000"/>
            <a:headEnd/>
            <a:tailEnd/>
          </a:ln>
        </p:spPr>
        <p:txBody>
          <a:bodyPr wrap="none" anchor="ctr"/>
          <a:lstStyle/>
          <a:p>
            <a:pPr algn="ctr"/>
            <a:r>
              <a:rPr lang="en-US" sz="2400" dirty="0">
                <a:latin typeface="+mj-lt"/>
              </a:rPr>
              <a:t>Pre-orifice</a:t>
            </a:r>
          </a:p>
        </p:txBody>
      </p:sp>
      <p:sp>
        <p:nvSpPr>
          <p:cNvPr id="41989" name="Rectangle 5"/>
          <p:cNvSpPr>
            <a:spLocks noChangeArrowheads="1"/>
          </p:cNvSpPr>
          <p:nvPr/>
        </p:nvSpPr>
        <p:spPr bwMode="auto">
          <a:xfrm>
            <a:off x="7162800" y="2895600"/>
            <a:ext cx="1752600" cy="533400"/>
          </a:xfrm>
          <a:prstGeom prst="rect">
            <a:avLst/>
          </a:prstGeom>
          <a:noFill/>
          <a:ln w="9525">
            <a:solidFill>
              <a:schemeClr val="tx1"/>
            </a:solidFill>
            <a:miter lim="800000"/>
            <a:headEnd/>
            <a:tailEnd/>
          </a:ln>
        </p:spPr>
        <p:txBody>
          <a:bodyPr wrap="none" anchor="ctr"/>
          <a:lstStyle/>
          <a:p>
            <a:pPr algn="ctr"/>
            <a:r>
              <a:rPr lang="en-US" sz="2400" dirty="0">
                <a:latin typeface="+mj-lt"/>
              </a:rPr>
              <a:t>Air induction</a:t>
            </a:r>
          </a:p>
        </p:txBody>
      </p:sp>
      <p:sp>
        <p:nvSpPr>
          <p:cNvPr id="41990" name="Rectangle 6"/>
          <p:cNvSpPr>
            <a:spLocks noChangeArrowheads="1"/>
          </p:cNvSpPr>
          <p:nvPr/>
        </p:nvSpPr>
        <p:spPr bwMode="auto">
          <a:xfrm>
            <a:off x="7086600" y="4495800"/>
            <a:ext cx="1600200" cy="533400"/>
          </a:xfrm>
          <a:prstGeom prst="rect">
            <a:avLst/>
          </a:prstGeom>
          <a:noFill/>
          <a:ln w="9525">
            <a:solidFill>
              <a:schemeClr val="tx1"/>
            </a:solidFill>
            <a:miter lim="800000"/>
            <a:headEnd/>
            <a:tailEnd/>
          </a:ln>
        </p:spPr>
        <p:txBody>
          <a:bodyPr wrap="none" anchor="ctr"/>
          <a:lstStyle/>
          <a:p>
            <a:pPr algn="ctr"/>
            <a:r>
              <a:rPr lang="en-US" sz="2400" dirty="0">
                <a:latin typeface="+mj-lt"/>
              </a:rPr>
              <a:t>Exit orifice</a:t>
            </a:r>
          </a:p>
        </p:txBody>
      </p:sp>
      <p:sp>
        <p:nvSpPr>
          <p:cNvPr id="41991" name="Line 7"/>
          <p:cNvSpPr>
            <a:spLocks noChangeShapeType="1"/>
          </p:cNvSpPr>
          <p:nvPr/>
        </p:nvSpPr>
        <p:spPr bwMode="auto">
          <a:xfrm flipH="1">
            <a:off x="6248400" y="1981200"/>
            <a:ext cx="762000" cy="838200"/>
          </a:xfrm>
          <a:prstGeom prst="line">
            <a:avLst/>
          </a:prstGeom>
          <a:noFill/>
          <a:ln w="38100">
            <a:solidFill>
              <a:schemeClr val="tx1"/>
            </a:solidFill>
            <a:round/>
            <a:headEnd/>
            <a:tailEnd type="triangle" w="med" len="med"/>
          </a:ln>
        </p:spPr>
        <p:txBody>
          <a:bodyPr wrap="none"/>
          <a:lstStyle/>
          <a:p>
            <a:endParaRPr lang="en-US"/>
          </a:p>
        </p:txBody>
      </p:sp>
      <p:sp>
        <p:nvSpPr>
          <p:cNvPr id="41992" name="Line 8"/>
          <p:cNvSpPr>
            <a:spLocks noChangeShapeType="1"/>
          </p:cNvSpPr>
          <p:nvPr/>
        </p:nvSpPr>
        <p:spPr bwMode="auto">
          <a:xfrm flipH="1" flipV="1">
            <a:off x="6781800" y="3124200"/>
            <a:ext cx="228600" cy="0"/>
          </a:xfrm>
          <a:prstGeom prst="line">
            <a:avLst/>
          </a:prstGeom>
          <a:noFill/>
          <a:ln w="38100">
            <a:solidFill>
              <a:schemeClr val="tx1"/>
            </a:solidFill>
            <a:round/>
            <a:headEnd/>
            <a:tailEnd type="triangle" w="med" len="med"/>
          </a:ln>
        </p:spPr>
        <p:txBody>
          <a:bodyPr wrap="none"/>
          <a:lstStyle/>
          <a:p>
            <a:endParaRPr lang="en-US"/>
          </a:p>
        </p:txBody>
      </p:sp>
      <p:sp>
        <p:nvSpPr>
          <p:cNvPr id="41993" name="Line 9"/>
          <p:cNvSpPr>
            <a:spLocks noChangeShapeType="1"/>
          </p:cNvSpPr>
          <p:nvPr/>
        </p:nvSpPr>
        <p:spPr bwMode="auto">
          <a:xfrm flipH="1">
            <a:off x="6400800" y="4800600"/>
            <a:ext cx="685800" cy="304800"/>
          </a:xfrm>
          <a:prstGeom prst="line">
            <a:avLst/>
          </a:prstGeom>
          <a:noFill/>
          <a:ln w="38100">
            <a:solidFill>
              <a:schemeClr val="tx1"/>
            </a:solidFill>
            <a:round/>
            <a:headEnd/>
            <a:tailEnd type="triangle" w="med" len="med"/>
          </a:ln>
        </p:spPr>
        <p:txBody>
          <a:bodyPr wrap="none"/>
          <a:lstStyle/>
          <a:p>
            <a:endParaRPr lang="en-US"/>
          </a:p>
        </p:txBody>
      </p:sp>
      <p:sp>
        <p:nvSpPr>
          <p:cNvPr id="41994" name="Rectangle 10"/>
          <p:cNvSpPr>
            <a:spLocks noChangeArrowheads="1"/>
          </p:cNvSpPr>
          <p:nvPr/>
        </p:nvSpPr>
        <p:spPr bwMode="auto">
          <a:xfrm>
            <a:off x="7010400" y="3810000"/>
            <a:ext cx="1981200" cy="533400"/>
          </a:xfrm>
          <a:prstGeom prst="rect">
            <a:avLst/>
          </a:prstGeom>
          <a:noFill/>
          <a:ln w="9525">
            <a:solidFill>
              <a:schemeClr val="tx1"/>
            </a:solidFill>
            <a:miter lim="800000"/>
            <a:headEnd/>
            <a:tailEnd/>
          </a:ln>
        </p:spPr>
        <p:txBody>
          <a:bodyPr wrap="none" anchor="ctr"/>
          <a:lstStyle/>
          <a:p>
            <a:pPr algn="ctr"/>
            <a:r>
              <a:rPr lang="en-US" sz="2000" dirty="0">
                <a:latin typeface="+mj-lt"/>
              </a:rPr>
              <a:t>Mixing Chamber</a:t>
            </a:r>
          </a:p>
        </p:txBody>
      </p:sp>
      <p:sp>
        <p:nvSpPr>
          <p:cNvPr id="41995" name="Line 11"/>
          <p:cNvSpPr>
            <a:spLocks noChangeShapeType="1"/>
          </p:cNvSpPr>
          <p:nvPr/>
        </p:nvSpPr>
        <p:spPr bwMode="auto">
          <a:xfrm flipH="1">
            <a:off x="6400800" y="4114800"/>
            <a:ext cx="609600" cy="228600"/>
          </a:xfrm>
          <a:prstGeom prst="line">
            <a:avLst/>
          </a:prstGeom>
          <a:noFill/>
          <a:ln w="38100">
            <a:solidFill>
              <a:schemeClr val="tx1"/>
            </a:solidFill>
            <a:round/>
            <a:headEnd/>
            <a:tailEnd type="triangle" w="med" len="med"/>
          </a:ln>
        </p:spPr>
        <p:txBody>
          <a:bodyPr wrap="none"/>
          <a:lstStyle/>
          <a:p>
            <a:endParaRPr lang="en-US"/>
          </a:p>
        </p:txBody>
      </p:sp>
      <p:pic>
        <p:nvPicPr>
          <p:cNvPr id="41997" name="Picture 15" descr="td-2"/>
          <p:cNvPicPr>
            <a:picLocks noChangeAspect="1" noChangeArrowheads="1"/>
          </p:cNvPicPr>
          <p:nvPr/>
        </p:nvPicPr>
        <p:blipFill>
          <a:blip r:embed="rId5" cstate="email"/>
          <a:srcRect/>
          <a:stretch>
            <a:fillRect/>
          </a:stretch>
        </p:blipFill>
        <p:spPr bwMode="auto">
          <a:xfrm>
            <a:off x="76200" y="1752600"/>
            <a:ext cx="2112963" cy="4343400"/>
          </a:xfrm>
          <a:prstGeom prst="rect">
            <a:avLst/>
          </a:prstGeom>
          <a:noFill/>
          <a:ln w="9525">
            <a:noFill/>
            <a:miter lim="800000"/>
            <a:headEnd/>
            <a:tailEnd/>
          </a:ln>
        </p:spPr>
      </p:pic>
      <p:sp>
        <p:nvSpPr>
          <p:cNvPr id="41998" name="Rectangle 16"/>
          <p:cNvSpPr>
            <a:spLocks noChangeArrowheads="1"/>
          </p:cNvSpPr>
          <p:nvPr/>
        </p:nvSpPr>
        <p:spPr bwMode="auto">
          <a:xfrm>
            <a:off x="838200" y="2743200"/>
            <a:ext cx="381000" cy="76200"/>
          </a:xfrm>
          <a:prstGeom prst="rect">
            <a:avLst/>
          </a:prstGeom>
          <a:solidFill>
            <a:srgbClr val="FFFFFF"/>
          </a:solidFill>
          <a:ln w="12700">
            <a:solidFill>
              <a:srgbClr val="868686"/>
            </a:solidFill>
            <a:miter lim="800000"/>
            <a:headEnd type="none" w="sm" len="sm"/>
            <a:tailEnd type="none" w="sm" len="sm"/>
          </a:ln>
        </p:spPr>
        <p:txBody>
          <a:bodyPr wrap="none" anchor="ctr"/>
          <a:lstStyle/>
          <a:p>
            <a:endParaRPr lang="en-US"/>
          </a:p>
        </p:txBody>
      </p:sp>
      <p:pic>
        <p:nvPicPr>
          <p:cNvPr id="41999" name="Picture 17" descr="uld"/>
          <p:cNvPicPr>
            <a:picLocks noChangeAspect="1" noChangeArrowheads="1"/>
          </p:cNvPicPr>
          <p:nvPr/>
        </p:nvPicPr>
        <p:blipFill>
          <a:blip r:embed="rId6" cstate="email"/>
          <a:srcRect/>
          <a:stretch>
            <a:fillRect/>
          </a:stretch>
        </p:blipFill>
        <p:spPr bwMode="auto">
          <a:xfrm>
            <a:off x="2286000" y="4572000"/>
            <a:ext cx="1681018" cy="1981200"/>
          </a:xfrm>
          <a:prstGeom prst="rect">
            <a:avLst/>
          </a:prstGeom>
          <a:noFill/>
          <a:ln w="9525">
            <a:noFill/>
            <a:miter lim="800000"/>
            <a:headEnd/>
            <a:tailEnd/>
          </a:ln>
        </p:spPr>
      </p:pic>
      <p:pic>
        <p:nvPicPr>
          <p:cNvPr id="42000" name="Picture 13"/>
          <p:cNvPicPr>
            <a:picLocks noChangeAspect="1" noChangeArrowheads="1"/>
          </p:cNvPicPr>
          <p:nvPr/>
        </p:nvPicPr>
        <p:blipFill>
          <a:blip r:embed="rId7" cstate="email"/>
          <a:srcRect/>
          <a:stretch>
            <a:fillRect/>
          </a:stretch>
        </p:blipFill>
        <p:spPr bwMode="auto">
          <a:xfrm>
            <a:off x="4419600" y="2590800"/>
            <a:ext cx="1042987" cy="2438400"/>
          </a:xfrm>
          <a:prstGeom prst="rect">
            <a:avLst/>
          </a:prstGeom>
          <a:noFill/>
          <a:ln w="12700">
            <a:noFill/>
            <a:miter lim="800000"/>
            <a:headEnd/>
            <a:tailEnd/>
          </a:ln>
        </p:spPr>
      </p:pic>
      <p:pic>
        <p:nvPicPr>
          <p:cNvPr id="496641" name="Picture 1"/>
          <p:cNvPicPr>
            <a:picLocks noChangeAspect="1" noChangeArrowheads="1"/>
          </p:cNvPicPr>
          <p:nvPr/>
        </p:nvPicPr>
        <p:blipFill>
          <a:blip r:embed="rId8" cstate="email"/>
          <a:srcRect/>
          <a:stretch>
            <a:fillRect/>
          </a:stretch>
        </p:blipFill>
        <p:spPr bwMode="auto">
          <a:xfrm rot="10800000">
            <a:off x="2362200" y="1676400"/>
            <a:ext cx="1905000"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
          <p:cNvPicPr>
            <a:picLocks noChangeAspect="1" noChangeArrowheads="1"/>
          </p:cNvPicPr>
          <p:nvPr/>
        </p:nvPicPr>
        <p:blipFill>
          <a:blip r:embed="rId9" cstate="email"/>
          <a:srcRect/>
          <a:stretch>
            <a:fillRect/>
          </a:stretch>
        </p:blipFill>
        <p:spPr bwMode="auto">
          <a:xfrm>
            <a:off x="7077694" y="5181600"/>
            <a:ext cx="1913906" cy="1444812"/>
          </a:xfrm>
          <a:prstGeom prst="rect">
            <a:avLst/>
          </a:prstGeom>
          <a:noFill/>
          <a:ln w="9525">
            <a:noFill/>
            <a:miter lim="800000"/>
            <a:headEnd/>
            <a:tailEnd/>
          </a:ln>
        </p:spPr>
      </p:pic>
      <p:sp>
        <p:nvSpPr>
          <p:cNvPr id="20" name="Text Box 8"/>
          <p:cNvSpPr txBox="1">
            <a:spLocks noChangeArrowheads="1"/>
          </p:cNvSpPr>
          <p:nvPr/>
        </p:nvSpPr>
        <p:spPr bwMode="auto">
          <a:xfrm>
            <a:off x="381000" y="990600"/>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a:t>
            </a:r>
            <a:r>
              <a:rPr lang="en-US" sz="2000" dirty="0" smtClean="0">
                <a:solidFill>
                  <a:srgbClr val="FF0000"/>
                </a:solidFill>
                <a:latin typeface="Comic Sans MS" pitchFamily="66" charset="0"/>
              </a:rPr>
              <a:t>15, </a:t>
            </a:r>
            <a:r>
              <a:rPr lang="en-US" sz="2000" dirty="0">
                <a:solidFill>
                  <a:srgbClr val="FF0000"/>
                </a:solidFill>
                <a:latin typeface="Comic Sans MS" pitchFamily="66" charset="0"/>
              </a:rPr>
              <a:t>TeeJet Catalog 50A</a:t>
            </a: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1" y="2734270"/>
            <a:ext cx="7543799" cy="923330"/>
          </a:xfrm>
          <a:prstGeom prst="rect">
            <a:avLst/>
          </a:prstGeom>
          <a:solidFill>
            <a:schemeClr val="accent6">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chemeClr val="bg1"/>
                </a:solidFill>
                <a:effectLst>
                  <a:reflection blurRad="12700" stA="50000" endPos="50000" dist="5000" dir="5400000" sy="-100000" rotWithShape="0"/>
                </a:effectLst>
              </a:rPr>
              <a:t>What is New???</a:t>
            </a:r>
            <a:endParaRPr lang="en-US" sz="5400" b="1" cap="all" spc="0" dirty="0">
              <a:ln w="0"/>
              <a:solidFill>
                <a:schemeClr val="bg1"/>
              </a:solidFill>
              <a:effectLst>
                <a:reflection blurRad="12700" stA="50000" endPos="50000" dist="5000" dir="5400000" sy="-100000" rotWithShape="0"/>
              </a:effectLst>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685800"/>
          </a:xfrm>
        </p:spPr>
        <p:txBody>
          <a:bodyPr>
            <a:normAutofit fontScale="90000"/>
          </a:bodyPr>
          <a:lstStyle/>
          <a:p>
            <a:r>
              <a:rPr lang="en-US" sz="3600" dirty="0" smtClean="0"/>
              <a:t>Air Induction Nozzle</a:t>
            </a:r>
            <a:br>
              <a:rPr lang="en-US" sz="3600" dirty="0" smtClean="0"/>
            </a:br>
            <a:r>
              <a:rPr lang="en-US" sz="3600" dirty="0" smtClean="0"/>
              <a:t> for Maximum Drift Control:</a:t>
            </a:r>
          </a:p>
        </p:txBody>
      </p:sp>
      <p:sp>
        <p:nvSpPr>
          <p:cNvPr id="44035" name="Rectangle 3"/>
          <p:cNvSpPr>
            <a:spLocks noGrp="1" noChangeArrowheads="1"/>
          </p:cNvSpPr>
          <p:nvPr>
            <p:ph type="body" sz="half" idx="1"/>
          </p:nvPr>
        </p:nvSpPr>
        <p:spPr>
          <a:xfrm>
            <a:off x="152400" y="1782763"/>
            <a:ext cx="4724400" cy="2103437"/>
          </a:xfrm>
        </p:spPr>
        <p:txBody>
          <a:bodyPr/>
          <a:lstStyle/>
          <a:p>
            <a:pPr eaLnBrk="1" hangingPunct="1">
              <a:lnSpc>
                <a:spcPct val="90000"/>
              </a:lnSpc>
            </a:pPr>
            <a:r>
              <a:rPr lang="en-US" sz="2400" smtClean="0"/>
              <a:t>More compact</a:t>
            </a:r>
          </a:p>
          <a:p>
            <a:pPr eaLnBrk="1" hangingPunct="1">
              <a:lnSpc>
                <a:spcPct val="90000"/>
              </a:lnSpc>
            </a:pPr>
            <a:r>
              <a:rPr lang="en-US" sz="2400" smtClean="0"/>
              <a:t>Larger drops</a:t>
            </a:r>
          </a:p>
          <a:p>
            <a:pPr eaLnBrk="1" hangingPunct="1">
              <a:lnSpc>
                <a:spcPct val="90000"/>
              </a:lnSpc>
            </a:pPr>
            <a:r>
              <a:rPr lang="en-US" sz="2400" smtClean="0"/>
              <a:t>Operates at lower pressures</a:t>
            </a:r>
          </a:p>
          <a:p>
            <a:pPr eaLnBrk="1" hangingPunct="1">
              <a:lnSpc>
                <a:spcPct val="90000"/>
              </a:lnSpc>
            </a:pPr>
            <a:r>
              <a:rPr lang="en-US" sz="2400" smtClean="0"/>
              <a:t>Percentage of fines do not increase with pressure</a:t>
            </a:r>
          </a:p>
        </p:txBody>
      </p:sp>
      <p:sp>
        <p:nvSpPr>
          <p:cNvPr id="44036" name="Rectangle 4"/>
          <p:cNvSpPr>
            <a:spLocks noChangeArrowheads="1"/>
          </p:cNvSpPr>
          <p:nvPr/>
        </p:nvSpPr>
        <p:spPr bwMode="auto">
          <a:xfrm>
            <a:off x="5181600" y="37338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Turbo Injection - TTI</a:t>
            </a:r>
          </a:p>
        </p:txBody>
      </p:sp>
      <p:pic>
        <p:nvPicPr>
          <p:cNvPr id="44037" name="Picture 5"/>
          <p:cNvPicPr>
            <a:picLocks noChangeAspect="1" noChangeArrowheads="1"/>
          </p:cNvPicPr>
          <p:nvPr/>
        </p:nvPicPr>
        <p:blipFill>
          <a:blip r:embed="rId4" cstate="print"/>
          <a:srcRect/>
          <a:stretch>
            <a:fillRect/>
          </a:stretch>
        </p:blipFill>
        <p:spPr bwMode="auto">
          <a:xfrm>
            <a:off x="4953000" y="1143000"/>
            <a:ext cx="4038600" cy="2567644"/>
          </a:xfrm>
          <a:prstGeom prst="rect">
            <a:avLst/>
          </a:prstGeom>
          <a:noFill/>
          <a:ln w="12700">
            <a:noFill/>
            <a:miter lim="800000"/>
            <a:headEnd/>
            <a:tailEnd/>
          </a:ln>
        </p:spPr>
      </p:pic>
      <p:pic>
        <p:nvPicPr>
          <p:cNvPr id="44038" name="Picture 6"/>
          <p:cNvPicPr>
            <a:picLocks noChangeAspect="1" noChangeArrowheads="1"/>
          </p:cNvPicPr>
          <p:nvPr/>
        </p:nvPicPr>
        <p:blipFill>
          <a:blip r:embed="rId5" cstate="print"/>
          <a:srcRect/>
          <a:stretch>
            <a:fillRect/>
          </a:stretch>
        </p:blipFill>
        <p:spPr bwMode="auto">
          <a:xfrm>
            <a:off x="381000" y="3733800"/>
            <a:ext cx="3352800" cy="2989263"/>
          </a:xfrm>
          <a:prstGeom prst="rect">
            <a:avLst/>
          </a:prstGeom>
          <a:noFill/>
          <a:ln w="12700">
            <a:noFill/>
            <a:miter lim="800000"/>
            <a:headEnd/>
            <a:tailEnd/>
          </a:ln>
        </p:spPr>
      </p:pic>
      <p:sp>
        <p:nvSpPr>
          <p:cNvPr id="44039" name="Rectangle 7"/>
          <p:cNvSpPr>
            <a:spLocks noChangeArrowheads="1"/>
          </p:cNvSpPr>
          <p:nvPr/>
        </p:nvSpPr>
        <p:spPr bwMode="auto">
          <a:xfrm>
            <a:off x="152400" y="5257800"/>
            <a:ext cx="914400" cy="1524000"/>
          </a:xfrm>
          <a:prstGeom prst="rect">
            <a:avLst/>
          </a:prstGeom>
          <a:solidFill>
            <a:schemeClr val="bg1"/>
          </a:solidFill>
          <a:ln w="12700">
            <a:noFill/>
            <a:miter lim="800000"/>
            <a:headEnd/>
            <a:tailEnd/>
          </a:ln>
        </p:spPr>
        <p:txBody>
          <a:bodyPr wrap="none" anchor="ctr"/>
          <a:lstStyle/>
          <a:p>
            <a:endParaRPr lang="en-US"/>
          </a:p>
        </p:txBody>
      </p:sp>
      <p:sp>
        <p:nvSpPr>
          <p:cNvPr id="44040" name="Text Box 8"/>
          <p:cNvSpPr txBox="1">
            <a:spLocks noChangeArrowheads="1"/>
          </p:cNvSpPr>
          <p:nvPr/>
        </p:nvSpPr>
        <p:spPr bwMode="auto">
          <a:xfrm>
            <a:off x="381000" y="1355725"/>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11, TeeJet Catalog 50A</a:t>
            </a:r>
          </a:p>
        </p:txBody>
      </p:sp>
      <p:pic>
        <p:nvPicPr>
          <p:cNvPr id="9" name="Picture 8" descr="Duo TTI.jpg"/>
          <p:cNvPicPr>
            <a:picLocks noChangeAspect="1"/>
          </p:cNvPicPr>
          <p:nvPr/>
        </p:nvPicPr>
        <p:blipFill>
          <a:blip r:embed="rId6" cstate="print"/>
          <a:stretch>
            <a:fillRect/>
          </a:stretch>
        </p:blipFill>
        <p:spPr>
          <a:xfrm rot="10800000">
            <a:off x="6858000" y="4485955"/>
            <a:ext cx="1174750" cy="1686244"/>
          </a:xfrm>
          <a:prstGeom prst="rect">
            <a:avLst/>
          </a:prstGeom>
        </p:spPr>
      </p:pic>
      <p:sp>
        <p:nvSpPr>
          <p:cNvPr id="10" name="Rectangle 3"/>
          <p:cNvSpPr>
            <a:spLocks noChangeArrowheads="1"/>
          </p:cNvSpPr>
          <p:nvPr/>
        </p:nvSpPr>
        <p:spPr bwMode="auto">
          <a:xfrm>
            <a:off x="4800600" y="60960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1" name="Rectangle 10"/>
          <p:cNvSpPr>
            <a:spLocks noChangeArrowheads="1"/>
          </p:cNvSpPr>
          <p:nvPr/>
        </p:nvSpPr>
        <p:spPr bwMode="auto">
          <a:xfrm>
            <a:off x="5105400" y="5029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
        <p:nvSpPr>
          <p:cNvPr id="13" name="Oval 12"/>
          <p:cNvSpPr/>
          <p:nvPr/>
        </p:nvSpPr>
        <p:spPr bwMode="auto">
          <a:xfrm>
            <a:off x="3962400" y="4267200"/>
            <a:ext cx="4953000" cy="2590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Improving Potential</a:t>
            </a:r>
            <a:br>
              <a:rPr lang="en-US" b="1" dirty="0" smtClean="0"/>
            </a:br>
            <a:r>
              <a:rPr lang="en-US" b="1" dirty="0" smtClean="0"/>
              <a:t>For Efficacy</a:t>
            </a:r>
            <a:endParaRPr lang="en-US"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Grp="1" noChangeAspect="1" noChangeArrowheads="1"/>
          </p:cNvPicPr>
          <p:nvPr>
            <p:ph idx="1"/>
          </p:nvPr>
        </p:nvPicPr>
        <p:blipFill>
          <a:blip r:embed="rId3" cstate="email"/>
          <a:srcRect/>
          <a:stretch>
            <a:fillRect/>
          </a:stretch>
        </p:blipFill>
        <p:spPr>
          <a:xfrm>
            <a:off x="304800" y="402668"/>
            <a:ext cx="8382000" cy="5921932"/>
          </a:xfrm>
        </p:spPr>
      </p:pic>
      <p:sp>
        <p:nvSpPr>
          <p:cNvPr id="5" name="Rectangle 4"/>
          <p:cNvSpPr/>
          <p:nvPr/>
        </p:nvSpPr>
        <p:spPr>
          <a:xfrm>
            <a:off x="4267200" y="2286000"/>
            <a:ext cx="4267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4" cstate="email"/>
          <a:srcRect l="9487"/>
          <a:stretch>
            <a:fillRect/>
          </a:stretch>
        </p:blipFill>
        <p:spPr bwMode="auto">
          <a:xfrm rot="6298083">
            <a:off x="5466610" y="1848180"/>
            <a:ext cx="1633483" cy="283305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457200" y="152400"/>
            <a:ext cx="8229600" cy="685800"/>
          </a:xfrm>
        </p:spPr>
        <p:txBody>
          <a:bodyPr/>
          <a:lstStyle/>
          <a:p>
            <a:r>
              <a:rPr lang="en-US" sz="4000"/>
              <a:t>New release in 2007:</a:t>
            </a:r>
          </a:p>
        </p:txBody>
      </p:sp>
      <p:sp>
        <p:nvSpPr>
          <p:cNvPr id="1272835" name="Rectangle 3"/>
          <p:cNvSpPr>
            <a:spLocks noGrp="1" noChangeArrowheads="1"/>
          </p:cNvSpPr>
          <p:nvPr>
            <p:ph type="body" sz="half" idx="1"/>
          </p:nvPr>
        </p:nvSpPr>
        <p:spPr>
          <a:xfrm>
            <a:off x="152400" y="1600200"/>
            <a:ext cx="6096000" cy="1752600"/>
          </a:xfrm>
        </p:spPr>
        <p:txBody>
          <a:bodyPr/>
          <a:lstStyle/>
          <a:p>
            <a:r>
              <a:rPr lang="en-US" sz="2400"/>
              <a:t>XR outlet with venturi air aspirator design</a:t>
            </a:r>
          </a:p>
          <a:p>
            <a:r>
              <a:rPr lang="en-US" sz="2400"/>
              <a:t>More compact than AI style</a:t>
            </a:r>
          </a:p>
          <a:p>
            <a:r>
              <a:rPr lang="en-US" sz="2400"/>
              <a:t>2-piece with removable pre-orifice</a:t>
            </a:r>
          </a:p>
          <a:p>
            <a:pPr>
              <a:buFontTx/>
              <a:buNone/>
            </a:pPr>
            <a:endParaRPr lang="en-US" sz="2400"/>
          </a:p>
        </p:txBody>
      </p:sp>
      <p:sp>
        <p:nvSpPr>
          <p:cNvPr id="1272836" name="Rectangle 4"/>
          <p:cNvSpPr>
            <a:spLocks noChangeArrowheads="1"/>
          </p:cNvSpPr>
          <p:nvPr/>
        </p:nvSpPr>
        <p:spPr bwMode="auto">
          <a:xfrm>
            <a:off x="1066800" y="41910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AI XR TeeJet</a:t>
            </a:r>
          </a:p>
        </p:txBody>
      </p:sp>
      <p:pic>
        <p:nvPicPr>
          <p:cNvPr id="1272837" name="Picture 5"/>
          <p:cNvPicPr>
            <a:picLocks noChangeAspect="1" noChangeArrowheads="1"/>
          </p:cNvPicPr>
          <p:nvPr/>
        </p:nvPicPr>
        <p:blipFill>
          <a:blip r:embed="rId4" cstate="print"/>
          <a:srcRect/>
          <a:stretch>
            <a:fillRect/>
          </a:stretch>
        </p:blipFill>
        <p:spPr bwMode="auto">
          <a:xfrm>
            <a:off x="990600" y="5181600"/>
            <a:ext cx="7010400" cy="1481138"/>
          </a:xfrm>
          <a:prstGeom prst="rect">
            <a:avLst/>
          </a:prstGeom>
          <a:noFill/>
          <a:ln w="12700">
            <a:noFill/>
            <a:miter lim="800000"/>
            <a:headEnd/>
            <a:tailEnd/>
          </a:ln>
          <a:effectLst/>
        </p:spPr>
      </p:pic>
      <p:pic>
        <p:nvPicPr>
          <p:cNvPr id="1272838" name="Picture 6"/>
          <p:cNvPicPr>
            <a:picLocks noChangeAspect="1" noChangeArrowheads="1"/>
          </p:cNvPicPr>
          <p:nvPr/>
        </p:nvPicPr>
        <p:blipFill>
          <a:blip r:embed="rId5" cstate="print"/>
          <a:srcRect/>
          <a:stretch>
            <a:fillRect/>
          </a:stretch>
        </p:blipFill>
        <p:spPr bwMode="auto">
          <a:xfrm>
            <a:off x="5486400" y="2024063"/>
            <a:ext cx="3276600" cy="3005137"/>
          </a:xfrm>
          <a:prstGeom prst="rect">
            <a:avLst/>
          </a:prstGeom>
          <a:noFill/>
          <a:ln w="12700">
            <a:noFill/>
            <a:miter lim="800000"/>
            <a:headEnd/>
            <a:tailEnd/>
          </a:ln>
          <a:effectLst/>
        </p:spPr>
      </p:pic>
      <p:sp>
        <p:nvSpPr>
          <p:cNvPr id="1272839" name="Text Box 7"/>
          <p:cNvSpPr txBox="1">
            <a:spLocks noChangeArrowheads="1"/>
          </p:cNvSpPr>
          <p:nvPr/>
        </p:nvSpPr>
        <p:spPr bwMode="auto">
          <a:xfrm>
            <a:off x="381000" y="1066800"/>
            <a:ext cx="41910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14, TeeJet Catalog 50A</a:t>
            </a:r>
          </a:p>
        </p:txBody>
      </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4882" name="Picture 2" descr="guardian_group"/>
          <p:cNvPicPr>
            <a:picLocks noChangeAspect="1" noChangeArrowheads="1"/>
          </p:cNvPicPr>
          <p:nvPr/>
        </p:nvPicPr>
        <p:blipFill>
          <a:blip r:embed="rId4" cstate="print"/>
          <a:srcRect b="9135"/>
          <a:stretch>
            <a:fillRect/>
          </a:stretch>
        </p:blipFill>
        <p:spPr bwMode="auto">
          <a:xfrm>
            <a:off x="6457950" y="2286000"/>
            <a:ext cx="2609850" cy="2133600"/>
          </a:xfrm>
          <a:prstGeom prst="rect">
            <a:avLst/>
          </a:prstGeom>
          <a:noFill/>
        </p:spPr>
      </p:pic>
      <p:sp>
        <p:nvSpPr>
          <p:cNvPr id="1274883" name="Rectangle 3"/>
          <p:cNvSpPr>
            <a:spLocks noGrp="1" noChangeArrowheads="1"/>
          </p:cNvSpPr>
          <p:nvPr>
            <p:ph type="title"/>
          </p:nvPr>
        </p:nvSpPr>
        <p:spPr>
          <a:xfrm>
            <a:off x="381000" y="533400"/>
            <a:ext cx="8229600" cy="685800"/>
          </a:xfrm>
        </p:spPr>
        <p:txBody>
          <a:bodyPr/>
          <a:lstStyle/>
          <a:p>
            <a:pPr algn="l"/>
            <a:r>
              <a:rPr lang="en-US" sz="3600"/>
              <a:t>GuardianAir Induction:</a:t>
            </a:r>
          </a:p>
        </p:txBody>
      </p:sp>
      <p:sp>
        <p:nvSpPr>
          <p:cNvPr id="1274884" name="Rectangle 4"/>
          <p:cNvSpPr>
            <a:spLocks noGrp="1" noChangeArrowheads="1"/>
          </p:cNvSpPr>
          <p:nvPr>
            <p:ph type="body" sz="half" idx="1"/>
          </p:nvPr>
        </p:nvSpPr>
        <p:spPr>
          <a:xfrm>
            <a:off x="228600" y="1600200"/>
            <a:ext cx="5029200" cy="2438400"/>
          </a:xfrm>
        </p:spPr>
        <p:txBody>
          <a:bodyPr/>
          <a:lstStyle/>
          <a:p>
            <a:pPr>
              <a:lnSpc>
                <a:spcPct val="90000"/>
              </a:lnSpc>
            </a:pPr>
            <a:r>
              <a:rPr lang="en-US" sz="2400"/>
              <a:t>More consistent droplet</a:t>
            </a:r>
          </a:p>
          <a:p>
            <a:pPr>
              <a:lnSpc>
                <a:spcPct val="90000"/>
              </a:lnSpc>
            </a:pPr>
            <a:r>
              <a:rPr lang="en-US" sz="2400"/>
              <a:t>All-in-one cap and screen</a:t>
            </a:r>
          </a:p>
          <a:p>
            <a:pPr>
              <a:lnSpc>
                <a:spcPct val="90000"/>
              </a:lnSpc>
            </a:pPr>
            <a:r>
              <a:rPr lang="en-US" sz="2400"/>
              <a:t>Wide angle with 15 degree incline toward the rear</a:t>
            </a:r>
          </a:p>
          <a:p>
            <a:pPr>
              <a:lnSpc>
                <a:spcPct val="90000"/>
              </a:lnSpc>
            </a:pPr>
            <a:r>
              <a:rPr lang="en-US" sz="2400"/>
              <a:t>Aim forward or rearword – alternate?</a:t>
            </a:r>
          </a:p>
        </p:txBody>
      </p:sp>
      <p:sp>
        <p:nvSpPr>
          <p:cNvPr id="1274885" name="Rectangle 5"/>
          <p:cNvSpPr>
            <a:spLocks noChangeArrowheads="1"/>
          </p:cNvSpPr>
          <p:nvPr/>
        </p:nvSpPr>
        <p:spPr bwMode="auto">
          <a:xfrm>
            <a:off x="5257800" y="42672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GuardianAir</a:t>
            </a:r>
          </a:p>
        </p:txBody>
      </p:sp>
      <p:sp>
        <p:nvSpPr>
          <p:cNvPr id="1274886" name="Text Box 6"/>
          <p:cNvSpPr txBox="1">
            <a:spLocks noChangeArrowheads="1"/>
          </p:cNvSpPr>
          <p:nvPr/>
        </p:nvSpPr>
        <p:spPr bwMode="auto">
          <a:xfrm>
            <a:off x="609600" y="4267200"/>
            <a:ext cx="3657600" cy="336550"/>
          </a:xfrm>
          <a:prstGeom prst="rect">
            <a:avLst/>
          </a:prstGeom>
          <a:noFill/>
          <a:ln w="12700">
            <a:noFill/>
            <a:miter lim="800000"/>
            <a:headEnd/>
            <a:tailEnd/>
          </a:ln>
          <a:effectLst/>
        </p:spPr>
        <p:txBody>
          <a:bodyPr>
            <a:spAutoFit/>
          </a:bodyPr>
          <a:lstStyle/>
          <a:p>
            <a:pPr eaLnBrk="0" hangingPunct="0">
              <a:spcBef>
                <a:spcPct val="50000"/>
              </a:spcBef>
            </a:pPr>
            <a:r>
              <a:rPr lang="en-US" sz="1600">
                <a:solidFill>
                  <a:srgbClr val="FF0000"/>
                </a:solidFill>
                <a:latin typeface="Comic Sans MS" pitchFamily="66" charset="0"/>
              </a:rPr>
              <a:t>See Page 16, Hypro Spray Tip Guide</a:t>
            </a:r>
          </a:p>
        </p:txBody>
      </p:sp>
      <p:pic>
        <p:nvPicPr>
          <p:cNvPr id="1274887" name="Picture 7" descr="GuardianAirgroup1"/>
          <p:cNvPicPr>
            <a:picLocks noChangeAspect="1" noChangeArrowheads="1"/>
          </p:cNvPicPr>
          <p:nvPr/>
        </p:nvPicPr>
        <p:blipFill>
          <a:blip r:embed="rId5" cstate="print"/>
          <a:srcRect/>
          <a:stretch>
            <a:fillRect/>
          </a:stretch>
        </p:blipFill>
        <p:spPr bwMode="auto">
          <a:xfrm>
            <a:off x="6705600" y="228600"/>
            <a:ext cx="2133600" cy="1920875"/>
          </a:xfrm>
          <a:prstGeom prst="rect">
            <a:avLst/>
          </a:prstGeom>
          <a:noFill/>
        </p:spPr>
      </p:pic>
      <p:pic>
        <p:nvPicPr>
          <p:cNvPr id="1274888" name="Picture 8"/>
          <p:cNvPicPr>
            <a:picLocks noChangeAspect="1" noChangeArrowheads="1"/>
          </p:cNvPicPr>
          <p:nvPr/>
        </p:nvPicPr>
        <p:blipFill>
          <a:blip r:embed="rId6" cstate="print"/>
          <a:srcRect l="10715" r="32143"/>
          <a:stretch>
            <a:fillRect/>
          </a:stretch>
        </p:blipFill>
        <p:spPr bwMode="auto">
          <a:xfrm>
            <a:off x="5200650" y="2438400"/>
            <a:ext cx="1047750" cy="1752600"/>
          </a:xfrm>
          <a:prstGeom prst="rect">
            <a:avLst/>
          </a:prstGeom>
          <a:noFill/>
          <a:ln w="12700">
            <a:noFill/>
            <a:miter lim="800000"/>
            <a:headEnd/>
            <a:tailEnd/>
          </a:ln>
          <a:effectLst/>
        </p:spPr>
      </p:pic>
      <p:pic>
        <p:nvPicPr>
          <p:cNvPr id="1274889" name="Picture 9"/>
          <p:cNvPicPr>
            <a:picLocks noChangeAspect="1" noChangeArrowheads="1"/>
          </p:cNvPicPr>
          <p:nvPr/>
        </p:nvPicPr>
        <p:blipFill>
          <a:blip r:embed="rId7" cstate="print"/>
          <a:srcRect/>
          <a:stretch>
            <a:fillRect/>
          </a:stretch>
        </p:blipFill>
        <p:spPr bwMode="auto">
          <a:xfrm>
            <a:off x="228600" y="4960938"/>
            <a:ext cx="8610600" cy="1820862"/>
          </a:xfrm>
          <a:prstGeom prst="rect">
            <a:avLst/>
          </a:prstGeom>
          <a:noFill/>
          <a:ln w="12700">
            <a:noFill/>
            <a:miter lim="800000"/>
            <a:headEnd/>
            <a:tailEnd/>
          </a:ln>
          <a:effectLst/>
        </p:spPr>
      </p:pic>
      <p:pic>
        <p:nvPicPr>
          <p:cNvPr id="1274890" name="Picture 10" descr="Scan0003"/>
          <p:cNvPicPr>
            <a:picLocks noChangeAspect="1" noChangeArrowheads="1"/>
          </p:cNvPicPr>
          <p:nvPr/>
        </p:nvPicPr>
        <p:blipFill>
          <a:blip r:embed="rId8" cstate="print"/>
          <a:srcRect l="10637" r="66499" b="7895"/>
          <a:stretch>
            <a:fillRect/>
          </a:stretch>
        </p:blipFill>
        <p:spPr bwMode="auto">
          <a:xfrm>
            <a:off x="5092700" y="228600"/>
            <a:ext cx="1254125" cy="2133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p:cNvSpPr>
            <a:spLocks noGrp="1" noChangeArrowheads="1"/>
          </p:cNvSpPr>
          <p:nvPr>
            <p:ph type="title"/>
          </p:nvPr>
        </p:nvSpPr>
        <p:spPr/>
        <p:txBody>
          <a:bodyPr/>
          <a:lstStyle/>
          <a:p>
            <a:pPr algn="l"/>
            <a:r>
              <a:rPr lang="en-US"/>
              <a:t>Off-Center Venturi Flat-fan</a:t>
            </a:r>
          </a:p>
        </p:txBody>
      </p:sp>
      <p:pic>
        <p:nvPicPr>
          <p:cNvPr id="1339395" name="Picture 3" descr="MVC-143F"/>
          <p:cNvPicPr>
            <a:picLocks noGrp="1" noChangeAspect="1" noChangeArrowheads="1"/>
          </p:cNvPicPr>
          <p:nvPr>
            <p:ph sz="half" idx="2"/>
          </p:nvPr>
        </p:nvPicPr>
        <p:blipFill>
          <a:blip r:embed="rId3" cstate="print"/>
          <a:srcRect/>
          <a:stretch>
            <a:fillRect/>
          </a:stretch>
        </p:blipFill>
        <p:spPr>
          <a:xfrm>
            <a:off x="2819400" y="1905000"/>
            <a:ext cx="6096000" cy="4572000"/>
          </a:xfrm>
          <a:noFill/>
          <a:ln/>
        </p:spPr>
      </p:pic>
      <p:pic>
        <p:nvPicPr>
          <p:cNvPr id="1339396" name="Picture 4" descr="MVC-042F"/>
          <p:cNvPicPr>
            <a:picLocks noGrp="1" noChangeAspect="1" noChangeArrowheads="1"/>
          </p:cNvPicPr>
          <p:nvPr>
            <p:ph sz="half" idx="1"/>
          </p:nvPr>
        </p:nvPicPr>
        <p:blipFill>
          <a:blip r:embed="rId4" cstate="print">
            <a:lum bright="18000" contrast="6000"/>
          </a:blip>
          <a:srcRect l="27083" t="30556" r="22917" b="22223"/>
          <a:stretch>
            <a:fillRect/>
          </a:stretch>
        </p:blipFill>
        <p:spPr>
          <a:xfrm>
            <a:off x="609600" y="1447800"/>
            <a:ext cx="3657600" cy="2743200"/>
          </a:xfrm>
          <a:noFill/>
          <a:ln/>
        </p:spPr>
      </p:pic>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ChangeArrowheads="1"/>
          </p:cNvSpPr>
          <p:nvPr>
            <p:ph type="title"/>
          </p:nvPr>
        </p:nvSpPr>
        <p:spPr>
          <a:xfrm>
            <a:off x="779463" y="388938"/>
            <a:ext cx="3873500" cy="609600"/>
          </a:xfrm>
        </p:spPr>
        <p:txBody>
          <a:bodyPr/>
          <a:lstStyle/>
          <a:p>
            <a:r>
              <a:rPr lang="en-US"/>
              <a:t>Boom Buster</a:t>
            </a:r>
          </a:p>
        </p:txBody>
      </p:sp>
      <p:pic>
        <p:nvPicPr>
          <p:cNvPr id="1340419" name="Picture 3" descr="MVC-148F"/>
          <p:cNvPicPr>
            <a:picLocks noGrp="1" noChangeAspect="1" noChangeArrowheads="1"/>
          </p:cNvPicPr>
          <p:nvPr>
            <p:ph sz="half" idx="1"/>
          </p:nvPr>
        </p:nvPicPr>
        <p:blipFill>
          <a:blip r:embed="rId3" cstate="print">
            <a:lum bright="12000"/>
          </a:blip>
          <a:srcRect/>
          <a:stretch>
            <a:fillRect/>
          </a:stretch>
        </p:blipFill>
        <p:spPr>
          <a:xfrm>
            <a:off x="4038600" y="2438400"/>
            <a:ext cx="4800600" cy="3600450"/>
          </a:xfrm>
          <a:noFill/>
          <a:ln/>
        </p:spPr>
      </p:pic>
      <p:pic>
        <p:nvPicPr>
          <p:cNvPr id="1340420" name="Picture 4" descr="MVC-034F"/>
          <p:cNvPicPr>
            <a:picLocks noChangeAspect="1" noChangeArrowheads="1"/>
          </p:cNvPicPr>
          <p:nvPr/>
        </p:nvPicPr>
        <p:blipFill>
          <a:blip r:embed="rId4" cstate="print">
            <a:lum bright="12000"/>
          </a:blip>
          <a:srcRect l="16667" t="25000" r="17708" b="40277"/>
          <a:stretch>
            <a:fillRect/>
          </a:stretch>
        </p:blipFill>
        <p:spPr bwMode="auto">
          <a:xfrm>
            <a:off x="228600" y="4724400"/>
            <a:ext cx="4038600" cy="1603375"/>
          </a:xfrm>
          <a:prstGeom prst="rect">
            <a:avLst/>
          </a:prstGeom>
          <a:noFill/>
        </p:spPr>
      </p:pic>
      <p:pic>
        <p:nvPicPr>
          <p:cNvPr id="1340421" name="Picture 5" descr="MVC-033F"/>
          <p:cNvPicPr>
            <a:picLocks noChangeAspect="1" noChangeArrowheads="1"/>
          </p:cNvPicPr>
          <p:nvPr/>
        </p:nvPicPr>
        <p:blipFill>
          <a:blip r:embed="rId5" cstate="print">
            <a:lum bright="12000"/>
          </a:blip>
          <a:srcRect l="16667" t="26389" r="11458" b="34723"/>
          <a:stretch>
            <a:fillRect/>
          </a:stretch>
        </p:blipFill>
        <p:spPr bwMode="auto">
          <a:xfrm>
            <a:off x="228600" y="2209800"/>
            <a:ext cx="3886200" cy="15795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42" name="Picture 2" descr="XP_Group1_3x4_300dpi"/>
          <p:cNvPicPr>
            <a:picLocks noGrp="1" noChangeAspect="1" noChangeArrowheads="1"/>
          </p:cNvPicPr>
          <p:nvPr>
            <p:ph sz="half" idx="2"/>
          </p:nvPr>
        </p:nvPicPr>
        <p:blipFill>
          <a:blip r:embed="rId3" cstate="print"/>
          <a:srcRect l="14000" t="9274" r="8000" b="12344"/>
          <a:stretch>
            <a:fillRect/>
          </a:stretch>
        </p:blipFill>
        <p:spPr>
          <a:xfrm>
            <a:off x="685800" y="76200"/>
            <a:ext cx="7924800" cy="5080000"/>
          </a:xfrm>
          <a:ln/>
        </p:spPr>
      </p:pic>
      <p:sp>
        <p:nvSpPr>
          <p:cNvPr id="1341443" name="Rectangle 3"/>
          <p:cNvSpPr>
            <a:spLocks noGrp="1" noChangeArrowheads="1"/>
          </p:cNvSpPr>
          <p:nvPr>
            <p:ph type="title"/>
          </p:nvPr>
        </p:nvSpPr>
        <p:spPr>
          <a:xfrm>
            <a:off x="228600" y="152400"/>
            <a:ext cx="8229600" cy="838200"/>
          </a:xfrm>
        </p:spPr>
        <p:txBody>
          <a:bodyPr/>
          <a:lstStyle/>
          <a:p>
            <a:pPr algn="l"/>
            <a:r>
              <a:rPr lang="en-US"/>
              <a:t>XP BoomJet</a:t>
            </a:r>
            <a:endParaRPr lang="en-US">
              <a:sym typeface="CommercialPi BT" pitchFamily="18" charset="2"/>
            </a:endParaRPr>
          </a:p>
        </p:txBody>
      </p:sp>
      <p:pic>
        <p:nvPicPr>
          <p:cNvPr id="1341444" name="Picture 4" descr="XP tip"/>
          <p:cNvPicPr>
            <a:picLocks noGrp="1" noChangeAspect="1" noChangeArrowheads="1"/>
          </p:cNvPicPr>
          <p:nvPr>
            <p:ph sz="half" idx="1"/>
          </p:nvPr>
        </p:nvPicPr>
        <p:blipFill>
          <a:blip r:embed="rId4" cstate="print"/>
          <a:srcRect l="38269" t="9288" r="10118" b="73062"/>
          <a:stretch>
            <a:fillRect/>
          </a:stretch>
        </p:blipFill>
        <p:spPr>
          <a:xfrm>
            <a:off x="1138238" y="4867275"/>
            <a:ext cx="2747962" cy="1914525"/>
          </a:xfrm>
          <a:noFill/>
          <a:ln/>
        </p:spPr>
      </p:pic>
      <p:pic>
        <p:nvPicPr>
          <p:cNvPr id="1341445" name="Picture 5" descr="XP tip"/>
          <p:cNvPicPr>
            <a:picLocks noChangeAspect="1" noChangeArrowheads="1"/>
          </p:cNvPicPr>
          <p:nvPr/>
        </p:nvPicPr>
        <p:blipFill>
          <a:blip r:embed="rId4" cstate="print"/>
          <a:srcRect l="37149" t="43373" r="11290" b="47809"/>
          <a:stretch>
            <a:fillRect/>
          </a:stretch>
        </p:blipFill>
        <p:spPr bwMode="auto">
          <a:xfrm>
            <a:off x="5562600" y="4724400"/>
            <a:ext cx="2362200" cy="188753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xfrm>
            <a:off x="457200" y="0"/>
            <a:ext cx="8229600" cy="1143000"/>
          </a:xfrm>
        </p:spPr>
        <p:txBody>
          <a:bodyPr/>
          <a:lstStyle/>
          <a:p>
            <a:r>
              <a:rPr lang="en-US"/>
              <a:t>Boom Extender:</a:t>
            </a:r>
          </a:p>
        </p:txBody>
      </p:sp>
      <p:pic>
        <p:nvPicPr>
          <p:cNvPr id="1342467" name="Picture 3" descr="SG_FCxt_XTgroup_pic"/>
          <p:cNvPicPr>
            <a:picLocks noChangeAspect="1" noChangeArrowheads="1"/>
          </p:cNvPicPr>
          <p:nvPr/>
        </p:nvPicPr>
        <p:blipFill>
          <a:blip r:embed="rId3" cstate="print"/>
          <a:srcRect t="7753" b="21184"/>
          <a:stretch>
            <a:fillRect/>
          </a:stretch>
        </p:blipFill>
        <p:spPr bwMode="auto">
          <a:xfrm>
            <a:off x="685800" y="990600"/>
            <a:ext cx="8153400" cy="52149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717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87171" name="Object 3"/>
          <p:cNvGraphicFramePr>
            <a:graphicFrameLocks/>
          </p:cNvGraphicFramePr>
          <p:nvPr/>
        </p:nvGraphicFramePr>
        <p:xfrm>
          <a:off x="304800" y="838200"/>
          <a:ext cx="1676400" cy="1447800"/>
        </p:xfrm>
        <a:graphic>
          <a:graphicData uri="http://schemas.openxmlformats.org/presentationml/2006/ole">
            <p:oleObj spid="_x0000_s1933314" name="Document" r:id="rId5" imgW="1873226" imgH="1732082" progId="Word.Document.8">
              <p:embed/>
            </p:oleObj>
          </a:graphicData>
        </a:graphic>
      </p:graphicFrame>
      <p:pic>
        <p:nvPicPr>
          <p:cNvPr id="1287172" name="Picture 4"/>
          <p:cNvPicPr>
            <a:picLocks noChangeArrowheads="1"/>
          </p:cNvPicPr>
          <p:nvPr/>
        </p:nvPicPr>
        <p:blipFill>
          <a:blip r:embed="rId6" cstate="print">
            <a:lum bright="42000" contrast="66000"/>
          </a:blip>
          <a:srcRect/>
          <a:stretch>
            <a:fillRect/>
          </a:stretch>
        </p:blipFill>
        <p:spPr bwMode="auto">
          <a:xfrm>
            <a:off x="457200" y="2362200"/>
            <a:ext cx="1371600" cy="1219200"/>
          </a:xfrm>
          <a:prstGeom prst="rect">
            <a:avLst/>
          </a:prstGeom>
          <a:noFill/>
          <a:ln w="9525">
            <a:noFill/>
            <a:miter lim="800000"/>
            <a:headEnd/>
            <a:tailEnd/>
          </a:ln>
          <a:effectLst/>
        </p:spPr>
      </p:pic>
      <p:sp>
        <p:nvSpPr>
          <p:cNvPr id="1287173" name="Rectangle 5"/>
          <p:cNvSpPr>
            <a:spLocks noGrp="1" noChangeArrowheads="1"/>
          </p:cNvSpPr>
          <p:nvPr>
            <p:ph type="title"/>
          </p:nvPr>
        </p:nvSpPr>
        <p:spPr>
          <a:xfrm>
            <a:off x="533400" y="0"/>
            <a:ext cx="8229600" cy="914400"/>
          </a:xfrm>
        </p:spPr>
        <p:txBody>
          <a:bodyPr/>
          <a:lstStyle/>
          <a:p>
            <a:r>
              <a:rPr lang="en-US"/>
              <a:t>Nozzles-Recommended Use</a:t>
            </a:r>
            <a:endParaRPr lang="en-US" sz="8000"/>
          </a:p>
        </p:txBody>
      </p:sp>
      <p:pic>
        <p:nvPicPr>
          <p:cNvPr id="1287174" name="Picture 6" descr="Hardi-injet"/>
          <p:cNvPicPr>
            <a:picLocks noGrp="1" noChangeAspect="1" noChangeArrowheads="1"/>
          </p:cNvPicPr>
          <p:nvPr>
            <p:ph sz="half" idx="1"/>
          </p:nvPr>
        </p:nvPicPr>
        <p:blipFill>
          <a:blip r:embed="rId7" cstate="print"/>
          <a:srcRect l="11864" r="13559"/>
          <a:stretch>
            <a:fillRect/>
          </a:stretch>
        </p:blipFill>
        <p:spPr>
          <a:xfrm>
            <a:off x="466725" y="5105400"/>
            <a:ext cx="1235075" cy="1752600"/>
          </a:xfrm>
          <a:noFill/>
          <a:ln/>
        </p:spPr>
      </p:pic>
      <p:sp>
        <p:nvSpPr>
          <p:cNvPr id="1287175" name="WordArt 7"/>
          <p:cNvSpPr>
            <a:spLocks noChangeArrowheads="1" noChangeShapeType="1" noTextEdit="1"/>
          </p:cNvSpPr>
          <p:nvPr/>
        </p:nvSpPr>
        <p:spPr bwMode="auto">
          <a:xfrm rot="1163374">
            <a:off x="2819400" y="10668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flat spray</a:t>
            </a:r>
          </a:p>
        </p:txBody>
      </p:sp>
      <p:sp>
        <p:nvSpPr>
          <p:cNvPr id="1287176" name="WordArt 8"/>
          <p:cNvSpPr>
            <a:spLocks noChangeArrowheads="1" noChangeShapeType="1" noTextEdit="1"/>
          </p:cNvSpPr>
          <p:nvPr/>
        </p:nvSpPr>
        <p:spPr bwMode="auto">
          <a:xfrm rot="1174539">
            <a:off x="2743200" y="2514600"/>
            <a:ext cx="1695450"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chamber</a:t>
            </a:r>
          </a:p>
        </p:txBody>
      </p:sp>
      <p:sp>
        <p:nvSpPr>
          <p:cNvPr id="1287177" name="WordArt 9"/>
          <p:cNvSpPr>
            <a:spLocks noChangeArrowheads="1" noChangeShapeType="1" noTextEdit="1"/>
          </p:cNvSpPr>
          <p:nvPr/>
        </p:nvSpPr>
        <p:spPr bwMode="auto">
          <a:xfrm rot="-20656348">
            <a:off x="2238375" y="5199063"/>
            <a:ext cx="2819400" cy="14192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air induced/venturi</a:t>
            </a:r>
          </a:p>
        </p:txBody>
      </p:sp>
      <p:sp>
        <p:nvSpPr>
          <p:cNvPr id="1287178" name="WordArt 10"/>
          <p:cNvSpPr>
            <a:spLocks noChangeArrowheads="1" noChangeShapeType="1" noTextEdit="1"/>
          </p:cNvSpPr>
          <p:nvPr/>
        </p:nvSpPr>
        <p:spPr bwMode="auto">
          <a:xfrm rot="1124200">
            <a:off x="5791200" y="990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20-25 PSI</a:t>
            </a:r>
          </a:p>
        </p:txBody>
      </p:sp>
      <p:sp>
        <p:nvSpPr>
          <p:cNvPr id="1287179" name="WordArt 11"/>
          <p:cNvSpPr>
            <a:spLocks noChangeArrowheads="1" noChangeShapeType="1" noTextEdit="1"/>
          </p:cNvSpPr>
          <p:nvPr/>
        </p:nvSpPr>
        <p:spPr bwMode="auto">
          <a:xfrm rot="1163374">
            <a:off x="5867400" y="2514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30-40 PSI</a:t>
            </a:r>
          </a:p>
        </p:txBody>
      </p:sp>
      <p:sp>
        <p:nvSpPr>
          <p:cNvPr id="1287180" name="WordArt 12"/>
          <p:cNvSpPr>
            <a:spLocks noChangeArrowheads="1" noChangeShapeType="1" noTextEdit="1"/>
          </p:cNvSpPr>
          <p:nvPr/>
        </p:nvSpPr>
        <p:spPr bwMode="auto">
          <a:xfrm rot="1163374">
            <a:off x="5943600" y="5362575"/>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50-80 PSI</a:t>
            </a:r>
          </a:p>
        </p:txBody>
      </p:sp>
      <p:pic>
        <p:nvPicPr>
          <p:cNvPr id="1287181" name="Picture 13" descr="GuardianAirgroup1"/>
          <p:cNvPicPr>
            <a:picLocks noChangeAspect="1" noChangeArrowheads="1"/>
          </p:cNvPicPr>
          <p:nvPr/>
        </p:nvPicPr>
        <p:blipFill>
          <a:blip r:embed="rId8" cstate="print"/>
          <a:srcRect/>
          <a:stretch>
            <a:fillRect/>
          </a:stretch>
        </p:blipFill>
        <p:spPr bwMode="auto">
          <a:xfrm>
            <a:off x="381000" y="3603625"/>
            <a:ext cx="1600200" cy="1441450"/>
          </a:xfrm>
          <a:prstGeom prst="rect">
            <a:avLst/>
          </a:prstGeom>
          <a:noFill/>
        </p:spPr>
      </p:pic>
      <p:sp>
        <p:nvSpPr>
          <p:cNvPr id="1287182" name="WordArt 14"/>
          <p:cNvSpPr>
            <a:spLocks noChangeArrowheads="1" noChangeShapeType="1" noTextEdit="1"/>
          </p:cNvSpPr>
          <p:nvPr/>
        </p:nvSpPr>
        <p:spPr bwMode="auto">
          <a:xfrm rot="197525">
            <a:off x="2286000" y="4038600"/>
            <a:ext cx="3276600" cy="719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202475" scaled="1"/>
                </a:gradFill>
                <a:effectLst>
                  <a:outerShdw dist="53882" dir="2700000" algn="ctr" rotWithShape="0">
                    <a:srgbClr val="9999FF">
                      <a:alpha val="80000"/>
                    </a:srgbClr>
                  </a:outerShdw>
                </a:effectLst>
                <a:latin typeface="Impact"/>
              </a:rPr>
              <a:t>IN BETWEEN VENTURI</a:t>
            </a:r>
          </a:p>
        </p:txBody>
      </p:sp>
      <p:sp>
        <p:nvSpPr>
          <p:cNvPr id="1287183" name="WordArt 15"/>
          <p:cNvSpPr>
            <a:spLocks noChangeArrowheads="1" noChangeShapeType="1" noTextEdit="1"/>
          </p:cNvSpPr>
          <p:nvPr/>
        </p:nvSpPr>
        <p:spPr bwMode="auto">
          <a:xfrm rot="727519">
            <a:off x="6248400" y="3962400"/>
            <a:ext cx="1066800" cy="828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4672481" scaled="1"/>
                </a:gradFill>
                <a:effectLst>
                  <a:outerShdw dist="53882" dir="2700000" algn="ctr" rotWithShape="0">
                    <a:srgbClr val="9999FF">
                      <a:alpha val="80000"/>
                    </a:srgbClr>
                  </a:outerShdw>
                </a:effectLst>
                <a:latin typeface="Impact"/>
              </a:rPr>
              <a:t>40 PSI</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7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287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28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7182" grpId="0" animBg="1"/>
      <p:bldP spid="12871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descr="356_cutaway_1"/>
          <p:cNvPicPr>
            <a:picLocks noChangeAspect="1" noChangeArrowheads="1"/>
          </p:cNvPicPr>
          <p:nvPr/>
        </p:nvPicPr>
        <p:blipFill>
          <a:blip r:embed="rId3" cstate="print"/>
          <a:srcRect/>
          <a:stretch>
            <a:fillRect/>
          </a:stretch>
        </p:blipFill>
        <p:spPr bwMode="auto">
          <a:xfrm>
            <a:off x="4800600" y="838200"/>
            <a:ext cx="3733800" cy="5410200"/>
          </a:xfrm>
          <a:prstGeom prst="rect">
            <a:avLst/>
          </a:prstGeom>
          <a:noFill/>
        </p:spPr>
      </p:pic>
      <p:pic>
        <p:nvPicPr>
          <p:cNvPr id="1220611" name="Picture 3"/>
          <p:cNvPicPr>
            <a:picLocks noChangeAspect="1" noChangeArrowheads="1"/>
          </p:cNvPicPr>
          <p:nvPr/>
        </p:nvPicPr>
        <p:blipFill>
          <a:blip r:embed="rId4" cstate="print"/>
          <a:srcRect/>
          <a:stretch>
            <a:fillRect/>
          </a:stretch>
        </p:blipFill>
        <p:spPr bwMode="auto">
          <a:xfrm>
            <a:off x="685800" y="1600200"/>
            <a:ext cx="3314700" cy="4419600"/>
          </a:xfrm>
          <a:prstGeom prst="rect">
            <a:avLst/>
          </a:prstGeom>
          <a:noFill/>
          <a:ln w="12700">
            <a:noFill/>
            <a:miter lim="800000"/>
            <a:headEnd type="none" w="sm" len="sm"/>
            <a:tailEnd type="none" w="sm" len="sm"/>
          </a:ln>
          <a:effectLst/>
        </p:spPr>
      </p:pic>
      <p:sp>
        <p:nvSpPr>
          <p:cNvPr id="1220612" name="Rectangle 4"/>
          <p:cNvSpPr>
            <a:spLocks noGrp="1" noChangeArrowheads="1"/>
          </p:cNvSpPr>
          <p:nvPr>
            <p:ph type="title"/>
          </p:nvPr>
        </p:nvSpPr>
        <p:spPr>
          <a:xfrm>
            <a:off x="228600" y="304800"/>
            <a:ext cx="8229600" cy="1143000"/>
          </a:xfrm>
          <a:noFill/>
          <a:ln/>
        </p:spPr>
        <p:txBody>
          <a:bodyPr/>
          <a:lstStyle/>
          <a:p>
            <a:pPr algn="l" eaLnBrk="0" hangingPunct="0"/>
            <a:r>
              <a:rPr lang="en-US"/>
              <a:t>Flow Back Control:</a:t>
            </a:r>
          </a:p>
        </p:txBody>
      </p:sp>
      <p:sp>
        <p:nvSpPr>
          <p:cNvPr id="1220613" name="Oval 5"/>
          <p:cNvSpPr>
            <a:spLocks noChangeArrowheads="1"/>
          </p:cNvSpPr>
          <p:nvPr/>
        </p:nvSpPr>
        <p:spPr bwMode="auto">
          <a:xfrm>
            <a:off x="1447800" y="304800"/>
            <a:ext cx="1676400" cy="11430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title"/>
          </p:nvPr>
        </p:nvSpPr>
        <p:spPr/>
        <p:txBody>
          <a:bodyPr/>
          <a:lstStyle/>
          <a:p>
            <a:endParaRPr lang="en-US"/>
          </a:p>
        </p:txBody>
      </p:sp>
      <p:pic>
        <p:nvPicPr>
          <p:cNvPr id="1324035" name="Picture 3"/>
          <p:cNvPicPr>
            <a:picLocks noGrp="1" noChangeAspect="1" noChangeArrowheads="1"/>
          </p:cNvPicPr>
          <p:nvPr>
            <p:ph idx="1"/>
          </p:nvPr>
        </p:nvPicPr>
        <p:blipFill>
          <a:blip r:embed="rId3" cstate="print"/>
          <a:srcRect t="33333"/>
          <a:stretch>
            <a:fillRect/>
          </a:stretch>
        </p:blipFill>
        <p:spPr>
          <a:xfrm>
            <a:off x="0" y="0"/>
            <a:ext cx="9144000" cy="6858000"/>
          </a:xfrm>
          <a:noFill/>
          <a:ln/>
        </p:spPr>
      </p:pic>
      <p:sp>
        <p:nvSpPr>
          <p:cNvPr id="4" name="Rectangle 3"/>
          <p:cNvSpPr/>
          <p:nvPr/>
        </p:nvSpPr>
        <p:spPr>
          <a:xfrm rot="19973721">
            <a:off x="2074644" y="2133600"/>
            <a:ext cx="4635536" cy="1862048"/>
          </a:xfrm>
          <a:prstGeom prst="rect">
            <a:avLst/>
          </a:prstGeom>
          <a:solidFill>
            <a:schemeClr val="bg1"/>
          </a:solidFill>
          <a:ln>
            <a:solidFill>
              <a:srgbClr val="FF0000"/>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Break</a:t>
            </a:r>
            <a:endParaRPr lang="en-US" sz="115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
        <p:nvSpPr>
          <p:cNvPr id="5" name="Text Box 5"/>
          <p:cNvSpPr txBox="1">
            <a:spLocks noChangeArrowheads="1"/>
          </p:cNvSpPr>
          <p:nvPr/>
        </p:nvSpPr>
        <p:spPr bwMode="auto">
          <a:xfrm>
            <a:off x="152400" y="6019800"/>
            <a:ext cx="8763000" cy="400110"/>
          </a:xfrm>
          <a:prstGeom prst="rect">
            <a:avLst/>
          </a:prstGeom>
          <a:solidFill>
            <a:srgbClr val="6600CC"/>
          </a:solidFill>
          <a:ln w="12700">
            <a:noFill/>
            <a:miter lim="800000"/>
            <a:headEnd/>
            <a:tailEnd/>
          </a:ln>
          <a:effectLst/>
        </p:spPr>
        <p:txBody>
          <a:bodyPr wrap="square">
            <a:spAutoFit/>
          </a:bodyPr>
          <a:lstStyle/>
          <a:p>
            <a:pPr algn="ctr">
              <a:spcBef>
                <a:spcPct val="50000"/>
              </a:spcBef>
            </a:pPr>
            <a:r>
              <a:rPr lang="en-US" sz="2000" dirty="0" smtClean="0">
                <a:solidFill>
                  <a:schemeClr val="bg1"/>
                </a:solidFill>
              </a:rPr>
              <a:t>Droplet Size Calibration: A New Approach to Effective Spraying – MF2869</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email"/>
          <a:srcRect/>
          <a:stretch>
            <a:fillRect/>
          </a:stretch>
        </p:blipFill>
        <p:spPr bwMode="auto">
          <a:xfrm>
            <a:off x="1524008" y="152404"/>
            <a:ext cx="5215509" cy="5913882"/>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t>ASABE S-572.1 Droplet Size Standard</a:t>
            </a:r>
            <a:endParaRPr lang="en-US" sz="3600" b="1" cap="none" spc="50" dirty="0">
              <a:ln w="11430"/>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257800" y="228600"/>
            <a:ext cx="1351652" cy="707886"/>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a:stCxn id="6" idx="1"/>
          </p:cNvCxnSpPr>
          <p:nvPr/>
        </p:nvCxnSpPr>
        <p:spPr>
          <a:xfrm rot="10800000">
            <a:off x="3429000" y="381005"/>
            <a:ext cx="1828800" cy="20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304802"/>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mj-lt"/>
                          <a:cs typeface="Times New Roman" pitchFamily="18" charset="0"/>
                        </a:rPr>
                        <a:t>ASABE Standard S-572.1</a:t>
                      </a:r>
                      <a:endParaRPr kumimoji="0" lang="en-US" sz="28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cs typeface="Times New Roman" pitchFamily="18" charset="0"/>
                        </a:rPr>
                        <a:t>Category (symbol)</a:t>
                      </a:r>
                      <a:endParaRPr kumimoji="0" lang="en-US" sz="24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mj-lt"/>
                          <a:cs typeface="Times New Roman" pitchFamily="18" charset="0"/>
                        </a:rPr>
                        <a:t>Color Code</a:t>
                      </a:r>
                      <a:endParaRPr kumimoji="0" lang="en-US" sz="2400" b="1"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Fine (XF)</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FFFF"/>
                          </a:solidFill>
                          <a:effectLst/>
                          <a:latin typeface="+mj-lt"/>
                          <a:cs typeface="Times New Roman" pitchFamily="18" charset="0"/>
                        </a:rPr>
                        <a:t>Purple</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Fine (VF)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Red</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Fine (F)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Orange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Medium (M)</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Yellow</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Coarse (C)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Blue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Coarse (VC)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Green</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426"/>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Coarse (XC)</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j-lt"/>
                          <a:cs typeface="Times New Roman" pitchFamily="18" charset="0"/>
                        </a:rPr>
                        <a:t>White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Ultra Coarse (UC) </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Black</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376294" name="AutoShape 38"/>
          <p:cNvSpPr>
            <a:spLocks noChangeArrowheads="1"/>
          </p:cNvSpPr>
          <p:nvPr/>
        </p:nvSpPr>
        <p:spPr bwMode="auto">
          <a:xfrm rot="19579768">
            <a:off x="6598442" y="401343"/>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432846"/>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1336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54102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2514602"/>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3657602"/>
            <a:ext cx="762000" cy="369332"/>
          </a:xfrm>
          <a:prstGeom prst="rect">
            <a:avLst/>
          </a:prstGeom>
          <a:solidFill>
            <a:schemeClr val="bg1"/>
          </a:solid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8077200" y="1981202"/>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8077200" y="5269470"/>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print"/>
          <a:srcRect/>
          <a:stretch>
            <a:fillRect/>
          </a:stretch>
        </p:blipFill>
        <p:spPr>
          <a:xfrm>
            <a:off x="152400" y="220663"/>
            <a:ext cx="8839200" cy="6561137"/>
          </a:xfrm>
          <a:noFill/>
        </p:spPr>
      </p:pic>
      <p:sp>
        <p:nvSpPr>
          <p:cNvPr id="62467"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62479"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62483"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Line 2"/>
          <p:cNvSpPr>
            <a:spLocks noChangeShapeType="1"/>
          </p:cNvSpPr>
          <p:nvPr/>
        </p:nvSpPr>
        <p:spPr bwMode="auto">
          <a:xfrm>
            <a:off x="381000" y="4953000"/>
            <a:ext cx="8077200" cy="0"/>
          </a:xfrm>
          <a:prstGeom prst="line">
            <a:avLst/>
          </a:prstGeom>
          <a:noFill/>
          <a:ln w="38100">
            <a:solidFill>
              <a:schemeClr val="tx1"/>
            </a:solidFill>
            <a:round/>
            <a:headEnd/>
            <a:tailEnd/>
          </a:ln>
          <a:effectLst/>
        </p:spPr>
        <p:txBody>
          <a:bodyPr/>
          <a:lstStyle/>
          <a:p>
            <a:endParaRPr lang="en-US"/>
          </a:p>
        </p:txBody>
      </p:sp>
      <p:pic>
        <p:nvPicPr>
          <p:cNvPr id="1047556" name="Picture 4"/>
          <p:cNvPicPr>
            <a:picLocks noChangeAspect="1" noChangeArrowheads="1"/>
          </p:cNvPicPr>
          <p:nvPr/>
        </p:nvPicPr>
        <p:blipFill>
          <a:blip r:embed="rId3" cstate="print"/>
          <a:srcRect/>
          <a:stretch>
            <a:fillRect/>
          </a:stretch>
        </p:blipFill>
        <p:spPr bwMode="auto">
          <a:xfrm>
            <a:off x="152400" y="762000"/>
            <a:ext cx="8820150" cy="35528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6" name="Picture 4"/>
          <p:cNvPicPr>
            <a:picLocks noChangeAspect="1" noChangeArrowheads="1"/>
          </p:cNvPicPr>
          <p:nvPr/>
        </p:nvPicPr>
        <p:blipFill>
          <a:blip r:embed="rId3" cstate="print"/>
          <a:srcRect/>
          <a:stretch>
            <a:fillRect/>
          </a:stretch>
        </p:blipFill>
        <p:spPr bwMode="auto">
          <a:xfrm>
            <a:off x="152400" y="685800"/>
            <a:ext cx="8839200" cy="4191000"/>
          </a:xfrm>
          <a:prstGeom prst="rect">
            <a:avLst/>
          </a:prstGeom>
          <a:noFill/>
          <a:ln w="12700">
            <a:noFill/>
            <a:miter lim="800000"/>
            <a:headEnd/>
            <a:tailEnd/>
          </a:ln>
          <a:effectLst/>
        </p:spPr>
      </p:pic>
      <p:sp>
        <p:nvSpPr>
          <p:cNvPr id="1334278" name="Line 6"/>
          <p:cNvSpPr>
            <a:spLocks noChangeShapeType="1"/>
          </p:cNvSpPr>
          <p:nvPr/>
        </p:nvSpPr>
        <p:spPr bwMode="auto">
          <a:xfrm>
            <a:off x="4876800" y="1905000"/>
            <a:ext cx="1600200" cy="0"/>
          </a:xfrm>
          <a:prstGeom prst="line">
            <a:avLst/>
          </a:prstGeom>
          <a:noFill/>
          <a:ln w="28575">
            <a:solidFill>
              <a:srgbClr val="FF0000"/>
            </a:solidFill>
            <a:round/>
            <a:headEnd/>
            <a:tailEnd/>
          </a:ln>
          <a:effectLst/>
        </p:spPr>
        <p:txBody>
          <a:bodyPr/>
          <a:lstStyle/>
          <a:p>
            <a:endParaRPr lang="en-US"/>
          </a:p>
        </p:txBody>
      </p:sp>
      <p:sp>
        <p:nvSpPr>
          <p:cNvPr id="1334279" name="Line 7"/>
          <p:cNvSpPr>
            <a:spLocks noChangeShapeType="1"/>
          </p:cNvSpPr>
          <p:nvPr/>
        </p:nvSpPr>
        <p:spPr bwMode="auto">
          <a:xfrm>
            <a:off x="2209800" y="2133600"/>
            <a:ext cx="1600200" cy="0"/>
          </a:xfrm>
          <a:prstGeom prst="line">
            <a:avLst/>
          </a:prstGeom>
          <a:noFill/>
          <a:ln w="28575">
            <a:solidFill>
              <a:srgbClr val="FF0000"/>
            </a:solidFill>
            <a:round/>
            <a:headEnd/>
            <a:tailEnd/>
          </a:ln>
          <a:effectLst/>
        </p:spPr>
        <p:txBody>
          <a:bodyPr/>
          <a:lstStyle/>
          <a:p>
            <a:endParaRPr lang="en-US"/>
          </a:p>
        </p:txBody>
      </p:sp>
      <p:sp>
        <p:nvSpPr>
          <p:cNvPr id="1334280" name="Oval 8"/>
          <p:cNvSpPr>
            <a:spLocks noChangeArrowheads="1"/>
          </p:cNvSpPr>
          <p:nvPr/>
        </p:nvSpPr>
        <p:spPr bwMode="auto">
          <a:xfrm>
            <a:off x="3962400" y="762000"/>
            <a:ext cx="1600200" cy="685800"/>
          </a:xfrm>
          <a:prstGeom prst="ellipse">
            <a:avLst/>
          </a:prstGeom>
          <a:noFill/>
          <a:ln w="12700">
            <a:solidFill>
              <a:srgbClr val="FF0000"/>
            </a:solidFill>
            <a:round/>
            <a:headEnd/>
            <a:tailEnd/>
          </a:ln>
          <a:effectLst/>
        </p:spPr>
        <p:txBody>
          <a:bodyPr wrap="none" anchor="ctr"/>
          <a:lstStyle/>
          <a:p>
            <a:endParaRPr lang="en-US"/>
          </a:p>
        </p:txBody>
      </p:sp>
      <p:sp>
        <p:nvSpPr>
          <p:cNvPr id="1334281" name="Text Box 9"/>
          <p:cNvSpPr txBox="1">
            <a:spLocks noChangeArrowheads="1"/>
          </p:cNvSpPr>
          <p:nvPr/>
        </p:nvSpPr>
        <p:spPr bwMode="auto">
          <a:xfrm>
            <a:off x="3886200" y="5486400"/>
            <a:ext cx="990600" cy="366713"/>
          </a:xfrm>
          <a:prstGeom prst="rect">
            <a:avLst/>
          </a:prstGeom>
          <a:noFill/>
          <a:ln w="12700">
            <a:noFill/>
            <a:miter lim="800000"/>
            <a:headEnd/>
            <a:tailEnd/>
          </a:ln>
          <a:effectLst/>
        </p:spPr>
        <p:txBody>
          <a:bodyPr>
            <a:spAutoFit/>
          </a:bodyPr>
          <a:lstStyle/>
          <a:p>
            <a:pPr>
              <a:spcBef>
                <a:spcPct val="50000"/>
              </a:spcBef>
            </a:pPr>
            <a:r>
              <a:rPr lang="en-US"/>
              <a:t>Page 4</a:t>
            </a: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email"/>
          <a:srcRect/>
          <a:stretch>
            <a:fillRect/>
          </a:stretch>
        </p:blipFill>
        <p:spPr bwMode="auto">
          <a:xfrm>
            <a:off x="152400" y="4343400"/>
            <a:ext cx="8843608" cy="236220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email"/>
          <a:srcRect t="3542"/>
          <a:stretch>
            <a:fillRect/>
          </a:stretch>
        </p:blipFill>
        <p:spPr bwMode="auto">
          <a:xfrm>
            <a:off x="228600" y="153752"/>
            <a:ext cx="8686799" cy="4113448"/>
          </a:xfrm>
          <a:prstGeom prst="rect">
            <a:avLst/>
          </a:prstGeom>
          <a:noFill/>
          <a:ln w="12700">
            <a:noFill/>
            <a:miter lim="800000"/>
            <a:headEnd/>
            <a:tailEnd/>
          </a:ln>
        </p:spPr>
      </p:pic>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
        <p:nvSpPr>
          <p:cNvPr id="8" name="TextBox 7"/>
          <p:cNvSpPr txBox="1"/>
          <p:nvPr/>
        </p:nvSpPr>
        <p:spPr>
          <a:xfrm rot="20663385">
            <a:off x="685857" y="2152907"/>
            <a:ext cx="7855608" cy="1077218"/>
          </a:xfrm>
          <a:prstGeom prst="rect">
            <a:avLst/>
          </a:prstGeom>
          <a:solidFill>
            <a:schemeClr val="accent4">
              <a:lumMod val="60000"/>
              <a:lumOff val="40000"/>
            </a:schemeClr>
          </a:solidFill>
          <a:ln w="19050">
            <a:solidFill>
              <a:schemeClr val="accent4">
                <a:lumMod val="75000"/>
              </a:schemeClr>
            </a:solidFill>
          </a:ln>
        </p:spPr>
        <p:txBody>
          <a:bodyPr wrap="square" rtlCol="0">
            <a:spAutoFit/>
          </a:bodyPr>
          <a:lstStyle/>
          <a:p>
            <a:r>
              <a:rPr lang="en-US" sz="2400" dirty="0" smtClean="0">
                <a:solidFill>
                  <a:schemeClr val="bg1"/>
                </a:solidFill>
              </a:rPr>
              <a:t>- </a:t>
            </a:r>
            <a:r>
              <a:rPr lang="en-US" sz="2000" dirty="0" smtClean="0">
                <a:solidFill>
                  <a:schemeClr val="bg1"/>
                </a:solidFill>
              </a:rPr>
              <a:t>15 GPA</a:t>
            </a:r>
          </a:p>
          <a:p>
            <a:r>
              <a:rPr lang="en-US" sz="2000" dirty="0" smtClean="0">
                <a:solidFill>
                  <a:schemeClr val="bg1"/>
                </a:solidFill>
              </a:rPr>
              <a:t>- Generate MEDIUM spray droplets (ASABE S-572)</a:t>
            </a:r>
          </a:p>
          <a:p>
            <a:r>
              <a:rPr lang="en-US" sz="2000" dirty="0" smtClean="0">
                <a:solidFill>
                  <a:schemeClr val="bg1"/>
                </a:solidFill>
              </a:rPr>
              <a:t> - Do not use nozzles and pressures that result in COARSE sprays</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3" cstate="print"/>
          <a:srcRect/>
          <a:stretch>
            <a:fillRect/>
          </a:stretch>
        </p:blipFill>
        <p:spPr bwMode="auto">
          <a:xfrm>
            <a:off x="4191000" y="152400"/>
            <a:ext cx="4862513" cy="6477000"/>
          </a:xfrm>
          <a:prstGeom prst="rect">
            <a:avLst/>
          </a:prstGeom>
          <a:noFill/>
          <a:ln w="12700">
            <a:noFill/>
            <a:miter lim="800000"/>
            <a:headEnd type="none" w="sm" len="sm"/>
            <a:tailEnd type="none" w="sm" len="sm"/>
          </a:ln>
          <a:effectLst/>
        </p:spPr>
      </p:pic>
      <p:pic>
        <p:nvPicPr>
          <p:cNvPr id="1325059" name="Picture 3"/>
          <p:cNvPicPr>
            <a:picLocks noChangeAspect="1" noChangeArrowheads="1"/>
          </p:cNvPicPr>
          <p:nvPr/>
        </p:nvPicPr>
        <p:blipFill>
          <a:blip r:embed="rId4" cstate="print"/>
          <a:srcRect/>
          <a:stretch>
            <a:fillRect/>
          </a:stretch>
        </p:blipFill>
        <p:spPr bwMode="auto">
          <a:xfrm>
            <a:off x="57150" y="381000"/>
            <a:ext cx="4057650" cy="5257800"/>
          </a:xfrm>
          <a:prstGeom prst="rect">
            <a:avLst/>
          </a:prstGeom>
          <a:noFill/>
          <a:ln w="12700">
            <a:noFill/>
            <a:miter lim="800000"/>
            <a:headEnd type="none" w="sm" len="sm"/>
            <a:tailEnd type="none" w="sm" len="sm"/>
          </a:ln>
          <a:effectLst/>
        </p:spPr>
      </p:pic>
      <p:sp>
        <p:nvSpPr>
          <p:cNvPr id="1325060"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a:effectLst/>
        </p:spPr>
        <p:txBody>
          <a:bodyPr/>
          <a:lstStyle/>
          <a:p>
            <a:endParaRPr lang="en-US"/>
          </a:p>
        </p:txBody>
      </p:sp>
      <p:sp>
        <p:nvSpPr>
          <p:cNvPr id="1325061" name="Oval 5"/>
          <p:cNvSpPr>
            <a:spLocks noChangeArrowheads="1"/>
          </p:cNvSpPr>
          <p:nvPr/>
        </p:nvSpPr>
        <p:spPr bwMode="auto">
          <a:xfrm>
            <a:off x="7315200" y="457200"/>
            <a:ext cx="1447800" cy="1524000"/>
          </a:xfrm>
          <a:prstGeom prst="ellipse">
            <a:avLst/>
          </a:prstGeom>
          <a:noFill/>
          <a:ln w="28575">
            <a:solidFill>
              <a:srgbClr val="FF0000"/>
            </a:solidFill>
            <a:round/>
            <a:headEnd/>
            <a:tailEnd/>
          </a:ln>
          <a:effectLst/>
        </p:spPr>
        <p:txBody>
          <a:bodyPr wrap="none" anchor="ctr"/>
          <a:lstStyle/>
          <a:p>
            <a:endParaRPr lang="en-US"/>
          </a:p>
        </p:txBody>
      </p:sp>
      <p:sp>
        <p:nvSpPr>
          <p:cNvPr id="1325062" name="Text Box 6"/>
          <p:cNvSpPr txBox="1">
            <a:spLocks noChangeArrowheads="1"/>
          </p:cNvSpPr>
          <p:nvPr/>
        </p:nvSpPr>
        <p:spPr bwMode="auto">
          <a:xfrm>
            <a:off x="152400" y="5943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4" name="Picture 2"/>
          <p:cNvPicPr>
            <a:picLocks noChangeAspect="1" noChangeArrowheads="1"/>
          </p:cNvPicPr>
          <p:nvPr/>
        </p:nvPicPr>
        <p:blipFill>
          <a:blip r:embed="rId3" cstate="print"/>
          <a:srcRect/>
          <a:stretch>
            <a:fillRect/>
          </a:stretch>
        </p:blipFill>
        <p:spPr bwMode="auto">
          <a:xfrm>
            <a:off x="838200" y="533400"/>
            <a:ext cx="3486150" cy="3000375"/>
          </a:xfrm>
          <a:prstGeom prst="rect">
            <a:avLst/>
          </a:prstGeom>
          <a:noFill/>
          <a:ln w="12700">
            <a:noFill/>
            <a:miter lim="800000"/>
            <a:headEnd/>
            <a:tailEnd/>
          </a:ln>
          <a:effectLst/>
        </p:spPr>
      </p:pic>
      <p:pic>
        <p:nvPicPr>
          <p:cNvPr id="1221635" name="Picture 3"/>
          <p:cNvPicPr>
            <a:picLocks noChangeAspect="1" noChangeArrowheads="1"/>
          </p:cNvPicPr>
          <p:nvPr/>
        </p:nvPicPr>
        <p:blipFill>
          <a:blip r:embed="rId4" cstate="print"/>
          <a:srcRect/>
          <a:stretch>
            <a:fillRect/>
          </a:stretch>
        </p:blipFill>
        <p:spPr bwMode="auto">
          <a:xfrm>
            <a:off x="4953000" y="228600"/>
            <a:ext cx="3505200" cy="2870200"/>
          </a:xfrm>
          <a:prstGeom prst="rect">
            <a:avLst/>
          </a:prstGeom>
          <a:noFill/>
          <a:ln w="12700">
            <a:noFill/>
            <a:miter lim="800000"/>
            <a:headEnd/>
            <a:tailEnd/>
          </a:ln>
          <a:effectLst/>
        </p:spPr>
      </p:pic>
      <p:pic>
        <p:nvPicPr>
          <p:cNvPr id="1221636" name="Picture 4"/>
          <p:cNvPicPr>
            <a:picLocks noChangeAspect="1" noChangeArrowheads="1"/>
          </p:cNvPicPr>
          <p:nvPr/>
        </p:nvPicPr>
        <p:blipFill>
          <a:blip r:embed="rId5" cstate="print"/>
          <a:srcRect/>
          <a:stretch>
            <a:fillRect/>
          </a:stretch>
        </p:blipFill>
        <p:spPr bwMode="auto">
          <a:xfrm>
            <a:off x="4953000" y="3200400"/>
            <a:ext cx="3962400" cy="3376613"/>
          </a:xfrm>
          <a:prstGeom prst="rect">
            <a:avLst/>
          </a:prstGeom>
          <a:noFill/>
          <a:ln w="12700">
            <a:noFill/>
            <a:miter lim="800000"/>
            <a:headEnd/>
            <a:tailEnd/>
          </a:ln>
          <a:effectLst/>
        </p:spPr>
      </p:pic>
      <p:pic>
        <p:nvPicPr>
          <p:cNvPr id="1221637" name="Picture 5"/>
          <p:cNvPicPr>
            <a:picLocks noChangeAspect="1" noChangeArrowheads="1"/>
          </p:cNvPicPr>
          <p:nvPr/>
        </p:nvPicPr>
        <p:blipFill>
          <a:blip r:embed="rId6" cstate="print"/>
          <a:srcRect/>
          <a:stretch>
            <a:fillRect/>
          </a:stretch>
        </p:blipFill>
        <p:spPr bwMode="auto">
          <a:xfrm>
            <a:off x="457200" y="3429000"/>
            <a:ext cx="4286250" cy="3281363"/>
          </a:xfrm>
          <a:prstGeom prst="rect">
            <a:avLst/>
          </a:prstGeom>
          <a:noFill/>
          <a:ln w="12700">
            <a:noFill/>
            <a:miter lim="800000"/>
            <a:headEnd/>
            <a:tailEnd/>
          </a:ln>
          <a:effectLst/>
        </p:spPr>
      </p:pic>
      <p:sp>
        <p:nvSpPr>
          <p:cNvPr id="1221638" name="Text Box 6"/>
          <p:cNvSpPr txBox="1">
            <a:spLocks noChangeArrowheads="1"/>
          </p:cNvSpPr>
          <p:nvPr/>
        </p:nvSpPr>
        <p:spPr bwMode="auto">
          <a:xfrm>
            <a:off x="457200" y="152400"/>
            <a:ext cx="2590800" cy="396875"/>
          </a:xfrm>
          <a:prstGeom prst="rect">
            <a:avLst/>
          </a:prstGeom>
          <a:noFill/>
          <a:ln w="12700">
            <a:noFill/>
            <a:miter lim="800000"/>
            <a:headEnd/>
            <a:tailEnd/>
          </a:ln>
          <a:effectLst/>
        </p:spPr>
        <p:txBody>
          <a:bodyPr>
            <a:spAutoFit/>
          </a:bodyPr>
          <a:lstStyle/>
          <a:p>
            <a:pPr>
              <a:spcBef>
                <a:spcPct val="50000"/>
              </a:spcBef>
            </a:pPr>
            <a:r>
              <a:rPr lang="en-US" sz="2000"/>
              <a:t>Flow Back Manifolds</a:t>
            </a:r>
          </a:p>
        </p:txBody>
      </p:sp>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457200" y="228600"/>
            <a:ext cx="8229600" cy="579438"/>
          </a:xfrm>
        </p:spPr>
        <p:txBody>
          <a:bodyPr/>
          <a:lstStyle/>
          <a:p>
            <a:r>
              <a:rPr lang="en-US" sz="4000"/>
              <a:t>Droplet Selection/Calibration:</a:t>
            </a:r>
          </a:p>
        </p:txBody>
      </p:sp>
      <p:pic>
        <p:nvPicPr>
          <p:cNvPr id="1326083" name="Picture 3"/>
          <p:cNvPicPr>
            <a:picLocks noChangeAspect="1" noChangeArrowheads="1"/>
          </p:cNvPicPr>
          <p:nvPr/>
        </p:nvPicPr>
        <p:blipFill>
          <a:blip r:embed="rId3" cstate="print"/>
          <a:srcRect/>
          <a:stretch>
            <a:fillRect/>
          </a:stretch>
        </p:blipFill>
        <p:spPr bwMode="auto">
          <a:xfrm>
            <a:off x="1066800" y="838200"/>
            <a:ext cx="7086600" cy="5889625"/>
          </a:xfrm>
          <a:prstGeom prst="rect">
            <a:avLst/>
          </a:prstGeom>
          <a:noFill/>
          <a:ln w="12700">
            <a:noFill/>
            <a:miter lim="800000"/>
            <a:headEnd type="none" w="sm" len="sm"/>
            <a:tailEnd type="none" w="sm" len="sm"/>
          </a:ln>
          <a:effectLst/>
        </p:spPr>
      </p:pic>
      <p:sp>
        <p:nvSpPr>
          <p:cNvPr id="1326084" name="AutoShape 4"/>
          <p:cNvSpPr>
            <a:spLocks noChangeArrowheads="1"/>
          </p:cNvSpPr>
          <p:nvPr/>
        </p:nvSpPr>
        <p:spPr bwMode="auto">
          <a:xfrm>
            <a:off x="2362200" y="762000"/>
            <a:ext cx="152400" cy="381000"/>
          </a:xfrm>
          <a:prstGeom prst="downArrow">
            <a:avLst>
              <a:gd name="adj1" fmla="val 50000"/>
              <a:gd name="adj2" fmla="val 62500"/>
            </a:avLst>
          </a:prstGeom>
          <a:solidFill>
            <a:srgbClr val="FF0000"/>
          </a:solidFill>
          <a:ln w="12700">
            <a:solidFill>
              <a:schemeClr val="tx1"/>
            </a:solidFill>
            <a:miter lim="800000"/>
            <a:headEnd type="none" w="sm" len="sm"/>
            <a:tailEnd type="none" w="sm" len="sm"/>
          </a:ln>
          <a:effectLst/>
        </p:spPr>
        <p:txBody>
          <a:bodyPr vert="eaVert" wrap="none" anchor="ctr"/>
          <a:lstStyle/>
          <a:p>
            <a:endParaRPr lang="en-US"/>
          </a:p>
        </p:txBody>
      </p:sp>
      <p:sp>
        <p:nvSpPr>
          <p:cNvPr id="1326085" name="Oval 5"/>
          <p:cNvSpPr>
            <a:spLocks noChangeArrowheads="1"/>
          </p:cNvSpPr>
          <p:nvPr/>
        </p:nvSpPr>
        <p:spPr bwMode="auto">
          <a:xfrm>
            <a:off x="2057400" y="1447800"/>
            <a:ext cx="762000" cy="5257800"/>
          </a:xfrm>
          <a:prstGeom prst="ellipse">
            <a:avLst/>
          </a:prstGeom>
          <a:noFill/>
          <a:ln w="38100">
            <a:solidFill>
              <a:srgbClr val="FF0000"/>
            </a:solidFill>
            <a:round/>
            <a:headEnd type="none" w="sm" len="sm"/>
            <a:tailEnd type="none" w="sm" len="sm"/>
          </a:ln>
          <a:effectLst/>
        </p:spPr>
        <p:txBody>
          <a:bodyPr wrap="none" anchor="ctr"/>
          <a:lstStyle/>
          <a:p>
            <a:endParaRPr lang="en-US"/>
          </a:p>
        </p:txBody>
      </p:sp>
      <p:sp>
        <p:nvSpPr>
          <p:cNvPr id="1326086" name="Text Box 6"/>
          <p:cNvSpPr txBox="1">
            <a:spLocks noChangeArrowheads="1"/>
          </p:cNvSpPr>
          <p:nvPr/>
        </p:nvSpPr>
        <p:spPr bwMode="auto">
          <a:xfrm>
            <a:off x="152400" y="6172200"/>
            <a:ext cx="762000" cy="379413"/>
          </a:xfrm>
          <a:prstGeom prst="rect">
            <a:avLst/>
          </a:prstGeom>
          <a:noFill/>
          <a:ln w="12700">
            <a:solidFill>
              <a:schemeClr val="tx1"/>
            </a:solidFill>
            <a:miter lim="800000"/>
            <a:headEnd/>
            <a:tailEnd/>
          </a:ln>
          <a:effectLst/>
        </p:spPr>
        <p:txBody>
          <a:bodyPr>
            <a:spAutoFit/>
          </a:bodyPr>
          <a:lstStyle/>
          <a:p>
            <a:pPr>
              <a:spcBef>
                <a:spcPct val="50000"/>
              </a:spcBef>
            </a:pPr>
            <a:r>
              <a:rPr lang="en-US">
                <a:solidFill>
                  <a:srgbClr val="FF0000"/>
                </a:solidFill>
              </a:rPr>
              <a:t>p. 15</a:t>
            </a:r>
          </a:p>
        </p:txBody>
      </p:sp>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28599" y="38862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495800" y="1524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105400" y="37338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email"/>
          <a:srcRect/>
          <a:stretch>
            <a:fillRect/>
          </a:stretch>
        </p:blipFill>
        <p:spPr bwMode="auto">
          <a:xfrm>
            <a:off x="228600" y="76200"/>
            <a:ext cx="4114800" cy="3756991"/>
          </a:xfrm>
          <a:prstGeom prst="rect">
            <a:avLst/>
          </a:prstGeom>
          <a:noFill/>
          <a:ln w="9525">
            <a:noFill/>
            <a:miter lim="800000"/>
            <a:headEnd/>
            <a:tailEnd/>
          </a:ln>
        </p:spPr>
      </p:pic>
      <p:sp>
        <p:nvSpPr>
          <p:cNvPr id="6" name="Oval 5"/>
          <p:cNvSpPr>
            <a:spLocks noChangeArrowheads="1"/>
          </p:cNvSpPr>
          <p:nvPr/>
        </p:nvSpPr>
        <p:spPr bwMode="auto">
          <a:xfrm>
            <a:off x="2286000" y="13716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2286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956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2098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5626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816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9624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4572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1148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5240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7150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3622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3340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9718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143000" y="152400"/>
            <a:ext cx="6629400" cy="762000"/>
          </a:xfrm>
          <a:noFill/>
          <a:ln/>
        </p:spPr>
        <p:txBody>
          <a:bodyPr lIns="92075" tIns="46038" rIns="92075" bIns="46038">
            <a:normAutofit/>
          </a:bodyPr>
          <a:lstStyle/>
          <a:p>
            <a:r>
              <a:rPr lang="en-US" sz="3600" b="1" dirty="0"/>
              <a:t>Selecting </a:t>
            </a:r>
            <a:r>
              <a:rPr lang="en-US" sz="3600" b="1" dirty="0" smtClean="0"/>
              <a:t>The Proper Nozzle</a:t>
            </a:r>
            <a:endParaRPr lang="en-US" sz="3600" b="1" dirty="0"/>
          </a:p>
        </p:txBody>
      </p:sp>
      <p:sp>
        <p:nvSpPr>
          <p:cNvPr id="1253379" name="Rectangle 3"/>
          <p:cNvSpPr>
            <a:spLocks noGrp="1" noChangeArrowheads="1"/>
          </p:cNvSpPr>
          <p:nvPr>
            <p:ph type="body" sz="half" idx="1"/>
          </p:nvPr>
        </p:nvSpPr>
        <p:spPr>
          <a:xfrm>
            <a:off x="0" y="1981200"/>
            <a:ext cx="3810000" cy="3562350"/>
          </a:xfrm>
        </p:spPr>
        <p:txBody>
          <a:bodyPr/>
          <a:lstStyle/>
          <a:p>
            <a:pPr>
              <a:lnSpc>
                <a:spcPct val="90000"/>
              </a:lnSpc>
            </a:pPr>
            <a:r>
              <a:rPr lang="en-US" sz="2000" dirty="0">
                <a:latin typeface="+mj-lt"/>
              </a:rPr>
              <a:t>Calculate GPM (formula)</a:t>
            </a:r>
          </a:p>
          <a:p>
            <a:pPr>
              <a:lnSpc>
                <a:spcPct val="90000"/>
              </a:lnSpc>
            </a:pPr>
            <a:r>
              <a:rPr lang="en-US" sz="2000" dirty="0">
                <a:latin typeface="+mj-lt"/>
              </a:rPr>
              <a:t>Look under GPM </a:t>
            </a:r>
            <a:r>
              <a:rPr lang="en-US" sz="2000" dirty="0" smtClean="0">
                <a:latin typeface="+mj-lt"/>
              </a:rPr>
              <a:t>column</a:t>
            </a:r>
          </a:p>
          <a:p>
            <a:pPr>
              <a:lnSpc>
                <a:spcPct val="90000"/>
              </a:lnSpc>
            </a:pPr>
            <a:r>
              <a:rPr lang="en-US" sz="2000" dirty="0" smtClean="0">
                <a:latin typeface="+mj-lt"/>
              </a:rPr>
              <a:t>Choose the size needed</a:t>
            </a:r>
          </a:p>
          <a:p>
            <a:pPr>
              <a:lnSpc>
                <a:spcPct val="90000"/>
              </a:lnSpc>
            </a:pPr>
            <a:r>
              <a:rPr lang="en-US" sz="2000" dirty="0" smtClean="0">
                <a:latin typeface="+mj-lt"/>
              </a:rPr>
              <a:t>Match pressure(psi) and Droplet Classification</a:t>
            </a:r>
            <a:endParaRPr lang="en-US" sz="2000" dirty="0">
              <a:latin typeface="+mj-lt"/>
            </a:endParaRPr>
          </a:p>
          <a:p>
            <a:pPr>
              <a:lnSpc>
                <a:spcPct val="90000"/>
              </a:lnSpc>
            </a:pPr>
            <a:r>
              <a:rPr lang="en-US" sz="2000" dirty="0" smtClean="0">
                <a:latin typeface="+mj-lt"/>
              </a:rPr>
              <a:t>Operate </a:t>
            </a:r>
            <a:r>
              <a:rPr lang="en-US" sz="2000" dirty="0">
                <a:latin typeface="+mj-lt"/>
              </a:rPr>
              <a:t>at given pressure and speed used in formula to achieve </a:t>
            </a:r>
            <a:r>
              <a:rPr lang="en-US" sz="2000" dirty="0" smtClean="0">
                <a:latin typeface="+mj-lt"/>
              </a:rPr>
              <a:t>GPA and the desired droplet size</a:t>
            </a:r>
            <a:endParaRPr lang="en-US" sz="2000" dirty="0">
              <a:latin typeface="+mj-lt"/>
            </a:endParaRP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2" name="Text Box 6"/>
          <p:cNvSpPr txBox="1">
            <a:spLocks noChangeArrowheads="1"/>
          </p:cNvSpPr>
          <p:nvPr/>
        </p:nvSpPr>
        <p:spPr bwMode="auto">
          <a:xfrm>
            <a:off x="76200" y="1143000"/>
            <a:ext cx="3657600" cy="5847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200" dirty="0">
                <a:latin typeface="+mj-lt"/>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47345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9906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rot="857561">
            <a:off x="6003432" y="2080659"/>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Flowchart: Alternate Process 16"/>
          <p:cNvSpPr/>
          <p:nvPr/>
        </p:nvSpPr>
        <p:spPr>
          <a:xfrm>
            <a:off x="990600" y="4953000"/>
            <a:ext cx="22098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0.30 </a:t>
            </a:r>
            <a:r>
              <a:rPr lang="en-US" sz="3600" dirty="0" err="1" smtClean="0">
                <a:solidFill>
                  <a:schemeClr val="tx1"/>
                </a:solidFill>
              </a:rPr>
              <a:t>gpm</a:t>
            </a:r>
            <a:endParaRPr lang="en-US" sz="3600" dirty="0">
              <a:solidFill>
                <a:schemeClr val="tx1"/>
              </a:solidFill>
            </a:endParaRPr>
          </a:p>
        </p:txBody>
      </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email"/>
          <a:srcRect/>
          <a:stretch>
            <a:fillRect/>
          </a:stretch>
        </p:blipFill>
        <p:spPr bwMode="auto">
          <a:xfrm>
            <a:off x="76200" y="76200"/>
            <a:ext cx="2936321" cy="4038600"/>
          </a:xfrm>
          <a:prstGeom prst="rect">
            <a:avLst/>
          </a:prstGeom>
          <a:noFill/>
          <a:ln w="9525">
            <a:solidFill>
              <a:srgbClr val="7030A0"/>
            </a:solidFill>
            <a:miter lim="800000"/>
            <a:headEnd/>
            <a:tailEnd/>
          </a:ln>
        </p:spPr>
      </p:pic>
      <p:sp>
        <p:nvSpPr>
          <p:cNvPr id="3" name="Rectangle 2"/>
          <p:cNvSpPr/>
          <p:nvPr/>
        </p:nvSpPr>
        <p:spPr>
          <a:xfrm rot="829385">
            <a:off x="3360864" y="730554"/>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email"/>
          <a:srcRect/>
          <a:stretch>
            <a:fillRect/>
          </a:stretch>
        </p:blipFill>
        <p:spPr bwMode="auto">
          <a:xfrm>
            <a:off x="6248400" y="20574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email"/>
          <a:srcRect/>
          <a:stretch>
            <a:fillRect/>
          </a:stretch>
        </p:blipFill>
        <p:spPr bwMode="auto">
          <a:xfrm>
            <a:off x="3124200" y="1371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138883" y="5410200"/>
            <a:ext cx="5652317" cy="584775"/>
          </a:xfrm>
          <a:prstGeom prst="rect">
            <a:avLst/>
          </a:prstGeom>
          <a:noFill/>
          <a:ln w="12700">
            <a:noFill/>
            <a:miter lim="800000"/>
            <a:headEnd/>
            <a:tailEnd/>
          </a:ln>
        </p:spPr>
        <p:txBody>
          <a:bodyPr wrap="none">
            <a:spAutoFit/>
          </a:bodyPr>
          <a:lstStyle/>
          <a:p>
            <a:r>
              <a:rPr lang="en-US" sz="3200" dirty="0" smtClean="0">
                <a:latin typeface="+mj-lt"/>
              </a:rPr>
              <a:t>www.bae.ksu.edu/faculty/wolf</a:t>
            </a:r>
            <a:endParaRPr lang="en-US" sz="3200" dirty="0">
              <a:latin typeface="+mj-l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hypro cat"/>
          <p:cNvPicPr>
            <a:picLocks noGrp="1" noChangeAspect="1" noChangeArrowheads="1"/>
          </p:cNvPicPr>
          <p:nvPr>
            <p:ph sz="half" idx="1"/>
          </p:nvPr>
        </p:nvPicPr>
        <p:blipFill>
          <a:blip r:embed="rId3" cstate="email"/>
          <a:srcRect/>
          <a:stretch>
            <a:fillRect/>
          </a:stretch>
        </p:blipFill>
        <p:spPr>
          <a:xfrm>
            <a:off x="76200" y="76200"/>
            <a:ext cx="4114800" cy="6705600"/>
          </a:xfrm>
          <a:noFill/>
        </p:spPr>
      </p:pic>
      <p:sp>
        <p:nvSpPr>
          <p:cNvPr id="69637" name="Rectangle 5"/>
          <p:cNvSpPr>
            <a:spLocks noChangeArrowheads="1"/>
          </p:cNvSpPr>
          <p:nvPr/>
        </p:nvSpPr>
        <p:spPr bwMode="auto">
          <a:xfrm>
            <a:off x="76200" y="12954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69638"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pic>
        <p:nvPicPr>
          <p:cNvPr id="502786" name="Picture 2"/>
          <p:cNvPicPr>
            <a:picLocks noChangeAspect="1" noChangeArrowheads="1"/>
          </p:cNvPicPr>
          <p:nvPr/>
        </p:nvPicPr>
        <p:blipFill>
          <a:blip r:embed="rId4" cstate="email"/>
          <a:srcRect/>
          <a:stretch>
            <a:fillRect/>
          </a:stretch>
        </p:blipFill>
        <p:spPr bwMode="auto">
          <a:xfrm>
            <a:off x="4267200" y="76200"/>
            <a:ext cx="4876800" cy="671945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email"/>
          <a:srcRect/>
          <a:stretch>
            <a:fillRect/>
          </a:stretch>
        </p:blipFill>
        <p:spPr bwMode="auto">
          <a:xfrm>
            <a:off x="76200" y="76200"/>
            <a:ext cx="8969339" cy="5486400"/>
          </a:xfrm>
          <a:prstGeom prst="rect">
            <a:avLst/>
          </a:prstGeom>
          <a:noFill/>
          <a:ln w="9525">
            <a:noFill/>
            <a:miter lim="800000"/>
            <a:headEnd/>
            <a:tailEnd/>
          </a:ln>
        </p:spPr>
      </p:pic>
      <p:sp>
        <p:nvSpPr>
          <p:cNvPr id="5" name="TextBox 4"/>
          <p:cNvSpPr txBox="1"/>
          <p:nvPr/>
        </p:nvSpPr>
        <p:spPr>
          <a:xfrm>
            <a:off x="2743200" y="5562600"/>
            <a:ext cx="3886200" cy="523220"/>
          </a:xfrm>
          <a:prstGeom prst="rect">
            <a:avLst/>
          </a:prstGeom>
          <a:noFill/>
        </p:spPr>
        <p:txBody>
          <a:bodyPr wrap="square" rtlCol="0">
            <a:spAutoFit/>
          </a:bodyPr>
          <a:lstStyle/>
          <a:p>
            <a:pPr algn="ctr"/>
            <a:r>
              <a:rPr lang="en-US" sz="2800" b="1" dirty="0" smtClean="0"/>
              <a:t>www.turbodrop.com</a:t>
            </a:r>
            <a:endParaRPr lang="en-US" sz="2800" b="1"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95800" y="0"/>
            <a:ext cx="44196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2" cstate="email"/>
          <a:srcRect/>
          <a:stretch>
            <a:fillRect/>
          </a:stretch>
        </p:blipFill>
        <p:spPr bwMode="auto">
          <a:xfrm>
            <a:off x="152400" y="134681"/>
            <a:ext cx="4190999" cy="5732719"/>
          </a:xfrm>
          <a:prstGeom prst="rect">
            <a:avLst/>
          </a:prstGeom>
          <a:noFill/>
          <a:ln w="9525">
            <a:noFill/>
            <a:miter lim="800000"/>
            <a:headEnd/>
            <a:tailEnd/>
          </a:ln>
        </p:spPr>
      </p:pic>
      <p:pic>
        <p:nvPicPr>
          <p:cNvPr id="578563" name="Picture 3"/>
          <p:cNvPicPr>
            <a:picLocks noChangeAspect="1" noChangeArrowheads="1"/>
          </p:cNvPicPr>
          <p:nvPr/>
        </p:nvPicPr>
        <p:blipFill>
          <a:blip r:embed="rId3" cstate="email"/>
          <a:srcRect/>
          <a:stretch>
            <a:fillRect/>
          </a:stretch>
        </p:blipFill>
        <p:spPr bwMode="auto">
          <a:xfrm>
            <a:off x="4648200" y="1981200"/>
            <a:ext cx="4114800" cy="2241339"/>
          </a:xfrm>
          <a:prstGeom prst="rect">
            <a:avLst/>
          </a:prstGeom>
          <a:noFill/>
          <a:ln w="9525">
            <a:noFill/>
            <a:miter lim="800000"/>
            <a:headEnd/>
            <a:tailEnd/>
          </a:ln>
        </p:spPr>
      </p:pic>
      <p:pic>
        <p:nvPicPr>
          <p:cNvPr id="578564" name="Picture 4"/>
          <p:cNvPicPr>
            <a:picLocks noChangeAspect="1" noChangeArrowheads="1"/>
          </p:cNvPicPr>
          <p:nvPr/>
        </p:nvPicPr>
        <p:blipFill>
          <a:blip r:embed="rId4" cstate="email"/>
          <a:srcRect/>
          <a:stretch>
            <a:fillRect/>
          </a:stretch>
        </p:blipFill>
        <p:spPr bwMode="auto">
          <a:xfrm>
            <a:off x="5029200" y="85280"/>
            <a:ext cx="3581400" cy="2004099"/>
          </a:xfrm>
          <a:prstGeom prst="rect">
            <a:avLst/>
          </a:prstGeom>
          <a:noFill/>
          <a:ln w="9525">
            <a:noFill/>
            <a:miter lim="800000"/>
            <a:headEnd/>
            <a:tailEnd/>
          </a:ln>
        </p:spPr>
      </p:pic>
      <p:pic>
        <p:nvPicPr>
          <p:cNvPr id="578565" name="Picture 5"/>
          <p:cNvPicPr>
            <a:picLocks noChangeAspect="1" noChangeArrowheads="1"/>
          </p:cNvPicPr>
          <p:nvPr/>
        </p:nvPicPr>
        <p:blipFill>
          <a:blip r:embed="rId5" cstate="email"/>
          <a:srcRect/>
          <a:stretch>
            <a:fillRect/>
          </a:stretch>
        </p:blipFill>
        <p:spPr bwMode="auto">
          <a:xfrm>
            <a:off x="4648200" y="4267200"/>
            <a:ext cx="41656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71683"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71684"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71685" name="Picture 5" descr="logo"/>
          <p:cNvPicPr>
            <a:picLocks noChangeAspect="1" noChangeArrowheads="1"/>
          </p:cNvPicPr>
          <p:nvPr/>
        </p:nvPicPr>
        <p:blipFill>
          <a:blip r:embed="rId3" cstate="email"/>
          <a:srcRect/>
          <a:stretch>
            <a:fillRect/>
          </a:stretch>
        </p:blipFill>
        <p:spPr bwMode="auto">
          <a:xfrm>
            <a:off x="76200" y="381000"/>
            <a:ext cx="5410200" cy="1617663"/>
          </a:xfrm>
          <a:prstGeom prst="rect">
            <a:avLst/>
          </a:prstGeom>
          <a:noFill/>
          <a:ln w="9525">
            <a:noFill/>
            <a:miter lim="800000"/>
            <a:headEnd/>
            <a:tailEnd/>
          </a:ln>
        </p:spPr>
      </p:pic>
      <p:pic>
        <p:nvPicPr>
          <p:cNvPr id="71686" name="Picture 6" descr="1b"/>
          <p:cNvPicPr>
            <a:picLocks noChangeAspect="1" noChangeArrowheads="1"/>
          </p:cNvPicPr>
          <p:nvPr/>
        </p:nvPicPr>
        <p:blipFill>
          <a:blip r:embed="rId4" cstate="email"/>
          <a:srcRect/>
          <a:stretch>
            <a:fillRect/>
          </a:stretch>
        </p:blipFill>
        <p:spPr bwMode="auto">
          <a:xfrm>
            <a:off x="2819400" y="2362200"/>
            <a:ext cx="2590800" cy="2051050"/>
          </a:xfrm>
          <a:prstGeom prst="rect">
            <a:avLst/>
          </a:prstGeom>
          <a:noFill/>
          <a:ln w="9525">
            <a:noFill/>
            <a:miter lim="800000"/>
            <a:headEnd/>
            <a:tailEnd/>
          </a:ln>
        </p:spPr>
      </p:pic>
      <p:pic>
        <p:nvPicPr>
          <p:cNvPr id="71687" name="Picture 7" descr="CP-65T"/>
          <p:cNvPicPr>
            <a:picLocks noChangeAspect="1" noChangeArrowheads="1"/>
          </p:cNvPicPr>
          <p:nvPr/>
        </p:nvPicPr>
        <p:blipFill>
          <a:blip r:embed="rId5" cstate="email"/>
          <a:srcRect/>
          <a:stretch>
            <a:fillRect/>
          </a:stretch>
        </p:blipFill>
        <p:spPr bwMode="auto">
          <a:xfrm>
            <a:off x="228600" y="2362200"/>
            <a:ext cx="2438400" cy="2112963"/>
          </a:xfrm>
          <a:prstGeom prst="rect">
            <a:avLst/>
          </a:prstGeom>
          <a:noFill/>
          <a:ln w="9525">
            <a:noFill/>
            <a:miter lim="800000"/>
            <a:headEnd/>
            <a:tailEnd/>
          </a:ln>
        </p:spPr>
      </p:pic>
      <p:pic>
        <p:nvPicPr>
          <p:cNvPr id="71688" name="Picture 8"/>
          <p:cNvPicPr>
            <a:picLocks noChangeAspect="1" noChangeArrowheads="1"/>
          </p:cNvPicPr>
          <p:nvPr/>
        </p:nvPicPr>
        <p:blipFill>
          <a:blip r:embed="rId6" cstate="email"/>
          <a:srcRect/>
          <a:stretch>
            <a:fillRect/>
          </a:stretch>
        </p:blipFill>
        <p:spPr bwMode="auto">
          <a:xfrm>
            <a:off x="152400" y="5257800"/>
            <a:ext cx="8839200" cy="533400"/>
          </a:xfrm>
          <a:prstGeom prst="rect">
            <a:avLst/>
          </a:prstGeom>
          <a:noFill/>
          <a:ln w="12700">
            <a:noFill/>
            <a:miter lim="800000"/>
            <a:headEnd/>
            <a:tailEnd/>
          </a:ln>
        </p:spPr>
      </p:pic>
      <p:pic>
        <p:nvPicPr>
          <p:cNvPr id="71689" name="Picture 9"/>
          <p:cNvPicPr>
            <a:picLocks noChangeAspect="1" noChangeArrowheads="1"/>
          </p:cNvPicPr>
          <p:nvPr/>
        </p:nvPicPr>
        <p:blipFill>
          <a:blip r:embed="rId7" cstate="email"/>
          <a:srcRect/>
          <a:stretch>
            <a:fillRect/>
          </a:stretch>
        </p:blipFill>
        <p:spPr bwMode="auto">
          <a:xfrm>
            <a:off x="152400" y="4648200"/>
            <a:ext cx="8991600" cy="457200"/>
          </a:xfrm>
          <a:prstGeom prst="rect">
            <a:avLst/>
          </a:prstGeom>
          <a:noFill/>
          <a:ln w="12700">
            <a:noFill/>
            <a:miter lim="800000"/>
            <a:headEnd/>
            <a:tailEnd/>
          </a:ln>
        </p:spPr>
      </p:pic>
      <p:pic>
        <p:nvPicPr>
          <p:cNvPr id="71690" name="Picture 9" descr="IMG_3905.JPG"/>
          <p:cNvPicPr>
            <a:picLocks noChangeAspect="1"/>
          </p:cNvPicPr>
          <p:nvPr/>
        </p:nvPicPr>
        <p:blipFill>
          <a:blip r:embed="rId8" cstate="email"/>
          <a:srcRect/>
          <a:stretch>
            <a:fillRect/>
          </a:stretch>
        </p:blipFill>
        <p:spPr bwMode="auto">
          <a:xfrm>
            <a:off x="5638800" y="1371600"/>
            <a:ext cx="3225800" cy="24193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srcRect/>
          <a:stretch>
            <a:fillRect/>
          </a:stretch>
        </p:blipFill>
        <p:spPr bwMode="auto">
          <a:xfrm>
            <a:off x="4114800" y="152400"/>
            <a:ext cx="4953000" cy="3354387"/>
          </a:xfrm>
          <a:prstGeom prst="rect">
            <a:avLst/>
          </a:prstGeom>
          <a:noFill/>
          <a:ln w="12700">
            <a:noFill/>
            <a:miter lim="800000"/>
            <a:headEnd/>
            <a:tailEnd/>
          </a:ln>
        </p:spPr>
      </p:pic>
      <p:pic>
        <p:nvPicPr>
          <p:cNvPr id="72707" name="Picture 3"/>
          <p:cNvPicPr>
            <a:picLocks noChangeAspect="1" noChangeArrowheads="1"/>
          </p:cNvPicPr>
          <p:nvPr/>
        </p:nvPicPr>
        <p:blipFill>
          <a:blip r:embed="rId4" cstate="email"/>
          <a:srcRect/>
          <a:stretch>
            <a:fillRect/>
          </a:stretch>
        </p:blipFill>
        <p:spPr bwMode="auto">
          <a:xfrm>
            <a:off x="152400" y="228600"/>
            <a:ext cx="3581400" cy="1884363"/>
          </a:xfrm>
          <a:prstGeom prst="rect">
            <a:avLst/>
          </a:prstGeom>
          <a:noFill/>
          <a:ln w="12700">
            <a:noFill/>
            <a:miter lim="800000"/>
            <a:headEnd/>
            <a:tailEnd/>
          </a:ln>
        </p:spPr>
      </p:pic>
      <p:pic>
        <p:nvPicPr>
          <p:cNvPr id="72708" name="Picture 4"/>
          <p:cNvPicPr>
            <a:picLocks noChangeAspect="1" noChangeArrowheads="1"/>
          </p:cNvPicPr>
          <p:nvPr/>
        </p:nvPicPr>
        <p:blipFill>
          <a:blip r:embed="rId5" cstate="email"/>
          <a:srcRect/>
          <a:stretch>
            <a:fillRect/>
          </a:stretch>
        </p:blipFill>
        <p:spPr bwMode="auto">
          <a:xfrm>
            <a:off x="1371600" y="4191000"/>
            <a:ext cx="6648450" cy="1752600"/>
          </a:xfrm>
          <a:prstGeom prst="rect">
            <a:avLst/>
          </a:prstGeom>
          <a:noFill/>
          <a:ln w="12700">
            <a:noFill/>
            <a:miter lim="800000"/>
            <a:headEnd/>
            <a:tailEnd/>
          </a:ln>
        </p:spPr>
      </p:pic>
      <p:pic>
        <p:nvPicPr>
          <p:cNvPr id="72709" name="Picture 5"/>
          <p:cNvPicPr>
            <a:picLocks noChangeAspect="1" noChangeArrowheads="1"/>
          </p:cNvPicPr>
          <p:nvPr/>
        </p:nvPicPr>
        <p:blipFill>
          <a:blip r:embed="rId6" cstate="email"/>
          <a:srcRect/>
          <a:stretch>
            <a:fillRect/>
          </a:stretch>
        </p:blipFill>
        <p:spPr bwMode="auto">
          <a:xfrm>
            <a:off x="76199" y="2438400"/>
            <a:ext cx="3962401" cy="1552249"/>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p:cNvPicPr>
            <a:picLocks noChangeAspect="1" noChangeArrowheads="1"/>
          </p:cNvPicPr>
          <p:nvPr/>
        </p:nvPicPr>
        <p:blipFill>
          <a:blip r:embed="rId2" cstate="email"/>
          <a:srcRect/>
          <a:stretch>
            <a:fillRect/>
          </a:stretch>
        </p:blipFill>
        <p:spPr bwMode="auto">
          <a:xfrm>
            <a:off x="228599" y="124691"/>
            <a:ext cx="5056442" cy="5879021"/>
          </a:xfrm>
          <a:prstGeom prst="rect">
            <a:avLst/>
          </a:prstGeom>
          <a:noFill/>
          <a:ln w="9525">
            <a:noFill/>
            <a:miter lim="800000"/>
            <a:headEnd/>
            <a:tailEnd/>
          </a:ln>
        </p:spPr>
      </p:pic>
      <p:pic>
        <p:nvPicPr>
          <p:cNvPr id="501762" name="Picture 2"/>
          <p:cNvPicPr>
            <a:picLocks noChangeAspect="1" noChangeArrowheads="1"/>
          </p:cNvPicPr>
          <p:nvPr/>
        </p:nvPicPr>
        <p:blipFill>
          <a:blip r:embed="rId3" cstate="email"/>
          <a:srcRect/>
          <a:stretch>
            <a:fillRect/>
          </a:stretch>
        </p:blipFill>
        <p:spPr bwMode="auto">
          <a:xfrm>
            <a:off x="4038600" y="152400"/>
            <a:ext cx="5029200" cy="1288344"/>
          </a:xfrm>
          <a:prstGeom prst="rect">
            <a:avLst/>
          </a:prstGeom>
          <a:noFill/>
          <a:ln w="9525">
            <a:noFill/>
            <a:miter lim="800000"/>
            <a:headEnd/>
            <a:tailEnd/>
          </a:ln>
        </p:spPr>
      </p:pic>
      <p:pic>
        <p:nvPicPr>
          <p:cNvPr id="501763" name="Picture 3"/>
          <p:cNvPicPr>
            <a:picLocks noChangeAspect="1" noChangeArrowheads="1"/>
          </p:cNvPicPr>
          <p:nvPr/>
        </p:nvPicPr>
        <p:blipFill>
          <a:blip r:embed="rId4" cstate="email"/>
          <a:srcRect/>
          <a:stretch>
            <a:fillRect/>
          </a:stretch>
        </p:blipFill>
        <p:spPr bwMode="auto">
          <a:xfrm>
            <a:off x="5943600" y="3429000"/>
            <a:ext cx="3129149" cy="2362200"/>
          </a:xfrm>
          <a:prstGeom prst="rect">
            <a:avLst/>
          </a:prstGeom>
          <a:noFill/>
          <a:ln w="9525">
            <a:noFill/>
            <a:miter lim="800000"/>
            <a:headEnd/>
            <a:tailEnd/>
          </a:ln>
        </p:spPr>
      </p:pic>
      <p:pic>
        <p:nvPicPr>
          <p:cNvPr id="501764" name="Picture 4"/>
          <p:cNvPicPr>
            <a:picLocks noChangeAspect="1" noChangeArrowheads="1"/>
          </p:cNvPicPr>
          <p:nvPr/>
        </p:nvPicPr>
        <p:blipFill>
          <a:blip r:embed="rId5" cstate="email"/>
          <a:srcRect/>
          <a:stretch>
            <a:fillRect/>
          </a:stretch>
        </p:blipFill>
        <p:spPr bwMode="auto">
          <a:xfrm>
            <a:off x="5943600" y="1600200"/>
            <a:ext cx="1568513" cy="1600200"/>
          </a:xfrm>
          <a:prstGeom prst="rect">
            <a:avLst/>
          </a:prstGeom>
          <a:noFill/>
          <a:ln w="9525">
            <a:noFill/>
            <a:miter lim="800000"/>
            <a:headEnd/>
            <a:tailEnd/>
          </a:ln>
        </p:spPr>
      </p:pic>
      <p:pic>
        <p:nvPicPr>
          <p:cNvPr id="501765" name="Picture 5"/>
          <p:cNvPicPr>
            <a:picLocks noChangeAspect="1" noChangeArrowheads="1"/>
          </p:cNvPicPr>
          <p:nvPr/>
        </p:nvPicPr>
        <p:blipFill>
          <a:blip r:embed="rId6" cstate="email"/>
          <a:srcRect/>
          <a:stretch>
            <a:fillRect/>
          </a:stretch>
        </p:blipFill>
        <p:spPr bwMode="auto">
          <a:xfrm>
            <a:off x="7620000" y="1853725"/>
            <a:ext cx="1371600" cy="1422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p:txBody>
          <a:bodyPr/>
          <a:lstStyle/>
          <a:p>
            <a:r>
              <a:rPr lang="en-US"/>
              <a:t>Flow Back Function</a:t>
            </a:r>
          </a:p>
        </p:txBody>
      </p:sp>
      <p:pic>
        <p:nvPicPr>
          <p:cNvPr id="1222659" name="Picture 3" descr="Ball Section View 2"/>
          <p:cNvPicPr>
            <a:picLocks noChangeAspect="1" noChangeArrowheads="1"/>
          </p:cNvPicPr>
          <p:nvPr/>
        </p:nvPicPr>
        <p:blipFill>
          <a:blip r:embed="rId4" cstate="print">
            <a:clrChange>
              <a:clrFrom>
                <a:srgbClr val="FFFFFF"/>
              </a:clrFrom>
              <a:clrTo>
                <a:srgbClr val="FFFFFF">
                  <a:alpha val="0"/>
                </a:srgbClr>
              </a:clrTo>
            </a:clrChange>
          </a:blip>
          <a:srcRect l="27481" t="17061" r="27481" b="36398"/>
          <a:stretch>
            <a:fillRect/>
          </a:stretch>
        </p:blipFill>
        <p:spPr bwMode="auto">
          <a:xfrm>
            <a:off x="457200" y="2133600"/>
            <a:ext cx="3581400" cy="2979738"/>
          </a:xfrm>
          <a:prstGeom prst="rect">
            <a:avLst/>
          </a:prstGeom>
          <a:noFill/>
        </p:spPr>
      </p:pic>
      <p:pic>
        <p:nvPicPr>
          <p:cNvPr id="1222660" name="Picture 4" descr="Ball Section View 1"/>
          <p:cNvPicPr>
            <a:picLocks noChangeAspect="1" noChangeArrowheads="1"/>
          </p:cNvPicPr>
          <p:nvPr/>
        </p:nvPicPr>
        <p:blipFill>
          <a:blip r:embed="rId5" cstate="print">
            <a:clrChange>
              <a:clrFrom>
                <a:srgbClr val="FFFFFF"/>
              </a:clrFrom>
              <a:clrTo>
                <a:srgbClr val="FFFFFF">
                  <a:alpha val="0"/>
                </a:srgbClr>
              </a:clrTo>
            </a:clrChange>
          </a:blip>
          <a:srcRect l="20152" t="13649" r="22900" b="11374"/>
          <a:stretch>
            <a:fillRect/>
          </a:stretch>
        </p:blipFill>
        <p:spPr bwMode="auto">
          <a:xfrm>
            <a:off x="4953000" y="2133600"/>
            <a:ext cx="3087688" cy="3276600"/>
          </a:xfrm>
          <a:prstGeom prst="rect">
            <a:avLst/>
          </a:prstGeom>
          <a:noFill/>
        </p:spPr>
      </p:pic>
      <p:sp>
        <p:nvSpPr>
          <p:cNvPr id="1222661" name="Text Box 5"/>
          <p:cNvSpPr txBox="1">
            <a:spLocks noChangeArrowheads="1"/>
          </p:cNvSpPr>
          <p:nvPr/>
        </p:nvSpPr>
        <p:spPr bwMode="auto">
          <a:xfrm>
            <a:off x="1447800" y="5257800"/>
            <a:ext cx="16002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2" name="Text Box 6"/>
          <p:cNvSpPr txBox="1">
            <a:spLocks noChangeArrowheads="1"/>
          </p:cNvSpPr>
          <p:nvPr/>
        </p:nvSpPr>
        <p:spPr bwMode="auto">
          <a:xfrm>
            <a:off x="5867400" y="5181600"/>
            <a:ext cx="15240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3" name="Text Box 7"/>
          <p:cNvSpPr txBox="1">
            <a:spLocks noChangeArrowheads="1"/>
          </p:cNvSpPr>
          <p:nvPr/>
        </p:nvSpPr>
        <p:spPr bwMode="auto">
          <a:xfrm>
            <a:off x="1371600" y="1846263"/>
            <a:ext cx="21336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Spray Position</a:t>
            </a:r>
          </a:p>
        </p:txBody>
      </p:sp>
      <p:sp>
        <p:nvSpPr>
          <p:cNvPr id="1222664" name="Text Box 8"/>
          <p:cNvSpPr txBox="1">
            <a:spLocks noChangeArrowheads="1"/>
          </p:cNvSpPr>
          <p:nvPr/>
        </p:nvSpPr>
        <p:spPr bwMode="auto">
          <a:xfrm>
            <a:off x="5715000" y="1905000"/>
            <a:ext cx="16764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Off Position</a:t>
            </a:r>
          </a:p>
        </p:txBody>
      </p:sp>
      <p:sp>
        <p:nvSpPr>
          <p:cNvPr id="1222665" name="AutoShape 9"/>
          <p:cNvSpPr>
            <a:spLocks noChangeArrowheads="1"/>
          </p:cNvSpPr>
          <p:nvPr/>
        </p:nvSpPr>
        <p:spPr bwMode="auto">
          <a:xfrm>
            <a:off x="1828800" y="3505200"/>
            <a:ext cx="976313" cy="485775"/>
          </a:xfrm>
          <a:prstGeom prst="rightArrow">
            <a:avLst>
              <a:gd name="adj1" fmla="val 50000"/>
              <a:gd name="adj2" fmla="val 50245"/>
            </a:avLst>
          </a:prstGeom>
          <a:solidFill>
            <a:schemeClr val="tx1"/>
          </a:solidFill>
          <a:ln w="9525">
            <a:solidFill>
              <a:schemeClr val="tx1"/>
            </a:solidFill>
            <a:miter lim="800000"/>
            <a:headEnd/>
            <a:tailEnd/>
          </a:ln>
          <a:effectLst/>
        </p:spPr>
        <p:txBody>
          <a:bodyPr wrap="none" anchor="ctr"/>
          <a:lstStyle/>
          <a:p>
            <a:endParaRPr lang="en-US"/>
          </a:p>
        </p:txBody>
      </p:sp>
      <p:sp>
        <p:nvSpPr>
          <p:cNvPr id="1222666" name="Text Box 10"/>
          <p:cNvSpPr txBox="1">
            <a:spLocks noChangeArrowheads="1"/>
          </p:cNvSpPr>
          <p:nvPr/>
        </p:nvSpPr>
        <p:spPr bwMode="auto">
          <a:xfrm>
            <a:off x="8153400" y="3505200"/>
            <a:ext cx="990600" cy="641350"/>
          </a:xfrm>
          <a:prstGeom prst="rect">
            <a:avLst/>
          </a:prstGeom>
          <a:noFill/>
          <a:ln w="9525">
            <a:noFill/>
            <a:miter lim="800000"/>
            <a:headEnd/>
            <a:tailEnd/>
          </a:ln>
          <a:effectLst/>
        </p:spPr>
        <p:txBody>
          <a:bodyPr>
            <a:spAutoFit/>
          </a:bodyPr>
          <a:lstStyle/>
          <a:p>
            <a:pPr algn="ctr"/>
            <a:r>
              <a:rPr lang="en-US">
                <a:cs typeface="Arial" pitchFamily="34" charset="0"/>
              </a:rPr>
              <a:t>FROM BOOM</a:t>
            </a:r>
          </a:p>
        </p:txBody>
      </p:sp>
      <p:sp>
        <p:nvSpPr>
          <p:cNvPr id="1222667" name="AutoShape 11"/>
          <p:cNvSpPr>
            <a:spLocks noChangeArrowheads="1"/>
          </p:cNvSpPr>
          <p:nvPr/>
        </p:nvSpPr>
        <p:spPr bwMode="auto">
          <a:xfrm rot="8299205">
            <a:off x="6477000" y="4495800"/>
            <a:ext cx="755650" cy="333375"/>
          </a:xfrm>
          <a:prstGeom prst="rightArrow">
            <a:avLst>
              <a:gd name="adj1" fmla="val 43278"/>
              <a:gd name="adj2" fmla="val 35784"/>
            </a:avLst>
          </a:prstGeom>
          <a:solidFill>
            <a:schemeClr val="tx1"/>
          </a:solidFill>
          <a:ln w="9525">
            <a:solidFill>
              <a:schemeClr val="tx1"/>
            </a:solidFill>
            <a:miter lim="800000"/>
            <a:headEnd/>
            <a:tailEnd/>
          </a:ln>
          <a:effectLst/>
        </p:spPr>
        <p:txBody>
          <a:bodyPr wrap="none" anchor="ctr"/>
          <a:lstStyle/>
          <a:p>
            <a:endParaRPr lang="en-US"/>
          </a:p>
        </p:txBody>
      </p:sp>
      <p:sp>
        <p:nvSpPr>
          <p:cNvPr id="1222668" name="Text Box 12"/>
          <p:cNvSpPr txBox="1">
            <a:spLocks noChangeArrowheads="1"/>
          </p:cNvSpPr>
          <p:nvPr/>
        </p:nvSpPr>
        <p:spPr bwMode="auto">
          <a:xfrm>
            <a:off x="228600" y="3429000"/>
            <a:ext cx="831850" cy="366713"/>
          </a:xfrm>
          <a:prstGeom prst="rect">
            <a:avLst/>
          </a:prstGeom>
          <a:noFill/>
          <a:ln w="9525">
            <a:noFill/>
            <a:miter lim="800000"/>
            <a:headEnd/>
            <a:tailEnd/>
          </a:ln>
          <a:effectLst/>
        </p:spPr>
        <p:txBody>
          <a:bodyPr wrap="none">
            <a:spAutoFit/>
          </a:bodyPr>
          <a:lstStyle/>
          <a:p>
            <a:r>
              <a:rPr lang="en-US">
                <a:cs typeface="Arial" pitchFamily="34" charset="0"/>
              </a:rPr>
              <a:t>INLET</a:t>
            </a:r>
          </a:p>
        </p:txBody>
      </p:sp>
      <p:sp>
        <p:nvSpPr>
          <p:cNvPr id="1222669" name="AutoShape 13"/>
          <p:cNvSpPr>
            <a:spLocks noChangeArrowheads="1"/>
          </p:cNvSpPr>
          <p:nvPr/>
        </p:nvSpPr>
        <p:spPr bwMode="auto">
          <a:xfrm>
            <a:off x="7848600" y="3657600"/>
            <a:ext cx="442913" cy="333375"/>
          </a:xfrm>
          <a:prstGeom prst="leftArrow">
            <a:avLst>
              <a:gd name="adj1" fmla="val 50000"/>
              <a:gd name="adj2" fmla="val 33214"/>
            </a:avLst>
          </a:prstGeom>
          <a:solidFill>
            <a:schemeClr val="tx1"/>
          </a:solidFill>
          <a:ln w="9525">
            <a:solidFill>
              <a:schemeClr val="tx1"/>
            </a:solidFill>
            <a:miter lim="800000"/>
            <a:headEnd/>
            <a:tailEnd/>
          </a:ln>
          <a:effectLst/>
        </p:spPr>
        <p:txBody>
          <a:bodyPr wrap="none" anchor="ctr"/>
          <a:lstStyle/>
          <a:p>
            <a:endParaRPr lang="en-US"/>
          </a:p>
        </p:txBody>
      </p:sp>
      <p:sp>
        <p:nvSpPr>
          <p:cNvPr id="1222670" name="Text Box 14"/>
          <p:cNvSpPr txBox="1">
            <a:spLocks noChangeArrowheads="1"/>
          </p:cNvSpPr>
          <p:nvPr/>
        </p:nvSpPr>
        <p:spPr bwMode="auto">
          <a:xfrm>
            <a:off x="3429000" y="3276600"/>
            <a:ext cx="882650" cy="6969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buSzPct val="75000"/>
              <a:buFont typeface="Wingdings 3" pitchFamily="18" charset="2"/>
              <a:buNone/>
            </a:pPr>
            <a:r>
              <a:rPr lang="en-US">
                <a:cs typeface="Arial" pitchFamily="34" charset="0"/>
              </a:rPr>
              <a:t>TO</a:t>
            </a:r>
          </a:p>
          <a:p>
            <a:pPr marL="342900" indent="-342900" algn="ctr" eaLnBrk="0" hangingPunct="0">
              <a:spcBef>
                <a:spcPct val="20000"/>
              </a:spcBef>
              <a:buSzPct val="75000"/>
              <a:buFont typeface="Wingdings 3" pitchFamily="18" charset="2"/>
              <a:buNone/>
            </a:pPr>
            <a:r>
              <a:rPr lang="en-US">
                <a:cs typeface="Arial" pitchFamily="34" charset="0"/>
              </a:rPr>
              <a:t>BOOM</a:t>
            </a:r>
          </a:p>
        </p:txBody>
      </p:sp>
      <p:sp>
        <p:nvSpPr>
          <p:cNvPr id="1222671" name="Line 15"/>
          <p:cNvSpPr>
            <a:spLocks noChangeShapeType="1"/>
          </p:cNvSpPr>
          <p:nvPr/>
        </p:nvSpPr>
        <p:spPr bwMode="auto">
          <a:xfrm>
            <a:off x="4343400" y="1828800"/>
            <a:ext cx="0" cy="4191000"/>
          </a:xfrm>
          <a:prstGeom prst="line">
            <a:avLst/>
          </a:prstGeom>
          <a:noFill/>
          <a:ln w="28575">
            <a:solidFill>
              <a:srgbClr val="000000"/>
            </a:solidFill>
            <a:round/>
            <a:headEnd/>
            <a:tailEnd/>
          </a:ln>
          <a:effectLst/>
        </p:spPr>
        <p:txBody>
          <a:bodyPr/>
          <a:lstStyle/>
          <a:p>
            <a:endParaRPr lang="en-US"/>
          </a:p>
        </p:txBody>
      </p:sp>
      <p:sp>
        <p:nvSpPr>
          <p:cNvPr id="1222672" name="Text Box 16"/>
          <p:cNvSpPr txBox="1">
            <a:spLocks noChangeArrowheads="1"/>
          </p:cNvSpPr>
          <p:nvPr/>
        </p:nvSpPr>
        <p:spPr bwMode="auto">
          <a:xfrm>
            <a:off x="4419600" y="3505200"/>
            <a:ext cx="831850" cy="366713"/>
          </a:xfrm>
          <a:prstGeom prst="rect">
            <a:avLst/>
          </a:prstGeom>
          <a:noFill/>
          <a:ln w="9525" algn="ctr">
            <a:noFill/>
            <a:miter lim="800000"/>
            <a:headEnd/>
            <a:tailEnd/>
          </a:ln>
          <a:effectLst/>
        </p:spPr>
        <p:txBody>
          <a:bodyPr wrap="none">
            <a:spAutoFit/>
          </a:bodyPr>
          <a:lstStyle/>
          <a:p>
            <a:pPr marL="342900" indent="-342900" eaLnBrk="0" hangingPunct="0">
              <a:spcBef>
                <a:spcPct val="20000"/>
              </a:spcBef>
              <a:buSzPct val="75000"/>
              <a:buFont typeface="Wingdings 3" pitchFamily="18" charset="2"/>
              <a:buNone/>
            </a:pPr>
            <a:r>
              <a:rPr lang="en-US">
                <a:cs typeface="Arial" pitchFamily="34" charset="0"/>
              </a:rPr>
              <a:t>INLET</a:t>
            </a:r>
          </a:p>
        </p:txBody>
      </p:sp>
      <p:sp>
        <p:nvSpPr>
          <p:cNvPr id="1222673" name="Rectangle 17"/>
          <p:cNvSpPr>
            <a:spLocks noChangeArrowheads="1"/>
          </p:cNvSpPr>
          <p:nvPr/>
        </p:nvSpPr>
        <p:spPr bwMode="auto">
          <a:xfrm>
            <a:off x="609600" y="6172200"/>
            <a:ext cx="8077200" cy="533400"/>
          </a:xfrm>
          <a:prstGeom prst="rect">
            <a:avLst/>
          </a:prstGeom>
          <a:noFill/>
          <a:ln w="9525">
            <a:noFill/>
            <a:miter lim="800000"/>
            <a:headEnd/>
            <a:tailEnd/>
          </a:ln>
        </p:spPr>
        <p:txBody>
          <a:bodyPr/>
          <a:lstStyle/>
          <a:p>
            <a:pPr marL="342900" indent="-342900" algn="ctr">
              <a:spcBef>
                <a:spcPct val="20000"/>
              </a:spcBef>
            </a:pPr>
            <a:r>
              <a:rPr lang="en-US" sz="2800"/>
              <a:t>0.6 second shutoff with a 32 gpm flow rate</a:t>
            </a: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email"/>
          <a:srcRect/>
          <a:stretch>
            <a:fillRect/>
          </a:stretch>
        </p:blipFill>
        <p:spPr bwMode="auto">
          <a:xfrm>
            <a:off x="152400" y="228600"/>
            <a:ext cx="8686800" cy="5638800"/>
          </a:xfrm>
          <a:prstGeom prst="rect">
            <a:avLst/>
          </a:prstGeom>
          <a:noFill/>
          <a:ln w="12700">
            <a:noFill/>
            <a:miter lim="800000"/>
            <a:headEnd/>
            <a:tailEnd/>
          </a:ln>
        </p:spPr>
      </p:pic>
      <p:pic>
        <p:nvPicPr>
          <p:cNvPr id="73731" name="Picture 3" descr="img_03"/>
          <p:cNvPicPr>
            <a:picLocks noChangeAspect="1" noChangeArrowheads="1"/>
          </p:cNvPicPr>
          <p:nvPr/>
        </p:nvPicPr>
        <p:blipFill>
          <a:blip r:embed="rId4" cstate="email"/>
          <a:srcRect/>
          <a:stretch>
            <a:fillRect/>
          </a:stretch>
        </p:blipFill>
        <p:spPr bwMode="auto">
          <a:xfrm>
            <a:off x="5791200" y="2057400"/>
            <a:ext cx="3048000" cy="2843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3"/>
          <p:cNvPicPr>
            <a:picLocks noChangeAspect="1" noChangeArrowheads="1"/>
          </p:cNvPicPr>
          <p:nvPr/>
        </p:nvPicPr>
        <p:blipFill>
          <a:blip r:embed="rId3" cstate="email"/>
          <a:srcRect/>
          <a:stretch>
            <a:fillRect/>
          </a:stretch>
        </p:blipFill>
        <p:spPr bwMode="auto">
          <a:xfrm>
            <a:off x="76199" y="152401"/>
            <a:ext cx="8990297" cy="662940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639762"/>
          </a:xfrm>
        </p:spPr>
        <p:txBody>
          <a:bodyPr>
            <a:noAutofit/>
          </a:bodyPr>
          <a:lstStyle/>
          <a:p>
            <a:r>
              <a:rPr lang="en-US" sz="3200" b="1" dirty="0" smtClean="0"/>
              <a:t>Comparing Droplet Spectra – Example</a:t>
            </a:r>
            <a:endParaRPr lang="en-US" sz="3200" b="1" dirty="0"/>
          </a:p>
        </p:txBody>
      </p:sp>
      <p:graphicFrame>
        <p:nvGraphicFramePr>
          <p:cNvPr id="4" name="Content Placeholder 3"/>
          <p:cNvGraphicFramePr>
            <a:graphicFrameLocks noGrp="1"/>
          </p:cNvGraphicFramePr>
          <p:nvPr>
            <p:ph idx="1"/>
          </p:nvPr>
        </p:nvGraphicFramePr>
        <p:xfrm>
          <a:off x="304800" y="685800"/>
          <a:ext cx="8397240" cy="5029200"/>
        </p:xfrm>
        <a:graphic>
          <a:graphicData uri="http://schemas.openxmlformats.org/drawingml/2006/table">
            <a:tbl>
              <a:tblPr firstRow="1" bandRow="1">
                <a:tableStyleId>{5940675A-B579-460E-94D1-54222C63F5DA}</a:tableStyleId>
              </a:tblPr>
              <a:tblGrid>
                <a:gridCol w="1384160"/>
                <a:gridCol w="553664"/>
                <a:gridCol w="645942"/>
                <a:gridCol w="1384160"/>
                <a:gridCol w="553664"/>
                <a:gridCol w="322971"/>
                <a:gridCol w="322971"/>
                <a:gridCol w="2030102"/>
                <a:gridCol w="553664"/>
                <a:gridCol w="645942"/>
              </a:tblGrid>
              <a:tr h="274320">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gridSpan="2">
                  <a:txBody>
                    <a:bodyPr/>
                    <a:lstStyle/>
                    <a:p>
                      <a:pPr algn="ctr"/>
                      <a:r>
                        <a:rPr lang="en-US" sz="1600" dirty="0" smtClean="0"/>
                        <a:t>DSC</a:t>
                      </a:r>
                      <a:endParaRPr lang="en-US" sz="1600" dirty="0"/>
                    </a:p>
                  </a:txBody>
                  <a:tcPr anchor="ctr">
                    <a:solidFill>
                      <a:schemeClr val="bg1">
                        <a:lumMod val="75000"/>
                      </a:schemeClr>
                    </a:solidFill>
                  </a:tcPr>
                </a:tc>
                <a:tc hMerge="1">
                  <a:txBody>
                    <a:bodyPr/>
                    <a:lstStyle/>
                    <a:p>
                      <a:endParaRPr lang="en-US"/>
                    </a:p>
                  </a:txBody>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r>
              <a:tr h="274320">
                <a:tc>
                  <a:txBody>
                    <a:bodyPr/>
                    <a:lstStyle/>
                    <a:p>
                      <a:pPr algn="ctr"/>
                      <a:r>
                        <a:rPr lang="en-US" sz="1600" dirty="0" smtClean="0"/>
                        <a:t>TT 11002</a:t>
                      </a:r>
                      <a:endParaRPr lang="en-US" sz="1600" dirty="0"/>
                    </a:p>
                  </a:txBody>
                  <a:tcPr anchor="ctr">
                    <a:solidFill>
                      <a:schemeClr val="accent2">
                        <a:lumMod val="40000"/>
                        <a:lumOff val="60000"/>
                      </a:schemeClr>
                    </a:solidFill>
                  </a:tcPr>
                </a:tc>
                <a:tc>
                  <a:txBody>
                    <a:bodyPr/>
                    <a:lstStyle/>
                    <a:p>
                      <a:pPr algn="ctr"/>
                      <a:r>
                        <a:rPr lang="en-US" sz="1600" dirty="0" smtClean="0"/>
                        <a:t>90</a:t>
                      </a:r>
                      <a:endParaRPr lang="en-US" sz="1600" dirty="0"/>
                    </a:p>
                  </a:txBody>
                  <a:tcPr anchor="ctr">
                    <a:solidFill>
                      <a:schemeClr val="accent2">
                        <a:lumMod val="40000"/>
                        <a:lumOff val="60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AI 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GA11002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TT 110025</a:t>
                      </a:r>
                      <a:endParaRPr lang="en-US" sz="1600" dirty="0"/>
                    </a:p>
                  </a:txBody>
                  <a:tcPr anchor="ctr">
                    <a:solidFill>
                      <a:schemeClr val="accent2">
                        <a:lumMod val="40000"/>
                        <a:lumOff val="60000"/>
                      </a:schemeClr>
                    </a:solidFill>
                  </a:tcPr>
                </a:tc>
                <a:tc>
                  <a:txBody>
                    <a:bodyPr/>
                    <a:lstStyle/>
                    <a:p>
                      <a:pPr algn="ctr"/>
                      <a:r>
                        <a:rPr lang="en-US" sz="1600" dirty="0" smtClean="0"/>
                        <a:t>59</a:t>
                      </a:r>
                      <a:endParaRPr lang="en-US" sz="1600" dirty="0"/>
                    </a:p>
                  </a:txBody>
                  <a:tcPr anchor="ctr">
                    <a:solidFill>
                      <a:schemeClr val="accent2">
                        <a:lumMod val="40000"/>
                        <a:lumOff val="60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AI 110025</a:t>
                      </a:r>
                      <a:endParaRPr lang="en-US" sz="1600" dirty="0"/>
                    </a:p>
                  </a:txBody>
                  <a:tcPr>
                    <a:solidFill>
                      <a:schemeClr val="bg1">
                        <a:lumMod val="95000"/>
                      </a:schemeClr>
                    </a:solidFill>
                  </a:tcPr>
                </a:tc>
                <a:tc>
                  <a:txBody>
                    <a:bodyPr/>
                    <a:lstStyle/>
                    <a:p>
                      <a:pPr algn="ctr"/>
                      <a:r>
                        <a:rPr lang="en-US" sz="1600" dirty="0" smtClean="0"/>
                        <a:t>59</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11003</a:t>
                      </a:r>
                    </a:p>
                  </a:txBody>
                  <a:tcPr anchor="ctr">
                    <a:solidFill>
                      <a:schemeClr val="accent2">
                        <a:lumMod val="40000"/>
                        <a:lumOff val="60000"/>
                      </a:schemeClr>
                    </a:solidFill>
                  </a:tcPr>
                </a:tc>
                <a:tc>
                  <a:txBody>
                    <a:bodyPr/>
                    <a:lstStyle/>
                    <a:p>
                      <a:pPr algn="ctr"/>
                      <a:r>
                        <a:rPr lang="en-US" sz="1600" dirty="0" smtClean="0"/>
                        <a:t>40</a:t>
                      </a:r>
                      <a:endParaRPr lang="en-US" sz="1600" dirty="0"/>
                    </a:p>
                  </a:txBody>
                  <a:tcPr anchor="ctr">
                    <a:solidFill>
                      <a:schemeClr val="accent2">
                        <a:lumMod val="40000"/>
                        <a:lumOff val="60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AI 11003</a:t>
                      </a:r>
                      <a:endParaRPr lang="en-US" sz="1600" dirty="0"/>
                    </a:p>
                  </a:txBody>
                  <a:tcPr>
                    <a:solidFill>
                      <a:schemeClr val="bg1">
                        <a:lumMod val="95000"/>
                      </a:schemeClr>
                    </a:solidFill>
                  </a:tcPr>
                </a:tc>
                <a:tc>
                  <a:txBody>
                    <a:bodyPr/>
                    <a:lstStyle/>
                    <a:p>
                      <a:pPr algn="ctr"/>
                      <a:r>
                        <a:rPr lang="en-US" sz="1600" dirty="0" smtClean="0"/>
                        <a:t>40</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11004</a:t>
                      </a:r>
                    </a:p>
                  </a:txBody>
                  <a:tcPr anchor="ctr">
                    <a:solidFill>
                      <a:schemeClr val="accent2">
                        <a:lumMod val="40000"/>
                        <a:lumOff val="60000"/>
                      </a:schemeClr>
                    </a:solidFill>
                  </a:tcPr>
                </a:tc>
                <a:tc>
                  <a:txBody>
                    <a:bodyPr/>
                    <a:lstStyle/>
                    <a:p>
                      <a:pPr algn="ctr"/>
                      <a:r>
                        <a:rPr lang="en-US" sz="1600" dirty="0" smtClean="0"/>
                        <a:t>23</a:t>
                      </a:r>
                      <a:endParaRPr lang="en-US" sz="1600" dirty="0"/>
                    </a:p>
                  </a:txBody>
                  <a:tcPr anchor="ctr">
                    <a:solidFill>
                      <a:schemeClr val="accent2">
                        <a:lumMod val="40000"/>
                        <a:lumOff val="60000"/>
                      </a:schemeClr>
                    </a:solidFill>
                  </a:tcPr>
                </a:tc>
                <a:tc>
                  <a:txBody>
                    <a:bodyPr/>
                    <a:lstStyle/>
                    <a:p>
                      <a:pPr algn="ctr"/>
                      <a:r>
                        <a:rPr lang="en-US" sz="1600" dirty="0" smtClean="0"/>
                        <a:t>VC</a:t>
                      </a:r>
                      <a:endParaRPr lang="en-US" sz="1600" dirty="0"/>
                    </a:p>
                  </a:txBody>
                  <a:tcPr anchor="ctr">
                    <a:solidFill>
                      <a:srgbClr val="00B050"/>
                    </a:solidFill>
                  </a:tcPr>
                </a:tc>
                <a:tc>
                  <a:txBody>
                    <a:bodyPr/>
                    <a:lstStyle/>
                    <a:p>
                      <a:pPr algn="ctr"/>
                      <a:r>
                        <a:rPr lang="en-US" sz="1600" dirty="0" smtClean="0"/>
                        <a:t>AM11002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CP65T-SL</a:t>
                      </a:r>
                      <a:r>
                        <a:rPr lang="en-US" sz="1600" baseline="0" dirty="0" smtClean="0"/>
                        <a:t> (3-6)</a:t>
                      </a:r>
                      <a:endParaRPr lang="en-US" sz="1600" dirty="0"/>
                    </a:p>
                  </a:txBody>
                  <a:tcPr anchor="ctr"/>
                </a:tc>
                <a:tc>
                  <a:txBody>
                    <a:bodyPr/>
                    <a:lstStyle/>
                    <a:p>
                      <a:pPr algn="ctr"/>
                      <a:r>
                        <a:rPr lang="en-US" sz="1600" dirty="0" smtClean="0"/>
                        <a:t>35</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algn="ctr"/>
                      <a:r>
                        <a:rPr lang="en-US" sz="1600" dirty="0" smtClean="0"/>
                        <a:t>TTI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c>
                  <a:txBody>
                    <a:bodyPr/>
                    <a:lstStyle/>
                    <a:p>
                      <a:pPr algn="ctr"/>
                      <a:r>
                        <a:rPr lang="en-US" sz="1600" dirty="0" smtClean="0"/>
                        <a:t>AM100025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pPr algn="ctr"/>
                      <a:r>
                        <a:rPr lang="en-US" sz="1600" dirty="0" smtClean="0"/>
                        <a:t>CP65T-SL (3-4)</a:t>
                      </a:r>
                      <a:endParaRPr lang="en-US" sz="1600" dirty="0"/>
                    </a:p>
                  </a:txBody>
                  <a:tcPr anchor="ctr"/>
                </a:tc>
                <a:tc>
                  <a:txBody>
                    <a:bodyPr/>
                    <a:lstStyle/>
                    <a:p>
                      <a:pPr algn="ctr"/>
                      <a:r>
                        <a:rPr lang="en-US" sz="1600" dirty="0" smtClean="0"/>
                        <a:t>40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TTI 110025</a:t>
                      </a:r>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XC</a:t>
                      </a:r>
                      <a:endParaRPr lang="en-US" sz="1600" dirty="0"/>
                    </a:p>
                  </a:txBody>
                  <a:tcPr anchor="ctr"/>
                </a:tc>
                <a:tc>
                  <a:txBody>
                    <a:bodyPr/>
                    <a:lstStyle/>
                    <a:p>
                      <a:pPr algn="ctr"/>
                      <a:r>
                        <a:rPr lang="en-US" sz="1600" dirty="0" smtClean="0"/>
                        <a:t>AM11003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Wilger SR80-025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80025</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Wilger DR110-02</a:t>
                      </a:r>
                      <a:endParaRPr lang="en-US" sz="1600" dirty="0"/>
                    </a:p>
                  </a:txBody>
                  <a:tcPr anchor="ctr">
                    <a:solidFill>
                      <a:schemeClr val="bg1">
                        <a:lumMod val="95000"/>
                      </a:schemeClr>
                    </a:solidFill>
                  </a:tcPr>
                </a:tc>
                <a:tc>
                  <a:txBody>
                    <a:bodyPr/>
                    <a:lstStyle/>
                    <a:p>
                      <a:pPr algn="ctr"/>
                      <a:r>
                        <a:rPr lang="en-US" sz="1600" dirty="0" smtClean="0"/>
                        <a:t>64</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110025</a:t>
                      </a:r>
                    </a:p>
                  </a:txBody>
                  <a:tcPr anchor="ctr">
                    <a:solidFill>
                      <a:schemeClr val="accent3">
                        <a:lumMod val="75000"/>
                      </a:schemeClr>
                    </a:solidFill>
                  </a:tcPr>
                </a:tc>
                <a:tc>
                  <a:txBody>
                    <a:bodyPr/>
                    <a:lstStyle/>
                    <a:p>
                      <a:pPr algn="ctr"/>
                      <a:r>
                        <a:rPr lang="en-US" sz="1600" dirty="0" smtClean="0"/>
                        <a:t>59</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TDXL110025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Wilger SR110-03</a:t>
                      </a:r>
                      <a:endParaRPr lang="en-US" sz="1600" dirty="0"/>
                    </a:p>
                  </a:txBody>
                  <a:tcPr anchor="ctr">
                    <a:solidFill>
                      <a:schemeClr val="bg1">
                        <a:lumMod val="95000"/>
                      </a:schemeClr>
                    </a:solidFill>
                  </a:tcPr>
                </a:tc>
                <a:tc>
                  <a:txBody>
                    <a:bodyPr/>
                    <a:lstStyle/>
                    <a:p>
                      <a:pPr algn="ctr"/>
                      <a:r>
                        <a:rPr lang="en-US" sz="1600" dirty="0" smtClean="0"/>
                        <a:t>28</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8003</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gridSpan="2">
                  <a:txBody>
                    <a:bodyPr/>
                    <a:lstStyle/>
                    <a:p>
                      <a:pPr algn="ctr"/>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Wilger MR100-025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11003</a:t>
                      </a:r>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ULD12002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a:p>
                  </a:txBody>
                  <a:tcPr anchor="ctr"/>
                </a:tc>
              </a:tr>
              <a:tr h="274320">
                <a:tc>
                  <a:txBody>
                    <a:bodyPr/>
                    <a:lstStyle/>
                    <a:p>
                      <a:pPr algn="ctr"/>
                      <a:r>
                        <a:rPr lang="en-US" sz="1600" dirty="0" smtClean="0"/>
                        <a:t>XR 8004</a:t>
                      </a:r>
                      <a:endParaRPr lang="en-US" sz="1600" dirty="0"/>
                    </a:p>
                  </a:txBody>
                  <a:tcPr anchor="ctr">
                    <a:solidFill>
                      <a:schemeClr val="accent3">
                        <a:lumMod val="75000"/>
                      </a:schemeClr>
                    </a:solidFill>
                  </a:tcPr>
                </a:tc>
                <a:tc>
                  <a:txBody>
                    <a:bodyPr/>
                    <a:lstStyle/>
                    <a:p>
                      <a:pPr algn="ctr"/>
                      <a:r>
                        <a:rPr lang="en-US" sz="1600" dirty="0" smtClean="0"/>
                        <a:t>23 </a:t>
                      </a:r>
                      <a:endParaRPr lang="en-US" sz="1600" dirty="0"/>
                    </a:p>
                  </a:txBody>
                  <a:tcPr anchor="ctr">
                    <a:solidFill>
                      <a:schemeClr val="accent3">
                        <a:lumMod val="75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ULD120025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XR 11004</a:t>
                      </a:r>
                      <a:endParaRPr lang="en-US" sz="1600" dirty="0"/>
                    </a:p>
                  </a:txBody>
                  <a:tcPr anchor="ctr">
                    <a:solidFill>
                      <a:schemeClr val="accent3">
                        <a:lumMod val="75000"/>
                      </a:schemeClr>
                    </a:solidFill>
                  </a:tcPr>
                </a:tc>
                <a:tc>
                  <a:txBody>
                    <a:bodyPr/>
                    <a:lstStyle/>
                    <a:p>
                      <a:pPr algn="ctr"/>
                      <a:r>
                        <a:rPr lang="en-US" sz="1600" dirty="0" smtClean="0"/>
                        <a:t>23</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ULD12003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r>
              <a:tr h="274320">
                <a:tc>
                  <a:txBody>
                    <a:bodyPr/>
                    <a:lstStyle/>
                    <a:p>
                      <a:pPr algn="ctr"/>
                      <a:r>
                        <a:rPr lang="en-US" sz="1600" dirty="0" smtClean="0"/>
                        <a:t>AIXR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M</a:t>
                      </a:r>
                      <a:endParaRPr lang="en-US" sz="1600" dirty="0"/>
                    </a:p>
                  </a:txBody>
                  <a:tcPr anchor="ctr">
                    <a:solidFill>
                      <a:srgbClr val="FFFF00"/>
                    </a:solidFill>
                  </a:tcPr>
                </a:tc>
                <a:tc>
                  <a:txBody>
                    <a:bodyPr/>
                    <a:lstStyle/>
                    <a:p>
                      <a:endParaRPr lang="en-US" sz="160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AIXR 110025</a:t>
                      </a:r>
                      <a:endParaRPr lang="en-US" sz="1600" dirty="0"/>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C</a:t>
                      </a:r>
                      <a:endParaRPr lang="en-US" sz="1600" dirty="0"/>
                    </a:p>
                  </a:txBody>
                  <a:tcPr anchor="ctr">
                    <a:solidFill>
                      <a:srgbClr val="3333FF"/>
                    </a:solidFill>
                  </a:tcPr>
                </a:tc>
                <a:tc>
                  <a:txBody>
                    <a:bodyPr/>
                    <a:lstStyle/>
                    <a:p>
                      <a:endParaRPr lang="en-US" sz="1600" dirty="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a:p>
                  </a:txBody>
                  <a:tcPr anchor="ctr"/>
                </a:tc>
                <a:tc>
                  <a:txBody>
                    <a:bodyPr/>
                    <a:lstStyle/>
                    <a:p>
                      <a:endParaRPr lang="en-US" sz="1600" dirty="0"/>
                    </a:p>
                  </a:txBody>
                  <a:tcPr anchor="ctr"/>
                </a:tc>
              </a:tr>
            </a:tbl>
          </a:graphicData>
        </a:graphic>
      </p:graphicFrame>
      <p:sp>
        <p:nvSpPr>
          <p:cNvPr id="5" name="Flowchart: Alternate Process 4"/>
          <p:cNvSpPr/>
          <p:nvPr/>
        </p:nvSpPr>
        <p:spPr>
          <a:xfrm>
            <a:off x="6096000" y="4191000"/>
            <a:ext cx="2209800" cy="685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0.30 </a:t>
            </a:r>
            <a:r>
              <a:rPr lang="en-US" sz="3200" dirty="0" err="1" smtClean="0">
                <a:solidFill>
                  <a:schemeClr val="tx1"/>
                </a:solidFill>
              </a:rPr>
              <a:t>gpm</a:t>
            </a:r>
            <a:endParaRPr lang="en-US" sz="3200" dirty="0">
              <a:solidFill>
                <a:schemeClr val="tx1"/>
              </a:solidFill>
            </a:endParaRPr>
          </a:p>
        </p:txBody>
      </p:sp>
      <p:sp>
        <p:nvSpPr>
          <p:cNvPr id="6" name="Rectangle 5"/>
          <p:cNvSpPr/>
          <p:nvPr/>
        </p:nvSpPr>
        <p:spPr>
          <a:xfrm>
            <a:off x="5867400" y="5029200"/>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3276600" y="5265003"/>
            <a:ext cx="2031326" cy="830997"/>
          </a:xfrm>
          <a:prstGeom prst="rect">
            <a:avLst/>
          </a:prstGeom>
        </p:spPr>
        <p:style>
          <a:lnRef idx="1">
            <a:schemeClr val="accent4"/>
          </a:lnRef>
          <a:fillRef idx="3">
            <a:schemeClr val="accent4"/>
          </a:fillRef>
          <a:effectRef idx="2">
            <a:schemeClr val="accent4"/>
          </a:effectRef>
          <a:fontRef idx="minor">
            <a:schemeClr val="lt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Ignite</a:t>
            </a:r>
            <a:endParaRPr lang="en-US" sz="4800" b="1" cap="none" spc="0" dirty="0">
              <a:ln/>
              <a:solidFill>
                <a:schemeClr val="accent3"/>
              </a:solidFill>
              <a:effectLst/>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421983"/>
          <a:ext cx="7924800" cy="5064417"/>
        </p:xfrm>
        <a:graphic>
          <a:graphicData uri="http://schemas.openxmlformats.org/drawingml/2006/table">
            <a:tbl>
              <a:tblPr firstRow="1" bandRow="1">
                <a:tableStyleId>{5C22544A-7EE6-4342-B048-85BDC9FD1C3A}</a:tableStyleId>
              </a:tblPr>
              <a:tblGrid>
                <a:gridCol w="3962400"/>
                <a:gridCol w="3962400"/>
              </a:tblGrid>
              <a:tr h="492711">
                <a:tc gridSpan="2">
                  <a:txBody>
                    <a:bodyPr/>
                    <a:lstStyle/>
                    <a:p>
                      <a:r>
                        <a:rPr lang="en-US" sz="2800" dirty="0" smtClean="0">
                          <a:solidFill>
                            <a:schemeClr val="tx1"/>
                          </a:solidFill>
                        </a:rPr>
                        <a:t>Selected Nozzle Manufacturer Websites</a:t>
                      </a:r>
                      <a:endParaRPr lang="en-US" sz="2800" dirty="0">
                        <a:solidFill>
                          <a:schemeClr val="tx1"/>
                        </a:solidFill>
                      </a:endParaRPr>
                    </a:p>
                  </a:txBody>
                  <a:tcPr/>
                </a:tc>
                <a:tc hMerge="1">
                  <a:txBody>
                    <a:bodyPr/>
                    <a:lstStyle/>
                    <a:p>
                      <a:endParaRPr lang="en-US" dirty="0"/>
                    </a:p>
                  </a:txBody>
                  <a:tcPr/>
                </a:tc>
              </a:tr>
              <a:tr h="492711">
                <a:tc>
                  <a:txBody>
                    <a:bodyPr/>
                    <a:lstStyle/>
                    <a:p>
                      <a:r>
                        <a:rPr lang="en-US" sz="2400" dirty="0" smtClean="0">
                          <a:latin typeface="+mj-lt"/>
                        </a:rPr>
                        <a:t>Hypro Pumps</a:t>
                      </a:r>
                      <a:endParaRPr lang="en-US" sz="2400" dirty="0">
                        <a:latin typeface="+mj-lt"/>
                      </a:endParaRPr>
                    </a:p>
                  </a:txBody>
                  <a:tcPr/>
                </a:tc>
                <a:tc>
                  <a:txBody>
                    <a:bodyPr/>
                    <a:lstStyle/>
                    <a:p>
                      <a:r>
                        <a:rPr lang="en-US" sz="2400" dirty="0" smtClean="0">
                          <a:solidFill>
                            <a:schemeClr val="tx2"/>
                          </a:solidFill>
                          <a:latin typeface="+mj-lt"/>
                          <a:hlinkClick r:id=""/>
                        </a:rPr>
                        <a:t>www.hypropumps.com</a:t>
                      </a:r>
                      <a:endParaRPr lang="en-US" sz="2400" dirty="0">
                        <a:solidFill>
                          <a:schemeClr val="tx2"/>
                        </a:solidFill>
                        <a:latin typeface="+mj-lt"/>
                      </a:endParaRPr>
                    </a:p>
                  </a:txBody>
                  <a:tcPr/>
                </a:tc>
              </a:tr>
              <a:tr h="492711">
                <a:tc>
                  <a:txBody>
                    <a:bodyPr/>
                    <a:lstStyle/>
                    <a:p>
                      <a:r>
                        <a:rPr lang="en-US" sz="2400" dirty="0" smtClean="0">
                          <a:latin typeface="+mj-lt"/>
                        </a:rPr>
                        <a:t>Greenleaf</a:t>
                      </a:r>
                      <a:r>
                        <a:rPr lang="en-US" sz="2400" baseline="0" dirty="0" smtClean="0">
                          <a:latin typeface="+mj-lt"/>
                        </a:rPr>
                        <a:t> Technologies</a:t>
                      </a:r>
                      <a:endParaRPr lang="en-US" sz="2400" dirty="0">
                        <a:latin typeface="+mj-lt"/>
                      </a:endParaRPr>
                    </a:p>
                  </a:txBody>
                  <a:tcPr/>
                </a:tc>
                <a:tc>
                  <a:txBody>
                    <a:bodyPr/>
                    <a:lstStyle/>
                    <a:p>
                      <a:r>
                        <a:rPr lang="en-US" sz="2400" dirty="0" smtClean="0">
                          <a:solidFill>
                            <a:schemeClr val="tx2"/>
                          </a:solidFill>
                          <a:latin typeface="+mj-lt"/>
                          <a:hlinkClick r:id=""/>
                        </a:rPr>
                        <a:t>www.turbodrop.com</a:t>
                      </a:r>
                      <a:endParaRPr lang="en-US" sz="2400" dirty="0">
                        <a:solidFill>
                          <a:schemeClr val="tx2"/>
                        </a:solidFill>
                        <a:latin typeface="+mj-lt"/>
                      </a:endParaRPr>
                    </a:p>
                  </a:txBody>
                  <a:tcPr/>
                </a:tc>
              </a:tr>
              <a:tr h="548640">
                <a:tc>
                  <a:txBody>
                    <a:bodyPr/>
                    <a:lstStyle/>
                    <a:p>
                      <a:r>
                        <a:rPr lang="en-US" sz="2400" dirty="0" smtClean="0">
                          <a:latin typeface="+mj-lt"/>
                        </a:rPr>
                        <a:t>Spraying Systems – TeeJet</a:t>
                      </a:r>
                      <a:endParaRPr lang="en-US" sz="2400" dirty="0">
                        <a:latin typeface="+mj-lt"/>
                      </a:endParaRPr>
                    </a:p>
                  </a:txBody>
                  <a:tcPr/>
                </a:tc>
                <a:tc>
                  <a:txBody>
                    <a:bodyPr/>
                    <a:lstStyle/>
                    <a:p>
                      <a:r>
                        <a:rPr lang="en-US" sz="2400" dirty="0" smtClean="0">
                          <a:solidFill>
                            <a:schemeClr val="tx2"/>
                          </a:solidFill>
                          <a:latin typeface="+mj-lt"/>
                          <a:hlinkClick r:id=""/>
                        </a:rPr>
                        <a:t>www.teejet.com</a:t>
                      </a:r>
                      <a:endParaRPr lang="en-US" sz="2400" dirty="0">
                        <a:solidFill>
                          <a:schemeClr val="tx2"/>
                        </a:solidFill>
                        <a:latin typeface="+mj-lt"/>
                      </a:endParaRPr>
                    </a:p>
                  </a:txBody>
                  <a:tcPr/>
                </a:tc>
              </a:tr>
              <a:tr h="492711">
                <a:tc>
                  <a:txBody>
                    <a:bodyPr/>
                    <a:lstStyle/>
                    <a:p>
                      <a:r>
                        <a:rPr lang="en-US" sz="2400" dirty="0" smtClean="0">
                          <a:latin typeface="+mj-lt"/>
                        </a:rPr>
                        <a:t>Wilger</a:t>
                      </a:r>
                      <a:endParaRPr lang="en-US" sz="2400" dirty="0">
                        <a:latin typeface="+mj-lt"/>
                      </a:endParaRPr>
                    </a:p>
                  </a:txBody>
                  <a:tcPr/>
                </a:tc>
                <a:tc>
                  <a:txBody>
                    <a:bodyPr/>
                    <a:lstStyle/>
                    <a:p>
                      <a:r>
                        <a:rPr lang="en-US" sz="2400" dirty="0" smtClean="0">
                          <a:solidFill>
                            <a:schemeClr val="tx2"/>
                          </a:solidFill>
                          <a:latin typeface="+mj-lt"/>
                          <a:hlinkClick r:id=""/>
                        </a:rPr>
                        <a:t>www.wilger.net</a:t>
                      </a:r>
                      <a:endParaRPr lang="en-US" sz="2400" dirty="0">
                        <a:solidFill>
                          <a:schemeClr val="tx2"/>
                        </a:solidFill>
                        <a:latin typeface="+mj-lt"/>
                      </a:endParaRPr>
                    </a:p>
                  </a:txBody>
                  <a:tcPr/>
                </a:tc>
              </a:tr>
              <a:tr h="492711">
                <a:tc>
                  <a:txBody>
                    <a:bodyPr/>
                    <a:lstStyle/>
                    <a:p>
                      <a:r>
                        <a:rPr lang="en-US" sz="2400" dirty="0" smtClean="0">
                          <a:latin typeface="+mj-lt"/>
                        </a:rPr>
                        <a:t>CP Products </a:t>
                      </a:r>
                      <a:endParaRPr lang="en-US" sz="2400" dirty="0">
                        <a:latin typeface="+mj-lt"/>
                      </a:endParaRPr>
                    </a:p>
                  </a:txBody>
                  <a:tcPr/>
                </a:tc>
                <a:tc>
                  <a:txBody>
                    <a:bodyPr/>
                    <a:lstStyle/>
                    <a:p>
                      <a:r>
                        <a:rPr lang="en-US" sz="2400" dirty="0" smtClean="0">
                          <a:solidFill>
                            <a:schemeClr val="tx2"/>
                          </a:solidFill>
                          <a:latin typeface="+mj-lt"/>
                          <a:hlinkClick r:id=""/>
                        </a:rPr>
                        <a:t>www.cpproducts.com</a:t>
                      </a:r>
                      <a:endParaRPr lang="en-US" sz="2400" dirty="0">
                        <a:solidFill>
                          <a:schemeClr val="tx2"/>
                        </a:solidFill>
                        <a:latin typeface="+mj-lt"/>
                      </a:endParaRPr>
                    </a:p>
                  </a:txBody>
                  <a:tcPr/>
                </a:tc>
              </a:tr>
              <a:tr h="492711">
                <a:tc>
                  <a:txBody>
                    <a:bodyPr/>
                    <a:lstStyle/>
                    <a:p>
                      <a:r>
                        <a:rPr lang="en-US" sz="2400" dirty="0" err="1" smtClean="0">
                          <a:latin typeface="+mj-lt"/>
                        </a:rPr>
                        <a:t>Hardi</a:t>
                      </a:r>
                      <a:r>
                        <a:rPr lang="en-US" sz="2400" dirty="0" smtClean="0">
                          <a:latin typeface="+mj-lt"/>
                        </a:rPr>
                        <a:t> – North America</a:t>
                      </a:r>
                      <a:endParaRPr lang="en-US" sz="2400" dirty="0">
                        <a:latin typeface="+mj-lt"/>
                      </a:endParaRPr>
                    </a:p>
                  </a:txBody>
                  <a:tcPr/>
                </a:tc>
                <a:tc>
                  <a:txBody>
                    <a:bodyPr/>
                    <a:lstStyle/>
                    <a:p>
                      <a:r>
                        <a:rPr lang="en-US" sz="2400" dirty="0" smtClean="0">
                          <a:solidFill>
                            <a:schemeClr val="tx2"/>
                          </a:solidFill>
                          <a:latin typeface="+mj-lt"/>
                          <a:hlinkClick r:id=""/>
                        </a:rPr>
                        <a:t>www.hardi-us.com</a:t>
                      </a:r>
                      <a:endParaRPr lang="en-US" sz="2400" dirty="0">
                        <a:solidFill>
                          <a:schemeClr val="tx2"/>
                        </a:solidFill>
                        <a:latin typeface="+mj-lt"/>
                      </a:endParaRPr>
                    </a:p>
                  </a:txBody>
                  <a:tcPr/>
                </a:tc>
              </a:tr>
              <a:tr h="548640">
                <a:tc>
                  <a:txBody>
                    <a:bodyPr/>
                    <a:lstStyle/>
                    <a:p>
                      <a:r>
                        <a:rPr lang="en-US" sz="2400" dirty="0" smtClean="0">
                          <a:latin typeface="+mj-lt"/>
                        </a:rPr>
                        <a:t>Delavan Ag Spray</a:t>
                      </a:r>
                      <a:endParaRPr lang="en-US" sz="2400" dirty="0">
                        <a:latin typeface="+mj-lt"/>
                      </a:endParaRPr>
                    </a:p>
                  </a:txBody>
                  <a:tcPr/>
                </a:tc>
                <a:tc>
                  <a:txBody>
                    <a:bodyPr/>
                    <a:lstStyle/>
                    <a:p>
                      <a:r>
                        <a:rPr lang="en-US" sz="2400" dirty="0" smtClean="0">
                          <a:solidFill>
                            <a:schemeClr val="tx2"/>
                          </a:solidFill>
                          <a:latin typeface="+mj-lt"/>
                          <a:hlinkClick r:id=""/>
                        </a:rPr>
                        <a:t>www.delavanagspray.com</a:t>
                      </a:r>
                      <a:endParaRPr lang="en-US" sz="2400" dirty="0">
                        <a:solidFill>
                          <a:schemeClr val="tx2"/>
                        </a:solidFill>
                        <a:latin typeface="+mj-lt"/>
                      </a:endParaRPr>
                    </a:p>
                  </a:txBody>
                  <a:tcPr/>
                </a:tc>
              </a:tr>
              <a:tr h="492711">
                <a:tc>
                  <a:txBody>
                    <a:bodyPr/>
                    <a:lstStyle/>
                    <a:p>
                      <a:r>
                        <a:rPr lang="en-US" sz="2400" dirty="0" err="1" smtClean="0">
                          <a:latin typeface="+mj-lt"/>
                        </a:rPr>
                        <a:t>Lechler</a:t>
                      </a:r>
                      <a:endParaRPr lang="en-US" sz="2400" dirty="0">
                        <a:latin typeface="+mj-lt"/>
                      </a:endParaRPr>
                    </a:p>
                  </a:txBody>
                  <a:tcPr/>
                </a:tc>
                <a:tc>
                  <a:txBody>
                    <a:bodyPr/>
                    <a:lstStyle/>
                    <a:p>
                      <a:r>
                        <a:rPr lang="en-US" sz="2400" dirty="0" smtClean="0">
                          <a:solidFill>
                            <a:schemeClr val="tx2"/>
                          </a:solidFill>
                          <a:latin typeface="+mj-lt"/>
                          <a:hlinkClick r:id=""/>
                        </a:rPr>
                        <a:t>www.lechlerusa.com</a:t>
                      </a:r>
                      <a:endParaRPr lang="en-US" sz="2400" dirty="0">
                        <a:solidFill>
                          <a:schemeClr val="tx2"/>
                        </a:solidFill>
                        <a:latin typeface="+mj-lt"/>
                      </a:endParaRPr>
                    </a:p>
                  </a:txBody>
                  <a:tcPr/>
                </a:tc>
              </a:tr>
              <a:tr h="492711">
                <a:tc>
                  <a:txBody>
                    <a:bodyPr/>
                    <a:lstStyle/>
                    <a:p>
                      <a:r>
                        <a:rPr lang="en-US" sz="2400" dirty="0" smtClean="0">
                          <a:latin typeface="+mj-lt"/>
                        </a:rPr>
                        <a:t>ABJ </a:t>
                      </a:r>
                      <a:r>
                        <a:rPr lang="en-US" sz="2400" dirty="0" err="1" smtClean="0">
                          <a:latin typeface="+mj-lt"/>
                        </a:rPr>
                        <a:t>Agri</a:t>
                      </a:r>
                      <a:r>
                        <a:rPr lang="en-US" sz="2400" dirty="0" smtClean="0">
                          <a:latin typeface="+mj-lt"/>
                        </a:rPr>
                        <a:t> Products</a:t>
                      </a:r>
                      <a:endParaRPr lang="en-US" sz="2400" dirty="0">
                        <a:latin typeface="+mj-lt"/>
                      </a:endParaRPr>
                    </a:p>
                  </a:txBody>
                  <a:tcPr/>
                </a:tc>
                <a:tc>
                  <a:txBody>
                    <a:bodyPr/>
                    <a:lstStyle/>
                    <a:p>
                      <a:r>
                        <a:rPr lang="en-US" sz="2400" dirty="0" smtClean="0">
                          <a:solidFill>
                            <a:schemeClr val="tx2"/>
                          </a:solidFill>
                          <a:latin typeface="+mj-lt"/>
                          <a:hlinkClick r:id=""/>
                        </a:rPr>
                        <a:t>www.abjagri.com</a:t>
                      </a:r>
                      <a:endParaRPr lang="en-US" sz="2400" dirty="0" smtClean="0">
                        <a:solidFill>
                          <a:schemeClr val="tx2"/>
                        </a:solidFill>
                        <a:latin typeface="+mj-lt"/>
                      </a:endParaRPr>
                    </a:p>
                  </a:txBody>
                  <a:tcPr/>
                </a:tc>
              </a:tr>
            </a:tbl>
          </a:graphicData>
        </a:graphic>
      </p:graphicFrame>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a:xfrm>
            <a:off x="381000" y="381000"/>
            <a:ext cx="7772400" cy="914400"/>
          </a:xfrm>
        </p:spPr>
        <p:txBody>
          <a:bodyPr/>
          <a:lstStyle/>
          <a:p>
            <a:r>
              <a:rPr lang="en-US"/>
              <a:t>Strategies to Reduce Drift:</a:t>
            </a:r>
          </a:p>
        </p:txBody>
      </p:sp>
      <p:sp>
        <p:nvSpPr>
          <p:cNvPr id="1330179" name="Rectangle 3"/>
          <p:cNvSpPr>
            <a:spLocks noGrp="1" noChangeArrowheads="1"/>
          </p:cNvSpPr>
          <p:nvPr>
            <p:ph type="body" idx="1"/>
          </p:nvPr>
        </p:nvSpPr>
        <p:spPr>
          <a:xfrm>
            <a:off x="76200" y="1524000"/>
            <a:ext cx="8839200" cy="4572000"/>
          </a:xfrm>
          <a:noFill/>
          <a:ln/>
        </p:spPr>
        <p:txBody>
          <a:bodyPr/>
          <a:lstStyle/>
          <a:p>
            <a:r>
              <a:rPr lang="en-US" sz="2400"/>
              <a:t>Select nozzle to increase drop size</a:t>
            </a:r>
          </a:p>
          <a:p>
            <a:pPr>
              <a:lnSpc>
                <a:spcPct val="80000"/>
              </a:lnSpc>
            </a:pPr>
            <a:r>
              <a:rPr lang="en-US" sz="2400"/>
              <a:t>Increase flow rates - higher application volumes</a:t>
            </a:r>
          </a:p>
          <a:p>
            <a:r>
              <a:rPr lang="en-US" sz="2400"/>
              <a:t>Use lower pressures</a:t>
            </a:r>
          </a:p>
          <a:p>
            <a:r>
              <a:rPr lang="en-US" sz="2400"/>
              <a:t>Use lower spray (boom) heights</a:t>
            </a:r>
          </a:p>
          <a:p>
            <a:r>
              <a:rPr lang="en-US" sz="2400"/>
              <a:t>Avoid high application speeds/rapid speed changes</a:t>
            </a:r>
          </a:p>
          <a:p>
            <a:r>
              <a:rPr lang="en-US" sz="2400"/>
              <a:t>Avoid adverse weather conditions</a:t>
            </a:r>
          </a:p>
          <a:p>
            <a:pPr lvl="1"/>
            <a:r>
              <a:rPr lang="en-US" sz="2000"/>
              <a:t>High winds, light &amp; variable winds, calm air</a:t>
            </a:r>
          </a:p>
          <a:p>
            <a:r>
              <a:rPr lang="en-US" sz="2400"/>
              <a:t>Consider using buffer zones</a:t>
            </a:r>
          </a:p>
          <a:p>
            <a:r>
              <a:rPr lang="en-US" sz="2400"/>
              <a:t>Consider using new technologies:</a:t>
            </a:r>
          </a:p>
          <a:p>
            <a:pPr lvl="1">
              <a:lnSpc>
                <a:spcPct val="80000"/>
              </a:lnSpc>
            </a:pPr>
            <a:r>
              <a:rPr lang="en-US" sz="2400">
                <a:solidFill>
                  <a:srgbClr val="3333FF"/>
                </a:solidFill>
              </a:rPr>
              <a:t>drift reduction nozzles</a:t>
            </a:r>
          </a:p>
          <a:p>
            <a:pPr lvl="1"/>
            <a:r>
              <a:rPr lang="en-US" sz="2400">
                <a:solidFill>
                  <a:srgbClr val="3333FF"/>
                </a:solidFill>
              </a:rPr>
              <a:t>drift reduction additives</a:t>
            </a:r>
          </a:p>
          <a:p>
            <a:pPr lvl="1">
              <a:lnSpc>
                <a:spcPct val="70000"/>
              </a:lnSpc>
            </a:pPr>
            <a:r>
              <a:rPr lang="en-US" sz="2400">
                <a:solidFill>
                  <a:srgbClr val="3333FF"/>
                </a:solidFill>
              </a:rPr>
              <a:t>shields, electrostatics, air-assist</a:t>
            </a:r>
          </a:p>
        </p:txBody>
      </p:sp>
      <p:pic>
        <p:nvPicPr>
          <p:cNvPr id="1330180" name="Picture 4"/>
          <p:cNvPicPr>
            <a:picLocks noChangeAspect="1" noChangeArrowheads="1"/>
          </p:cNvPicPr>
          <p:nvPr/>
        </p:nvPicPr>
        <p:blipFill>
          <a:blip r:embed="rId4" cstate="print"/>
          <a:srcRect/>
          <a:stretch>
            <a:fillRect/>
          </a:stretch>
        </p:blipFill>
        <p:spPr bwMode="auto">
          <a:xfrm>
            <a:off x="5257800" y="4506913"/>
            <a:ext cx="3733800" cy="1512887"/>
          </a:xfrm>
          <a:prstGeom prst="rect">
            <a:avLst/>
          </a:prstGeom>
          <a:noFill/>
          <a:ln w="12700">
            <a:noFill/>
            <a:miter lim="800000"/>
            <a:headEnd/>
            <a:tailEnd/>
          </a:ln>
          <a:effectLst/>
        </p:spPr>
      </p:pic>
    </p:spTree>
    <p:custDataLst>
      <p:tags r:id="rId1"/>
    </p:custData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7167563" cy="868362"/>
          </a:xfrm>
        </p:spPr>
        <p:txBody>
          <a:bodyPr>
            <a:normAutofit/>
          </a:bodyPr>
          <a:lstStyle/>
          <a:p>
            <a:r>
              <a:rPr lang="en-US" sz="4000" dirty="0" smtClean="0"/>
              <a:t>Drift Reduction Additives:</a:t>
            </a:r>
          </a:p>
        </p:txBody>
      </p:sp>
      <p:sp>
        <p:nvSpPr>
          <p:cNvPr id="13315" name="Rectangle 3"/>
          <p:cNvSpPr>
            <a:spLocks noGrp="1" noChangeArrowheads="1"/>
          </p:cNvSpPr>
          <p:nvPr>
            <p:ph idx="1"/>
          </p:nvPr>
        </p:nvSpPr>
        <p:spPr>
          <a:xfrm>
            <a:off x="152400" y="1600200"/>
            <a:ext cx="4419600" cy="3276600"/>
          </a:xfrm>
        </p:spPr>
        <p:txBody>
          <a:bodyPr>
            <a:normAutofit/>
          </a:bodyPr>
          <a:lstStyle/>
          <a:p>
            <a:pPr>
              <a:lnSpc>
                <a:spcPct val="80000"/>
              </a:lnSpc>
            </a:pPr>
            <a:r>
              <a:rPr lang="en-US" sz="2400" dirty="0" smtClean="0"/>
              <a:t>Many available!</a:t>
            </a:r>
          </a:p>
          <a:p>
            <a:pPr>
              <a:lnSpc>
                <a:spcPct val="80000"/>
              </a:lnSpc>
            </a:pPr>
            <a:r>
              <a:rPr lang="en-US" sz="2400" dirty="0" smtClean="0"/>
              <a:t>Not EPA regulated</a:t>
            </a:r>
          </a:p>
          <a:p>
            <a:pPr>
              <a:lnSpc>
                <a:spcPct val="80000"/>
              </a:lnSpc>
            </a:pPr>
            <a:r>
              <a:rPr lang="en-US" sz="2400" dirty="0" smtClean="0"/>
              <a:t>Long chain polymers</a:t>
            </a:r>
          </a:p>
          <a:p>
            <a:pPr>
              <a:lnSpc>
                <a:spcPct val="80000"/>
              </a:lnSpc>
            </a:pPr>
            <a:r>
              <a:rPr lang="en-US" sz="2400" dirty="0" smtClean="0"/>
              <a:t>Soluble powders</a:t>
            </a:r>
            <a:endParaRPr lang="en-US" sz="2800" dirty="0" smtClean="0"/>
          </a:p>
          <a:p>
            <a:pPr>
              <a:lnSpc>
                <a:spcPct val="80000"/>
              </a:lnSpc>
            </a:pPr>
            <a:r>
              <a:rPr lang="en-US" sz="2400" dirty="0" smtClean="0"/>
              <a:t>Reduction in off-target movement documented</a:t>
            </a:r>
          </a:p>
          <a:p>
            <a:pPr>
              <a:lnSpc>
                <a:spcPct val="80000"/>
              </a:lnSpc>
            </a:pPr>
            <a:r>
              <a:rPr lang="en-US" sz="2400" dirty="0" smtClean="0"/>
              <a:t>Not all will work!!!!</a:t>
            </a:r>
          </a:p>
          <a:p>
            <a:pPr>
              <a:lnSpc>
                <a:spcPct val="80000"/>
              </a:lnSpc>
            </a:pPr>
            <a:r>
              <a:rPr lang="en-US" sz="2400" dirty="0" smtClean="0"/>
              <a:t>Pump shear problems</a:t>
            </a:r>
          </a:p>
          <a:p>
            <a:pPr>
              <a:lnSpc>
                <a:spcPct val="80000"/>
              </a:lnSpc>
            </a:pPr>
            <a:r>
              <a:rPr lang="en-US" sz="2400" dirty="0" smtClean="0"/>
              <a:t>Effect on the pattern?</a:t>
            </a:r>
          </a:p>
        </p:txBody>
      </p:sp>
      <p:pic>
        <p:nvPicPr>
          <p:cNvPr id="47108" name="Picture 4" descr="snake"/>
          <p:cNvPicPr>
            <a:picLocks noChangeAspect="1" noChangeArrowheads="1"/>
          </p:cNvPicPr>
          <p:nvPr/>
        </p:nvPicPr>
        <p:blipFill>
          <a:blip r:embed="rId4"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838200" y="5105400"/>
            <a:ext cx="294322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13318" name="Oval 5"/>
          <p:cNvSpPr>
            <a:spLocks noChangeArrowheads="1"/>
          </p:cNvSpPr>
          <p:nvPr/>
        </p:nvSpPr>
        <p:spPr bwMode="auto">
          <a:xfrm>
            <a:off x="304800" y="19050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b="25926"/>
          <a:stretch>
            <a:fillRect/>
          </a:stretch>
        </p:blipFill>
        <p:spPr bwMode="auto">
          <a:xfrm>
            <a:off x="304800" y="76200"/>
            <a:ext cx="8229600" cy="3505200"/>
          </a:xfrm>
          <a:prstGeom prst="rect">
            <a:avLst/>
          </a:prstGeom>
          <a:noFill/>
          <a:ln w="12700">
            <a:noFill/>
            <a:miter lim="800000"/>
            <a:headEnd/>
            <a:tailEnd/>
          </a:ln>
        </p:spPr>
      </p:pic>
      <p:pic>
        <p:nvPicPr>
          <p:cNvPr id="14339" name="Picture 2"/>
          <p:cNvPicPr>
            <a:picLocks noChangeAspect="1" noChangeArrowheads="1"/>
          </p:cNvPicPr>
          <p:nvPr/>
        </p:nvPicPr>
        <p:blipFill>
          <a:blip r:embed="rId4" cstate="print"/>
          <a:srcRect/>
          <a:stretch>
            <a:fillRect/>
          </a:stretch>
        </p:blipFill>
        <p:spPr bwMode="auto">
          <a:xfrm>
            <a:off x="152400" y="4906963"/>
            <a:ext cx="8839200" cy="1874837"/>
          </a:xfrm>
          <a:prstGeom prst="rect">
            <a:avLst/>
          </a:prstGeom>
          <a:noFill/>
          <a:ln w="12700">
            <a:noFill/>
            <a:miter lim="800000"/>
            <a:headEnd/>
            <a:tailEnd/>
          </a:ln>
        </p:spPr>
      </p:pic>
      <p:sp>
        <p:nvSpPr>
          <p:cNvPr id="5" name="Rectangle 4"/>
          <p:cNvSpPr/>
          <p:nvPr/>
        </p:nvSpPr>
        <p:spPr>
          <a:xfrm>
            <a:off x="914400" y="3429000"/>
            <a:ext cx="70866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Chemical Producers &amp; Distributors Association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a:effectLst/>
        </p:spPr>
        <p:txBody>
          <a:bodyPr wrap="none" anchor="ctr"/>
          <a:lstStyle/>
          <a:p>
            <a:endParaRPr lang="en-US"/>
          </a:p>
        </p:txBody>
      </p:sp>
      <p:sp>
        <p:nvSpPr>
          <p:cNvPr id="1333251" name="Rectangle 3"/>
          <p:cNvSpPr>
            <a:spLocks noChangeArrowheads="1"/>
          </p:cNvSpPr>
          <p:nvPr/>
        </p:nvSpPr>
        <p:spPr bwMode="auto">
          <a:xfrm>
            <a:off x="76200" y="90488"/>
            <a:ext cx="9067800" cy="747712"/>
          </a:xfrm>
          <a:prstGeom prst="rect">
            <a:avLst/>
          </a:prstGeom>
          <a:noFill/>
          <a:ln w="9525">
            <a:noFill/>
            <a:miter lim="800000"/>
            <a:headEnd/>
            <a:tailEnd/>
          </a:ln>
          <a:effectLst/>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1333252" name="Object 4"/>
          <p:cNvGraphicFramePr>
            <a:graphicFrameLocks noChangeAspect="1"/>
          </p:cNvGraphicFramePr>
          <p:nvPr/>
        </p:nvGraphicFramePr>
        <p:xfrm>
          <a:off x="76200" y="612775"/>
          <a:ext cx="8978900" cy="5330825"/>
        </p:xfrm>
        <a:graphic>
          <a:graphicData uri="http://schemas.openxmlformats.org/presentationml/2006/ole">
            <p:oleObj spid="_x0000_s1934338" name="Chart" r:id="rId4" imgW="8953548" imgH="5219795" progId="MSGraph.Chart.8">
              <p:embed followColorScheme="full"/>
            </p:oleObj>
          </a:graphicData>
        </a:graphic>
      </p:graphicFrame>
      <p:sp>
        <p:nvSpPr>
          <p:cNvPr id="1333253"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a:effectLst/>
        </p:spPr>
        <p:txBody>
          <a:bodyPr lIns="91439" tIns="45719" rIns="91439" bIns="45719">
            <a:spAutoFit/>
          </a:bodyPr>
          <a:lstStyle/>
          <a:p>
            <a:r>
              <a:rPr lang="en-US" sz="2400" b="1">
                <a:latin typeface="Times New Roman" pitchFamily="18" charset="0"/>
              </a:rPr>
              <a:t>     40 psi                40 psi               40 psi                70 psi</a:t>
            </a:r>
          </a:p>
        </p:txBody>
      </p:sp>
      <p:sp>
        <p:nvSpPr>
          <p:cNvPr id="1333254"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55"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56"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57"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58"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a:effectLst/>
        </p:spPr>
        <p:txBody>
          <a:bodyPr wrap="none" anchor="ctr"/>
          <a:lstStyle/>
          <a:p>
            <a:endParaRPr lang="en-US"/>
          </a:p>
        </p:txBody>
      </p:sp>
      <p:sp>
        <p:nvSpPr>
          <p:cNvPr id="1333259"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0"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1"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2"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3"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a:effectLst/>
        </p:spPr>
        <p:txBody>
          <a:bodyPr wrap="none" anchor="ctr"/>
          <a:lstStyle/>
          <a:p>
            <a:endParaRPr lang="en-US"/>
          </a:p>
        </p:txBody>
      </p:sp>
      <p:sp>
        <p:nvSpPr>
          <p:cNvPr id="1333264"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5"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6"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7"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8"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a:effectLst/>
        </p:spPr>
        <p:txBody>
          <a:bodyPr wrap="none" anchor="ctr"/>
          <a:lstStyle/>
          <a:p>
            <a:endParaRPr lang="en-US"/>
          </a:p>
        </p:txBody>
      </p:sp>
      <p:sp>
        <p:nvSpPr>
          <p:cNvPr id="1333269"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70"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71"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72"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73"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a:effectLst/>
        </p:spPr>
        <p:txBody>
          <a:bodyPr wrap="none" anchor="ctr"/>
          <a:lstStyle/>
          <a:p>
            <a:endParaRPr lang="en-US"/>
          </a:p>
        </p:txBody>
      </p:sp>
      <p:sp>
        <p:nvSpPr>
          <p:cNvPr id="1333274"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a:effectLst/>
        </p:spPr>
        <p:txBody>
          <a:bodyPr wrap="none" anchor="ctr"/>
          <a:lstStyle/>
          <a:p>
            <a:endParaRPr lang="en-US"/>
          </a:p>
        </p:txBody>
      </p:sp>
      <p:sp>
        <p:nvSpPr>
          <p:cNvPr id="1333275" name="Text Box 27"/>
          <p:cNvSpPr txBox="1">
            <a:spLocks noChangeArrowheads="1"/>
          </p:cNvSpPr>
          <p:nvPr/>
        </p:nvSpPr>
        <p:spPr bwMode="auto">
          <a:xfrm>
            <a:off x="5416550" y="1219200"/>
            <a:ext cx="2584450" cy="366713"/>
          </a:xfrm>
          <a:prstGeom prst="rect">
            <a:avLst/>
          </a:prstGeom>
          <a:noFill/>
          <a:ln w="9525">
            <a:noFill/>
            <a:miter lim="800000"/>
            <a:headEnd/>
            <a:tailEnd/>
          </a:ln>
          <a:effectLst/>
        </p:spPr>
        <p:txBody>
          <a:bodyPr wrap="none">
            <a:spAutoFit/>
          </a:bodyPr>
          <a:lstStyle/>
          <a:p>
            <a:r>
              <a:rPr lang="en-US" b="1">
                <a:latin typeface="Times New Roman" pitchFamily="18" charset="0"/>
              </a:rPr>
              <a:t>% less than 210 Microns</a:t>
            </a:r>
          </a:p>
        </p:txBody>
      </p:sp>
      <p:sp>
        <p:nvSpPr>
          <p:cNvPr id="1333276" name="Text Box 28"/>
          <p:cNvSpPr txBox="1">
            <a:spLocks noChangeArrowheads="1"/>
          </p:cNvSpPr>
          <p:nvPr/>
        </p:nvSpPr>
        <p:spPr bwMode="auto">
          <a:xfrm>
            <a:off x="163830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37</a:t>
            </a:r>
          </a:p>
        </p:txBody>
      </p:sp>
      <p:sp>
        <p:nvSpPr>
          <p:cNvPr id="1333277" name="Text Box 29"/>
          <p:cNvSpPr txBox="1">
            <a:spLocks noChangeArrowheads="1"/>
          </p:cNvSpPr>
          <p:nvPr/>
        </p:nvSpPr>
        <p:spPr bwMode="auto">
          <a:xfrm>
            <a:off x="19335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51</a:t>
            </a:r>
          </a:p>
        </p:txBody>
      </p:sp>
      <p:sp>
        <p:nvSpPr>
          <p:cNvPr id="1333278" name="Text Box 30"/>
          <p:cNvSpPr txBox="1">
            <a:spLocks noChangeArrowheads="1"/>
          </p:cNvSpPr>
          <p:nvPr/>
        </p:nvSpPr>
        <p:spPr bwMode="auto">
          <a:xfrm>
            <a:off x="2219325"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36</a:t>
            </a:r>
          </a:p>
        </p:txBody>
      </p:sp>
      <p:sp>
        <p:nvSpPr>
          <p:cNvPr id="1333279" name="Text Box 31"/>
          <p:cNvSpPr txBox="1">
            <a:spLocks noChangeArrowheads="1"/>
          </p:cNvSpPr>
          <p:nvPr/>
        </p:nvSpPr>
        <p:spPr bwMode="auto">
          <a:xfrm>
            <a:off x="25050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35</a:t>
            </a:r>
          </a:p>
        </p:txBody>
      </p:sp>
      <p:sp>
        <p:nvSpPr>
          <p:cNvPr id="1333280" name="Text Box 32"/>
          <p:cNvSpPr txBox="1">
            <a:spLocks noChangeArrowheads="1"/>
          </p:cNvSpPr>
          <p:nvPr/>
        </p:nvSpPr>
        <p:spPr bwMode="auto">
          <a:xfrm>
            <a:off x="280035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45</a:t>
            </a:r>
          </a:p>
        </p:txBody>
      </p:sp>
      <p:sp>
        <p:nvSpPr>
          <p:cNvPr id="1333281" name="Text Box 33"/>
          <p:cNvSpPr txBox="1">
            <a:spLocks noChangeArrowheads="1"/>
          </p:cNvSpPr>
          <p:nvPr/>
        </p:nvSpPr>
        <p:spPr bwMode="auto">
          <a:xfrm>
            <a:off x="34607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23</a:t>
            </a:r>
          </a:p>
        </p:txBody>
      </p:sp>
      <p:sp>
        <p:nvSpPr>
          <p:cNvPr id="1333282" name="Text Box 34"/>
          <p:cNvSpPr txBox="1">
            <a:spLocks noChangeArrowheads="1"/>
          </p:cNvSpPr>
          <p:nvPr/>
        </p:nvSpPr>
        <p:spPr bwMode="auto">
          <a:xfrm>
            <a:off x="3746500" y="4016375"/>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30</a:t>
            </a:r>
          </a:p>
        </p:txBody>
      </p:sp>
      <p:sp>
        <p:nvSpPr>
          <p:cNvPr id="1333283" name="Text Box 35"/>
          <p:cNvSpPr txBox="1">
            <a:spLocks noChangeArrowheads="1"/>
          </p:cNvSpPr>
          <p:nvPr/>
        </p:nvSpPr>
        <p:spPr bwMode="auto">
          <a:xfrm>
            <a:off x="40322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4" name="Text Box 36"/>
          <p:cNvSpPr txBox="1">
            <a:spLocks noChangeArrowheads="1"/>
          </p:cNvSpPr>
          <p:nvPr/>
        </p:nvSpPr>
        <p:spPr bwMode="auto">
          <a:xfrm>
            <a:off x="4327525"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sp>
        <p:nvSpPr>
          <p:cNvPr id="1333285" name="Text Box 37"/>
          <p:cNvSpPr txBox="1">
            <a:spLocks noChangeArrowheads="1"/>
          </p:cNvSpPr>
          <p:nvPr/>
        </p:nvSpPr>
        <p:spPr bwMode="auto">
          <a:xfrm>
            <a:off x="46291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26</a:t>
            </a:r>
          </a:p>
        </p:txBody>
      </p:sp>
      <p:sp>
        <p:nvSpPr>
          <p:cNvPr id="1333286" name="Text Box 38"/>
          <p:cNvSpPr txBox="1">
            <a:spLocks noChangeArrowheads="1"/>
          </p:cNvSpPr>
          <p:nvPr/>
        </p:nvSpPr>
        <p:spPr bwMode="auto">
          <a:xfrm>
            <a:off x="53340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19</a:t>
            </a:r>
          </a:p>
        </p:txBody>
      </p:sp>
      <p:sp>
        <p:nvSpPr>
          <p:cNvPr id="1333287" name="Text Box 39"/>
          <p:cNvSpPr txBox="1">
            <a:spLocks noChangeArrowheads="1"/>
          </p:cNvSpPr>
          <p:nvPr/>
        </p:nvSpPr>
        <p:spPr bwMode="auto">
          <a:xfrm>
            <a:off x="56197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88" name="Text Box 40"/>
          <p:cNvSpPr txBox="1">
            <a:spLocks noChangeArrowheads="1"/>
          </p:cNvSpPr>
          <p:nvPr/>
        </p:nvSpPr>
        <p:spPr bwMode="auto">
          <a:xfrm>
            <a:off x="59055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9" name="Text Box 41"/>
          <p:cNvSpPr txBox="1">
            <a:spLocks noChangeArrowheads="1"/>
          </p:cNvSpPr>
          <p:nvPr/>
        </p:nvSpPr>
        <p:spPr bwMode="auto">
          <a:xfrm>
            <a:off x="61912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13</a:t>
            </a:r>
          </a:p>
        </p:txBody>
      </p:sp>
      <p:sp>
        <p:nvSpPr>
          <p:cNvPr id="1333290" name="Text Box 42"/>
          <p:cNvSpPr txBox="1">
            <a:spLocks noChangeArrowheads="1"/>
          </p:cNvSpPr>
          <p:nvPr/>
        </p:nvSpPr>
        <p:spPr bwMode="auto">
          <a:xfrm>
            <a:off x="648652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91" name="Text Box 43"/>
          <p:cNvSpPr txBox="1">
            <a:spLocks noChangeArrowheads="1"/>
          </p:cNvSpPr>
          <p:nvPr/>
        </p:nvSpPr>
        <p:spPr bwMode="auto">
          <a:xfrm>
            <a:off x="721677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10</a:t>
            </a:r>
          </a:p>
        </p:txBody>
      </p:sp>
      <p:sp>
        <p:nvSpPr>
          <p:cNvPr id="1333292" name="Text Box 44"/>
          <p:cNvSpPr txBox="1">
            <a:spLocks noChangeArrowheads="1"/>
          </p:cNvSpPr>
          <p:nvPr/>
        </p:nvSpPr>
        <p:spPr bwMode="auto">
          <a:xfrm>
            <a:off x="7502525" y="3995738"/>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17</a:t>
            </a:r>
          </a:p>
        </p:txBody>
      </p:sp>
      <p:sp>
        <p:nvSpPr>
          <p:cNvPr id="1333293" name="Text Box 45"/>
          <p:cNvSpPr txBox="1">
            <a:spLocks noChangeArrowheads="1"/>
          </p:cNvSpPr>
          <p:nvPr/>
        </p:nvSpPr>
        <p:spPr bwMode="auto">
          <a:xfrm>
            <a:off x="77978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4" name="Text Box 46"/>
          <p:cNvSpPr txBox="1">
            <a:spLocks noChangeArrowheads="1"/>
          </p:cNvSpPr>
          <p:nvPr/>
        </p:nvSpPr>
        <p:spPr bwMode="auto">
          <a:xfrm>
            <a:off x="8083550"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5" name="Text Box 47"/>
          <p:cNvSpPr txBox="1">
            <a:spLocks noChangeArrowheads="1"/>
          </p:cNvSpPr>
          <p:nvPr/>
        </p:nvSpPr>
        <p:spPr bwMode="auto">
          <a:xfrm>
            <a:off x="83629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pic>
        <p:nvPicPr>
          <p:cNvPr id="1333296" name="Picture 48" descr="XR11004VK-1"/>
          <p:cNvPicPr>
            <a:picLocks noChangeAspect="1" noChangeArrowheads="1"/>
          </p:cNvPicPr>
          <p:nvPr/>
        </p:nvPicPr>
        <p:blipFill>
          <a:blip r:embed="rId5" cstate="print"/>
          <a:srcRect/>
          <a:stretch>
            <a:fillRect/>
          </a:stretch>
        </p:blipFill>
        <p:spPr bwMode="auto">
          <a:xfrm>
            <a:off x="2133600" y="6019800"/>
            <a:ext cx="465138" cy="533400"/>
          </a:xfrm>
          <a:prstGeom prst="rect">
            <a:avLst/>
          </a:prstGeom>
          <a:noFill/>
        </p:spPr>
      </p:pic>
      <p:pic>
        <p:nvPicPr>
          <p:cNvPr id="1333297" name="Picture 49" descr="TT11004"/>
          <p:cNvPicPr>
            <a:picLocks noChangeAspect="1" noChangeArrowheads="1"/>
          </p:cNvPicPr>
          <p:nvPr/>
        </p:nvPicPr>
        <p:blipFill>
          <a:blip r:embed="rId6" cstate="print"/>
          <a:srcRect/>
          <a:stretch>
            <a:fillRect/>
          </a:stretch>
        </p:blipFill>
        <p:spPr bwMode="auto">
          <a:xfrm>
            <a:off x="4114800" y="6019800"/>
            <a:ext cx="422275" cy="533400"/>
          </a:xfrm>
          <a:prstGeom prst="rect">
            <a:avLst/>
          </a:prstGeom>
          <a:noFill/>
        </p:spPr>
      </p:pic>
      <p:pic>
        <p:nvPicPr>
          <p:cNvPr id="1333298" name="Picture 50" descr="TFVS2"/>
          <p:cNvPicPr>
            <a:picLocks noChangeAspect="1" noChangeArrowheads="1"/>
          </p:cNvPicPr>
          <p:nvPr/>
        </p:nvPicPr>
        <p:blipFill>
          <a:blip r:embed="rId7" cstate="print"/>
          <a:srcRect/>
          <a:stretch>
            <a:fillRect/>
          </a:stretch>
        </p:blipFill>
        <p:spPr bwMode="auto">
          <a:xfrm>
            <a:off x="5791200" y="6016625"/>
            <a:ext cx="347663" cy="612775"/>
          </a:xfrm>
          <a:prstGeom prst="rect">
            <a:avLst/>
          </a:prstGeom>
          <a:noFill/>
          <a:ln w="9525">
            <a:noFill/>
            <a:miter lim="800000"/>
            <a:headEnd/>
            <a:tailEnd/>
          </a:ln>
        </p:spPr>
      </p:pic>
      <p:pic>
        <p:nvPicPr>
          <p:cNvPr id="1333299" name="Picture 51" descr="ai11003_t"/>
          <p:cNvPicPr>
            <a:picLocks noChangeAspect="1" noChangeArrowheads="1"/>
          </p:cNvPicPr>
          <p:nvPr/>
        </p:nvPicPr>
        <p:blipFill>
          <a:blip r:embed="rId8" cstate="print"/>
          <a:srcRect l="22800" r="22800"/>
          <a:stretch>
            <a:fillRect/>
          </a:stretch>
        </p:blipFill>
        <p:spPr bwMode="auto">
          <a:xfrm>
            <a:off x="7696200" y="6019800"/>
            <a:ext cx="331788" cy="609600"/>
          </a:xfrm>
          <a:prstGeom prst="rect">
            <a:avLst/>
          </a:prstGeom>
          <a:noFill/>
          <a:ln w="9525">
            <a:noFill/>
            <a:miter lim="800000"/>
            <a:headEnd/>
            <a:tailEnd/>
          </a:ln>
        </p:spPr>
      </p:pic>
      <p:sp>
        <p:nvSpPr>
          <p:cNvPr id="1333300" name="Text Box 52"/>
          <p:cNvSpPr txBox="1">
            <a:spLocks noChangeArrowheads="1"/>
          </p:cNvSpPr>
          <p:nvPr/>
        </p:nvSpPr>
        <p:spPr bwMode="auto">
          <a:xfrm>
            <a:off x="136525" y="6289675"/>
            <a:ext cx="1857375" cy="457200"/>
          </a:xfrm>
          <a:prstGeom prst="rect">
            <a:avLst/>
          </a:prstGeom>
          <a:noFill/>
          <a:ln w="12700">
            <a:noFill/>
            <a:miter lim="800000"/>
            <a:headEnd/>
            <a:tailEnd/>
          </a:ln>
          <a:effectLst/>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1333301"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2"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3"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4"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5" name="Oval 57"/>
          <p:cNvSpPr>
            <a:spLocks noChangeArrowheads="1"/>
          </p:cNvSpPr>
          <p:nvPr/>
        </p:nvSpPr>
        <p:spPr bwMode="auto">
          <a:xfrm>
            <a:off x="685800" y="3352800"/>
            <a:ext cx="762000" cy="304800"/>
          </a:xfrm>
          <a:prstGeom prst="ellipse">
            <a:avLst/>
          </a:prstGeom>
          <a:noFill/>
          <a:ln w="12700">
            <a:solidFill>
              <a:srgbClr val="FF0000"/>
            </a:solidFill>
            <a:round/>
            <a:headEnd/>
            <a:tailEnd/>
          </a:ln>
          <a:effectLst/>
        </p:spPr>
        <p:txBody>
          <a:bodyPr wrap="none" anchor="ctr"/>
          <a:lstStyle/>
          <a:p>
            <a:endParaRPr lang="en-US"/>
          </a:p>
        </p:txBody>
      </p:sp>
      <p:sp>
        <p:nvSpPr>
          <p:cNvPr id="1333306"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a:effectLst/>
        </p:spPr>
        <p:txBody>
          <a:bodyPr/>
          <a:lstStyle/>
          <a:p>
            <a:endParaRPr lang="en-US"/>
          </a:p>
        </p:txBody>
      </p:sp>
      <p:sp>
        <p:nvSpPr>
          <p:cNvPr id="1333307"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a:effectLst/>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print"/>
          <a:stretch>
            <a:fillRect/>
          </a:stretch>
        </p:blipFill>
        <p:spPr>
          <a:xfrm>
            <a:off x="0" y="990599"/>
            <a:ext cx="9144000" cy="514350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6" name="Picture 2"/>
          <p:cNvPicPr>
            <a:picLocks noChangeAspect="1" noChangeArrowheads="1"/>
          </p:cNvPicPr>
          <p:nvPr/>
        </p:nvPicPr>
        <p:blipFill>
          <a:blip r:embed="rId3" cstate="print"/>
          <a:srcRect/>
          <a:stretch>
            <a:fillRect/>
          </a:stretch>
        </p:blipFill>
        <p:spPr bwMode="auto">
          <a:xfrm>
            <a:off x="5734050" y="304800"/>
            <a:ext cx="3257550" cy="2368550"/>
          </a:xfrm>
          <a:prstGeom prst="rect">
            <a:avLst/>
          </a:prstGeom>
          <a:noFill/>
          <a:ln w="12700">
            <a:noFill/>
            <a:miter lim="800000"/>
            <a:headEnd/>
            <a:tailEnd/>
          </a:ln>
          <a:effectLst/>
        </p:spPr>
      </p:pic>
      <p:pic>
        <p:nvPicPr>
          <p:cNvPr id="1224707" name="Picture 3"/>
          <p:cNvPicPr>
            <a:picLocks noChangeAspect="1" noChangeArrowheads="1"/>
          </p:cNvPicPr>
          <p:nvPr/>
        </p:nvPicPr>
        <p:blipFill>
          <a:blip r:embed="rId4" cstate="print"/>
          <a:srcRect/>
          <a:stretch>
            <a:fillRect/>
          </a:stretch>
        </p:blipFill>
        <p:spPr bwMode="auto">
          <a:xfrm>
            <a:off x="2819400" y="990600"/>
            <a:ext cx="3181350" cy="2371725"/>
          </a:xfrm>
          <a:prstGeom prst="rect">
            <a:avLst/>
          </a:prstGeom>
          <a:noFill/>
          <a:ln w="12700">
            <a:noFill/>
            <a:miter lim="800000"/>
            <a:headEnd/>
            <a:tailEnd/>
          </a:ln>
          <a:effectLst/>
        </p:spPr>
      </p:pic>
      <p:pic>
        <p:nvPicPr>
          <p:cNvPr id="1224708" name="Picture 4"/>
          <p:cNvPicPr>
            <a:picLocks noChangeAspect="1" noChangeArrowheads="1"/>
          </p:cNvPicPr>
          <p:nvPr/>
        </p:nvPicPr>
        <p:blipFill>
          <a:blip r:embed="rId5" cstate="print"/>
          <a:srcRect/>
          <a:stretch>
            <a:fillRect/>
          </a:stretch>
        </p:blipFill>
        <p:spPr bwMode="auto">
          <a:xfrm>
            <a:off x="228600" y="3348038"/>
            <a:ext cx="3733800" cy="3346450"/>
          </a:xfrm>
          <a:prstGeom prst="rect">
            <a:avLst/>
          </a:prstGeom>
          <a:noFill/>
          <a:ln w="12700">
            <a:noFill/>
            <a:miter lim="800000"/>
            <a:headEnd/>
            <a:tailEnd/>
          </a:ln>
          <a:effectLst/>
        </p:spPr>
      </p:pic>
      <p:pic>
        <p:nvPicPr>
          <p:cNvPr id="1224709" name="Picture 5"/>
          <p:cNvPicPr>
            <a:picLocks noChangeAspect="1" noChangeArrowheads="1"/>
          </p:cNvPicPr>
          <p:nvPr/>
        </p:nvPicPr>
        <p:blipFill>
          <a:blip r:embed="rId6" cstate="print"/>
          <a:srcRect/>
          <a:stretch>
            <a:fillRect/>
          </a:stretch>
        </p:blipFill>
        <p:spPr bwMode="auto">
          <a:xfrm>
            <a:off x="4876800" y="3962400"/>
            <a:ext cx="3733800" cy="2495550"/>
          </a:xfrm>
          <a:prstGeom prst="rect">
            <a:avLst/>
          </a:prstGeom>
          <a:noFill/>
          <a:ln w="12700">
            <a:noFill/>
            <a:miter lim="800000"/>
            <a:headEnd/>
            <a:tailEnd/>
          </a:ln>
          <a:effectLst/>
        </p:spPr>
      </p:pic>
      <p:sp>
        <p:nvSpPr>
          <p:cNvPr id="1224710" name="Text Box 6"/>
          <p:cNvSpPr txBox="1">
            <a:spLocks noChangeArrowheads="1"/>
          </p:cNvSpPr>
          <p:nvPr/>
        </p:nvSpPr>
        <p:spPr bwMode="auto">
          <a:xfrm>
            <a:off x="5486400" y="3429000"/>
            <a:ext cx="2895600" cy="366713"/>
          </a:xfrm>
          <a:prstGeom prst="rect">
            <a:avLst/>
          </a:prstGeom>
          <a:noFill/>
          <a:ln w="12700">
            <a:noFill/>
            <a:miter lim="800000"/>
            <a:headEnd/>
            <a:tailEnd/>
          </a:ln>
          <a:effectLst/>
        </p:spPr>
        <p:txBody>
          <a:bodyPr>
            <a:spAutoFit/>
          </a:bodyPr>
          <a:lstStyle/>
          <a:p>
            <a:pPr>
              <a:spcBef>
                <a:spcPct val="50000"/>
              </a:spcBef>
            </a:pPr>
            <a:r>
              <a:rPr lang="en-US"/>
              <a:t>Wilger Combo-Rate</a:t>
            </a:r>
            <a:r>
              <a:rPr lang="en-US">
                <a:sym typeface="Symbol" pitchFamily="18" charset="2"/>
              </a:rPr>
              <a:t></a:t>
            </a:r>
          </a:p>
        </p:txBody>
      </p:sp>
      <p:pic>
        <p:nvPicPr>
          <p:cNvPr id="1224711" name="Picture 7" descr="SG_99500020"/>
          <p:cNvPicPr>
            <a:picLocks noChangeAspect="1" noChangeArrowheads="1"/>
          </p:cNvPicPr>
          <p:nvPr/>
        </p:nvPicPr>
        <p:blipFill>
          <a:blip r:embed="rId7" cstate="print"/>
          <a:srcRect/>
          <a:stretch>
            <a:fillRect/>
          </a:stretch>
        </p:blipFill>
        <p:spPr bwMode="auto">
          <a:xfrm>
            <a:off x="152400" y="190500"/>
            <a:ext cx="2667000" cy="24003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t>Disclaimer:</a:t>
            </a:r>
          </a:p>
        </p:txBody>
      </p:sp>
      <p:sp>
        <p:nvSpPr>
          <p:cNvPr id="1080323" name="Rectangle 3"/>
          <p:cNvSpPr>
            <a:spLocks noGrp="1" noChangeArrowheads="1"/>
          </p:cNvSpPr>
          <p:nvPr>
            <p:ph type="body" idx="1"/>
          </p:nvPr>
        </p:nvSpPr>
        <p:spPr/>
        <p:txBody>
          <a:bodyPr/>
          <a:lstStyle/>
          <a:p>
            <a:r>
              <a:rPr lang="en-US"/>
              <a:t>Brand names appearing in this presentation are for identification and illustration purposes only.</a:t>
            </a:r>
          </a:p>
          <a:p>
            <a:r>
              <a:rPr lang="en-US"/>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print"/>
          <a:srcRect l="34166" t="28750" r="33334" b="22500"/>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8388480"/>
  <p:tag name="DISPLAYNAME" val="True"/>
  <p:tag name="GRIDROTATIONINTERVAL" val="2"/>
  <p:tag name="POLLINGCYCLE" val="2"/>
  <p:tag name="INCLUDENONRESPONDERS" val="False"/>
  <p:tag name="ALLOWUSERFEEDBACK" val="True"/>
  <p:tag name="REALTIMEBACKUPPATH" val="(Non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CUSTOMCELLFORECOLOR" val="-65536"/>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CUSTOMCELLBACKCOLOR1" val="-16777056"/>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CUSTOMCELLBACKCOLOR3" val="-16744384"/>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CUSTOMCELLBACKCOLOR4" val="-8355712"/>
  <p:tag name="INPUTSOURCE" val="1"/>
  <p:tag name="POWERPOINTVERSION" val="12.0"/>
  <p:tag name="PARTICIPANTSINLEADERBOARD" val="5"/>
  <p:tag name="AUTOADJUSTPARTRANGE" val="True"/>
  <p:tag name="PARTLISTDEFAULT" val="1"/>
  <p:tag name="DELIMITERS" val="3.1"/>
  <p:tag name="LUIDIAENABLED" val="False"/>
  <p:tag name="ADVANCEDSETTINGSVIEW"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6694</TotalTime>
  <Pages>29</Pages>
  <Words>3135</Words>
  <Application>Microsoft Office PowerPoint</Application>
  <PresentationFormat>Overhead</PresentationFormat>
  <Paragraphs>577</Paragraphs>
  <Slides>91</Slides>
  <Notes>37</Notes>
  <HiddenSlides>1</HiddenSlides>
  <MMClips>3</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91</vt:i4>
      </vt:variant>
    </vt:vector>
  </HeadingPairs>
  <TitlesOfParts>
    <vt:vector size="96" baseType="lpstr">
      <vt:lpstr>Default Design</vt:lpstr>
      <vt:lpstr>Photo Editor Photo</vt:lpstr>
      <vt:lpstr>Equation</vt:lpstr>
      <vt:lpstr>Document</vt:lpstr>
      <vt:lpstr>Chart</vt:lpstr>
      <vt:lpstr>Making Effective Applications ‘Maximize Efficacy – Minimize Drift’ </vt:lpstr>
      <vt:lpstr>Slide 2</vt:lpstr>
      <vt:lpstr> Accurate And Efficient Applications </vt:lpstr>
      <vt:lpstr>Sprayer Components:</vt:lpstr>
      <vt:lpstr>Slide 5</vt:lpstr>
      <vt:lpstr>Flow Back Control:</vt:lpstr>
      <vt:lpstr>Slide 7</vt:lpstr>
      <vt:lpstr>Flow Back Function</vt:lpstr>
      <vt:lpstr>Slide 9</vt:lpstr>
      <vt:lpstr>Slide 10</vt:lpstr>
      <vt:lpstr>Parallel Swathing – light bars:</vt:lpstr>
      <vt:lpstr>Auto Steering:</vt:lpstr>
      <vt:lpstr>Slide 13</vt:lpstr>
      <vt:lpstr>Slide 14</vt:lpstr>
      <vt:lpstr>Slide 15</vt:lpstr>
      <vt:lpstr>Variable Rate/Mapped Applications</vt:lpstr>
      <vt:lpstr>VariTarget:</vt:lpstr>
      <vt:lpstr>Variable Rate Nozzles</vt:lpstr>
      <vt:lpstr>Slide 19</vt:lpstr>
      <vt:lpstr>Harrison Smart Nozzle: H-AgTec</vt:lpstr>
      <vt:lpstr>Accurate and efficient applications: Increase Efficacy – Minimize Drift</vt:lpstr>
      <vt:lpstr>Nozzles are important because:</vt:lpstr>
      <vt:lpstr>Calibration!!!!</vt:lpstr>
      <vt:lpstr>Calibration/Nozzle Selection:</vt:lpstr>
      <vt:lpstr>Flow Rate Equation:</vt:lpstr>
      <vt:lpstr>Slide 26</vt:lpstr>
      <vt:lpstr>Selecting the proper nozzle….</vt:lpstr>
      <vt:lpstr>Selecting the proper nozzle….</vt:lpstr>
      <vt:lpstr>Slide 29</vt:lpstr>
      <vt:lpstr>Checking for accuracy</vt:lpstr>
      <vt:lpstr>Slide 31</vt:lpstr>
      <vt:lpstr>Spray Solution Characteristics:</vt:lpstr>
      <vt:lpstr>Slide 33</vt:lpstr>
      <vt:lpstr>Slide 34</vt:lpstr>
      <vt:lpstr>Slide 35</vt:lpstr>
      <vt:lpstr>Slide 36</vt:lpstr>
      <vt:lpstr>Nozzle Technology</vt:lpstr>
      <vt:lpstr>Spray Characteristics are Important</vt:lpstr>
      <vt:lpstr>2.  Set up for Uniformity:</vt:lpstr>
      <vt:lpstr>Nozzle Efficacy/Drift Slope</vt:lpstr>
      <vt:lpstr>Nozzles Types?</vt:lpstr>
      <vt:lpstr>Nozzles Types?</vt:lpstr>
      <vt:lpstr>Extended Range Flat-Fan</vt:lpstr>
      <vt:lpstr>Nozzles Types?</vt:lpstr>
      <vt:lpstr>Turbo Flat-fan:</vt:lpstr>
      <vt:lpstr>New Release In 2006</vt:lpstr>
      <vt:lpstr>Nozzles Types?</vt:lpstr>
      <vt:lpstr>Slide 48</vt:lpstr>
      <vt:lpstr>Pre-Orifice VENTURI Nozzles</vt:lpstr>
      <vt:lpstr>Air Induction Nozzle  for Maximum Drift Control:</vt:lpstr>
      <vt:lpstr>Improving Potential For Efficacy</vt:lpstr>
      <vt:lpstr>Slide 52</vt:lpstr>
      <vt:lpstr>New release in 2007:</vt:lpstr>
      <vt:lpstr>GuardianAir Induction:</vt:lpstr>
      <vt:lpstr>Off-Center Venturi Flat-fan</vt:lpstr>
      <vt:lpstr>Boom Buster</vt:lpstr>
      <vt:lpstr>XP BoomJet</vt:lpstr>
      <vt:lpstr>Boom Extender:</vt:lpstr>
      <vt:lpstr>Nozzles-Recommended Use</vt:lpstr>
      <vt:lpstr>Slide 60</vt:lpstr>
      <vt:lpstr>Calibration!!!! The next phase!</vt:lpstr>
      <vt:lpstr>Slide 62</vt:lpstr>
      <vt:lpstr>Slide 63</vt:lpstr>
      <vt:lpstr>Slide 64</vt:lpstr>
      <vt:lpstr>Slide 65</vt:lpstr>
      <vt:lpstr>Slide 66</vt:lpstr>
      <vt:lpstr>Slide 67</vt:lpstr>
      <vt:lpstr>Slide 68</vt:lpstr>
      <vt:lpstr>Slide 69</vt:lpstr>
      <vt:lpstr>Droplet Selection/Calibration:</vt:lpstr>
      <vt:lpstr>Slide 71</vt:lpstr>
      <vt:lpstr>Selecting The Proper Nozzle</vt:lpstr>
      <vt:lpstr>Slide 73</vt:lpstr>
      <vt:lpstr>Slide 74</vt:lpstr>
      <vt:lpstr>Slide 75</vt:lpstr>
      <vt:lpstr>Slide 76</vt:lpstr>
      <vt:lpstr>Slide 77</vt:lpstr>
      <vt:lpstr>Slide 78</vt:lpstr>
      <vt:lpstr>Slide 79</vt:lpstr>
      <vt:lpstr>Slide 80</vt:lpstr>
      <vt:lpstr>Slide 81</vt:lpstr>
      <vt:lpstr>Comparing Droplet Spectra – Example</vt:lpstr>
      <vt:lpstr>Slide 83</vt:lpstr>
      <vt:lpstr>Strategies to Reduce Drift:</vt:lpstr>
      <vt:lpstr>Drift Reduction Additives:</vt:lpstr>
      <vt:lpstr>Slide 86</vt:lpstr>
      <vt:lpstr>Total Drift Ranked:</vt:lpstr>
      <vt:lpstr>Slide 88</vt:lpstr>
      <vt:lpstr>Slide 89</vt:lpstr>
      <vt:lpstr>Disclaimer:</vt:lpstr>
      <vt:lpstr>Slide 91</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315</cp:revision>
  <cp:lastPrinted>1999-07-01T14:34:41Z</cp:lastPrinted>
  <dcterms:created xsi:type="dcterms:W3CDTF">1998-05-05T03:49:06Z</dcterms:created>
  <dcterms:modified xsi:type="dcterms:W3CDTF">2010-09-01T12:39:38Z</dcterms:modified>
</cp:coreProperties>
</file>