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60" r:id="rId2"/>
    <p:sldId id="261" r:id="rId3"/>
    <p:sldId id="257" r:id="rId4"/>
    <p:sldId id="258" r:id="rId5"/>
    <p:sldId id="259" r:id="rId6"/>
    <p:sldId id="263" r:id="rId7"/>
    <p:sldId id="262" r:id="rId8"/>
    <p:sldId id="264" r:id="rId9"/>
    <p:sldId id="267" r:id="rId10"/>
    <p:sldId id="269" r:id="rId11"/>
    <p:sldId id="270" r:id="rId12"/>
    <p:sldId id="273" r:id="rId13"/>
    <p:sldId id="274" r:id="rId14"/>
    <p:sldId id="279" r:id="rId15"/>
    <p:sldId id="275" r:id="rId16"/>
    <p:sldId id="277" r:id="rId17"/>
    <p:sldId id="268" r:id="rId18"/>
    <p:sldId id="265" r:id="rId19"/>
    <p:sldId id="26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380EE-CC25-4343-A332-CC7BA3C11D77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2FFCA-7743-4CC0-B75E-1719B7ED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80FFC2-D782-4406-A510-68CFCE4BD939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69D8B-3AA5-4A4D-8DB2-627CF1D52E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7ED6B-1120-4C38-ACEC-1E645DB70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1C45-2EF0-4156-9C9A-B7E05DB5A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F18FD-512F-44D6-A14A-7566A38AD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42EE9-F8D1-429B-86C1-261B3337E9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D8DFE-FEB3-46DF-A18C-943A7A710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872CB-B8AE-4396-9516-59C03737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56989-0A77-498E-8D1F-E86C31645E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CF2B3-16D7-44C5-9E0A-7D14837531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0A80E-CC98-4A8F-80F4-8C61530617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5E686-AAB8-4074-9CA5-B409169294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E1E8F-8385-4DB2-B10B-8AD53B5684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738" y="76200"/>
            <a:ext cx="512286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152400"/>
            <a:ext cx="89931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5791200" y="5486400"/>
            <a:ext cx="838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010400" y="6019800"/>
            <a:ext cx="838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/>
          <p:cNvSpPr/>
          <p:nvPr/>
        </p:nvSpPr>
        <p:spPr>
          <a:xfrm rot="20475191">
            <a:off x="8077200" y="6200775"/>
            <a:ext cx="6858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65100"/>
            <a:ext cx="88773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48200" y="6096000"/>
            <a:ext cx="405732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http://www.ksda.gov//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esponse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1/100 Rate of 2,4-D Simulated as Drift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14 Days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fter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xposure</a:t>
            </a:r>
          </a:p>
        </p:txBody>
      </p:sp>
      <p:graphicFrame>
        <p:nvGraphicFramePr>
          <p:cNvPr id="2050" name="Chart 5"/>
          <p:cNvGraphicFramePr>
            <a:graphicFrameLocks/>
          </p:cNvGraphicFramePr>
          <p:nvPr/>
        </p:nvGraphicFramePr>
        <p:xfrm>
          <a:off x="914400" y="2286000"/>
          <a:ext cx="7962900" cy="3929063"/>
        </p:xfrm>
        <a:graphic>
          <a:graphicData uri="http://schemas.openxmlformats.org/presentationml/2006/ole">
            <p:oleObj spid="_x0000_s28674" name="Chart" r:id="rId4" imgW="8305895" imgH="4353116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200400"/>
            <a:ext cx="553998" cy="197586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Percent injury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Kassim</a:t>
            </a:r>
            <a:r>
              <a:rPr lang="en-US" dirty="0" smtClean="0"/>
              <a:t> Al-</a:t>
            </a:r>
            <a:r>
              <a:rPr lang="en-US" dirty="0" err="1"/>
              <a:t>K</a:t>
            </a:r>
            <a:r>
              <a:rPr lang="en-US" dirty="0" err="1" smtClean="0"/>
              <a:t>hatib</a:t>
            </a:r>
            <a:r>
              <a:rPr lang="en-US" dirty="0" smtClean="0"/>
              <a:t>, Kansas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Cotton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esponse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1/100 Rate 2,4-D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imulated as Drift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ays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fter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xposure</a:t>
            </a:r>
          </a:p>
        </p:txBody>
      </p:sp>
      <p:graphicFrame>
        <p:nvGraphicFramePr>
          <p:cNvPr id="3074" name="Chart 5"/>
          <p:cNvGraphicFramePr>
            <a:graphicFrameLocks/>
          </p:cNvGraphicFramePr>
          <p:nvPr/>
        </p:nvGraphicFramePr>
        <p:xfrm>
          <a:off x="838200" y="1676400"/>
          <a:ext cx="7391400" cy="4572000"/>
        </p:xfrm>
        <a:graphic>
          <a:graphicData uri="http://schemas.openxmlformats.org/presentationml/2006/ole">
            <p:oleObj spid="_x0000_s29698" name="Chart" r:id="rId3" imgW="6057757" imgH="3876484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971800"/>
            <a:ext cx="553998" cy="197586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Percent injury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Kassim</a:t>
            </a:r>
            <a:r>
              <a:rPr lang="en-US" dirty="0" smtClean="0"/>
              <a:t> Al-</a:t>
            </a:r>
            <a:r>
              <a:rPr lang="en-US" dirty="0" err="1"/>
              <a:t>K</a:t>
            </a:r>
            <a:r>
              <a:rPr lang="en-US" dirty="0" err="1" smtClean="0"/>
              <a:t>hatib</a:t>
            </a:r>
            <a:r>
              <a:rPr lang="en-US" dirty="0" smtClean="0"/>
              <a:t>, Kansas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 Simon 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077200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53"/>
          <p:cNvGrpSpPr>
            <a:grpSpLocks/>
          </p:cNvGrpSpPr>
          <p:nvPr/>
        </p:nvGrpSpPr>
        <p:grpSpPr bwMode="auto">
          <a:xfrm>
            <a:off x="4724400" y="3581400"/>
            <a:ext cx="3352800" cy="2914650"/>
            <a:chOff x="6908" y="7372"/>
            <a:chExt cx="1996" cy="2132"/>
          </a:xfrm>
        </p:grpSpPr>
        <p:pic>
          <p:nvPicPr>
            <p:cNvPr id="10252" name="Picture 1610" descr="FL1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08" y="7372"/>
              <a:ext cx="1996" cy="18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1611"/>
            <p:cNvSpPr txBox="1">
              <a:spLocks noChangeAspect="1" noChangeArrowheads="1"/>
            </p:cNvSpPr>
            <p:nvPr/>
          </p:nvSpPr>
          <p:spPr bwMode="auto">
            <a:xfrm>
              <a:off x="7419" y="9267"/>
              <a:ext cx="94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</a:rPr>
                <a:t>Fluroxypyr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</p:grpSp>
      <p:grpSp>
        <p:nvGrpSpPr>
          <p:cNvPr id="3" name="Group 1652"/>
          <p:cNvGrpSpPr>
            <a:grpSpLocks/>
          </p:cNvGrpSpPr>
          <p:nvPr/>
        </p:nvGrpSpPr>
        <p:grpSpPr bwMode="auto">
          <a:xfrm>
            <a:off x="4724400" y="381000"/>
            <a:ext cx="3275013" cy="2897188"/>
            <a:chOff x="6864" y="7887"/>
            <a:chExt cx="1993" cy="1837"/>
          </a:xfrm>
        </p:grpSpPr>
        <p:pic>
          <p:nvPicPr>
            <p:cNvPr id="10250" name="Picture 1630" descr="Drift manhattan 14 DAT 100da0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4" y="8112"/>
              <a:ext cx="1993" cy="1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51" name="Text Box 1612"/>
            <p:cNvSpPr txBox="1">
              <a:spLocks noChangeAspect="1" noChangeArrowheads="1"/>
            </p:cNvSpPr>
            <p:nvPr/>
          </p:nvSpPr>
          <p:spPr bwMode="auto">
            <a:xfrm>
              <a:off x="7328" y="7887"/>
              <a:ext cx="94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2,4-D </a:t>
              </a:r>
            </a:p>
          </p:txBody>
        </p:sp>
      </p:grpSp>
      <p:grpSp>
        <p:nvGrpSpPr>
          <p:cNvPr id="5" name="Group 1651"/>
          <p:cNvGrpSpPr>
            <a:grpSpLocks/>
          </p:cNvGrpSpPr>
          <p:nvPr/>
        </p:nvGrpSpPr>
        <p:grpSpPr bwMode="auto">
          <a:xfrm>
            <a:off x="762000" y="3505200"/>
            <a:ext cx="3354388" cy="2992438"/>
            <a:chOff x="4615" y="9883"/>
            <a:chExt cx="2014" cy="2185"/>
          </a:xfrm>
        </p:grpSpPr>
        <p:pic>
          <p:nvPicPr>
            <p:cNvPr id="10248" name="Picture 1615" descr="TRI100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5" y="9883"/>
              <a:ext cx="2014" cy="18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49" name="Text Box 1613"/>
            <p:cNvSpPr txBox="1">
              <a:spLocks noChangeAspect="1" noChangeArrowheads="1"/>
            </p:cNvSpPr>
            <p:nvPr/>
          </p:nvSpPr>
          <p:spPr bwMode="auto">
            <a:xfrm>
              <a:off x="5301" y="11830"/>
              <a:ext cx="9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Triclopyr </a:t>
              </a:r>
            </a:p>
          </p:txBody>
        </p:sp>
      </p:grpSp>
      <p:grpSp>
        <p:nvGrpSpPr>
          <p:cNvPr id="6" name="Group 1650"/>
          <p:cNvGrpSpPr>
            <a:grpSpLocks/>
          </p:cNvGrpSpPr>
          <p:nvPr/>
        </p:nvGrpSpPr>
        <p:grpSpPr bwMode="auto">
          <a:xfrm>
            <a:off x="762000" y="304800"/>
            <a:ext cx="3343275" cy="2971800"/>
            <a:chOff x="4943" y="7749"/>
            <a:chExt cx="2082" cy="1983"/>
          </a:xfrm>
        </p:grpSpPr>
        <p:pic>
          <p:nvPicPr>
            <p:cNvPr id="10246" name="Picture 1637" descr="Drift manhattan 14 DAT 100pic0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3" y="8048"/>
              <a:ext cx="2082" cy="16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47" name="Text Box 1614"/>
            <p:cNvSpPr txBox="1">
              <a:spLocks noChangeAspect="1" noChangeArrowheads="1"/>
            </p:cNvSpPr>
            <p:nvPr/>
          </p:nvSpPr>
          <p:spPr bwMode="auto">
            <a:xfrm>
              <a:off x="5560" y="7749"/>
              <a:ext cx="94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Picloram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27765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27432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0"/>
            <a:ext cx="27432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05200"/>
            <a:ext cx="27432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699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76300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450"/>
            <a:ext cx="51054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Protect Sensitive Crops: Being a Good Neighbor</a:t>
            </a:r>
          </a:p>
        </p:txBody>
      </p:sp>
      <p:sp>
        <p:nvSpPr>
          <p:cNvPr id="2051" name="TPAnswers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191000" y="1828800"/>
            <a:ext cx="4800600" cy="41148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Carefully select a pesticide product.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Read the label.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Follow all precautions on the label.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Watch for drift or runoff.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Store pesticides in their original containers.</a:t>
            </a:r>
          </a:p>
        </p:txBody>
      </p:sp>
      <p:pic>
        <p:nvPicPr>
          <p:cNvPr id="2052" name="Picture 4" descr="Good Neighbor Logo 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05000"/>
            <a:ext cx="3952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do pesticides move away from the application site?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Particle drift (spray or dust)</a:t>
            </a:r>
          </a:p>
          <a:p>
            <a:pPr lvl="1"/>
            <a:r>
              <a:rPr lang="en-US" sz="2400" smtClean="0"/>
              <a:t>During the application – small droplets and wind</a:t>
            </a:r>
          </a:p>
          <a:p>
            <a:pPr lvl="1"/>
            <a:r>
              <a:rPr lang="en-US" sz="2400" smtClean="0"/>
              <a:t>After the application – inversions and wind</a:t>
            </a:r>
          </a:p>
          <a:p>
            <a:r>
              <a:rPr lang="en-US" smtClean="0"/>
              <a:t>Vapor drift – evaporate/volatilize off plants</a:t>
            </a:r>
          </a:p>
          <a:p>
            <a:pPr lvl="1"/>
            <a:r>
              <a:rPr lang="en-US" smtClean="0"/>
              <a:t>Formulation, ie. 2,4-D</a:t>
            </a:r>
          </a:p>
          <a:p>
            <a:pPr lvl="1"/>
            <a:r>
              <a:rPr lang="en-US" smtClean="0"/>
              <a:t>High temperatures</a:t>
            </a:r>
          </a:p>
          <a:p>
            <a:pPr lvl="1"/>
            <a:r>
              <a:rPr lang="en-US" smtClean="0"/>
              <a:t>Low humidity</a:t>
            </a:r>
          </a:p>
          <a:p>
            <a:r>
              <a:rPr lang="en-US" smtClean="0"/>
              <a:t>Runoff – applications to a slope, on bare ground, or before a 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Pesticides Carefully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Sensitive plants</a:t>
            </a:r>
          </a:p>
          <a:p>
            <a:pPr lvl="1"/>
            <a:r>
              <a:rPr lang="en-US" smtClean="0"/>
              <a:t>Many plants and animals (people) are sensitive.</a:t>
            </a:r>
          </a:p>
          <a:p>
            <a:pPr lvl="1"/>
            <a:r>
              <a:rPr lang="en-US" smtClean="0"/>
              <a:t>Grapes, cotton, soybeans, fruit and nut trees</a:t>
            </a:r>
          </a:p>
          <a:p>
            <a:r>
              <a:rPr lang="en-US" smtClean="0"/>
              <a:t>Hormonal-type pesticides</a:t>
            </a:r>
          </a:p>
          <a:p>
            <a:pPr lvl="1"/>
            <a:r>
              <a:rPr lang="en-US" smtClean="0"/>
              <a:t>2,4-D, dicamba, picloram, MCPA, triclopyr, fluroxypur, mecoprop	</a:t>
            </a:r>
          </a:p>
          <a:p>
            <a:r>
              <a:rPr lang="en-US" smtClean="0"/>
              <a:t>Effect can be miles away</a:t>
            </a:r>
          </a:p>
          <a:p>
            <a:r>
              <a:rPr lang="en-US" smtClean="0"/>
              <a:t>Also, insecticides may kill bees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5931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76200"/>
            <a:ext cx="866775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DSC00178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"/>
            <a:ext cx="386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228600"/>
            <a:ext cx="88979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447800" y="5334000"/>
            <a:ext cx="6934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6096000"/>
            <a:ext cx="405732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http://www.ksda.gov//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1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LUIDIAENABLED" val="False"/>
  <p:tag name="POWERPOINTVERSION" val="1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7CDC12766D44BD5876945756B64466A"/>
  <p:tag name="SLIDEID" val="87CDC12766D44BD5876945756B64466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How many grandkids do you have?"/>
  <p:tag name="ANSWERSALIAS" val="0ne|smicln|Two|smicln|Three|smicln|Four|smicln|None of the above"/>
  <p:tag name="VALUES" val="No Value|smicln|No Value|smicln|No Value|smicln|No Value|smicln|No Value"/>
  <p:tag name="TOTALRESPONSES" val="1"/>
  <p:tag name="RESPONSECOUNT" val="1"/>
  <p:tag name="SLICED" val="False"/>
  <p:tag name="RESPONSES" val="2;"/>
  <p:tag name="CHARTSTRINGSTD" val="0 1 0 0 0"/>
  <p:tag name="CHARTSTRINGREV" val="0 0 0 1 0"/>
  <p:tag name="CHARTSTRINGSTDPER" val="0 1 0 0 0"/>
  <p:tag name="CHARTSTRINGREVPER" val="0 0 0 1 0"/>
  <p:tag name="RESPONSESGATHER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0"/>
  <p:tag name="FONTSIZE" val="32"/>
  <p:tag name="BULLETTYPE" val="ppBulletArabicPeriod"/>
  <p:tag name="ANSWERTEXT" val="0ne&#10;Two&#10;Three&#10;Four&#10;None of the above"/>
  <p:tag name="OLDNUMANSWERS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173</Words>
  <Application>Microsoft Office PowerPoint</Application>
  <PresentationFormat>On-screen Show (4:3)</PresentationFormat>
  <Paragraphs>36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Chart</vt:lpstr>
      <vt:lpstr>Slide 1</vt:lpstr>
      <vt:lpstr>Slide 2</vt:lpstr>
      <vt:lpstr>Protect Sensitive Crops: Being a Good Neighbor</vt:lpstr>
      <vt:lpstr>How do pesticides move away from the application site?</vt:lpstr>
      <vt:lpstr>Use Pesticides Carefully</vt:lpstr>
      <vt:lpstr>Slide 6</vt:lpstr>
      <vt:lpstr>Slide 7</vt:lpstr>
      <vt:lpstr>Slide 8</vt:lpstr>
      <vt:lpstr>Slide 9</vt:lpstr>
      <vt:lpstr>Slide 10</vt:lpstr>
      <vt:lpstr>Slide 11</vt:lpstr>
      <vt:lpstr>Plant Response 1/100 Rate of 2,4-D Simulated as Drift  14 Days After Exposure</vt:lpstr>
      <vt:lpstr>Cotton Response 1/100 Rate 2,4-D Simulated as Drift 14 Days After Exposure</vt:lpstr>
      <vt:lpstr>Slide 14</vt:lpstr>
      <vt:lpstr>Slide 15</vt:lpstr>
      <vt:lpstr>Slide 16</vt:lpstr>
      <vt:lpstr>Slide 17</vt:lpstr>
      <vt:lpstr>Slide 18</vt:lpstr>
      <vt:lpstr>Slide 19</vt:lpstr>
    </vt:vector>
  </TitlesOfParts>
  <Company>KSU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rewolf</dc:creator>
  <cp:lastModifiedBy>Robert Wolf</cp:lastModifiedBy>
  <cp:revision>27</cp:revision>
  <dcterms:created xsi:type="dcterms:W3CDTF">2009-06-26T02:25:36Z</dcterms:created>
  <dcterms:modified xsi:type="dcterms:W3CDTF">2010-01-21T03:29:33Z</dcterms:modified>
</cp:coreProperties>
</file>