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xls" ContentType="application/vnd.ms-exce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2" r:id="rId1"/>
  </p:sldMasterIdLst>
  <p:notesMasterIdLst>
    <p:notesMasterId r:id="rId81"/>
  </p:notesMasterIdLst>
  <p:handoutMasterIdLst>
    <p:handoutMasterId r:id="rId82"/>
  </p:handoutMasterIdLst>
  <p:sldIdLst>
    <p:sldId id="559" r:id="rId2"/>
    <p:sldId id="814" r:id="rId3"/>
    <p:sldId id="733" r:id="rId4"/>
    <p:sldId id="734" r:id="rId5"/>
    <p:sldId id="735" r:id="rId6"/>
    <p:sldId id="736" r:id="rId7"/>
    <p:sldId id="737" r:id="rId8"/>
    <p:sldId id="710" r:id="rId9"/>
    <p:sldId id="713" r:id="rId10"/>
    <p:sldId id="714" r:id="rId11"/>
    <p:sldId id="731" r:id="rId12"/>
    <p:sldId id="716" r:id="rId13"/>
    <p:sldId id="717" r:id="rId14"/>
    <p:sldId id="718" r:id="rId15"/>
    <p:sldId id="719" r:id="rId16"/>
    <p:sldId id="720" r:id="rId17"/>
    <p:sldId id="797" r:id="rId18"/>
    <p:sldId id="798" r:id="rId19"/>
    <p:sldId id="828" r:id="rId20"/>
    <p:sldId id="799" r:id="rId21"/>
    <p:sldId id="800" r:id="rId22"/>
    <p:sldId id="802" r:id="rId23"/>
    <p:sldId id="801" r:id="rId24"/>
    <p:sldId id="803" r:id="rId25"/>
    <p:sldId id="804" r:id="rId26"/>
    <p:sldId id="805" r:id="rId27"/>
    <p:sldId id="810" r:id="rId28"/>
    <p:sldId id="809" r:id="rId29"/>
    <p:sldId id="812" r:id="rId30"/>
    <p:sldId id="807" r:id="rId31"/>
    <p:sldId id="813" r:id="rId32"/>
    <p:sldId id="815" r:id="rId33"/>
    <p:sldId id="830" r:id="rId34"/>
    <p:sldId id="738" r:id="rId35"/>
    <p:sldId id="739" r:id="rId36"/>
    <p:sldId id="740" r:id="rId37"/>
    <p:sldId id="823" r:id="rId38"/>
    <p:sldId id="786" r:id="rId39"/>
    <p:sldId id="787" r:id="rId40"/>
    <p:sldId id="788" r:id="rId41"/>
    <p:sldId id="789" r:id="rId42"/>
    <p:sldId id="790" r:id="rId43"/>
    <p:sldId id="791" r:id="rId44"/>
    <p:sldId id="792" r:id="rId45"/>
    <p:sldId id="793" r:id="rId46"/>
    <p:sldId id="794" r:id="rId47"/>
    <p:sldId id="795" r:id="rId48"/>
    <p:sldId id="796" r:id="rId49"/>
    <p:sldId id="721" r:id="rId50"/>
    <p:sldId id="722" r:id="rId51"/>
    <p:sldId id="763" r:id="rId52"/>
    <p:sldId id="824" r:id="rId53"/>
    <p:sldId id="825" r:id="rId54"/>
    <p:sldId id="826" r:id="rId55"/>
    <p:sldId id="827" r:id="rId56"/>
    <p:sldId id="770" r:id="rId57"/>
    <p:sldId id="821" r:id="rId58"/>
    <p:sldId id="817" r:id="rId59"/>
    <p:sldId id="818" r:id="rId60"/>
    <p:sldId id="819" r:id="rId61"/>
    <p:sldId id="822" r:id="rId62"/>
    <p:sldId id="829" r:id="rId63"/>
    <p:sldId id="696" r:id="rId64"/>
    <p:sldId id="602" r:id="rId65"/>
    <p:sldId id="687" r:id="rId66"/>
    <p:sldId id="688" r:id="rId67"/>
    <p:sldId id="690" r:id="rId68"/>
    <p:sldId id="691" r:id="rId69"/>
    <p:sldId id="660" r:id="rId70"/>
    <p:sldId id="699" r:id="rId71"/>
    <p:sldId id="637" r:id="rId72"/>
    <p:sldId id="784" r:id="rId73"/>
    <p:sldId id="661" r:id="rId74"/>
    <p:sldId id="662" r:id="rId75"/>
    <p:sldId id="707" r:id="rId76"/>
    <p:sldId id="651" r:id="rId77"/>
    <p:sldId id="652" r:id="rId78"/>
    <p:sldId id="674" r:id="rId79"/>
    <p:sldId id="708" r:id="rId80"/>
  </p:sldIdLst>
  <p:sldSz cx="9144000" cy="6858000" type="overhead"/>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0000"/>
    <a:srgbClr val="0000CC"/>
    <a:srgbClr val="9900CC"/>
    <a:srgbClr val="3333FF"/>
    <a:srgbClr val="6600CC"/>
    <a:srgbClr val="96969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379" autoAdjust="0"/>
    <p:restoredTop sz="88058" autoAdjust="0"/>
  </p:normalViewPr>
  <p:slideViewPr>
    <p:cSldViewPr>
      <p:cViewPr varScale="1">
        <p:scale>
          <a:sx n="65" d="100"/>
          <a:sy n="65" d="100"/>
        </p:scale>
        <p:origin x="-43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172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2007_Workbook1.xlsx"/></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rewolf\My%20Documents\Research\College%20Station\Syngenta%20aerial%20solution%20testing.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rewolf\My%20Documents\Research\College%20Station\Syngenta%20aerial%20solution%20testing.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rewolf\My%20Documents\Research\College%20Station\Syngenta%20aerial%20solution%20testing.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rewolf\My%20Documents\Research\College%20Station\Syngenta%20aerial%20solution%20test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varyColors val="1"/>
        <c:ser>
          <c:idx val="0"/>
          <c:order val="0"/>
          <c:tx>
            <c:strRef>
              <c:f>Sheet1!$B$1</c:f>
              <c:strCache>
                <c:ptCount val="1"/>
                <c:pt idx="0">
                  <c:v>Series 1</c:v>
                </c:pt>
              </c:strCache>
            </c:strRef>
          </c:tx>
          <c:dPt>
            <c:idx val="0"/>
            <c:spPr>
              <a:solidFill>
                <a:schemeClr val="accent5"/>
              </a:solidFill>
            </c:spPr>
          </c:dPt>
          <c:dPt>
            <c:idx val="1"/>
            <c:spPr>
              <a:solidFill>
                <a:srgbClr val="FF0000"/>
              </a:solidFill>
            </c:spPr>
          </c:dPt>
          <c:dPt>
            <c:idx val="3"/>
            <c:spPr>
              <a:solidFill>
                <a:srgbClr val="FFFF00"/>
              </a:solidFill>
            </c:spPr>
          </c:dPt>
          <c:dPt>
            <c:idx val="4"/>
            <c:spPr>
              <a:solidFill>
                <a:srgbClr val="3333FF"/>
              </a:solidFill>
            </c:spPr>
          </c:dPt>
          <c:dPt>
            <c:idx val="5"/>
            <c:spPr>
              <a:solidFill>
                <a:srgbClr val="3333FF"/>
              </a:solidFill>
            </c:spPr>
          </c:dPt>
          <c:dPt>
            <c:idx val="7"/>
            <c:spPr>
              <a:solidFill>
                <a:srgbClr val="7030A0"/>
              </a:solidFill>
            </c:spPr>
          </c:dPt>
          <c:dPt>
            <c:idx val="8"/>
            <c:spPr>
              <a:solidFill>
                <a:srgbClr val="3333FF"/>
              </a:solidFill>
            </c:spPr>
          </c:dPt>
          <c:dPt>
            <c:idx val="10"/>
            <c:spPr>
              <a:solidFill>
                <a:schemeClr val="tx2">
                  <a:lumMod val="50000"/>
                  <a:lumOff val="50000"/>
                </a:schemeClr>
              </a:solidFill>
            </c:spPr>
          </c:dPt>
          <c:dPt>
            <c:idx val="12"/>
            <c:spPr>
              <a:solidFill>
                <a:srgbClr val="00B050"/>
              </a:solidFill>
            </c:spPr>
          </c:dPt>
          <c:dLbls>
            <c:dLbl>
              <c:idx val="9"/>
              <c:layout/>
              <c:tx>
                <c:rich>
                  <a:bodyPr/>
                  <a:lstStyle/>
                  <a:p>
                    <a:r>
                      <a:rPr lang="en-US" dirty="0">
                        <a:solidFill>
                          <a:schemeClr val="bg1"/>
                        </a:solidFill>
                      </a:rPr>
                      <a:t>61.5</a:t>
                    </a:r>
                  </a:p>
                </c:rich>
              </c:tx>
              <c:dLblPos val="ctr"/>
              <c:showVal val="1"/>
            </c:dLbl>
            <c:dLblPos val="ctr"/>
            <c:showVal val="1"/>
          </c:dLbls>
          <c:cat>
            <c:strRef>
              <c:f>Sheet1!$A$2:$A$14</c:f>
              <c:strCache>
                <c:ptCount val="13"/>
                <c:pt idx="0">
                  <c:v>INT 908</c:v>
                </c:pt>
                <c:pt idx="1">
                  <c:v>Control</c:v>
                </c:pt>
                <c:pt idx="2">
                  <c:v>Interlock 0.8</c:v>
                </c:pt>
                <c:pt idx="3">
                  <c:v>Tap Water + oil</c:v>
                </c:pt>
                <c:pt idx="4">
                  <c:v>Tap Water 3</c:v>
                </c:pt>
                <c:pt idx="5">
                  <c:v>Tap Water 1</c:v>
                </c:pt>
                <c:pt idx="6">
                  <c:v>Formula 1</c:v>
                </c:pt>
                <c:pt idx="7">
                  <c:v>Interlock 1.25</c:v>
                </c:pt>
                <c:pt idx="8">
                  <c:v>Tap Water 2</c:v>
                </c:pt>
                <c:pt idx="9">
                  <c:v>Superb HC + Interlock</c:v>
                </c:pt>
                <c:pt idx="10">
                  <c:v>#PX056-Z</c:v>
                </c:pt>
                <c:pt idx="11">
                  <c:v>AG 06037</c:v>
                </c:pt>
                <c:pt idx="12">
                  <c:v>AG 08050</c:v>
                </c:pt>
              </c:strCache>
            </c:strRef>
          </c:cat>
          <c:val>
            <c:numRef>
              <c:f>Sheet1!$B$2:$B$14</c:f>
              <c:numCache>
                <c:formatCode>0.0</c:formatCode>
                <c:ptCount val="13"/>
                <c:pt idx="0">
                  <c:v>36.520660888888912</c:v>
                </c:pt>
                <c:pt idx="1">
                  <c:v>37.738705839357635</c:v>
                </c:pt>
                <c:pt idx="2">
                  <c:v>37.769279241666645</c:v>
                </c:pt>
                <c:pt idx="3">
                  <c:v>41.604023592156857</c:v>
                </c:pt>
                <c:pt idx="4">
                  <c:v>44.052739100000011</c:v>
                </c:pt>
                <c:pt idx="5">
                  <c:v>50.069896920634932</c:v>
                </c:pt>
                <c:pt idx="6">
                  <c:v>53.335308026666645</c:v>
                </c:pt>
                <c:pt idx="7">
                  <c:v>53.904483534136233</c:v>
                </c:pt>
                <c:pt idx="8">
                  <c:v>57.667353484848455</c:v>
                </c:pt>
                <c:pt idx="9">
                  <c:v>61.489266799999996</c:v>
                </c:pt>
                <c:pt idx="10">
                  <c:v>63.486677212121208</c:v>
                </c:pt>
                <c:pt idx="11">
                  <c:v>71.420839777777772</c:v>
                </c:pt>
                <c:pt idx="12">
                  <c:v>74.617713214611868</c:v>
                </c:pt>
              </c:numCache>
            </c:numRef>
          </c:val>
        </c:ser>
        <c:dLbls>
          <c:showVal val="1"/>
        </c:dLbls>
        <c:gapWidth val="10"/>
        <c:axId val="97696768"/>
        <c:axId val="97702656"/>
      </c:barChart>
      <c:catAx>
        <c:axId val="97696768"/>
        <c:scaling>
          <c:orientation val="minMax"/>
        </c:scaling>
        <c:axPos val="b"/>
        <c:tickLblPos val="nextTo"/>
        <c:crossAx val="97702656"/>
        <c:crosses val="autoZero"/>
        <c:auto val="1"/>
        <c:lblAlgn val="ctr"/>
        <c:lblOffset val="100"/>
      </c:catAx>
      <c:valAx>
        <c:axId val="97702656"/>
        <c:scaling>
          <c:orientation val="minMax"/>
        </c:scaling>
        <c:axPos val="l"/>
        <c:majorGridlines/>
        <c:numFmt formatCode="0.0" sourceLinked="1"/>
        <c:tickLblPos val="nextTo"/>
        <c:crossAx val="97696768"/>
        <c:crosses val="autoZero"/>
        <c:crossBetween val="between"/>
      </c:valAx>
      <c:spPr>
        <a:solidFill>
          <a:schemeClr val="bg1"/>
        </a:solidFill>
      </c:spPr>
    </c:plotArea>
    <c:plotVisOnly val="1"/>
  </c:chart>
  <c:txPr>
    <a:bodyPr/>
    <a:lstStyle/>
    <a:p>
      <a:pPr>
        <a:defRPr sz="1600"/>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%&lt;100</a:t>
            </a:r>
          </a:p>
        </c:rich>
      </c:tx>
      <c:layout/>
    </c:title>
    <c:plotArea>
      <c:layout/>
      <c:barChart>
        <c:barDir val="col"/>
        <c:grouping val="clustered"/>
        <c:ser>
          <c:idx val="0"/>
          <c:order val="0"/>
          <c:dLbls>
            <c:dLbl>
              <c:idx val="0"/>
              <c:layout>
                <c:manualLayout>
                  <c:x val="0"/>
                  <c:y val="0.125"/>
                </c:manualLayout>
              </c:layout>
              <c:showVal val="1"/>
            </c:dLbl>
            <c:dLbl>
              <c:idx val="1"/>
              <c:layout>
                <c:manualLayout>
                  <c:x val="0"/>
                  <c:y val="0.13425925925925927"/>
                </c:manualLayout>
              </c:layout>
              <c:showVal val="1"/>
            </c:dLbl>
            <c:dLbl>
              <c:idx val="2"/>
              <c:layout>
                <c:manualLayout>
                  <c:x val="0"/>
                  <c:y val="0.12037037037037042"/>
                </c:manualLayout>
              </c:layout>
              <c:showVal val="1"/>
            </c:dLbl>
            <c:dLbl>
              <c:idx val="3"/>
              <c:layout>
                <c:manualLayout>
                  <c:x val="5.5555555555555558E-3"/>
                  <c:y val="0.12962962962962868"/>
                </c:manualLayout>
              </c:layout>
              <c:showVal val="1"/>
            </c:dLbl>
            <c:dLbl>
              <c:idx val="4"/>
              <c:layout>
                <c:manualLayout>
                  <c:x val="0"/>
                  <c:y val="0.1388888888888889"/>
                </c:manualLayout>
              </c:layout>
              <c:showVal val="1"/>
            </c:dLbl>
            <c:dLbl>
              <c:idx val="5"/>
              <c:layout>
                <c:manualLayout>
                  <c:x val="-8.3333333333332794E-3"/>
                  <c:y val="0.11574074074074139"/>
                </c:manualLayout>
              </c:layout>
              <c:showVal val="1"/>
            </c:dLbl>
            <c:showVal val="1"/>
          </c:dLbls>
          <c:cat>
            <c:strRef>
              <c:f>'ASC tables'!$G$2:$G$7</c:f>
              <c:strCache>
                <c:ptCount val="6"/>
                <c:pt idx="0">
                  <c:v>W</c:v>
                </c:pt>
                <c:pt idx="1">
                  <c:v>W+Q</c:v>
                </c:pt>
                <c:pt idx="2">
                  <c:v>W+Q+FF</c:v>
                </c:pt>
                <c:pt idx="3">
                  <c:v>W+Q+NIS</c:v>
                </c:pt>
                <c:pt idx="4">
                  <c:v>W+Q+COC</c:v>
                </c:pt>
                <c:pt idx="5">
                  <c:v>W+Q+DEP</c:v>
                </c:pt>
              </c:strCache>
            </c:strRef>
          </c:cat>
          <c:val>
            <c:numRef>
              <c:f>'ASC tables'!$H$2:$H$7</c:f>
              <c:numCache>
                <c:formatCode>0.0</c:formatCode>
                <c:ptCount val="6"/>
                <c:pt idx="0">
                  <c:v>20.130000000000031</c:v>
                </c:pt>
                <c:pt idx="1">
                  <c:v>38.366666666666326</c:v>
                </c:pt>
                <c:pt idx="2">
                  <c:v>33.1</c:v>
                </c:pt>
                <c:pt idx="3">
                  <c:v>30.313333333333219</c:v>
                </c:pt>
                <c:pt idx="4">
                  <c:v>32.760000000000012</c:v>
                </c:pt>
                <c:pt idx="5">
                  <c:v>23.923333333333151</c:v>
                </c:pt>
              </c:numCache>
            </c:numRef>
          </c:val>
        </c:ser>
        <c:gapWidth val="25"/>
        <c:axId val="64259584"/>
        <c:axId val="64261504"/>
      </c:barChart>
      <c:catAx>
        <c:axId val="64259584"/>
        <c:scaling>
          <c:orientation val="minMax"/>
        </c:scaling>
        <c:axPos val="b"/>
        <c:title>
          <c:tx>
            <c:rich>
              <a:bodyPr/>
              <a:lstStyle/>
              <a:p>
                <a:pPr>
                  <a:defRPr sz="1400"/>
                </a:pPr>
                <a:r>
                  <a:rPr lang="en-US" sz="1400"/>
                  <a:t>Treatments</a:t>
                </a:r>
              </a:p>
            </c:rich>
          </c:tx>
          <c:layout/>
        </c:title>
        <c:majorTickMark val="none"/>
        <c:tickLblPos val="nextTo"/>
        <c:txPr>
          <a:bodyPr rot="-2700000"/>
          <a:lstStyle/>
          <a:p>
            <a:pPr>
              <a:defRPr sz="1200"/>
            </a:pPr>
            <a:endParaRPr lang="en-US"/>
          </a:p>
        </c:txPr>
        <c:crossAx val="64261504"/>
        <c:crosses val="autoZero"/>
        <c:auto val="1"/>
        <c:lblAlgn val="ctr"/>
        <c:lblOffset val="100"/>
      </c:catAx>
      <c:valAx>
        <c:axId val="64261504"/>
        <c:scaling>
          <c:orientation val="minMax"/>
        </c:scaling>
        <c:axPos val="l"/>
        <c:title>
          <c:tx>
            <c:rich>
              <a:bodyPr/>
              <a:lstStyle/>
              <a:p>
                <a:pPr>
                  <a:defRPr sz="1400"/>
                </a:pPr>
                <a:r>
                  <a:rPr lang="en-US" sz="1400"/>
                  <a:t>Microns</a:t>
                </a:r>
              </a:p>
            </c:rich>
          </c:tx>
          <c:layout/>
        </c:title>
        <c:numFmt formatCode="0.0" sourceLinked="1"/>
        <c:tickLblPos val="nextTo"/>
        <c:crossAx val="64259584"/>
        <c:crosses val="autoZero"/>
        <c:crossBetween val="between"/>
      </c:valAx>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DV0.5</a:t>
            </a:r>
          </a:p>
        </c:rich>
      </c:tx>
      <c:layout/>
    </c:title>
    <c:plotArea>
      <c:layout/>
      <c:barChart>
        <c:barDir val="col"/>
        <c:grouping val="clustered"/>
        <c:ser>
          <c:idx val="0"/>
          <c:order val="0"/>
          <c:dLbls>
            <c:dLbl>
              <c:idx val="0"/>
              <c:layout>
                <c:manualLayout>
                  <c:x val="-2.546266881604046E-17"/>
                  <c:y val="0.12037037037037036"/>
                </c:manualLayout>
              </c:layout>
              <c:showVal val="1"/>
            </c:dLbl>
            <c:dLbl>
              <c:idx val="1"/>
              <c:layout>
                <c:manualLayout>
                  <c:x val="0"/>
                  <c:y val="9.7222222222222224E-2"/>
                </c:manualLayout>
              </c:layout>
              <c:showVal val="1"/>
            </c:dLbl>
            <c:dLbl>
              <c:idx val="2"/>
              <c:layout>
                <c:manualLayout>
                  <c:x val="-8.3333333333333367E-3"/>
                  <c:y val="0.11574074074074113"/>
                </c:manualLayout>
              </c:layout>
              <c:showVal val="1"/>
            </c:dLbl>
            <c:dLbl>
              <c:idx val="3"/>
              <c:layout>
                <c:manualLayout>
                  <c:x val="5.5555555555555558E-3"/>
                  <c:y val="0.13888888888888881"/>
                </c:manualLayout>
              </c:layout>
              <c:showVal val="1"/>
            </c:dLbl>
            <c:dLbl>
              <c:idx val="4"/>
              <c:layout>
                <c:manualLayout>
                  <c:x val="8.3333333333333367E-3"/>
                  <c:y val="0.11574074074074113"/>
                </c:manualLayout>
              </c:layout>
              <c:showVal val="1"/>
            </c:dLbl>
            <c:dLbl>
              <c:idx val="5"/>
              <c:layout>
                <c:manualLayout>
                  <c:x val="1.0185067526416158E-16"/>
                  <c:y val="0.14351851851851852"/>
                </c:manualLayout>
              </c:layout>
              <c:showVal val="1"/>
            </c:dLbl>
            <c:showVal val="1"/>
          </c:dLbls>
          <c:cat>
            <c:strRef>
              <c:f>'ASC tables'!$B$2:$B$7</c:f>
              <c:strCache>
                <c:ptCount val="6"/>
                <c:pt idx="0">
                  <c:v>W</c:v>
                </c:pt>
                <c:pt idx="1">
                  <c:v>W+Q</c:v>
                </c:pt>
                <c:pt idx="2">
                  <c:v>W+Q+FF</c:v>
                </c:pt>
                <c:pt idx="3">
                  <c:v>W+Q+NIS</c:v>
                </c:pt>
                <c:pt idx="4">
                  <c:v>W+Q+COC</c:v>
                </c:pt>
                <c:pt idx="5">
                  <c:v>W+Q+DEP</c:v>
                </c:pt>
              </c:strCache>
            </c:strRef>
          </c:cat>
          <c:val>
            <c:numRef>
              <c:f>'ASC tables'!$C$2:$C$7</c:f>
              <c:numCache>
                <c:formatCode>0</c:formatCode>
                <c:ptCount val="6"/>
                <c:pt idx="0">
                  <c:v>177.55999999999997</c:v>
                </c:pt>
                <c:pt idx="1">
                  <c:v>121.56</c:v>
                </c:pt>
                <c:pt idx="2">
                  <c:v>135.16666666666652</c:v>
                </c:pt>
                <c:pt idx="3">
                  <c:v>144.34</c:v>
                </c:pt>
                <c:pt idx="4">
                  <c:v>136.02666666666659</c:v>
                </c:pt>
                <c:pt idx="5">
                  <c:v>203.42000000000004</c:v>
                </c:pt>
              </c:numCache>
            </c:numRef>
          </c:val>
        </c:ser>
        <c:gapWidth val="25"/>
        <c:axId val="65305984"/>
        <c:axId val="65328640"/>
      </c:barChart>
      <c:catAx>
        <c:axId val="65305984"/>
        <c:scaling>
          <c:orientation val="minMax"/>
        </c:scaling>
        <c:axPos val="b"/>
        <c:title>
          <c:tx>
            <c:rich>
              <a:bodyPr/>
              <a:lstStyle/>
              <a:p>
                <a:pPr>
                  <a:defRPr sz="1400"/>
                </a:pPr>
                <a:r>
                  <a:rPr lang="en-US" sz="1400"/>
                  <a:t>Treatments</a:t>
                </a:r>
              </a:p>
            </c:rich>
          </c:tx>
          <c:layout/>
        </c:title>
        <c:majorTickMark val="none"/>
        <c:tickLblPos val="nextTo"/>
        <c:txPr>
          <a:bodyPr rot="-2700000"/>
          <a:lstStyle/>
          <a:p>
            <a:pPr>
              <a:defRPr sz="1200"/>
            </a:pPr>
            <a:endParaRPr lang="en-US"/>
          </a:p>
        </c:txPr>
        <c:crossAx val="65328640"/>
        <c:crosses val="autoZero"/>
        <c:auto val="1"/>
        <c:lblAlgn val="ctr"/>
        <c:lblOffset val="100"/>
      </c:catAx>
      <c:valAx>
        <c:axId val="65328640"/>
        <c:scaling>
          <c:orientation val="minMax"/>
        </c:scaling>
        <c:axPos val="l"/>
        <c:title>
          <c:tx>
            <c:rich>
              <a:bodyPr/>
              <a:lstStyle/>
              <a:p>
                <a:pPr>
                  <a:defRPr sz="1400"/>
                </a:pPr>
                <a:r>
                  <a:rPr lang="en-US" sz="1400" dirty="0" smtClean="0"/>
                  <a:t>Microns</a:t>
                </a:r>
                <a:endParaRPr lang="en-US" sz="1400" dirty="0"/>
              </a:p>
            </c:rich>
          </c:tx>
          <c:layout/>
        </c:title>
        <c:numFmt formatCode="0" sourceLinked="1"/>
        <c:tickLblPos val="nextTo"/>
        <c:crossAx val="65305984"/>
        <c:crosses val="autoZero"/>
        <c:crossBetween val="between"/>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DV0.5</a:t>
            </a:r>
          </a:p>
        </c:rich>
      </c:tx>
      <c:layout/>
    </c:title>
    <c:plotArea>
      <c:layout/>
      <c:barChart>
        <c:barDir val="col"/>
        <c:grouping val="clustered"/>
        <c:ser>
          <c:idx val="0"/>
          <c:order val="0"/>
          <c:dLbls>
            <c:dLbl>
              <c:idx val="0"/>
              <c:layout>
                <c:manualLayout>
                  <c:x val="-8.3335520559930584E-3"/>
                  <c:y val="0.18055555555555552"/>
                </c:manualLayout>
              </c:layout>
              <c:showVal val="1"/>
            </c:dLbl>
            <c:dLbl>
              <c:idx val="1"/>
              <c:layout>
                <c:manualLayout>
                  <c:x val="0"/>
                  <c:y val="0.11574074074074113"/>
                </c:manualLayout>
              </c:layout>
              <c:showVal val="1"/>
            </c:dLbl>
            <c:dLbl>
              <c:idx val="2"/>
              <c:layout>
                <c:manualLayout>
                  <c:x val="0"/>
                  <c:y val="0.125"/>
                </c:manualLayout>
              </c:layout>
              <c:showVal val="1"/>
            </c:dLbl>
            <c:dLbl>
              <c:idx val="3"/>
              <c:layout>
                <c:manualLayout>
                  <c:x val="0"/>
                  <c:y val="0.12037037037037036"/>
                </c:manualLayout>
              </c:layout>
              <c:showVal val="1"/>
            </c:dLbl>
            <c:dLbl>
              <c:idx val="4"/>
              <c:layout>
                <c:manualLayout>
                  <c:x val="8.3333333333333367E-3"/>
                  <c:y val="0.125"/>
                </c:manualLayout>
              </c:layout>
              <c:showVal val="1"/>
            </c:dLbl>
            <c:dLbl>
              <c:idx val="5"/>
              <c:layout>
                <c:manualLayout>
                  <c:x val="1.0185067526416158E-16"/>
                  <c:y val="0.12962962962962873"/>
                </c:manualLayout>
              </c:layout>
              <c:showVal val="1"/>
            </c:dLbl>
            <c:showVal val="1"/>
          </c:dLbls>
          <c:cat>
            <c:strRef>
              <c:f>'Flat fan tables'!$B$2:$B$7</c:f>
              <c:strCache>
                <c:ptCount val="6"/>
                <c:pt idx="0">
                  <c:v>W</c:v>
                </c:pt>
                <c:pt idx="1">
                  <c:v>W+Q</c:v>
                </c:pt>
                <c:pt idx="2">
                  <c:v>W+Q+FF</c:v>
                </c:pt>
                <c:pt idx="3">
                  <c:v>W+Q+NIS</c:v>
                </c:pt>
                <c:pt idx="4">
                  <c:v>W+Q+COC</c:v>
                </c:pt>
                <c:pt idx="5">
                  <c:v>W+Q+DEP</c:v>
                </c:pt>
              </c:strCache>
            </c:strRef>
          </c:cat>
          <c:val>
            <c:numRef>
              <c:f>'Flat fan tables'!$C$2:$C$7</c:f>
              <c:numCache>
                <c:formatCode>0</c:formatCode>
                <c:ptCount val="6"/>
                <c:pt idx="0">
                  <c:v>335.30333333333402</c:v>
                </c:pt>
                <c:pt idx="1">
                  <c:v>217.24666666666593</c:v>
                </c:pt>
                <c:pt idx="2">
                  <c:v>216.56333333333347</c:v>
                </c:pt>
                <c:pt idx="3">
                  <c:v>213.54333333333341</c:v>
                </c:pt>
                <c:pt idx="4">
                  <c:v>223.14</c:v>
                </c:pt>
                <c:pt idx="5">
                  <c:v>238.03</c:v>
                </c:pt>
              </c:numCache>
            </c:numRef>
          </c:val>
        </c:ser>
        <c:gapWidth val="25"/>
        <c:axId val="65218432"/>
        <c:axId val="65232896"/>
      </c:barChart>
      <c:catAx>
        <c:axId val="65218432"/>
        <c:scaling>
          <c:orientation val="minMax"/>
        </c:scaling>
        <c:axPos val="b"/>
        <c:title>
          <c:tx>
            <c:rich>
              <a:bodyPr/>
              <a:lstStyle/>
              <a:p>
                <a:pPr>
                  <a:defRPr sz="1600"/>
                </a:pPr>
                <a:r>
                  <a:rPr lang="en-US" sz="1600"/>
                  <a:t>Treatments</a:t>
                </a:r>
              </a:p>
            </c:rich>
          </c:tx>
          <c:layout/>
        </c:title>
        <c:majorTickMark val="none"/>
        <c:tickLblPos val="nextTo"/>
        <c:txPr>
          <a:bodyPr rot="-2700000"/>
          <a:lstStyle/>
          <a:p>
            <a:pPr>
              <a:defRPr sz="1200"/>
            </a:pPr>
            <a:endParaRPr lang="en-US"/>
          </a:p>
        </c:txPr>
        <c:crossAx val="65232896"/>
        <c:crosses val="autoZero"/>
        <c:auto val="1"/>
        <c:lblAlgn val="ctr"/>
        <c:lblOffset val="100"/>
      </c:catAx>
      <c:valAx>
        <c:axId val="65232896"/>
        <c:scaling>
          <c:orientation val="minMax"/>
        </c:scaling>
        <c:axPos val="l"/>
        <c:title>
          <c:tx>
            <c:rich>
              <a:bodyPr/>
              <a:lstStyle/>
              <a:p>
                <a:pPr>
                  <a:defRPr sz="1400"/>
                </a:pPr>
                <a:r>
                  <a:rPr lang="en-US" sz="1400"/>
                  <a:t>Microns</a:t>
                </a:r>
              </a:p>
            </c:rich>
          </c:tx>
          <c:layout/>
        </c:title>
        <c:numFmt formatCode="0" sourceLinked="1"/>
        <c:tickLblPos val="nextTo"/>
        <c:crossAx val="65218432"/>
        <c:crosses val="autoZero"/>
        <c:crossBetween val="between"/>
      </c:valAx>
    </c:plotArea>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a:t> %&lt;100</a:t>
            </a:r>
          </a:p>
        </c:rich>
      </c:tx>
      <c:layout/>
    </c:title>
    <c:plotArea>
      <c:layout/>
      <c:barChart>
        <c:barDir val="col"/>
        <c:grouping val="clustered"/>
        <c:ser>
          <c:idx val="0"/>
          <c:order val="0"/>
          <c:dLbls>
            <c:dLbl>
              <c:idx val="0"/>
              <c:layout>
                <c:manualLayout>
                  <c:x val="-2.1872265966754457E-7"/>
                  <c:y val="8.3333333333333343E-2"/>
                </c:manualLayout>
              </c:layout>
              <c:showVal val="1"/>
            </c:dLbl>
            <c:dLbl>
              <c:idx val="1"/>
              <c:layout>
                <c:manualLayout>
                  <c:x val="0"/>
                  <c:y val="0.125"/>
                </c:manualLayout>
              </c:layout>
              <c:showVal val="1"/>
            </c:dLbl>
            <c:dLbl>
              <c:idx val="2"/>
              <c:layout>
                <c:manualLayout>
                  <c:x val="-2.7777777777778065E-3"/>
                  <c:y val="0.12037037037037036"/>
                </c:manualLayout>
              </c:layout>
              <c:showVal val="1"/>
            </c:dLbl>
            <c:dLbl>
              <c:idx val="3"/>
              <c:layout>
                <c:manualLayout>
                  <c:x val="0"/>
                  <c:y val="0.1018518518518518"/>
                </c:manualLayout>
              </c:layout>
              <c:showVal val="1"/>
            </c:dLbl>
            <c:dLbl>
              <c:idx val="4"/>
              <c:layout>
                <c:manualLayout>
                  <c:x val="0"/>
                  <c:y val="9.7222222222222224E-2"/>
                </c:manualLayout>
              </c:layout>
              <c:showVal val="1"/>
            </c:dLbl>
            <c:dLbl>
              <c:idx val="5"/>
              <c:layout>
                <c:manualLayout>
                  <c:x val="1.0185067526416158E-16"/>
                  <c:y val="0.125"/>
                </c:manualLayout>
              </c:layout>
              <c:showVal val="1"/>
            </c:dLbl>
            <c:showVal val="1"/>
          </c:dLbls>
          <c:cat>
            <c:strRef>
              <c:f>'Flat fan tables'!$G$2:$G$7</c:f>
              <c:strCache>
                <c:ptCount val="6"/>
                <c:pt idx="0">
                  <c:v>W</c:v>
                </c:pt>
                <c:pt idx="1">
                  <c:v>W+Q</c:v>
                </c:pt>
                <c:pt idx="2">
                  <c:v>W+Q+FF</c:v>
                </c:pt>
                <c:pt idx="3">
                  <c:v>W+Q+NIS</c:v>
                </c:pt>
                <c:pt idx="4">
                  <c:v>W+Q+COC</c:v>
                </c:pt>
                <c:pt idx="5">
                  <c:v>W+Q+DEP</c:v>
                </c:pt>
              </c:strCache>
            </c:strRef>
          </c:cat>
          <c:val>
            <c:numRef>
              <c:f>'Flat fan tables'!$H$2:$H$7</c:f>
              <c:numCache>
                <c:formatCode>0.0</c:formatCode>
                <c:ptCount val="6"/>
                <c:pt idx="0">
                  <c:v>4.2399999999999993</c:v>
                </c:pt>
                <c:pt idx="1">
                  <c:v>12.81</c:v>
                </c:pt>
                <c:pt idx="2">
                  <c:v>15.203333333333333</c:v>
                </c:pt>
                <c:pt idx="3">
                  <c:v>14.116666666666672</c:v>
                </c:pt>
                <c:pt idx="4">
                  <c:v>13.11</c:v>
                </c:pt>
                <c:pt idx="5">
                  <c:v>17.463333333333132</c:v>
                </c:pt>
              </c:numCache>
            </c:numRef>
          </c:val>
        </c:ser>
        <c:gapWidth val="25"/>
        <c:axId val="65253376"/>
        <c:axId val="65255296"/>
      </c:barChart>
      <c:catAx>
        <c:axId val="65253376"/>
        <c:scaling>
          <c:orientation val="minMax"/>
        </c:scaling>
        <c:axPos val="b"/>
        <c:title>
          <c:tx>
            <c:rich>
              <a:bodyPr/>
              <a:lstStyle/>
              <a:p>
                <a:pPr>
                  <a:defRPr sz="1600"/>
                </a:pPr>
                <a:r>
                  <a:rPr lang="en-US" sz="1600"/>
                  <a:t>Treatments</a:t>
                </a:r>
              </a:p>
            </c:rich>
          </c:tx>
          <c:layout/>
        </c:title>
        <c:majorTickMark val="none"/>
        <c:tickLblPos val="nextTo"/>
        <c:txPr>
          <a:bodyPr rot="-2700000"/>
          <a:lstStyle/>
          <a:p>
            <a:pPr>
              <a:defRPr sz="1200"/>
            </a:pPr>
            <a:endParaRPr lang="en-US"/>
          </a:p>
        </c:txPr>
        <c:crossAx val="65255296"/>
        <c:crosses val="autoZero"/>
        <c:auto val="1"/>
        <c:lblAlgn val="ctr"/>
        <c:lblOffset val="100"/>
      </c:catAx>
      <c:valAx>
        <c:axId val="65255296"/>
        <c:scaling>
          <c:orientation val="minMax"/>
        </c:scaling>
        <c:axPos val="l"/>
        <c:title>
          <c:tx>
            <c:rich>
              <a:bodyPr/>
              <a:lstStyle/>
              <a:p>
                <a:pPr>
                  <a:defRPr sz="1400"/>
                </a:pPr>
                <a:r>
                  <a:rPr lang="en-US" sz="1400"/>
                  <a:t>Microns</a:t>
                </a:r>
              </a:p>
            </c:rich>
          </c:tx>
          <c:layout/>
        </c:title>
        <c:numFmt formatCode="0.0" sourceLinked="1"/>
        <c:tickLblPos val="nextTo"/>
        <c:crossAx val="65253376"/>
        <c:crosses val="autoZero"/>
        <c:crossBetween val="between"/>
      </c:valAx>
    </c:plotArea>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2.emf"/></Relationships>
</file>

<file path=ppt/drawings/drawing1.xml><?xml version="1.0" encoding="utf-8"?>
<c:userShapes xmlns:c="http://schemas.openxmlformats.org/drawingml/2006/chart">
  <cdr:relSizeAnchor xmlns:cdr="http://schemas.openxmlformats.org/drawingml/2006/chartDrawing">
    <cdr:from>
      <cdr:x>0.07826</cdr:x>
      <cdr:y>0.25</cdr:y>
    </cdr:from>
    <cdr:to>
      <cdr:x>0.97391</cdr:x>
      <cdr:y>0.25</cdr:y>
    </cdr:to>
    <cdr:sp macro="" textlink="">
      <cdr:nvSpPr>
        <cdr:cNvPr id="3" name="Straight Connector 2"/>
        <cdr:cNvSpPr/>
      </cdr:nvSpPr>
      <cdr:spPr>
        <a:xfrm xmlns:a="http://schemas.openxmlformats.org/drawingml/2006/main">
          <a:off x="685800" y="1219200"/>
          <a:ext cx="7848600" cy="0"/>
        </a:xfrm>
        <a:prstGeom xmlns:a="http://schemas.openxmlformats.org/drawingml/2006/main" prst="line">
          <a:avLst/>
        </a:prstGeom>
        <a:ln xmlns:a="http://schemas.openxmlformats.org/drawingml/2006/main" w="38100">
          <a:solidFill>
            <a:srgbClr val="FF0000"/>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9850" y="8750300"/>
            <a:ext cx="723900" cy="301625"/>
          </a:xfrm>
          <a:prstGeom prst="rect">
            <a:avLst/>
          </a:prstGeom>
          <a:noFill/>
          <a:ln w="12700">
            <a:noFill/>
            <a:miter lim="800000"/>
            <a:headEnd/>
            <a:tailEnd/>
          </a:ln>
          <a:effectLst/>
        </p:spPr>
        <p:txBody>
          <a:bodyPr wrap="none" lIns="90488" tIns="44450" rIns="90488" bIns="44450" anchor="ctr">
            <a:spAutoFit/>
          </a:bodyPr>
          <a:lstStyle/>
          <a:p>
            <a:pPr>
              <a:defRPr/>
            </a:pPr>
            <a:fld id="{A882C4A4-8B44-419C-85AE-087F19918D70}" type="datetime1">
              <a:rPr lang="en-US" sz="1400"/>
              <a:pPr>
                <a:defRPr/>
              </a:pPr>
              <a:t>6/4/2010</a:t>
            </a:fld>
            <a:endParaRPr lang="en-US" sz="1400"/>
          </a:p>
        </p:txBody>
      </p:sp>
      <p:sp>
        <p:nvSpPr>
          <p:cNvPr id="3075" name="Rectangle 3"/>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8" tIns="44450" rIns="90488" bIns="44450" anchor="ctr">
            <a:spAutoFit/>
          </a:bodyPr>
          <a:lstStyle/>
          <a:p>
            <a:pPr algn="r">
              <a:defRPr/>
            </a:pPr>
            <a:fld id="{F80C00AE-4FC9-48FF-9CC2-B33515A30BB7}" type="slidenum">
              <a:rPr lang="en-US" sz="1400"/>
              <a:pPr algn="r">
                <a:defRPr/>
              </a:pPr>
              <a:t>‹#›</a:t>
            </a:fld>
            <a:endParaRPr lang="en-US" sz="140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idx="2"/>
          </p:nvPr>
        </p:nvSpPr>
        <p:spPr bwMode="auto">
          <a:xfrm>
            <a:off x="1144588" y="687388"/>
            <a:ext cx="4568825" cy="3425825"/>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notes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r>
              <a:rPr lang="en-US" smtClean="0"/>
              <a:t>Use either title slide.  Hide the one you do not want to use.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8AB242B2-DB78-428A-84F2-B7AE0DA6D339}" type="slidenum">
              <a:rPr lang="en-US"/>
              <a:pPr/>
              <a:t>12</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pPr marL="229492" indent="-229492"/>
            <a:r>
              <a:rPr lang="en-US" dirty="0"/>
              <a:t>THIS SLIDE IS HIDDEN AND INSERTED TO SHOW THE LAYERS OF INFORMATION THAT ARE NOT APPARENT ON SLIDE 41 IN THE INSTRUCTOR’S GUIDE. </a:t>
            </a:r>
          </a:p>
          <a:p>
            <a:pPr marL="229492" indent="-229492"/>
            <a:endParaRPr lang="en-US" dirty="0"/>
          </a:p>
          <a:p>
            <a:pPr marL="229492" indent="-229492"/>
            <a:r>
              <a:rPr lang="en-US" dirty="0"/>
              <a:t>This slide shows the Aerial Drift Reduction Advisory pages again.</a:t>
            </a:r>
          </a:p>
          <a:p>
            <a:pPr marL="229492" indent="-229492"/>
            <a:endParaRPr lang="en-US" dirty="0"/>
          </a:p>
          <a:p>
            <a:pPr marL="229492" indent="-229492"/>
            <a:r>
              <a:rPr lang="en-US" dirty="0"/>
              <a:t>Some labels have drift advisories.  Main slide is the </a:t>
            </a:r>
            <a:r>
              <a:rPr lang="en-US" dirty="0" err="1"/>
              <a:t>Grazon</a:t>
            </a:r>
            <a:r>
              <a:rPr lang="en-US" dirty="0"/>
              <a:t> P+D label and covers most all concerns about drift causing elements.  The </a:t>
            </a:r>
            <a:r>
              <a:rPr lang="en-US" dirty="0" err="1"/>
              <a:t>the</a:t>
            </a:r>
            <a:r>
              <a:rPr lang="en-US" dirty="0"/>
              <a:t> expanded size slides are taken from the Harmony Extra XP label.  Again do not focus to intently on the techniques but you must emphasis that </a:t>
            </a:r>
            <a:r>
              <a:rPr lang="en-US" u="sng" dirty="0"/>
              <a:t>statements made on the label are non-enforceable, but if you end up in litigation on an application you may have to explain why you didn’t follow the advisory</a:t>
            </a:r>
            <a:r>
              <a:rPr lang="en-US" dirty="0"/>
              <a:t>.</a:t>
            </a:r>
          </a:p>
          <a:p>
            <a:pPr marL="229492" indent="-229492"/>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D74AA135-62FA-4293-918E-3241944AE244}" type="slidenum">
              <a:rPr lang="en-US"/>
              <a:pPr/>
              <a:t>13</a:t>
            </a:fld>
            <a:endParaRPr lang="en-US"/>
          </a:p>
        </p:txBody>
      </p:sp>
      <p:sp>
        <p:nvSpPr>
          <p:cNvPr id="487426" name="Rectangle 2"/>
          <p:cNvSpPr>
            <a:spLocks noGrp="1" noRot="1" noChangeAspect="1" noChangeArrowheads="1" noTextEdit="1"/>
          </p:cNvSpPr>
          <p:nvPr>
            <p:ph type="sldImg"/>
          </p:nvPr>
        </p:nvSpPr>
        <p:spPr>
          <a:ln/>
        </p:spPr>
      </p:sp>
      <p:sp>
        <p:nvSpPr>
          <p:cNvPr id="487427" name="Rectangle 3"/>
          <p:cNvSpPr>
            <a:spLocks noGrp="1" noChangeArrowheads="1"/>
          </p:cNvSpPr>
          <p:nvPr>
            <p:ph type="body" idx="1"/>
          </p:nvPr>
        </p:nvSpPr>
        <p:spPr/>
        <p:txBody>
          <a:bodyPr/>
          <a:lstStyle/>
          <a:p>
            <a:pPr marL="229492" indent="-229492"/>
            <a:r>
              <a:rPr lang="en-US" dirty="0"/>
              <a:t>THIS SLIDE IS HIDDEN AND INSERTED TO SHOW THE LAYERS OF INFORMATION THAT ARE NOT APPARENT ON SLIDE 41 IN THE INSTRUCTOR’S GUIDE.</a:t>
            </a:r>
          </a:p>
          <a:p>
            <a:pPr marL="229492" indent="-229492"/>
            <a:endParaRPr lang="en-US" dirty="0"/>
          </a:p>
          <a:p>
            <a:pPr marL="229492" indent="-229492"/>
            <a:r>
              <a:rPr lang="en-US" dirty="0"/>
              <a:t>This slide shows a statement about the “Importance of Droplet Size”.</a:t>
            </a:r>
          </a:p>
          <a:p>
            <a:pPr marL="229492" indent="-229492"/>
            <a:endParaRPr lang="en-US" dirty="0"/>
          </a:p>
          <a:p>
            <a:pPr marL="229492" indent="-229492"/>
            <a:r>
              <a:rPr lang="en-US" dirty="0"/>
              <a:t>Some labels have drift advisories.  Main slide is the </a:t>
            </a:r>
            <a:r>
              <a:rPr lang="en-US" dirty="0" err="1"/>
              <a:t>Grazon</a:t>
            </a:r>
            <a:r>
              <a:rPr lang="en-US" dirty="0"/>
              <a:t> P+D label and covers most all concerns about drift causing elements.  The </a:t>
            </a:r>
            <a:r>
              <a:rPr lang="en-US" dirty="0" err="1"/>
              <a:t>the</a:t>
            </a:r>
            <a:r>
              <a:rPr lang="en-US" dirty="0"/>
              <a:t> expanded size slides are taken from the Harmony Extra XP label.  Again do not focus to intently on the techniques but you must emphasis that </a:t>
            </a:r>
            <a:r>
              <a:rPr lang="en-US" u="sng" dirty="0"/>
              <a:t>statements made on the label are non-enforceable, but if you end up in litigation on an application you may have to explain why you didn’t follow the advisory.</a:t>
            </a:r>
          </a:p>
          <a:p>
            <a:pPr marL="229492" indent="-229492"/>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18DC9768-A20B-444A-A630-6D10DF2FE602}" type="slidenum">
              <a:rPr lang="en-US"/>
              <a:pPr/>
              <a:t>14</a:t>
            </a:fld>
            <a:endParaRPr lang="en-US"/>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p:txBody>
          <a:bodyPr/>
          <a:lstStyle/>
          <a:p>
            <a:pPr marL="229492" indent="-229492"/>
            <a:r>
              <a:rPr lang="en-US" dirty="0"/>
              <a:t>THIS SLIDE IS HIDDEN AND INSERTED TO SHOW THE LAYERS OF INFORMATION THAT ARE NOT APPARENT ON SLIDE 41 IN THE INSTRUCTOR’S GUIDE.</a:t>
            </a:r>
          </a:p>
          <a:p>
            <a:pPr marL="229492" indent="-229492"/>
            <a:endParaRPr lang="en-US" dirty="0"/>
          </a:p>
          <a:p>
            <a:pPr marL="229492" indent="-229492"/>
            <a:r>
              <a:rPr lang="en-US" dirty="0"/>
              <a:t>This slide illustrates the suggestions for “Controlling Droplet Size – General Techniques” through Volume, Pressure, and Nozzle type.</a:t>
            </a:r>
          </a:p>
          <a:p>
            <a:pPr marL="229492" indent="-229492"/>
            <a:endParaRPr lang="en-US" dirty="0"/>
          </a:p>
          <a:p>
            <a:pPr marL="229492" indent="-229492"/>
            <a:r>
              <a:rPr lang="en-US" dirty="0"/>
              <a:t>Some labels have drift advisories.  Main slide is the </a:t>
            </a:r>
            <a:r>
              <a:rPr lang="en-US" dirty="0" err="1"/>
              <a:t>Grazon</a:t>
            </a:r>
            <a:r>
              <a:rPr lang="en-US" dirty="0"/>
              <a:t> P+D label and covers most all concerns about drift causing elements.  The </a:t>
            </a:r>
            <a:r>
              <a:rPr lang="en-US" dirty="0" err="1"/>
              <a:t>the</a:t>
            </a:r>
            <a:r>
              <a:rPr lang="en-US" dirty="0"/>
              <a:t> expanded size slides are taken from the Harmony Extra XP label.  Again do not focus to intently on the techniques but you must emphasis that </a:t>
            </a:r>
            <a:r>
              <a:rPr lang="en-US" u="sng" dirty="0"/>
              <a:t>statements made on the label are non-enforceable, but if you end up in litigation on an application you may have to explain why you didn’t follow the advisory</a:t>
            </a:r>
            <a:r>
              <a:rPr lang="en-US" dirty="0"/>
              <a:t>.</a:t>
            </a:r>
          </a:p>
          <a:p>
            <a:pPr marL="229492" indent="-229492"/>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A79097E2-E78B-4202-A95E-66CEB517B9F1}" type="slidenum">
              <a:rPr lang="en-US"/>
              <a:pPr/>
              <a:t>15</a:t>
            </a:fld>
            <a:endParaRPr lang="en-US"/>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p:txBody>
          <a:bodyPr/>
          <a:lstStyle/>
          <a:p>
            <a:pPr marL="229492" indent="-229492"/>
            <a:r>
              <a:rPr lang="en-US" dirty="0"/>
              <a:t>THE LAST 3 HIDDEN SLIDES HAVE BEEN ILLUSTRATING WHAT APPEARS AT THE VARIOUS LEVELS OF THIS SLIDE.</a:t>
            </a:r>
          </a:p>
          <a:p>
            <a:pPr marL="229492" indent="-229492"/>
            <a:endParaRPr lang="en-US" dirty="0"/>
          </a:p>
          <a:p>
            <a:pPr marL="229492" indent="-229492"/>
            <a:r>
              <a:rPr lang="en-US" dirty="0"/>
              <a:t>This slide shows the final slide illustration of “Controlling Droplet Size – Aircraft” through the Number of Nozzles, Nozzle Orientation, Nozzle Type, Boom Length and Application Height.</a:t>
            </a:r>
          </a:p>
          <a:p>
            <a:pPr marL="229492" indent="-229492"/>
            <a:endParaRPr lang="en-US" dirty="0"/>
          </a:p>
          <a:p>
            <a:pPr marL="229492" indent="-229492"/>
            <a:r>
              <a:rPr lang="en-US" dirty="0"/>
              <a:t>Some labels have drift advisories.  Main slide is the </a:t>
            </a:r>
            <a:r>
              <a:rPr lang="en-US" dirty="0" err="1"/>
              <a:t>Grazon</a:t>
            </a:r>
            <a:r>
              <a:rPr lang="en-US" dirty="0"/>
              <a:t> P+D label and covers most all concerns about drift causing elements.  The </a:t>
            </a:r>
            <a:r>
              <a:rPr lang="en-US" dirty="0" err="1"/>
              <a:t>the</a:t>
            </a:r>
            <a:r>
              <a:rPr lang="en-US" dirty="0"/>
              <a:t> expanded size slides are taken from the Harmony Extra XP label.  Again do not focus to intently on the techniques but you must emphasis that </a:t>
            </a:r>
            <a:r>
              <a:rPr lang="en-US" u="sng" dirty="0"/>
              <a:t>statements made on the label are non-enforceable, but if you end up in litigation on an application you may have to explain why you didn’t follow the advisory</a:t>
            </a:r>
            <a:r>
              <a:rPr lang="en-US" dirty="0"/>
              <a:t>.</a:t>
            </a:r>
          </a:p>
          <a:p>
            <a:pPr marL="229492" indent="-229492"/>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8024721F-256E-4CCE-B08E-89EC3D2E0796}" type="slidenum">
              <a:rPr lang="en-US"/>
              <a:pPr/>
              <a:t>16</a:t>
            </a:fld>
            <a:endParaRPr lang="en-US"/>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p:txBody>
          <a:bodyPr/>
          <a:lstStyle/>
          <a:p>
            <a:r>
              <a:rPr lang="en-US"/>
              <a:t>Many labels are starting to include specific information regarding droplet size for the crop protection product being used.  Some excerpts from several labels are included in this slide.  Note how some are becoming very specific.  Also note that the label requiring 600 microns or larger may be a challenge to achieve….ie check out using the models for your given application parameters.</a:t>
            </a:r>
          </a:p>
          <a:p>
            <a:endParaRPr lang="en-US"/>
          </a:p>
          <a:p>
            <a:r>
              <a:rPr lang="en-US"/>
              <a:t>Also note in the one case that an incorrect/mistake had been made.  VD 0.9 should be VD 0.1.  The VD 0.1 represents the small driftable fines typically identified in the less than 200 micron range.</a:t>
            </a:r>
          </a:p>
          <a:p>
            <a:endParaRPr lang="en-US"/>
          </a:p>
          <a:p>
            <a:r>
              <a:rPr lang="en-US"/>
              <a:t>Note the variety of ways droplet size can be described. Some labels use specific micron sizes, others refer to the VMD, VD0.1 and VD0.9, while still others use the ASABE S-572 droplet spectra classification system.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5C5DE836-E47F-4725-B6FA-F1865BFB0837}" type="slidenum">
              <a:rPr lang="en-US"/>
              <a:pPr/>
              <a:t>17</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r>
              <a:rPr lang="en-US"/>
              <a:t>Stam M-4</a:t>
            </a:r>
          </a:p>
          <a:p>
            <a:r>
              <a:rPr lang="en-US"/>
              <a:t>Glyphosate 41%</a:t>
            </a:r>
          </a:p>
          <a:p>
            <a:r>
              <a:rPr lang="en-US"/>
              <a:t>Glyphosate 41%</a:t>
            </a:r>
          </a:p>
          <a:p>
            <a:r>
              <a:rPr lang="en-US"/>
              <a:t>Clincher CA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3F3C73CE-8FA8-4F2E-8F8D-84F721169B9F}" type="slidenum">
              <a:rPr lang="en-US"/>
              <a:pPr/>
              <a:t>18</a:t>
            </a:fld>
            <a:endParaRPr lang="en-US"/>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p:txBody>
          <a:bodyPr/>
          <a:lstStyle/>
          <a:p>
            <a:r>
              <a:rPr lang="en-US"/>
              <a:t>What constitutes excessive speed or pressure? Optimal application speed varies from aircraft to aircraft. Optimal pressure depends on several factors, including speed, nozzle type, orifice size, and spray angle. As for the 25 psi limit, we know in many cases increasing pressure actually increases droplet size (remind them about nozzle models), but this label specifically prohibits higher pressures. Participation in an Operation S.A.F.E. fly-in can verify that your aircraft performs well at the speed and pressure you typically apply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8AD2C895-3AFB-4A4A-BA4B-889121855D2A}" type="slidenum">
              <a:rPr lang="en-US"/>
              <a:pPr/>
              <a:t>20</a:t>
            </a:fld>
            <a:endParaRPr lang="en-US"/>
          </a:p>
        </p:txBody>
      </p:sp>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p:txBody>
          <a:bodyPr/>
          <a:lstStyle/>
          <a:p>
            <a:r>
              <a:rPr lang="en-US"/>
              <a:t>Does having nozzles of all the same orifice size evenly spaced along the boom assure an accurate and uniform application? Think about your nozzle spacing on the outer edges of your boom compared to the center section – is the number of nozzles and spacing the same? Again, participation in an Operation S.A.F.E. fly-in can verify your aircraft provides a uniform pattern with non-uniform nozzle spacing. Bottom label specifically mentions pattern testing.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p:cNvSpPr>
            <a:spLocks noGrp="1" noRot="1" noChangeAspect="1" noChangeArrowheads="1" noTextEdit="1"/>
          </p:cNvSpPr>
          <p:nvPr>
            <p:ph type="sldImg"/>
          </p:nvPr>
        </p:nvSpPr>
        <p:spPr>
          <a:xfrm>
            <a:off x="1143000" y="685800"/>
            <a:ext cx="4572000" cy="3429000"/>
          </a:xfrm>
          <a:ln/>
        </p:spPr>
      </p:sp>
      <p:sp>
        <p:nvSpPr>
          <p:cNvPr id="1135619" name="Rectangle 3"/>
          <p:cNvSpPr>
            <a:spLocks noGrp="1" noChangeArrowheads="1"/>
          </p:cNvSpPr>
          <p:nvPr>
            <p:ph type="body" idx="1"/>
          </p:nvPr>
        </p:nvSpPr>
        <p:spPr/>
        <p:txBody>
          <a:bodyPr/>
          <a:lstStyle/>
          <a:p>
            <a:r>
              <a:rPr lang="en-US" sz="1400"/>
              <a:t>This is a good transition slide emphasizing what the module is all about.</a:t>
            </a:r>
          </a:p>
          <a:p>
            <a:r>
              <a:rPr lang="en-US" sz="1400" b="1"/>
              <a:t>S</a:t>
            </a:r>
            <a:r>
              <a:rPr lang="en-US" sz="1400"/>
              <a:t>elf-regulating </a:t>
            </a:r>
            <a:r>
              <a:rPr lang="en-US" sz="1400" b="1"/>
              <a:t>A</a:t>
            </a:r>
            <a:r>
              <a:rPr lang="en-US" sz="1400"/>
              <a:t>pplication &amp; </a:t>
            </a:r>
            <a:r>
              <a:rPr lang="en-US" sz="1400" b="1"/>
              <a:t>F</a:t>
            </a:r>
            <a:r>
              <a:rPr lang="en-US" sz="1400"/>
              <a:t>light </a:t>
            </a:r>
            <a:r>
              <a:rPr lang="en-US" sz="1400" b="1"/>
              <a:t>E</a:t>
            </a:r>
            <a:r>
              <a:rPr lang="en-US" sz="1400"/>
              <a:t>fficiency</a:t>
            </a:r>
          </a:p>
          <a:p>
            <a:r>
              <a:rPr lang="en-US" sz="1400"/>
              <a:t>NAAA has an excellent explanation of this on the web page. Analysts and participants are both posted.</a:t>
            </a:r>
          </a:p>
          <a:p>
            <a:r>
              <a:rPr lang="en-US" sz="1400"/>
              <a:t>Presenters Note:  Recommend Operation S.A.F.E. to all operators and pilots.  Encourage them to ask their state association to conduct/sponsor an Operation S.A.F.E.</a:t>
            </a:r>
          </a:p>
          <a:p>
            <a:endParaRPr lang="en-US"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r>
              <a:rPr lang="en-US" smtClean="0"/>
              <a:t>Summary chart with descriptions and approximate droplet sizes recommended.  Important to mention the relative size so they can keep it in perspective.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ChangeArrowheads="1"/>
          </p:cNvSpPr>
          <p:nvPr/>
        </p:nvSpPr>
        <p:spPr bwMode="auto">
          <a:xfrm>
            <a:off x="3886200" y="0"/>
            <a:ext cx="2971800" cy="457200"/>
          </a:xfrm>
          <a:prstGeom prst="rect">
            <a:avLst/>
          </a:prstGeom>
          <a:noFill/>
          <a:ln w="9525">
            <a:noFill/>
            <a:miter lim="800000"/>
            <a:headEnd/>
            <a:tailEnd/>
          </a:ln>
          <a:effectLst/>
        </p:spPr>
        <p:txBody>
          <a:bodyPr wrap="none" anchor="ctr"/>
          <a:lstStyle/>
          <a:p>
            <a:endParaRPr lang="en-US"/>
          </a:p>
        </p:txBody>
      </p:sp>
      <p:sp>
        <p:nvSpPr>
          <p:cNvPr id="601091" name="Rectangle 3"/>
          <p:cNvSpPr>
            <a:spLocks noChangeArrowheads="1"/>
          </p:cNvSpPr>
          <p:nvPr/>
        </p:nvSpPr>
        <p:spPr bwMode="auto">
          <a:xfrm>
            <a:off x="3886200" y="8686800"/>
            <a:ext cx="2971800" cy="457200"/>
          </a:xfrm>
          <a:prstGeom prst="rect">
            <a:avLst/>
          </a:prstGeom>
          <a:noFill/>
          <a:ln w="9525">
            <a:noFill/>
            <a:miter lim="800000"/>
            <a:headEnd/>
            <a:tailEnd/>
          </a:ln>
          <a:effectLst/>
        </p:spPr>
        <p:txBody>
          <a:bodyPr lIns="19050" tIns="0" rIns="19050" bIns="0" anchor="b"/>
          <a:lstStyle/>
          <a:p>
            <a:pPr algn="r" eaLnBrk="0" hangingPunct="0"/>
            <a:r>
              <a:rPr lang="en-US" sz="1000" i="1">
                <a:latin typeface="Times New Roman" pitchFamily="18" charset="0"/>
              </a:rPr>
              <a:t>4</a:t>
            </a:r>
          </a:p>
        </p:txBody>
      </p:sp>
      <p:sp>
        <p:nvSpPr>
          <p:cNvPr id="601092" name="Rectangle 4"/>
          <p:cNvSpPr>
            <a:spLocks noChangeArrowheads="1"/>
          </p:cNvSpPr>
          <p:nvPr/>
        </p:nvSpPr>
        <p:spPr bwMode="auto">
          <a:xfrm>
            <a:off x="0" y="8686800"/>
            <a:ext cx="2971800" cy="457200"/>
          </a:xfrm>
          <a:prstGeom prst="rect">
            <a:avLst/>
          </a:prstGeom>
          <a:noFill/>
          <a:ln w="9525">
            <a:noFill/>
            <a:miter lim="800000"/>
            <a:headEnd/>
            <a:tailEnd/>
          </a:ln>
          <a:effectLst/>
        </p:spPr>
        <p:txBody>
          <a:bodyPr wrap="none" anchor="ctr"/>
          <a:lstStyle/>
          <a:p>
            <a:endParaRPr lang="en-US"/>
          </a:p>
        </p:txBody>
      </p:sp>
      <p:sp>
        <p:nvSpPr>
          <p:cNvPr id="601093" name="Rectangle 5"/>
          <p:cNvSpPr>
            <a:spLocks noChangeArrowheads="1"/>
          </p:cNvSpPr>
          <p:nvPr/>
        </p:nvSpPr>
        <p:spPr bwMode="auto">
          <a:xfrm>
            <a:off x="0" y="0"/>
            <a:ext cx="2971800" cy="457200"/>
          </a:xfrm>
          <a:prstGeom prst="rect">
            <a:avLst/>
          </a:prstGeom>
          <a:noFill/>
          <a:ln w="9525">
            <a:noFill/>
            <a:miter lim="800000"/>
            <a:headEnd/>
            <a:tailEnd/>
          </a:ln>
          <a:effectLst/>
        </p:spPr>
        <p:txBody>
          <a:bodyPr wrap="none" anchor="ctr"/>
          <a:lstStyle/>
          <a:p>
            <a:endParaRPr lang="en-US"/>
          </a:p>
        </p:txBody>
      </p:sp>
      <p:sp>
        <p:nvSpPr>
          <p:cNvPr id="601094" name="Rectangle 6"/>
          <p:cNvSpPr>
            <a:spLocks noChangeArrowheads="1"/>
          </p:cNvSpPr>
          <p:nvPr/>
        </p:nvSpPr>
        <p:spPr bwMode="auto">
          <a:xfrm>
            <a:off x="3886200" y="0"/>
            <a:ext cx="2971800" cy="457200"/>
          </a:xfrm>
          <a:prstGeom prst="rect">
            <a:avLst/>
          </a:prstGeom>
          <a:noFill/>
          <a:ln w="9525">
            <a:noFill/>
            <a:miter lim="800000"/>
            <a:headEnd/>
            <a:tailEnd/>
          </a:ln>
          <a:effectLst/>
        </p:spPr>
        <p:txBody>
          <a:bodyPr wrap="none" anchor="ctr"/>
          <a:lstStyle/>
          <a:p>
            <a:endParaRPr lang="en-US"/>
          </a:p>
        </p:txBody>
      </p:sp>
      <p:sp>
        <p:nvSpPr>
          <p:cNvPr id="601095" name="Rectangle 7"/>
          <p:cNvSpPr>
            <a:spLocks noChangeArrowheads="1"/>
          </p:cNvSpPr>
          <p:nvPr/>
        </p:nvSpPr>
        <p:spPr bwMode="auto">
          <a:xfrm>
            <a:off x="3886200" y="8686800"/>
            <a:ext cx="2971800" cy="457200"/>
          </a:xfrm>
          <a:prstGeom prst="rect">
            <a:avLst/>
          </a:prstGeom>
          <a:noFill/>
          <a:ln w="9525">
            <a:noFill/>
            <a:miter lim="800000"/>
            <a:headEnd/>
            <a:tailEnd/>
          </a:ln>
          <a:effectLst/>
        </p:spPr>
        <p:txBody>
          <a:bodyPr lIns="19050" tIns="0" rIns="19050" bIns="0" anchor="b"/>
          <a:lstStyle/>
          <a:p>
            <a:pPr algn="r" eaLnBrk="0" hangingPunct="0"/>
            <a:r>
              <a:rPr lang="en-US" sz="1000" i="1"/>
              <a:t>2</a:t>
            </a:r>
          </a:p>
        </p:txBody>
      </p:sp>
      <p:sp>
        <p:nvSpPr>
          <p:cNvPr id="601096" name="Rectangle 8"/>
          <p:cNvSpPr>
            <a:spLocks noChangeArrowheads="1"/>
          </p:cNvSpPr>
          <p:nvPr/>
        </p:nvSpPr>
        <p:spPr bwMode="auto">
          <a:xfrm>
            <a:off x="0" y="8686800"/>
            <a:ext cx="2971800" cy="457200"/>
          </a:xfrm>
          <a:prstGeom prst="rect">
            <a:avLst/>
          </a:prstGeom>
          <a:noFill/>
          <a:ln w="9525">
            <a:noFill/>
            <a:miter lim="800000"/>
            <a:headEnd/>
            <a:tailEnd/>
          </a:ln>
          <a:effectLst/>
        </p:spPr>
        <p:txBody>
          <a:bodyPr wrap="none" anchor="ctr"/>
          <a:lstStyle/>
          <a:p>
            <a:endParaRPr lang="en-US"/>
          </a:p>
        </p:txBody>
      </p:sp>
      <p:sp>
        <p:nvSpPr>
          <p:cNvPr id="601097" name="Rectangle 9"/>
          <p:cNvSpPr>
            <a:spLocks noChangeArrowheads="1"/>
          </p:cNvSpPr>
          <p:nvPr/>
        </p:nvSpPr>
        <p:spPr bwMode="auto">
          <a:xfrm>
            <a:off x="0" y="0"/>
            <a:ext cx="2971800" cy="457200"/>
          </a:xfrm>
          <a:prstGeom prst="rect">
            <a:avLst/>
          </a:prstGeom>
          <a:noFill/>
          <a:ln w="9525">
            <a:noFill/>
            <a:miter lim="800000"/>
            <a:headEnd/>
            <a:tailEnd/>
          </a:ln>
          <a:effectLst/>
        </p:spPr>
        <p:txBody>
          <a:bodyPr wrap="none" anchor="ctr"/>
          <a:lstStyle/>
          <a:p>
            <a:endParaRPr lang="en-US"/>
          </a:p>
        </p:txBody>
      </p:sp>
      <p:sp>
        <p:nvSpPr>
          <p:cNvPr id="601098" name="Rectangle 10"/>
          <p:cNvSpPr>
            <a:spLocks noGrp="1" noRot="1" noChangeAspect="1" noChangeArrowheads="1" noTextEdit="1"/>
          </p:cNvSpPr>
          <p:nvPr>
            <p:ph type="sldImg"/>
          </p:nvPr>
        </p:nvSpPr>
        <p:spPr>
          <a:xfrm>
            <a:off x="1162050" y="692150"/>
            <a:ext cx="4533900" cy="3400425"/>
          </a:xfrm>
          <a:ln cap="flat"/>
        </p:spPr>
      </p:sp>
      <p:sp>
        <p:nvSpPr>
          <p:cNvPr id="601099" name="Rectangle 11"/>
          <p:cNvSpPr>
            <a:spLocks noGrp="1" noChangeArrowheads="1"/>
          </p:cNvSpPr>
          <p:nvPr>
            <p:ph type="body" idx="1"/>
          </p:nvPr>
        </p:nvSpPr>
        <p:spPr>
          <a:xfrm>
            <a:off x="915988" y="4343400"/>
            <a:ext cx="5026025" cy="4114800"/>
          </a:xfrm>
          <a:ln/>
        </p:spPr>
        <p:txBody>
          <a:bodyPr lIns="92075" tIns="46038" rIns="92075" bIns="46038"/>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4E442CF5-6028-43ED-81E6-1D6E7ED8C04C}" type="slidenum">
              <a:rPr lang="en-US"/>
              <a:pPr/>
              <a:t>49</a:t>
            </a:fld>
            <a:endParaRPr lang="en-US"/>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xfrm>
            <a:off x="914824" y="4343481"/>
            <a:ext cx="5028353" cy="4114960"/>
          </a:xfrm>
        </p:spPr>
        <p:txBody>
          <a:bodyPr/>
          <a:lstStyle/>
          <a:p>
            <a:r>
              <a:rPr lang="en-US"/>
              <a:t>The following three slides are added as a reminder of the tools available to aerial applicators to help configure the spray system to achieve the desired droplet spectra specifications.  Again, these models have been the subject of previous programs so try to avoid spending much time in detail of each.  Reinforce the value these models can be to the industry.</a:t>
            </a:r>
          </a:p>
          <a:p>
            <a:endParaRPr lang="en-US"/>
          </a:p>
          <a:p>
            <a:r>
              <a:rPr lang="en-US"/>
              <a:t>This is the CP03 USDA model – technical version. Vd.1 and Vd.9 are added as well as the graphs at the bottom to show how the droplet spectrum fits into the model. There is much more information on the technical version if one takes the time to understand the data.</a:t>
            </a:r>
          </a:p>
          <a:p>
            <a:endParaRPr lang="en-US"/>
          </a:p>
          <a:p>
            <a:r>
              <a:rPr lang="en-US"/>
              <a:t>The same information can be derived from the same model on the CP Products home page.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AF92828D-7A1D-48B4-85A3-0E1B0857F29B}" type="slidenum">
              <a:rPr lang="en-US"/>
              <a:pPr/>
              <a:t>50</a:t>
            </a:fld>
            <a:endParaRPr lang="en-US"/>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xfrm>
            <a:off x="914824" y="4343481"/>
            <a:ext cx="5028353" cy="4114960"/>
          </a:xfrm>
        </p:spPr>
        <p:txBody>
          <a:bodyPr/>
          <a:lstStyle/>
          <a:p>
            <a:r>
              <a:rPr lang="en-US" sz="1400" dirty="0"/>
              <a:t>Example view.  This page is not interactive, however remind the audience that the 4 yellow boxes (in the 4 red circles) can be adjusted to affect the resulting droplet spectra characteristics.  With this model, operators will need to be familiar with CP-03 orifices (.062, .078, .125 and .172) available and the deflector choices (30°, 55° and 90°),.  Straight stream deflectors would be 0°, 5° and 30°. </a:t>
            </a:r>
          </a:p>
          <a:p>
            <a:r>
              <a:rPr lang="en-US" sz="1400" dirty="0"/>
              <a:t>Items in the larger circle will change as inputs are adjusted.  Briefly review all the terms as it relates to drift probability – VMD, RS, %&lt;100, %&lt;200, and DSC (droplet spectra classification).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2"/>
          <p:cNvSpPr>
            <a:spLocks noGrp="1" noRot="1" noChangeAspect="1" noChangeArrowheads="1" noTextEdit="1"/>
          </p:cNvSpPr>
          <p:nvPr>
            <p:ph type="sldImg"/>
          </p:nvPr>
        </p:nvSpPr>
        <p:spPr>
          <a:xfrm>
            <a:off x="1143000" y="685800"/>
            <a:ext cx="4572000" cy="3429000"/>
          </a:xfrm>
          <a:ln/>
        </p:spPr>
      </p:sp>
      <p:sp>
        <p:nvSpPr>
          <p:cNvPr id="1204227" name="Rectangle 3"/>
          <p:cNvSpPr>
            <a:spLocks noGrp="1" noChangeArrowheads="1"/>
          </p:cNvSpPr>
          <p:nvPr>
            <p:ph type="body" idx="1"/>
          </p:nvPr>
        </p:nvSpPr>
        <p:spPr/>
        <p:txBody>
          <a:bodyPr/>
          <a:lstStyle/>
          <a:p>
            <a:r>
              <a:rPr lang="en-US"/>
              <a:t>This is the CP03 USDA model – technical version. Vd.1 and Vd.9 are added as well as the graphs at the bottom to show how the droplet spectrum fits into the model.There is much more information on the technical version if one takes the time to understand the data.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54CEAEED-0664-44D4-B188-C9BA8455BB93}" type="slidenum">
              <a:rPr lang="en-US"/>
              <a:pPr/>
              <a:t>3</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r>
              <a:rPr lang="en-US"/>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70404474-B89E-4C1E-B0FF-505E5887D616}" type="slidenum">
              <a:rPr lang="en-US"/>
              <a:pPr/>
              <a:t>4</a:t>
            </a:fld>
            <a:endParaRPr lang="en-US"/>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r>
              <a:rPr lang="en-US"/>
              <a:t>Both state regulatory agencies and EPA do enforcement on pesticide use.  Another little recognized enforcement arm are state Health and Safety agencies that enforce on the Worker Protection Requirements.</a:t>
            </a:r>
          </a:p>
          <a:p>
            <a:endParaRPr lang="en-US"/>
          </a:p>
          <a:p>
            <a:r>
              <a:rPr lang="en-US"/>
              <a:t>It is really a challenge, even for state regulators to tell what language an applicator MUST legally follow and what language is only advisory in nature and not actually enforceable.</a:t>
            </a:r>
          </a:p>
          <a:p>
            <a:endParaRPr lang="en-US"/>
          </a:p>
          <a:p>
            <a:r>
              <a:rPr lang="en-US"/>
              <a:t>From the perspective of the legal/court…….</a:t>
            </a:r>
          </a:p>
          <a:p>
            <a:endParaRPr lang="en-US"/>
          </a:p>
          <a:p>
            <a:r>
              <a:rPr lang="en-US"/>
              <a:t>Today we are seeing more and more details on the label the provided instructions to ensure proper deposition, minimize off-target movement, provide no-spray zones, detail tank cleaning procedures, and more</a:t>
            </a:r>
          </a:p>
          <a:p>
            <a:endParaRPr lang="en-US"/>
          </a:p>
          <a:p>
            <a:r>
              <a:rPr lang="en-US"/>
              <a:t>The goal of this presentation is to review some of the more subtle label language and remind you on why it is important to read the labels of those products you will apply PRIOR to the spray season – when you have time to catch the fine print.</a:t>
            </a:r>
          </a:p>
          <a:p>
            <a:endParaRPr lang="en-US"/>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9F9AE2EE-4CD0-4424-A210-7A7F37328F8D}" type="slidenum">
              <a:rPr lang="en-US"/>
              <a:pPr/>
              <a:t>5</a:t>
            </a:fld>
            <a:endParaRPr lang="en-US"/>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r>
              <a:rPr 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8E92DDC6-4E21-44DC-92A2-7F57EF850C03}" type="slidenum">
              <a:rPr lang="en-US"/>
              <a:pPr/>
              <a:t>6</a:t>
            </a:fld>
            <a:endParaRPr lang="en-US"/>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pPr marL="229492" indent="-229492"/>
            <a:r>
              <a:rPr lang="en-US" dirty="0"/>
              <a:t>Contains information critical to using the product effectively and safely.</a:t>
            </a:r>
          </a:p>
          <a:p>
            <a:pPr marL="229492" indent="-229492"/>
            <a:r>
              <a:rPr lang="en-US" dirty="0"/>
              <a:t>Include detailed information on safety precautions (human and environmental)</a:t>
            </a:r>
          </a:p>
          <a:p>
            <a:pPr marL="229492" indent="-229492"/>
            <a:r>
              <a:rPr lang="en-US" dirty="0"/>
              <a:t>Not following the label instructions is a violation of Federal and/or State law.  </a:t>
            </a:r>
          </a:p>
          <a:p>
            <a:pPr marL="229492" indent="-229492"/>
            <a:r>
              <a:rPr lang="en-US" dirty="0"/>
              <a:t>Labels have various sections as mandated by the Environmental Protection Agency (EPA).</a:t>
            </a:r>
          </a:p>
          <a:p>
            <a:pPr marL="229492" indent="-229492"/>
            <a:r>
              <a:rPr lang="en-US" dirty="0"/>
              <a:t>It is extremely important that you familiarize yourself with the labels of the products you use (especially the first few pages and the crop specific information).</a:t>
            </a:r>
          </a:p>
          <a:p>
            <a:pPr marL="229492" indent="-229492"/>
            <a:r>
              <a:rPr lang="en-US" dirty="0"/>
              <a:t>Don’t take it for granted that this year’s label is the same as last year’s, they are changing often these days.</a:t>
            </a:r>
          </a:p>
          <a:p>
            <a:pPr marL="229492" indent="-229492"/>
            <a:endParaRPr lang="en-US" dirty="0"/>
          </a:p>
          <a:p>
            <a:pPr marL="229492" indent="-229492"/>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A1BDC0CA-0AED-48BE-B260-22C9430E2F6E}" type="slidenum">
              <a:rPr lang="en-US"/>
              <a:pPr/>
              <a:t>7</a:t>
            </a:fld>
            <a:endParaRPr 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r>
              <a:rPr lang="en-US"/>
              <a:t>Certain information found on the label must be recorded on your application records.  One of the more common recordkeeping errors is that applicators write in the active ingredient name when it is the Trade name that is required.  Make sure you write in the Trade name.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5B20322F-0F79-49E6-B37F-C602A26408C7}" type="slidenum">
              <a:rPr lang="en-US"/>
              <a:pPr/>
              <a:t>8</a:t>
            </a:fld>
            <a:endParaRPr lang="en-US"/>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r>
              <a:rPr lang="en-US"/>
              <a:t>The purpose of the following slides will be to review various label statements not for the purpose of discussing the techniques but to better understand how to interpret them…..</a:t>
            </a:r>
          </a:p>
          <a:p>
            <a:endParaRPr lang="en-US"/>
          </a:p>
          <a:p>
            <a:r>
              <a:rPr lang="en-US"/>
              <a:t>Key words will be highlighted in the various examples provided.</a:t>
            </a:r>
          </a:p>
          <a:p>
            <a:endParaRPr lang="en-US"/>
          </a:p>
          <a:p>
            <a:r>
              <a:rPr lang="en-US"/>
              <a:t>Presenters are encouraged to avoid a detailed discussion of techniques.  Many of these topics have been covered in previous spray drift minimization modules.</a:t>
            </a:r>
          </a:p>
          <a:p>
            <a:endParaRPr lang="en-US"/>
          </a:p>
          <a:p>
            <a:r>
              <a:rPr lang="en-US"/>
              <a:t>Use this opportunity to establish with members of the audience what some of the label issues are that they are concerned about.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824" y="8685363"/>
            <a:ext cx="2971589" cy="457040"/>
          </a:xfrm>
          <a:prstGeom prst="rect">
            <a:avLst/>
          </a:prstGeom>
          <a:ln/>
        </p:spPr>
        <p:txBody>
          <a:bodyPr lIns="91797" tIns="45898" rIns="91797" bIns="45898"/>
          <a:lstStyle/>
          <a:p>
            <a:fld id="{DA66DE10-B226-458E-B52F-2C8F0A5726D7}" type="slidenum">
              <a:rPr lang="en-US"/>
              <a:pPr/>
              <a:t>10</a:t>
            </a:fld>
            <a:endParaRPr lang="en-US"/>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p:txBody>
          <a:bodyPr/>
          <a:lstStyle/>
          <a:p>
            <a:r>
              <a:rPr lang="en-US"/>
              <a:t>This slide has multiple levels and is an example of statements provided to aerial applicators about drift.  The key reference on many labels today directs applicators to the Aerial Drift Reduction Advisory.  In particular this slide a specific state has special requirements.  The following slides will take us through some of the key components of such an advisory.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A81806B-47F5-455E-BF83-A060AF381A8E}"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FC9715A-F1C9-4249-BC9B-5B21CAAB033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5DCE3E0-141F-4F1E-9441-E2DE40AEA9CB}"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87C1DCEC-6A7B-49B9-94DD-06865B3811A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A7B6EB2F-D9F8-4A1E-852A-4DDCCC185D0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34772995-3C37-4D56-A962-A9C9965A9BAF}"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3412B43-1CE3-44B4-9B87-3EC73C6C3D7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1E42B0-0593-43A1-8312-577DD74F19AC}"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564C9BB-5FF2-46B8-B942-49A9DADEDC42}"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1563713-9152-4A36-9534-9E35460495FC}"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A2F3192-1329-4ACE-9A89-F320D2B0B63C}"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928D9D7-BFD4-45D0-8748-AA06947BCC65}"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C2A2C05-F7F0-4F2B-9D98-D6B788A65EF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3D4D055-F6DB-463B-8075-B94E5AA964DD}"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BBFE14A-87B2-48F0-872E-8C868D1E2A35}"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47C89CC-C84F-4188-BA5F-35C25465A60F}"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6" r:id="rId13"/>
    <p:sldLayoutId id="2147483808" r:id="rId14"/>
    <p:sldLayoutId id="2147483809"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http://www.oznet.ksu.edu/edtech/TeamServices/Images/LOGOS/72dpi/Pcat.gif"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18.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Microsoft_Office_Excel_97-2003_Worksheet1.xls"/></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 Id="rId5" Type="http://schemas.openxmlformats.org/officeDocument/2006/relationships/image" Target="../media/image73.jpeg"/><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4.xml"/><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9.jpeg"/><Relationship Id="rId2" Type="http://schemas.openxmlformats.org/officeDocument/2006/relationships/image" Target="../media/image85.jpeg"/><Relationship Id="rId1" Type="http://schemas.openxmlformats.org/officeDocument/2006/relationships/slideLayout" Target="../slideLayouts/slideLayout13.xml"/><Relationship Id="rId6" Type="http://schemas.openxmlformats.org/officeDocument/2006/relationships/image" Target="../media/image88.jpeg"/><Relationship Id="rId5" Type="http://schemas.openxmlformats.org/officeDocument/2006/relationships/image" Target="../media/image7.jpeg"/><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http://www.cpproductsinc.com/images/cp-09-3e.gif" TargetMode="External"/><Relationship Id="rId7" Type="http://schemas.openxmlformats.org/officeDocument/2006/relationships/image" Target="../media/image94.jpe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http://www.cpproductsinc.com/images/ss-5dd-30dd.jpg" TargetMode="External"/><Relationship Id="rId4" Type="http://schemas.openxmlformats.org/officeDocument/2006/relationships/image" Target="../media/image92.jpeg"/><Relationship Id="rId9" Type="http://schemas.openxmlformats.org/officeDocument/2006/relationships/image" Target="../media/image96.jpeg"/></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1.jpeg"/><Relationship Id="rId2" Type="http://schemas.openxmlformats.org/officeDocument/2006/relationships/image" Target="../media/image97.jpeg"/><Relationship Id="rId1" Type="http://schemas.openxmlformats.org/officeDocument/2006/relationships/slideLayout" Target="../slideLayouts/slideLayout13.xml"/><Relationship Id="rId6" Type="http://schemas.openxmlformats.org/officeDocument/2006/relationships/image" Target="../media/image87.jpeg"/><Relationship Id="rId5" Type="http://schemas.openxmlformats.org/officeDocument/2006/relationships/image" Target="../media/image100.jpeg"/><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04.jpeg"/><Relationship Id="rId5" Type="http://schemas.openxmlformats.org/officeDocument/2006/relationships/oleObject" Target="../embeddings/oleObject4.bin"/><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6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slideLayout" Target="../slideLayouts/slideLayout6.xml"/><Relationship Id="rId7" Type="http://schemas.openxmlformats.org/officeDocument/2006/relationships/image" Target="../media/image124.jpe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23.jpeg"/><Relationship Id="rId5" Type="http://schemas.openxmlformats.org/officeDocument/2006/relationships/oleObject" Target="../embeddings/oleObject5.bin"/><Relationship Id="rId4" Type="http://schemas.openxmlformats.org/officeDocument/2006/relationships/notesSlide" Target="../notesSlides/notesSlide23.xml"/><Relationship Id="rId9" Type="http://schemas.openxmlformats.org/officeDocument/2006/relationships/image" Target="../media/image126.jpeg"/></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video" Target="file:///c:\Documents%20and%20Settings\rewolf\My%20Documents\My%20Videos\Winfield%20Solutions\Wolf\Compspraywind_AI_herbvsILock_82+88i.wmv"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video" Target="file:///c:\Documents%20and%20Settings\rewolf\My%20Documents\Research\College%20Station\Images-College%20Station\MVI_4376.AVI" TargetMode="External"/><Relationship Id="rId5" Type="http://schemas.openxmlformats.org/officeDocument/2006/relationships/image" Target="../media/image133.jpeg"/><Relationship Id="rId4" Type="http://schemas.openxmlformats.org/officeDocument/2006/relationships/image" Target="../media/image132.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ideo" Target="file:///c:\Documents%20and%20Settings\rewolf\My%20Documents\Research\College%20Station\Images-College%20Station\MVI_4425.AVI" TargetMode="Externa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png"/></Relationships>
</file>

<file path=ppt/slides/_rels/slide7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62000" y="3886200"/>
            <a:ext cx="7696200" cy="2438400"/>
          </a:xfrm>
          <a:prstGeom prst="rect">
            <a:avLst/>
          </a:prstGeom>
          <a:solidFill>
            <a:schemeClr val="bg1"/>
          </a:solidFill>
          <a:ln w="12700">
            <a:noFill/>
            <a:miter lim="800000"/>
            <a:headEnd type="none" w="sm" len="sm"/>
            <a:tailEnd type="none" w="sm" len="sm"/>
          </a:ln>
        </p:spPr>
        <p:txBody>
          <a:bodyPr wrap="none" anchor="ctr"/>
          <a:lstStyle/>
          <a:p>
            <a:endParaRPr lang="en-US"/>
          </a:p>
        </p:txBody>
      </p:sp>
      <p:sp>
        <p:nvSpPr>
          <p:cNvPr id="16387" name="Rectangle 3"/>
          <p:cNvSpPr>
            <a:spLocks noGrp="1" noChangeArrowheads="1"/>
          </p:cNvSpPr>
          <p:nvPr>
            <p:ph type="ctrTitle"/>
          </p:nvPr>
        </p:nvSpPr>
        <p:spPr>
          <a:xfrm>
            <a:off x="228600" y="990600"/>
            <a:ext cx="8534400" cy="685800"/>
          </a:xfrm>
        </p:spPr>
        <p:txBody>
          <a:bodyPr>
            <a:normAutofit fontScale="90000"/>
          </a:bodyPr>
          <a:lstStyle/>
          <a:p>
            <a:r>
              <a:rPr lang="en-US" dirty="0" smtClean="0"/>
              <a:t>Understanding Label Language and the Implications for Application</a:t>
            </a:r>
            <a:endParaRPr lang="en-US" dirty="0" smtClean="0">
              <a:solidFill>
                <a:srgbClr val="9900CC"/>
              </a:solidFill>
            </a:endParaRPr>
          </a:p>
        </p:txBody>
      </p:sp>
      <p:sp>
        <p:nvSpPr>
          <p:cNvPr id="16388" name="Rectangle 4"/>
          <p:cNvSpPr>
            <a:spLocks noGrp="1" noChangeArrowheads="1"/>
          </p:cNvSpPr>
          <p:nvPr>
            <p:ph type="subTitle" idx="1"/>
          </p:nvPr>
        </p:nvSpPr>
        <p:spPr>
          <a:xfrm>
            <a:off x="685800" y="2514600"/>
            <a:ext cx="8077200" cy="1295400"/>
          </a:xfrm>
        </p:spPr>
        <p:txBody>
          <a:bodyPr/>
          <a:lstStyle/>
          <a:p>
            <a:pPr algn="ctr"/>
            <a:r>
              <a:rPr lang="en-US" sz="3600" dirty="0" smtClean="0">
                <a:solidFill>
                  <a:srgbClr val="7030A0"/>
                </a:solidFill>
              </a:rPr>
              <a:t>Robert E. Wolf </a:t>
            </a:r>
          </a:p>
          <a:p>
            <a:pPr algn="ctr"/>
            <a:r>
              <a:rPr lang="en-US" sz="2800" dirty="0" smtClean="0">
                <a:solidFill>
                  <a:srgbClr val="7030A0"/>
                </a:solidFill>
              </a:rPr>
              <a:t>Extension Specialist Application Technology</a:t>
            </a:r>
            <a:endParaRPr lang="en-US" sz="4000" dirty="0" smtClean="0">
              <a:solidFill>
                <a:srgbClr val="7030A0"/>
              </a:solidFill>
            </a:endParaRPr>
          </a:p>
        </p:txBody>
      </p:sp>
      <p:sp>
        <p:nvSpPr>
          <p:cNvPr id="16389" name="Rectangle 5"/>
          <p:cNvSpPr>
            <a:spLocks noChangeArrowheads="1"/>
          </p:cNvSpPr>
          <p:nvPr/>
        </p:nvSpPr>
        <p:spPr bwMode="auto">
          <a:xfrm>
            <a:off x="152400" y="5105400"/>
            <a:ext cx="4648200" cy="1600200"/>
          </a:xfrm>
          <a:prstGeom prst="rect">
            <a:avLst/>
          </a:prstGeom>
          <a:noFill/>
          <a:ln w="9525">
            <a:noFill/>
            <a:miter lim="800000"/>
            <a:headEnd/>
            <a:tailEnd/>
          </a:ln>
        </p:spPr>
        <p:txBody>
          <a:bodyPr wrap="none" anchor="ctr"/>
          <a:lstStyle/>
          <a:p>
            <a:endParaRPr lang="en-US"/>
          </a:p>
        </p:txBody>
      </p:sp>
      <p:pic>
        <p:nvPicPr>
          <p:cNvPr id="16390" name="Picture 6"/>
          <p:cNvPicPr>
            <a:picLocks noChangeAspect="1" noChangeArrowheads="1"/>
          </p:cNvPicPr>
          <p:nvPr/>
        </p:nvPicPr>
        <p:blipFill>
          <a:blip r:embed="rId3" cstate="email"/>
          <a:srcRect r="-7359"/>
          <a:stretch>
            <a:fillRect/>
          </a:stretch>
        </p:blipFill>
        <p:spPr bwMode="auto">
          <a:xfrm>
            <a:off x="3048000" y="4038600"/>
            <a:ext cx="5649913" cy="1676400"/>
          </a:xfrm>
          <a:prstGeom prst="rect">
            <a:avLst/>
          </a:prstGeom>
          <a:noFill/>
          <a:ln w="12700">
            <a:noFill/>
            <a:miter lim="800000"/>
            <a:headEnd/>
            <a:tailEnd/>
          </a:ln>
        </p:spPr>
      </p:pic>
      <p:pic>
        <p:nvPicPr>
          <p:cNvPr id="16391" name="Picture 7" descr="http://www.oznet.ksu.edu/edtech/TeamServices/Images/LOGOS/72dpi/Pcat.gif"/>
          <p:cNvPicPr>
            <a:picLocks noChangeAspect="1" noChangeArrowheads="1"/>
          </p:cNvPicPr>
          <p:nvPr/>
        </p:nvPicPr>
        <p:blipFill>
          <a:blip r:embed="rId4" r:link="rId5" cstate="email"/>
          <a:srcRect/>
          <a:stretch>
            <a:fillRect/>
          </a:stretch>
        </p:blipFill>
        <p:spPr bwMode="auto">
          <a:xfrm>
            <a:off x="823913" y="4038600"/>
            <a:ext cx="2071687" cy="1679575"/>
          </a:xfrm>
          <a:prstGeom prst="rect">
            <a:avLst/>
          </a:prstGeom>
          <a:noFill/>
          <a:ln w="9525">
            <a:noFill/>
            <a:miter lim="800000"/>
            <a:headEnd/>
            <a:tailEnd/>
          </a:ln>
        </p:spPr>
      </p:pic>
      <p:sp>
        <p:nvSpPr>
          <p:cNvPr id="16392" name="Text Box 8"/>
          <p:cNvSpPr txBox="1">
            <a:spLocks noChangeArrowheads="1"/>
          </p:cNvSpPr>
          <p:nvPr/>
        </p:nvSpPr>
        <p:spPr bwMode="auto">
          <a:xfrm>
            <a:off x="1143000" y="5791200"/>
            <a:ext cx="7246938" cy="457200"/>
          </a:xfrm>
          <a:prstGeom prst="rect">
            <a:avLst/>
          </a:prstGeom>
          <a:noFill/>
          <a:ln w="9525">
            <a:noFill/>
            <a:miter lim="800000"/>
            <a:headEnd/>
            <a:tailEnd/>
          </a:ln>
        </p:spPr>
        <p:txBody>
          <a:bodyPr>
            <a:spAutoFit/>
          </a:bodyPr>
          <a:lstStyle/>
          <a:p>
            <a:pPr algn="ctr" eaLnBrk="1" hangingPunct="1">
              <a:spcBef>
                <a:spcPct val="20000"/>
              </a:spcBef>
            </a:pPr>
            <a:r>
              <a:rPr lang="en-US">
                <a:solidFill>
                  <a:srgbClr val="6600CC"/>
                </a:solidFill>
              </a:rPr>
              <a:t>Biological and Agricultural Engineering</a:t>
            </a: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2" descr="grazon spray drift2"/>
          <p:cNvPicPr>
            <a:picLocks noGrp="1" noChangeAspect="1" noChangeArrowheads="1"/>
          </p:cNvPicPr>
          <p:nvPr>
            <p:ph idx="4294967295"/>
          </p:nvPr>
        </p:nvPicPr>
        <p:blipFill>
          <a:blip r:embed="rId3" cstate="print"/>
          <a:srcRect b="24590"/>
          <a:stretch>
            <a:fillRect/>
          </a:stretch>
        </p:blipFill>
        <p:spPr>
          <a:xfrm>
            <a:off x="457200" y="1600200"/>
            <a:ext cx="8229600" cy="4627563"/>
          </a:xfrm>
          <a:noFill/>
          <a:ln>
            <a:solidFill>
              <a:srgbClr val="000000"/>
            </a:solidFill>
          </a:ln>
        </p:spPr>
      </p:pic>
      <p:sp>
        <p:nvSpPr>
          <p:cNvPr id="448515" name="Rectangle 3"/>
          <p:cNvSpPr>
            <a:spLocks noChangeArrowheads="1"/>
          </p:cNvSpPr>
          <p:nvPr/>
        </p:nvSpPr>
        <p:spPr bwMode="auto">
          <a:xfrm>
            <a:off x="609600" y="5638800"/>
            <a:ext cx="7772400" cy="381000"/>
          </a:xfrm>
          <a:prstGeom prst="rect">
            <a:avLst/>
          </a:prstGeom>
          <a:noFill/>
          <a:ln w="38100" cap="sq">
            <a:solidFill>
              <a:srgbClr val="FF0000"/>
            </a:solidFill>
            <a:miter lim="800000"/>
            <a:headEnd type="none" w="sm" len="sm"/>
            <a:tailEnd type="none" w="sm" len="sm"/>
          </a:ln>
          <a:effectLst/>
        </p:spPr>
        <p:txBody>
          <a:bodyPr wrap="none" anchor="ctr"/>
          <a:lstStyle/>
          <a:p>
            <a:endParaRPr lang="en-US"/>
          </a:p>
        </p:txBody>
      </p:sp>
      <p:sp>
        <p:nvSpPr>
          <p:cNvPr id="448516" name="Line 4"/>
          <p:cNvSpPr>
            <a:spLocks noChangeShapeType="1"/>
          </p:cNvSpPr>
          <p:nvPr/>
        </p:nvSpPr>
        <p:spPr bwMode="auto">
          <a:xfrm>
            <a:off x="2857500" y="2038350"/>
            <a:ext cx="762000" cy="0"/>
          </a:xfrm>
          <a:prstGeom prst="line">
            <a:avLst/>
          </a:prstGeom>
          <a:noFill/>
          <a:ln w="38100" cap="sq">
            <a:solidFill>
              <a:srgbClr val="FF0000"/>
            </a:solidFill>
            <a:round/>
            <a:headEnd type="none" w="sm" len="sm"/>
            <a:tailEnd type="none" w="sm" len="sm"/>
          </a:ln>
          <a:effectLst/>
        </p:spPr>
        <p:txBody>
          <a:bodyPr wrap="none"/>
          <a:lstStyle/>
          <a:p>
            <a:endParaRPr lang="en-US"/>
          </a:p>
        </p:txBody>
      </p:sp>
      <p:sp>
        <p:nvSpPr>
          <p:cNvPr id="448517" name="Line 5"/>
          <p:cNvSpPr>
            <a:spLocks noChangeShapeType="1"/>
          </p:cNvSpPr>
          <p:nvPr/>
        </p:nvSpPr>
        <p:spPr bwMode="auto">
          <a:xfrm>
            <a:off x="3352800" y="2647950"/>
            <a:ext cx="2286000" cy="0"/>
          </a:xfrm>
          <a:prstGeom prst="line">
            <a:avLst/>
          </a:prstGeom>
          <a:noFill/>
          <a:ln w="38100" cap="sq">
            <a:solidFill>
              <a:srgbClr val="FF0000"/>
            </a:solidFill>
            <a:round/>
            <a:headEnd type="none" w="sm" len="sm"/>
            <a:tailEnd type="none" w="sm" len="sm"/>
          </a:ln>
          <a:effectLst/>
        </p:spPr>
        <p:txBody>
          <a:bodyPr wrap="none"/>
          <a:lstStyle/>
          <a:p>
            <a:endParaRPr lang="en-US"/>
          </a:p>
        </p:txBody>
      </p:sp>
      <p:sp>
        <p:nvSpPr>
          <p:cNvPr id="448518" name="Line 6"/>
          <p:cNvSpPr>
            <a:spLocks noChangeShapeType="1"/>
          </p:cNvSpPr>
          <p:nvPr/>
        </p:nvSpPr>
        <p:spPr bwMode="auto">
          <a:xfrm>
            <a:off x="5638800" y="3562350"/>
            <a:ext cx="1828800" cy="0"/>
          </a:xfrm>
          <a:prstGeom prst="line">
            <a:avLst/>
          </a:prstGeom>
          <a:noFill/>
          <a:ln w="38100" cap="sq">
            <a:solidFill>
              <a:srgbClr val="FF0000"/>
            </a:solidFill>
            <a:round/>
            <a:headEnd type="none" w="sm" len="sm"/>
            <a:tailEnd type="none" w="sm" len="sm"/>
          </a:ln>
          <a:effectLst/>
        </p:spPr>
        <p:txBody>
          <a:bodyPr wrap="none"/>
          <a:lstStyle/>
          <a:p>
            <a:endParaRPr lang="en-US"/>
          </a:p>
        </p:txBody>
      </p:sp>
      <p:sp>
        <p:nvSpPr>
          <p:cNvPr id="448519" name="Text Box 7"/>
          <p:cNvSpPr txBox="1">
            <a:spLocks noChangeArrowheads="1"/>
          </p:cNvSpPr>
          <p:nvPr/>
        </p:nvSpPr>
        <p:spPr bwMode="auto">
          <a:xfrm>
            <a:off x="0" y="457200"/>
            <a:ext cx="9144000" cy="823913"/>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4800">
                <a:solidFill>
                  <a:schemeClr val="tx2"/>
                </a:solidFill>
              </a:rPr>
              <a:t>Aerial Application Instructions</a:t>
            </a:r>
          </a:p>
        </p:txBody>
      </p:sp>
      <p:sp>
        <p:nvSpPr>
          <p:cNvPr id="8" name="Line 4"/>
          <p:cNvSpPr>
            <a:spLocks noChangeShapeType="1"/>
          </p:cNvSpPr>
          <p:nvPr/>
        </p:nvSpPr>
        <p:spPr bwMode="auto">
          <a:xfrm>
            <a:off x="1143000" y="5410200"/>
            <a:ext cx="762000" cy="0"/>
          </a:xfrm>
          <a:prstGeom prst="line">
            <a:avLst/>
          </a:prstGeom>
          <a:noFill/>
          <a:ln w="38100" cap="sq">
            <a:solidFill>
              <a:srgbClr val="FF0000"/>
            </a:solidFill>
            <a:round/>
            <a:headEnd type="none" w="sm" len="sm"/>
            <a:tailEnd type="none" w="sm" len="sm"/>
          </a:ln>
          <a:effectLst/>
        </p:spPr>
        <p:txBody>
          <a:bodyPr wrap="none"/>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152400" y="1219200"/>
            <a:ext cx="8383491" cy="3276600"/>
          </a:xfrm>
          <a:prstGeom prst="rect">
            <a:avLst/>
          </a:prstGeom>
          <a:noFill/>
          <a:ln w="9525">
            <a:noFill/>
            <a:miter lim="800000"/>
            <a:headEnd/>
            <a:tailEnd/>
          </a:ln>
        </p:spPr>
      </p:pic>
      <p:sp>
        <p:nvSpPr>
          <p:cNvPr id="5" name="Line 5"/>
          <p:cNvSpPr>
            <a:spLocks noChangeShapeType="1"/>
          </p:cNvSpPr>
          <p:nvPr/>
        </p:nvSpPr>
        <p:spPr bwMode="auto">
          <a:xfrm>
            <a:off x="5257800" y="4038600"/>
            <a:ext cx="2286000" cy="0"/>
          </a:xfrm>
          <a:prstGeom prst="line">
            <a:avLst/>
          </a:prstGeom>
          <a:noFill/>
          <a:ln w="38100" cap="sq">
            <a:solidFill>
              <a:srgbClr val="FF0000"/>
            </a:solidFill>
            <a:round/>
            <a:headEnd type="none" w="sm" len="sm"/>
            <a:tailEnd type="none" w="sm" len="sm"/>
          </a:ln>
          <a:effectLst/>
        </p:spPr>
        <p:txBody>
          <a:bodyPr wrap="none"/>
          <a:lstStyle/>
          <a:p>
            <a:endParaRPr lang="en-US"/>
          </a:p>
        </p:txBody>
      </p:sp>
      <p:sp>
        <p:nvSpPr>
          <p:cNvPr id="7" name="Line 5"/>
          <p:cNvSpPr>
            <a:spLocks noChangeShapeType="1"/>
          </p:cNvSpPr>
          <p:nvPr/>
        </p:nvSpPr>
        <p:spPr bwMode="auto">
          <a:xfrm>
            <a:off x="914400" y="4419600"/>
            <a:ext cx="1905000" cy="0"/>
          </a:xfrm>
          <a:prstGeom prst="line">
            <a:avLst/>
          </a:prstGeom>
          <a:noFill/>
          <a:ln w="38100" cap="sq">
            <a:solidFill>
              <a:srgbClr val="FF0000"/>
            </a:solidFill>
            <a:round/>
            <a:headEnd type="none" w="sm" len="sm"/>
            <a:tailEnd type="none" w="sm" len="sm"/>
          </a:ln>
          <a:effectLst/>
        </p:spPr>
        <p:txBody>
          <a:bodyPr wrap="none"/>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4546" name="Picture 2"/>
          <p:cNvPicPr>
            <a:picLocks noChangeAspect="1" noChangeArrowheads="1"/>
          </p:cNvPicPr>
          <p:nvPr/>
        </p:nvPicPr>
        <p:blipFill>
          <a:blip r:embed="rId3" cstate="print"/>
          <a:srcRect/>
          <a:stretch>
            <a:fillRect/>
          </a:stretch>
        </p:blipFill>
        <p:spPr bwMode="auto">
          <a:xfrm>
            <a:off x="4419600" y="304800"/>
            <a:ext cx="4495800" cy="4484688"/>
          </a:xfrm>
          <a:prstGeom prst="rect">
            <a:avLst/>
          </a:prstGeom>
          <a:noFill/>
          <a:ln w="12700" cap="sq">
            <a:solidFill>
              <a:srgbClr val="000000"/>
            </a:solidFill>
            <a:miter lim="800000"/>
            <a:headEnd type="none" w="sm" len="sm"/>
            <a:tailEnd type="none" w="sm" len="sm"/>
          </a:ln>
          <a:effectLst/>
        </p:spPr>
      </p:pic>
      <p:pic>
        <p:nvPicPr>
          <p:cNvPr id="364547" name="Picture 3"/>
          <p:cNvPicPr>
            <a:picLocks noGrp="1" noChangeAspect="1" noChangeArrowheads="1"/>
          </p:cNvPicPr>
          <p:nvPr>
            <p:ph idx="4294967295"/>
          </p:nvPr>
        </p:nvPicPr>
        <p:blipFill>
          <a:blip r:embed="rId4" cstate="print"/>
          <a:srcRect/>
          <a:stretch>
            <a:fillRect/>
          </a:stretch>
        </p:blipFill>
        <p:spPr>
          <a:xfrm>
            <a:off x="460375" y="0"/>
            <a:ext cx="3502025" cy="6858000"/>
          </a:xfrm>
          <a:noFill/>
          <a:ln w="12700" cap="sq">
            <a:solidFill>
              <a:srgbClr val="000000"/>
            </a:solidFill>
            <a:headEnd type="none" w="sm" len="sm"/>
            <a:tailEnd type="none" w="sm" len="sm"/>
          </a:ln>
        </p:spPr>
      </p:pic>
      <p:sp>
        <p:nvSpPr>
          <p:cNvPr id="364548" name="AutoShape 4"/>
          <p:cNvSpPr>
            <a:spLocks noChangeArrowheads="1"/>
          </p:cNvSpPr>
          <p:nvPr/>
        </p:nvSpPr>
        <p:spPr bwMode="auto">
          <a:xfrm>
            <a:off x="76200" y="2286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364549" name="AutoShape 5"/>
          <p:cNvSpPr>
            <a:spLocks noChangeArrowheads="1"/>
          </p:cNvSpPr>
          <p:nvPr/>
        </p:nvSpPr>
        <p:spPr bwMode="auto">
          <a:xfrm>
            <a:off x="76200" y="11430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364550" name="AutoShape 6"/>
          <p:cNvSpPr>
            <a:spLocks noChangeArrowheads="1"/>
          </p:cNvSpPr>
          <p:nvPr/>
        </p:nvSpPr>
        <p:spPr bwMode="auto">
          <a:xfrm>
            <a:off x="76200" y="54864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364551" name="AutoShape 7"/>
          <p:cNvSpPr>
            <a:spLocks noChangeArrowheads="1"/>
          </p:cNvSpPr>
          <p:nvPr/>
        </p:nvSpPr>
        <p:spPr bwMode="auto">
          <a:xfrm>
            <a:off x="76200" y="64008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364552" name="AutoShape 8"/>
          <p:cNvSpPr>
            <a:spLocks noChangeArrowheads="1"/>
          </p:cNvSpPr>
          <p:nvPr/>
        </p:nvSpPr>
        <p:spPr bwMode="auto">
          <a:xfrm>
            <a:off x="4038600" y="3810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364553" name="AutoShape 9"/>
          <p:cNvSpPr>
            <a:spLocks noChangeArrowheads="1"/>
          </p:cNvSpPr>
          <p:nvPr/>
        </p:nvSpPr>
        <p:spPr bwMode="auto">
          <a:xfrm>
            <a:off x="4038600" y="27432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364554" name="AutoShape 10"/>
          <p:cNvSpPr>
            <a:spLocks noChangeArrowheads="1"/>
          </p:cNvSpPr>
          <p:nvPr/>
        </p:nvSpPr>
        <p:spPr bwMode="auto">
          <a:xfrm>
            <a:off x="4038600" y="35052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364555" name="AutoShape 11"/>
          <p:cNvSpPr>
            <a:spLocks noChangeArrowheads="1"/>
          </p:cNvSpPr>
          <p:nvPr/>
        </p:nvSpPr>
        <p:spPr bwMode="auto">
          <a:xfrm>
            <a:off x="76200" y="40386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364556" name="AutoShape 12"/>
          <p:cNvSpPr>
            <a:spLocks noChangeArrowheads="1"/>
          </p:cNvSpPr>
          <p:nvPr/>
        </p:nvSpPr>
        <p:spPr bwMode="auto">
          <a:xfrm>
            <a:off x="76200" y="46482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364557" name="AutoShape 13"/>
          <p:cNvSpPr>
            <a:spLocks noChangeArrowheads="1"/>
          </p:cNvSpPr>
          <p:nvPr/>
        </p:nvSpPr>
        <p:spPr bwMode="auto">
          <a:xfrm>
            <a:off x="76200" y="35814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pic>
        <p:nvPicPr>
          <p:cNvPr id="364558" name="Picture 14" descr="C83C4924"/>
          <p:cNvPicPr>
            <a:picLocks noChangeAspect="1" noChangeArrowheads="1"/>
          </p:cNvPicPr>
          <p:nvPr/>
        </p:nvPicPr>
        <p:blipFill>
          <a:blip r:embed="rId5" cstate="print">
            <a:lum contrast="6000"/>
          </a:blip>
          <a:srcRect t="31596" b="34386"/>
          <a:stretch>
            <a:fillRect/>
          </a:stretch>
        </p:blipFill>
        <p:spPr bwMode="auto">
          <a:xfrm>
            <a:off x="4572000" y="4883150"/>
            <a:ext cx="3733800" cy="1898650"/>
          </a:xfrm>
          <a:prstGeom prst="rect">
            <a:avLst/>
          </a:prstGeom>
          <a:noFill/>
        </p:spPr>
      </p:pic>
      <p:sp>
        <p:nvSpPr>
          <p:cNvPr id="364559" name="Line 15"/>
          <p:cNvSpPr>
            <a:spLocks noChangeShapeType="1"/>
          </p:cNvSpPr>
          <p:nvPr/>
        </p:nvSpPr>
        <p:spPr bwMode="auto">
          <a:xfrm>
            <a:off x="533400" y="152400"/>
            <a:ext cx="1524000" cy="0"/>
          </a:xfrm>
          <a:prstGeom prst="line">
            <a:avLst/>
          </a:prstGeom>
          <a:noFill/>
          <a:ln w="12700" cap="sq">
            <a:solidFill>
              <a:srgbClr val="000000"/>
            </a:solidFill>
            <a:round/>
            <a:headEnd type="none" w="sm" len="sm"/>
            <a:tailEnd type="none" w="sm" len="sm"/>
          </a:ln>
          <a:effectLst/>
        </p:spPr>
        <p:txBody>
          <a:bodyPr wrap="none"/>
          <a:lstStyle/>
          <a:p>
            <a:endParaRPr lang="en-US"/>
          </a:p>
        </p:txBody>
      </p:sp>
      <p:sp>
        <p:nvSpPr>
          <p:cNvPr id="364560" name="WordArt 16"/>
          <p:cNvSpPr>
            <a:spLocks noChangeArrowheads="1" noChangeShapeType="1" noTextEdit="1"/>
          </p:cNvSpPr>
          <p:nvPr/>
        </p:nvSpPr>
        <p:spPr bwMode="auto">
          <a:xfrm rot="-1101958">
            <a:off x="2057400" y="1828800"/>
            <a:ext cx="4953000" cy="1524000"/>
          </a:xfrm>
          <a:prstGeom prst="rect">
            <a:avLst/>
          </a:prstGeom>
        </p:spPr>
        <p:txBody>
          <a:bodyPr wrap="none" fromWordArt="1">
            <a:prstTxWarp prst="textPlain">
              <a:avLst>
                <a:gd name="adj" fmla="val 50000"/>
              </a:avLst>
            </a:prstTxWarp>
          </a:bodyPr>
          <a:lstStyle/>
          <a:p>
            <a:pPr algn="ctr"/>
            <a:r>
              <a:rPr lang="en-US" sz="3600" kern="10">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ADVISORY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64560"/>
                                        </p:tgtEl>
                                        <p:attrNameLst>
                                          <p:attrName>style.visibility</p:attrName>
                                        </p:attrNameLst>
                                      </p:cBhvr>
                                      <p:to>
                                        <p:strVal val="visible"/>
                                      </p:to>
                                    </p:set>
                                    <p:anim calcmode="lin" valueType="num">
                                      <p:cBhvr>
                                        <p:cTn id="7" dur="1000" fill="hold"/>
                                        <p:tgtEl>
                                          <p:spTgt spid="364560"/>
                                        </p:tgtEl>
                                        <p:attrNameLst>
                                          <p:attrName>ppt_w</p:attrName>
                                        </p:attrNameLst>
                                      </p:cBhvr>
                                      <p:tavLst>
                                        <p:tav tm="0">
                                          <p:val>
                                            <p:strVal val="#ppt_w*0.70"/>
                                          </p:val>
                                        </p:tav>
                                        <p:tav tm="100000">
                                          <p:val>
                                            <p:strVal val="#ppt_w"/>
                                          </p:val>
                                        </p:tav>
                                      </p:tavLst>
                                    </p:anim>
                                    <p:anim calcmode="lin" valueType="num">
                                      <p:cBhvr>
                                        <p:cTn id="8" dur="1000" fill="hold"/>
                                        <p:tgtEl>
                                          <p:spTgt spid="364560"/>
                                        </p:tgtEl>
                                        <p:attrNameLst>
                                          <p:attrName>ppt_h</p:attrName>
                                        </p:attrNameLst>
                                      </p:cBhvr>
                                      <p:tavLst>
                                        <p:tav tm="0">
                                          <p:val>
                                            <p:strVal val="#ppt_h"/>
                                          </p:val>
                                        </p:tav>
                                        <p:tav tm="100000">
                                          <p:val>
                                            <p:strVal val="#ppt_h"/>
                                          </p:val>
                                        </p:tav>
                                      </p:tavLst>
                                    </p:anim>
                                    <p:animEffect transition="in" filter="fade">
                                      <p:cBhvr>
                                        <p:cTn id="9" dur="1000"/>
                                        <p:tgtEl>
                                          <p:spTgt spid="364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6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6402" name="Picture 2"/>
          <p:cNvPicPr>
            <a:picLocks noChangeAspect="1" noChangeArrowheads="1"/>
          </p:cNvPicPr>
          <p:nvPr/>
        </p:nvPicPr>
        <p:blipFill>
          <a:blip r:embed="rId3" cstate="print"/>
          <a:srcRect/>
          <a:stretch>
            <a:fillRect/>
          </a:stretch>
        </p:blipFill>
        <p:spPr bwMode="auto">
          <a:xfrm>
            <a:off x="4419600" y="304800"/>
            <a:ext cx="4495800" cy="4484688"/>
          </a:xfrm>
          <a:prstGeom prst="rect">
            <a:avLst/>
          </a:prstGeom>
          <a:noFill/>
          <a:ln w="12700" cap="sq">
            <a:solidFill>
              <a:srgbClr val="000000"/>
            </a:solidFill>
            <a:miter lim="800000"/>
            <a:headEnd type="none" w="sm" len="sm"/>
            <a:tailEnd type="none" w="sm" len="sm"/>
          </a:ln>
          <a:effectLst/>
        </p:spPr>
      </p:pic>
      <p:pic>
        <p:nvPicPr>
          <p:cNvPr id="486403" name="Picture 3"/>
          <p:cNvPicPr>
            <a:picLocks noGrp="1" noChangeAspect="1" noChangeArrowheads="1"/>
          </p:cNvPicPr>
          <p:nvPr>
            <p:ph idx="4294967295"/>
          </p:nvPr>
        </p:nvPicPr>
        <p:blipFill>
          <a:blip r:embed="rId4" cstate="print"/>
          <a:srcRect/>
          <a:stretch>
            <a:fillRect/>
          </a:stretch>
        </p:blipFill>
        <p:spPr>
          <a:xfrm>
            <a:off x="460375" y="0"/>
            <a:ext cx="3502025" cy="6858000"/>
          </a:xfrm>
          <a:noFill/>
          <a:ln w="12700" cap="sq">
            <a:solidFill>
              <a:srgbClr val="000000"/>
            </a:solidFill>
            <a:headEnd type="none" w="sm" len="sm"/>
            <a:tailEnd type="none" w="sm" len="sm"/>
          </a:ln>
        </p:spPr>
      </p:pic>
      <p:sp>
        <p:nvSpPr>
          <p:cNvPr id="486404" name="AutoShape 4"/>
          <p:cNvSpPr>
            <a:spLocks noChangeArrowheads="1"/>
          </p:cNvSpPr>
          <p:nvPr/>
        </p:nvSpPr>
        <p:spPr bwMode="auto">
          <a:xfrm>
            <a:off x="76200" y="2286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6405" name="AutoShape 5"/>
          <p:cNvSpPr>
            <a:spLocks noChangeArrowheads="1"/>
          </p:cNvSpPr>
          <p:nvPr/>
        </p:nvSpPr>
        <p:spPr bwMode="auto">
          <a:xfrm>
            <a:off x="76200" y="11430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6406" name="AutoShape 6"/>
          <p:cNvSpPr>
            <a:spLocks noChangeArrowheads="1"/>
          </p:cNvSpPr>
          <p:nvPr/>
        </p:nvSpPr>
        <p:spPr bwMode="auto">
          <a:xfrm>
            <a:off x="76200" y="54864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6407" name="AutoShape 7"/>
          <p:cNvSpPr>
            <a:spLocks noChangeArrowheads="1"/>
          </p:cNvSpPr>
          <p:nvPr/>
        </p:nvSpPr>
        <p:spPr bwMode="auto">
          <a:xfrm>
            <a:off x="76200" y="64008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6408" name="AutoShape 8"/>
          <p:cNvSpPr>
            <a:spLocks noChangeArrowheads="1"/>
          </p:cNvSpPr>
          <p:nvPr/>
        </p:nvSpPr>
        <p:spPr bwMode="auto">
          <a:xfrm>
            <a:off x="4038600" y="3810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6409" name="AutoShape 9"/>
          <p:cNvSpPr>
            <a:spLocks noChangeArrowheads="1"/>
          </p:cNvSpPr>
          <p:nvPr/>
        </p:nvSpPr>
        <p:spPr bwMode="auto">
          <a:xfrm>
            <a:off x="4038600" y="27432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6410" name="AutoShape 10"/>
          <p:cNvSpPr>
            <a:spLocks noChangeArrowheads="1"/>
          </p:cNvSpPr>
          <p:nvPr/>
        </p:nvSpPr>
        <p:spPr bwMode="auto">
          <a:xfrm>
            <a:off x="4038600" y="35052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6411" name="AutoShape 11"/>
          <p:cNvSpPr>
            <a:spLocks noChangeArrowheads="1"/>
          </p:cNvSpPr>
          <p:nvPr/>
        </p:nvSpPr>
        <p:spPr bwMode="auto">
          <a:xfrm>
            <a:off x="76200" y="40386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6412" name="AutoShape 12"/>
          <p:cNvSpPr>
            <a:spLocks noChangeArrowheads="1"/>
          </p:cNvSpPr>
          <p:nvPr/>
        </p:nvSpPr>
        <p:spPr bwMode="auto">
          <a:xfrm>
            <a:off x="76200" y="46482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6413" name="AutoShape 13"/>
          <p:cNvSpPr>
            <a:spLocks noChangeArrowheads="1"/>
          </p:cNvSpPr>
          <p:nvPr/>
        </p:nvSpPr>
        <p:spPr bwMode="auto">
          <a:xfrm>
            <a:off x="76200" y="35814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pic>
        <p:nvPicPr>
          <p:cNvPr id="486414" name="Picture 14" descr="C83C4924"/>
          <p:cNvPicPr>
            <a:picLocks noChangeAspect="1" noChangeArrowheads="1"/>
          </p:cNvPicPr>
          <p:nvPr/>
        </p:nvPicPr>
        <p:blipFill>
          <a:blip r:embed="rId5" cstate="print">
            <a:lum contrast="6000"/>
          </a:blip>
          <a:srcRect t="31596" b="34386"/>
          <a:stretch>
            <a:fillRect/>
          </a:stretch>
        </p:blipFill>
        <p:spPr bwMode="auto">
          <a:xfrm>
            <a:off x="4572000" y="4883150"/>
            <a:ext cx="3733800" cy="1898650"/>
          </a:xfrm>
          <a:prstGeom prst="rect">
            <a:avLst/>
          </a:prstGeom>
          <a:noFill/>
        </p:spPr>
      </p:pic>
      <p:sp>
        <p:nvSpPr>
          <p:cNvPr id="486415" name="Line 15"/>
          <p:cNvSpPr>
            <a:spLocks noChangeShapeType="1"/>
          </p:cNvSpPr>
          <p:nvPr/>
        </p:nvSpPr>
        <p:spPr bwMode="auto">
          <a:xfrm>
            <a:off x="533400" y="152400"/>
            <a:ext cx="1524000" cy="0"/>
          </a:xfrm>
          <a:prstGeom prst="line">
            <a:avLst/>
          </a:prstGeom>
          <a:noFill/>
          <a:ln w="12700" cap="sq">
            <a:solidFill>
              <a:srgbClr val="000000"/>
            </a:solidFill>
            <a:round/>
            <a:headEnd type="none" w="sm" len="sm"/>
            <a:tailEnd type="none" w="sm" len="sm"/>
          </a:ln>
          <a:effectLst/>
        </p:spPr>
        <p:txBody>
          <a:bodyPr wrap="none"/>
          <a:lstStyle/>
          <a:p>
            <a:endParaRPr lang="en-US"/>
          </a:p>
        </p:txBody>
      </p:sp>
      <p:sp>
        <p:nvSpPr>
          <p:cNvPr id="486416" name="WordArt 16"/>
          <p:cNvSpPr>
            <a:spLocks noChangeArrowheads="1" noChangeShapeType="1" noTextEdit="1"/>
          </p:cNvSpPr>
          <p:nvPr/>
        </p:nvSpPr>
        <p:spPr bwMode="auto">
          <a:xfrm rot="-1101958">
            <a:off x="2057400" y="1828800"/>
            <a:ext cx="4953000" cy="1524000"/>
          </a:xfrm>
          <a:prstGeom prst="rect">
            <a:avLst/>
          </a:prstGeom>
        </p:spPr>
        <p:txBody>
          <a:bodyPr wrap="none" fromWordArt="1">
            <a:prstTxWarp prst="textPlain">
              <a:avLst>
                <a:gd name="adj" fmla="val 50000"/>
              </a:avLst>
            </a:prstTxWarp>
          </a:bodyPr>
          <a:lstStyle/>
          <a:p>
            <a:pPr algn="ctr"/>
            <a:r>
              <a:rPr lang="en-US" sz="3600" kern="10">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ADVISORY</a:t>
            </a:r>
          </a:p>
        </p:txBody>
      </p:sp>
      <p:pic>
        <p:nvPicPr>
          <p:cNvPr id="486417" name="Picture 17"/>
          <p:cNvPicPr>
            <a:picLocks noChangeAspect="1" noChangeArrowheads="1"/>
          </p:cNvPicPr>
          <p:nvPr/>
        </p:nvPicPr>
        <p:blipFill>
          <a:blip r:embed="rId6" cstate="print"/>
          <a:srcRect/>
          <a:stretch>
            <a:fillRect/>
          </a:stretch>
        </p:blipFill>
        <p:spPr bwMode="auto">
          <a:xfrm rot="-257538">
            <a:off x="266700" y="1208088"/>
            <a:ext cx="8610600" cy="4441825"/>
          </a:xfrm>
          <a:prstGeom prst="rect">
            <a:avLst/>
          </a:prstGeom>
          <a:noFill/>
          <a:ln w="12700" cap="sq">
            <a:solidFill>
              <a:srgbClr val="000000"/>
            </a:solidFill>
            <a:miter lim="800000"/>
            <a:headEnd type="none" w="sm" len="sm"/>
            <a:tailEnd type="none" w="sm" len="sm"/>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86416"/>
                                        </p:tgtEl>
                                        <p:attrNameLst>
                                          <p:attrName>style.visibility</p:attrName>
                                        </p:attrNameLst>
                                      </p:cBhvr>
                                      <p:to>
                                        <p:strVal val="visible"/>
                                      </p:to>
                                    </p:set>
                                    <p:anim calcmode="lin" valueType="num">
                                      <p:cBhvr>
                                        <p:cTn id="7" dur="1000" fill="hold"/>
                                        <p:tgtEl>
                                          <p:spTgt spid="486416"/>
                                        </p:tgtEl>
                                        <p:attrNameLst>
                                          <p:attrName>ppt_w</p:attrName>
                                        </p:attrNameLst>
                                      </p:cBhvr>
                                      <p:tavLst>
                                        <p:tav tm="0">
                                          <p:val>
                                            <p:strVal val="#ppt_w*0.70"/>
                                          </p:val>
                                        </p:tav>
                                        <p:tav tm="100000">
                                          <p:val>
                                            <p:strVal val="#ppt_w"/>
                                          </p:val>
                                        </p:tav>
                                      </p:tavLst>
                                    </p:anim>
                                    <p:anim calcmode="lin" valueType="num">
                                      <p:cBhvr>
                                        <p:cTn id="8" dur="1000" fill="hold"/>
                                        <p:tgtEl>
                                          <p:spTgt spid="486416"/>
                                        </p:tgtEl>
                                        <p:attrNameLst>
                                          <p:attrName>ppt_h</p:attrName>
                                        </p:attrNameLst>
                                      </p:cBhvr>
                                      <p:tavLst>
                                        <p:tav tm="0">
                                          <p:val>
                                            <p:strVal val="#ppt_h"/>
                                          </p:val>
                                        </p:tav>
                                        <p:tav tm="100000">
                                          <p:val>
                                            <p:strVal val="#ppt_h"/>
                                          </p:val>
                                        </p:tav>
                                      </p:tavLst>
                                    </p:anim>
                                    <p:animEffect transition="in" filter="fade">
                                      <p:cBhvr>
                                        <p:cTn id="9" dur="1000"/>
                                        <p:tgtEl>
                                          <p:spTgt spid="4864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86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1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8450" name="Picture 2"/>
          <p:cNvPicPr>
            <a:picLocks noChangeAspect="1" noChangeArrowheads="1"/>
          </p:cNvPicPr>
          <p:nvPr/>
        </p:nvPicPr>
        <p:blipFill>
          <a:blip r:embed="rId3" cstate="print"/>
          <a:srcRect/>
          <a:stretch>
            <a:fillRect/>
          </a:stretch>
        </p:blipFill>
        <p:spPr bwMode="auto">
          <a:xfrm>
            <a:off x="4419600" y="304800"/>
            <a:ext cx="4495800" cy="4484688"/>
          </a:xfrm>
          <a:prstGeom prst="rect">
            <a:avLst/>
          </a:prstGeom>
          <a:noFill/>
          <a:ln w="12700" cap="sq">
            <a:solidFill>
              <a:srgbClr val="000000"/>
            </a:solidFill>
            <a:miter lim="800000"/>
            <a:headEnd type="none" w="sm" len="sm"/>
            <a:tailEnd type="none" w="sm" len="sm"/>
          </a:ln>
          <a:effectLst/>
        </p:spPr>
      </p:pic>
      <p:pic>
        <p:nvPicPr>
          <p:cNvPr id="488451" name="Picture 3"/>
          <p:cNvPicPr>
            <a:picLocks noGrp="1" noChangeAspect="1" noChangeArrowheads="1"/>
          </p:cNvPicPr>
          <p:nvPr>
            <p:ph idx="4294967295"/>
          </p:nvPr>
        </p:nvPicPr>
        <p:blipFill>
          <a:blip r:embed="rId4" cstate="print"/>
          <a:srcRect/>
          <a:stretch>
            <a:fillRect/>
          </a:stretch>
        </p:blipFill>
        <p:spPr>
          <a:xfrm>
            <a:off x="460375" y="0"/>
            <a:ext cx="3502025" cy="6858000"/>
          </a:xfrm>
          <a:noFill/>
          <a:ln w="12700" cap="sq">
            <a:solidFill>
              <a:srgbClr val="000000"/>
            </a:solidFill>
            <a:headEnd type="none" w="sm" len="sm"/>
            <a:tailEnd type="none" w="sm" len="sm"/>
          </a:ln>
        </p:spPr>
      </p:pic>
      <p:sp>
        <p:nvSpPr>
          <p:cNvPr id="488452" name="AutoShape 4"/>
          <p:cNvSpPr>
            <a:spLocks noChangeArrowheads="1"/>
          </p:cNvSpPr>
          <p:nvPr/>
        </p:nvSpPr>
        <p:spPr bwMode="auto">
          <a:xfrm>
            <a:off x="76200" y="2286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8453" name="AutoShape 5"/>
          <p:cNvSpPr>
            <a:spLocks noChangeArrowheads="1"/>
          </p:cNvSpPr>
          <p:nvPr/>
        </p:nvSpPr>
        <p:spPr bwMode="auto">
          <a:xfrm>
            <a:off x="76200" y="11430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8454" name="AutoShape 6"/>
          <p:cNvSpPr>
            <a:spLocks noChangeArrowheads="1"/>
          </p:cNvSpPr>
          <p:nvPr/>
        </p:nvSpPr>
        <p:spPr bwMode="auto">
          <a:xfrm>
            <a:off x="76200" y="54864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8455" name="AutoShape 7"/>
          <p:cNvSpPr>
            <a:spLocks noChangeArrowheads="1"/>
          </p:cNvSpPr>
          <p:nvPr/>
        </p:nvSpPr>
        <p:spPr bwMode="auto">
          <a:xfrm>
            <a:off x="76200" y="64008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8456" name="AutoShape 8"/>
          <p:cNvSpPr>
            <a:spLocks noChangeArrowheads="1"/>
          </p:cNvSpPr>
          <p:nvPr/>
        </p:nvSpPr>
        <p:spPr bwMode="auto">
          <a:xfrm>
            <a:off x="4038600" y="3810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8457" name="AutoShape 9"/>
          <p:cNvSpPr>
            <a:spLocks noChangeArrowheads="1"/>
          </p:cNvSpPr>
          <p:nvPr/>
        </p:nvSpPr>
        <p:spPr bwMode="auto">
          <a:xfrm>
            <a:off x="4038600" y="27432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8458" name="AutoShape 10"/>
          <p:cNvSpPr>
            <a:spLocks noChangeArrowheads="1"/>
          </p:cNvSpPr>
          <p:nvPr/>
        </p:nvSpPr>
        <p:spPr bwMode="auto">
          <a:xfrm>
            <a:off x="4038600" y="35052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8459" name="AutoShape 11"/>
          <p:cNvSpPr>
            <a:spLocks noChangeArrowheads="1"/>
          </p:cNvSpPr>
          <p:nvPr/>
        </p:nvSpPr>
        <p:spPr bwMode="auto">
          <a:xfrm>
            <a:off x="76200" y="40386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8460" name="AutoShape 12"/>
          <p:cNvSpPr>
            <a:spLocks noChangeArrowheads="1"/>
          </p:cNvSpPr>
          <p:nvPr/>
        </p:nvSpPr>
        <p:spPr bwMode="auto">
          <a:xfrm>
            <a:off x="76200" y="46482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88461" name="AutoShape 13"/>
          <p:cNvSpPr>
            <a:spLocks noChangeArrowheads="1"/>
          </p:cNvSpPr>
          <p:nvPr/>
        </p:nvSpPr>
        <p:spPr bwMode="auto">
          <a:xfrm>
            <a:off x="76200" y="35814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pic>
        <p:nvPicPr>
          <p:cNvPr id="488462" name="Picture 14" descr="C83C4924"/>
          <p:cNvPicPr>
            <a:picLocks noChangeAspect="1" noChangeArrowheads="1"/>
          </p:cNvPicPr>
          <p:nvPr/>
        </p:nvPicPr>
        <p:blipFill>
          <a:blip r:embed="rId5" cstate="print">
            <a:lum contrast="6000"/>
          </a:blip>
          <a:srcRect t="31596" b="34386"/>
          <a:stretch>
            <a:fillRect/>
          </a:stretch>
        </p:blipFill>
        <p:spPr bwMode="auto">
          <a:xfrm>
            <a:off x="4572000" y="4883150"/>
            <a:ext cx="3733800" cy="1898650"/>
          </a:xfrm>
          <a:prstGeom prst="rect">
            <a:avLst/>
          </a:prstGeom>
          <a:noFill/>
        </p:spPr>
      </p:pic>
      <p:sp>
        <p:nvSpPr>
          <p:cNvPr id="488463" name="Line 15"/>
          <p:cNvSpPr>
            <a:spLocks noChangeShapeType="1"/>
          </p:cNvSpPr>
          <p:nvPr/>
        </p:nvSpPr>
        <p:spPr bwMode="auto">
          <a:xfrm>
            <a:off x="533400" y="152400"/>
            <a:ext cx="1524000" cy="0"/>
          </a:xfrm>
          <a:prstGeom prst="line">
            <a:avLst/>
          </a:prstGeom>
          <a:noFill/>
          <a:ln w="12700" cap="sq">
            <a:solidFill>
              <a:srgbClr val="000000"/>
            </a:solidFill>
            <a:round/>
            <a:headEnd type="none" w="sm" len="sm"/>
            <a:tailEnd type="none" w="sm" len="sm"/>
          </a:ln>
          <a:effectLst/>
        </p:spPr>
        <p:txBody>
          <a:bodyPr wrap="none"/>
          <a:lstStyle/>
          <a:p>
            <a:endParaRPr lang="en-US"/>
          </a:p>
        </p:txBody>
      </p:sp>
      <p:sp>
        <p:nvSpPr>
          <p:cNvPr id="488464" name="WordArt 16"/>
          <p:cNvSpPr>
            <a:spLocks noChangeArrowheads="1" noChangeShapeType="1" noTextEdit="1"/>
          </p:cNvSpPr>
          <p:nvPr/>
        </p:nvSpPr>
        <p:spPr bwMode="auto">
          <a:xfrm rot="-1101958">
            <a:off x="2057400" y="1828800"/>
            <a:ext cx="4953000" cy="1524000"/>
          </a:xfrm>
          <a:prstGeom prst="rect">
            <a:avLst/>
          </a:prstGeom>
        </p:spPr>
        <p:txBody>
          <a:bodyPr wrap="none" fromWordArt="1">
            <a:prstTxWarp prst="textPlain">
              <a:avLst>
                <a:gd name="adj" fmla="val 50000"/>
              </a:avLst>
            </a:prstTxWarp>
          </a:bodyPr>
          <a:lstStyle/>
          <a:p>
            <a:pPr algn="ctr"/>
            <a:r>
              <a:rPr lang="en-US" sz="3600" kern="10">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ADVISORY</a:t>
            </a:r>
          </a:p>
        </p:txBody>
      </p:sp>
      <p:pic>
        <p:nvPicPr>
          <p:cNvPr id="488465" name="Picture 17"/>
          <p:cNvPicPr>
            <a:picLocks noChangeAspect="1" noChangeArrowheads="1"/>
          </p:cNvPicPr>
          <p:nvPr/>
        </p:nvPicPr>
        <p:blipFill>
          <a:blip r:embed="rId6" cstate="print"/>
          <a:srcRect/>
          <a:stretch>
            <a:fillRect/>
          </a:stretch>
        </p:blipFill>
        <p:spPr bwMode="auto">
          <a:xfrm rot="-257538">
            <a:off x="266700" y="1208088"/>
            <a:ext cx="8610600" cy="4441825"/>
          </a:xfrm>
          <a:prstGeom prst="rect">
            <a:avLst/>
          </a:prstGeom>
          <a:noFill/>
          <a:ln w="12700" cap="sq">
            <a:solidFill>
              <a:srgbClr val="000000"/>
            </a:solidFill>
            <a:miter lim="800000"/>
            <a:headEnd type="none" w="sm" len="sm"/>
            <a:tailEnd type="none" w="sm" len="sm"/>
          </a:ln>
          <a:effectLst/>
        </p:spPr>
      </p:pic>
      <p:grpSp>
        <p:nvGrpSpPr>
          <p:cNvPr id="2" name="Group 18"/>
          <p:cNvGrpSpPr>
            <a:grpSpLocks/>
          </p:cNvGrpSpPr>
          <p:nvPr/>
        </p:nvGrpSpPr>
        <p:grpSpPr bwMode="auto">
          <a:xfrm>
            <a:off x="195263" y="1219200"/>
            <a:ext cx="8720137" cy="4867275"/>
            <a:chOff x="133" y="768"/>
            <a:chExt cx="5493" cy="3066"/>
          </a:xfrm>
        </p:grpSpPr>
        <p:grpSp>
          <p:nvGrpSpPr>
            <p:cNvPr id="3" name="Group 19"/>
            <p:cNvGrpSpPr>
              <a:grpSpLocks/>
            </p:cNvGrpSpPr>
            <p:nvPr/>
          </p:nvGrpSpPr>
          <p:grpSpPr bwMode="auto">
            <a:xfrm>
              <a:off x="133" y="768"/>
              <a:ext cx="5493" cy="3066"/>
              <a:chOff x="168" y="672"/>
              <a:chExt cx="5493" cy="3066"/>
            </a:xfrm>
          </p:grpSpPr>
          <p:pic>
            <p:nvPicPr>
              <p:cNvPr id="488468" name="Picture 20"/>
              <p:cNvPicPr>
                <a:picLocks noChangeAspect="1" noChangeArrowheads="1"/>
              </p:cNvPicPr>
              <p:nvPr/>
            </p:nvPicPr>
            <p:blipFill>
              <a:blip r:embed="rId7" cstate="print"/>
              <a:srcRect/>
              <a:stretch>
                <a:fillRect/>
              </a:stretch>
            </p:blipFill>
            <p:spPr bwMode="auto">
              <a:xfrm rot="-245518">
                <a:off x="168" y="672"/>
                <a:ext cx="5424" cy="1641"/>
              </a:xfrm>
              <a:prstGeom prst="rect">
                <a:avLst/>
              </a:prstGeom>
              <a:noFill/>
              <a:ln w="12700" cap="sq">
                <a:solidFill>
                  <a:srgbClr val="000000"/>
                </a:solidFill>
                <a:miter lim="800000"/>
                <a:headEnd type="none" w="sm" len="sm"/>
                <a:tailEnd type="none" w="sm" len="sm"/>
              </a:ln>
              <a:effectLst/>
            </p:spPr>
          </p:pic>
          <p:pic>
            <p:nvPicPr>
              <p:cNvPr id="488469" name="Picture 21"/>
              <p:cNvPicPr>
                <a:picLocks noChangeAspect="1" noChangeArrowheads="1"/>
              </p:cNvPicPr>
              <p:nvPr/>
            </p:nvPicPr>
            <p:blipFill>
              <a:blip r:embed="rId8" cstate="print"/>
              <a:srcRect/>
              <a:stretch>
                <a:fillRect/>
              </a:stretch>
            </p:blipFill>
            <p:spPr bwMode="auto">
              <a:xfrm rot="-245882">
                <a:off x="238" y="2122"/>
                <a:ext cx="5423" cy="1616"/>
              </a:xfrm>
              <a:prstGeom prst="rect">
                <a:avLst/>
              </a:prstGeom>
              <a:noFill/>
              <a:ln w="12700" cap="sq">
                <a:noFill/>
                <a:miter lim="800000"/>
                <a:headEnd type="none" w="sm" len="sm"/>
                <a:tailEnd type="none" w="sm" len="sm"/>
              </a:ln>
              <a:effectLst/>
            </p:spPr>
          </p:pic>
        </p:grpSp>
        <p:sp>
          <p:nvSpPr>
            <p:cNvPr id="488470" name="Line 22"/>
            <p:cNvSpPr>
              <a:spLocks noChangeShapeType="1"/>
            </p:cNvSpPr>
            <p:nvPr/>
          </p:nvSpPr>
          <p:spPr bwMode="auto">
            <a:xfrm flipV="1">
              <a:off x="2880" y="864"/>
              <a:ext cx="2064" cy="192"/>
            </a:xfrm>
            <a:prstGeom prst="line">
              <a:avLst/>
            </a:prstGeom>
            <a:noFill/>
            <a:ln w="28575" cap="sq">
              <a:solidFill>
                <a:srgbClr val="FF0000"/>
              </a:solidFill>
              <a:round/>
              <a:headEnd type="none" w="sm" len="sm"/>
              <a:tailEnd type="none" w="sm" len="sm"/>
            </a:ln>
            <a:effectLst/>
          </p:spPr>
          <p:txBody>
            <a:bodyPr wrap="none"/>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88464"/>
                                        </p:tgtEl>
                                        <p:attrNameLst>
                                          <p:attrName>style.visibility</p:attrName>
                                        </p:attrNameLst>
                                      </p:cBhvr>
                                      <p:to>
                                        <p:strVal val="visible"/>
                                      </p:to>
                                    </p:set>
                                    <p:anim calcmode="lin" valueType="num">
                                      <p:cBhvr>
                                        <p:cTn id="7" dur="1000" fill="hold"/>
                                        <p:tgtEl>
                                          <p:spTgt spid="488464"/>
                                        </p:tgtEl>
                                        <p:attrNameLst>
                                          <p:attrName>ppt_w</p:attrName>
                                        </p:attrNameLst>
                                      </p:cBhvr>
                                      <p:tavLst>
                                        <p:tav tm="0">
                                          <p:val>
                                            <p:strVal val="#ppt_w*0.70"/>
                                          </p:val>
                                        </p:tav>
                                        <p:tav tm="100000">
                                          <p:val>
                                            <p:strVal val="#ppt_w"/>
                                          </p:val>
                                        </p:tav>
                                      </p:tavLst>
                                    </p:anim>
                                    <p:anim calcmode="lin" valueType="num">
                                      <p:cBhvr>
                                        <p:cTn id="8" dur="1000" fill="hold"/>
                                        <p:tgtEl>
                                          <p:spTgt spid="488464"/>
                                        </p:tgtEl>
                                        <p:attrNameLst>
                                          <p:attrName>ppt_h</p:attrName>
                                        </p:attrNameLst>
                                      </p:cBhvr>
                                      <p:tavLst>
                                        <p:tav tm="0">
                                          <p:val>
                                            <p:strVal val="#ppt_h"/>
                                          </p:val>
                                        </p:tav>
                                        <p:tav tm="100000">
                                          <p:val>
                                            <p:strVal val="#ppt_h"/>
                                          </p:val>
                                        </p:tav>
                                      </p:tavLst>
                                    </p:anim>
                                    <p:animEffect transition="in" filter="fade">
                                      <p:cBhvr>
                                        <p:cTn id="9" dur="1000"/>
                                        <p:tgtEl>
                                          <p:spTgt spid="48846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8846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498" name="Picture 2"/>
          <p:cNvPicPr>
            <a:picLocks noChangeAspect="1" noChangeArrowheads="1"/>
          </p:cNvPicPr>
          <p:nvPr/>
        </p:nvPicPr>
        <p:blipFill>
          <a:blip r:embed="rId3" cstate="print"/>
          <a:srcRect/>
          <a:stretch>
            <a:fillRect/>
          </a:stretch>
        </p:blipFill>
        <p:spPr bwMode="auto">
          <a:xfrm>
            <a:off x="4419600" y="304800"/>
            <a:ext cx="4495800" cy="4484688"/>
          </a:xfrm>
          <a:prstGeom prst="rect">
            <a:avLst/>
          </a:prstGeom>
          <a:noFill/>
          <a:ln w="12700" cap="sq">
            <a:solidFill>
              <a:srgbClr val="000000"/>
            </a:solidFill>
            <a:miter lim="800000"/>
            <a:headEnd type="none" w="sm" len="sm"/>
            <a:tailEnd type="none" w="sm" len="sm"/>
          </a:ln>
          <a:effectLst/>
        </p:spPr>
      </p:pic>
      <p:pic>
        <p:nvPicPr>
          <p:cNvPr id="490499" name="Picture 3"/>
          <p:cNvPicPr>
            <a:picLocks noGrp="1" noChangeAspect="1" noChangeArrowheads="1"/>
          </p:cNvPicPr>
          <p:nvPr>
            <p:ph idx="4294967295"/>
          </p:nvPr>
        </p:nvPicPr>
        <p:blipFill>
          <a:blip r:embed="rId4" cstate="print"/>
          <a:srcRect/>
          <a:stretch>
            <a:fillRect/>
          </a:stretch>
        </p:blipFill>
        <p:spPr>
          <a:xfrm>
            <a:off x="460375" y="0"/>
            <a:ext cx="3502025" cy="6858000"/>
          </a:xfrm>
          <a:noFill/>
          <a:ln w="12700" cap="sq">
            <a:solidFill>
              <a:srgbClr val="000000"/>
            </a:solidFill>
            <a:headEnd type="none" w="sm" len="sm"/>
            <a:tailEnd type="none" w="sm" len="sm"/>
          </a:ln>
        </p:spPr>
      </p:pic>
      <p:sp>
        <p:nvSpPr>
          <p:cNvPr id="490500" name="AutoShape 4"/>
          <p:cNvSpPr>
            <a:spLocks noChangeArrowheads="1"/>
          </p:cNvSpPr>
          <p:nvPr/>
        </p:nvSpPr>
        <p:spPr bwMode="auto">
          <a:xfrm>
            <a:off x="76200" y="2286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90501" name="AutoShape 5"/>
          <p:cNvSpPr>
            <a:spLocks noChangeArrowheads="1"/>
          </p:cNvSpPr>
          <p:nvPr/>
        </p:nvSpPr>
        <p:spPr bwMode="auto">
          <a:xfrm>
            <a:off x="76200" y="11430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90502" name="AutoShape 6"/>
          <p:cNvSpPr>
            <a:spLocks noChangeArrowheads="1"/>
          </p:cNvSpPr>
          <p:nvPr/>
        </p:nvSpPr>
        <p:spPr bwMode="auto">
          <a:xfrm>
            <a:off x="76200" y="54864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90503" name="AutoShape 7"/>
          <p:cNvSpPr>
            <a:spLocks noChangeArrowheads="1"/>
          </p:cNvSpPr>
          <p:nvPr/>
        </p:nvSpPr>
        <p:spPr bwMode="auto">
          <a:xfrm>
            <a:off x="76200" y="64008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90504" name="AutoShape 8"/>
          <p:cNvSpPr>
            <a:spLocks noChangeArrowheads="1"/>
          </p:cNvSpPr>
          <p:nvPr/>
        </p:nvSpPr>
        <p:spPr bwMode="auto">
          <a:xfrm>
            <a:off x="4038600" y="3810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90505" name="AutoShape 9"/>
          <p:cNvSpPr>
            <a:spLocks noChangeArrowheads="1"/>
          </p:cNvSpPr>
          <p:nvPr/>
        </p:nvSpPr>
        <p:spPr bwMode="auto">
          <a:xfrm>
            <a:off x="4038600" y="27432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90506" name="AutoShape 10"/>
          <p:cNvSpPr>
            <a:spLocks noChangeArrowheads="1"/>
          </p:cNvSpPr>
          <p:nvPr/>
        </p:nvSpPr>
        <p:spPr bwMode="auto">
          <a:xfrm>
            <a:off x="4038600" y="35052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90507" name="AutoShape 11"/>
          <p:cNvSpPr>
            <a:spLocks noChangeArrowheads="1"/>
          </p:cNvSpPr>
          <p:nvPr/>
        </p:nvSpPr>
        <p:spPr bwMode="auto">
          <a:xfrm>
            <a:off x="76200" y="40386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90508" name="AutoShape 12"/>
          <p:cNvSpPr>
            <a:spLocks noChangeArrowheads="1"/>
          </p:cNvSpPr>
          <p:nvPr/>
        </p:nvSpPr>
        <p:spPr bwMode="auto">
          <a:xfrm>
            <a:off x="76200" y="46482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sp>
        <p:nvSpPr>
          <p:cNvPr id="490509" name="AutoShape 13"/>
          <p:cNvSpPr>
            <a:spLocks noChangeArrowheads="1"/>
          </p:cNvSpPr>
          <p:nvPr/>
        </p:nvSpPr>
        <p:spPr bwMode="auto">
          <a:xfrm>
            <a:off x="76200" y="3581400"/>
            <a:ext cx="457200" cy="152400"/>
          </a:xfrm>
          <a:prstGeom prst="rightArrow">
            <a:avLst>
              <a:gd name="adj1" fmla="val 50000"/>
              <a:gd name="adj2" fmla="val 75000"/>
            </a:avLst>
          </a:prstGeom>
          <a:solidFill>
            <a:srgbClr val="FF0000"/>
          </a:solidFill>
          <a:ln w="12700" cap="sq">
            <a:solidFill>
              <a:schemeClr val="tx1"/>
            </a:solidFill>
            <a:miter lim="800000"/>
            <a:headEnd type="none" w="sm" len="sm"/>
            <a:tailEnd type="none" w="sm" len="sm"/>
          </a:ln>
          <a:effectLst/>
        </p:spPr>
        <p:txBody>
          <a:bodyPr wrap="none" anchor="ctr"/>
          <a:lstStyle/>
          <a:p>
            <a:endParaRPr lang="en-US"/>
          </a:p>
        </p:txBody>
      </p:sp>
      <p:pic>
        <p:nvPicPr>
          <p:cNvPr id="490510" name="Picture 14" descr="C83C4924"/>
          <p:cNvPicPr>
            <a:picLocks noChangeAspect="1" noChangeArrowheads="1"/>
          </p:cNvPicPr>
          <p:nvPr/>
        </p:nvPicPr>
        <p:blipFill>
          <a:blip r:embed="rId5" cstate="print">
            <a:lum contrast="6000"/>
          </a:blip>
          <a:srcRect t="31596" b="34386"/>
          <a:stretch>
            <a:fillRect/>
          </a:stretch>
        </p:blipFill>
        <p:spPr bwMode="auto">
          <a:xfrm>
            <a:off x="4572000" y="4883150"/>
            <a:ext cx="3733800" cy="1898650"/>
          </a:xfrm>
          <a:prstGeom prst="rect">
            <a:avLst/>
          </a:prstGeom>
          <a:noFill/>
        </p:spPr>
      </p:pic>
      <p:sp>
        <p:nvSpPr>
          <p:cNvPr id="490511" name="Line 15"/>
          <p:cNvSpPr>
            <a:spLocks noChangeShapeType="1"/>
          </p:cNvSpPr>
          <p:nvPr/>
        </p:nvSpPr>
        <p:spPr bwMode="auto">
          <a:xfrm>
            <a:off x="533400" y="152400"/>
            <a:ext cx="1524000" cy="0"/>
          </a:xfrm>
          <a:prstGeom prst="line">
            <a:avLst/>
          </a:prstGeom>
          <a:noFill/>
          <a:ln w="12700" cap="sq">
            <a:solidFill>
              <a:srgbClr val="000000"/>
            </a:solidFill>
            <a:round/>
            <a:headEnd type="none" w="sm" len="sm"/>
            <a:tailEnd type="none" w="sm" len="sm"/>
          </a:ln>
          <a:effectLst/>
        </p:spPr>
        <p:txBody>
          <a:bodyPr wrap="none"/>
          <a:lstStyle/>
          <a:p>
            <a:endParaRPr lang="en-US"/>
          </a:p>
        </p:txBody>
      </p:sp>
      <p:sp>
        <p:nvSpPr>
          <p:cNvPr id="490512" name="WordArt 16"/>
          <p:cNvSpPr>
            <a:spLocks noChangeArrowheads="1" noChangeShapeType="1" noTextEdit="1"/>
          </p:cNvSpPr>
          <p:nvPr/>
        </p:nvSpPr>
        <p:spPr bwMode="auto">
          <a:xfrm rot="-1101958">
            <a:off x="2057400" y="1828800"/>
            <a:ext cx="4953000" cy="1524000"/>
          </a:xfrm>
          <a:prstGeom prst="rect">
            <a:avLst/>
          </a:prstGeom>
        </p:spPr>
        <p:txBody>
          <a:bodyPr wrap="none" fromWordArt="1">
            <a:prstTxWarp prst="textPlain">
              <a:avLst>
                <a:gd name="adj" fmla="val 50000"/>
              </a:avLst>
            </a:prstTxWarp>
          </a:bodyPr>
          <a:lstStyle/>
          <a:p>
            <a:pPr algn="ctr"/>
            <a:r>
              <a:rPr lang="en-US" sz="3600" kern="10">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ADVISORY</a:t>
            </a:r>
          </a:p>
        </p:txBody>
      </p:sp>
      <p:pic>
        <p:nvPicPr>
          <p:cNvPr id="490513" name="Picture 17"/>
          <p:cNvPicPr>
            <a:picLocks noChangeAspect="1" noChangeArrowheads="1"/>
          </p:cNvPicPr>
          <p:nvPr/>
        </p:nvPicPr>
        <p:blipFill>
          <a:blip r:embed="rId6" cstate="print"/>
          <a:srcRect/>
          <a:stretch>
            <a:fillRect/>
          </a:stretch>
        </p:blipFill>
        <p:spPr bwMode="auto">
          <a:xfrm rot="-257538">
            <a:off x="266700" y="1208088"/>
            <a:ext cx="8610600" cy="4441825"/>
          </a:xfrm>
          <a:prstGeom prst="rect">
            <a:avLst/>
          </a:prstGeom>
          <a:noFill/>
          <a:ln w="12700" cap="sq">
            <a:solidFill>
              <a:srgbClr val="000000"/>
            </a:solidFill>
            <a:miter lim="800000"/>
            <a:headEnd type="none" w="sm" len="sm"/>
            <a:tailEnd type="none" w="sm" len="sm"/>
          </a:ln>
          <a:effectLst/>
        </p:spPr>
      </p:pic>
      <p:grpSp>
        <p:nvGrpSpPr>
          <p:cNvPr id="2" name="Group 18"/>
          <p:cNvGrpSpPr>
            <a:grpSpLocks/>
          </p:cNvGrpSpPr>
          <p:nvPr/>
        </p:nvGrpSpPr>
        <p:grpSpPr bwMode="auto">
          <a:xfrm>
            <a:off x="195263" y="1219200"/>
            <a:ext cx="8720137" cy="4867275"/>
            <a:chOff x="133" y="768"/>
            <a:chExt cx="5493" cy="3066"/>
          </a:xfrm>
        </p:grpSpPr>
        <p:grpSp>
          <p:nvGrpSpPr>
            <p:cNvPr id="3" name="Group 19"/>
            <p:cNvGrpSpPr>
              <a:grpSpLocks/>
            </p:cNvGrpSpPr>
            <p:nvPr/>
          </p:nvGrpSpPr>
          <p:grpSpPr bwMode="auto">
            <a:xfrm>
              <a:off x="133" y="768"/>
              <a:ext cx="5493" cy="3066"/>
              <a:chOff x="168" y="672"/>
              <a:chExt cx="5493" cy="3066"/>
            </a:xfrm>
          </p:grpSpPr>
          <p:pic>
            <p:nvPicPr>
              <p:cNvPr id="490516" name="Picture 20"/>
              <p:cNvPicPr>
                <a:picLocks noChangeAspect="1" noChangeArrowheads="1"/>
              </p:cNvPicPr>
              <p:nvPr/>
            </p:nvPicPr>
            <p:blipFill>
              <a:blip r:embed="rId7" cstate="print"/>
              <a:srcRect/>
              <a:stretch>
                <a:fillRect/>
              </a:stretch>
            </p:blipFill>
            <p:spPr bwMode="auto">
              <a:xfrm rot="-245518">
                <a:off x="168" y="672"/>
                <a:ext cx="5424" cy="1641"/>
              </a:xfrm>
              <a:prstGeom prst="rect">
                <a:avLst/>
              </a:prstGeom>
              <a:noFill/>
              <a:ln w="12700" cap="sq">
                <a:solidFill>
                  <a:srgbClr val="000000"/>
                </a:solidFill>
                <a:miter lim="800000"/>
                <a:headEnd type="none" w="sm" len="sm"/>
                <a:tailEnd type="none" w="sm" len="sm"/>
              </a:ln>
              <a:effectLst/>
            </p:spPr>
          </p:pic>
          <p:pic>
            <p:nvPicPr>
              <p:cNvPr id="490517" name="Picture 21"/>
              <p:cNvPicPr>
                <a:picLocks noChangeAspect="1" noChangeArrowheads="1"/>
              </p:cNvPicPr>
              <p:nvPr/>
            </p:nvPicPr>
            <p:blipFill>
              <a:blip r:embed="rId8" cstate="print"/>
              <a:srcRect/>
              <a:stretch>
                <a:fillRect/>
              </a:stretch>
            </p:blipFill>
            <p:spPr bwMode="auto">
              <a:xfrm rot="-245882">
                <a:off x="238" y="2122"/>
                <a:ext cx="5423" cy="1616"/>
              </a:xfrm>
              <a:prstGeom prst="rect">
                <a:avLst/>
              </a:prstGeom>
              <a:noFill/>
              <a:ln w="12700" cap="sq">
                <a:noFill/>
                <a:miter lim="800000"/>
                <a:headEnd type="none" w="sm" len="sm"/>
                <a:tailEnd type="none" w="sm" len="sm"/>
              </a:ln>
              <a:effectLst/>
            </p:spPr>
          </p:pic>
        </p:grpSp>
        <p:sp>
          <p:nvSpPr>
            <p:cNvPr id="490518" name="Line 22"/>
            <p:cNvSpPr>
              <a:spLocks noChangeShapeType="1"/>
            </p:cNvSpPr>
            <p:nvPr/>
          </p:nvSpPr>
          <p:spPr bwMode="auto">
            <a:xfrm flipV="1">
              <a:off x="2880" y="864"/>
              <a:ext cx="2064" cy="192"/>
            </a:xfrm>
            <a:prstGeom prst="line">
              <a:avLst/>
            </a:prstGeom>
            <a:noFill/>
            <a:ln w="28575" cap="sq">
              <a:solidFill>
                <a:srgbClr val="FF0000"/>
              </a:solidFill>
              <a:round/>
              <a:headEnd type="none" w="sm" len="sm"/>
              <a:tailEnd type="none" w="sm" len="sm"/>
            </a:ln>
            <a:effectLst/>
          </p:spPr>
          <p:txBody>
            <a:bodyPr wrap="none"/>
            <a:lstStyle/>
            <a:p>
              <a:endParaRPr lang="en-US"/>
            </a:p>
          </p:txBody>
        </p:sp>
      </p:grpSp>
      <p:pic>
        <p:nvPicPr>
          <p:cNvPr id="490519" name="Picture 23"/>
          <p:cNvPicPr>
            <a:picLocks noChangeAspect="1" noChangeArrowheads="1"/>
          </p:cNvPicPr>
          <p:nvPr/>
        </p:nvPicPr>
        <p:blipFill>
          <a:blip r:embed="rId9" cstate="print"/>
          <a:srcRect/>
          <a:stretch>
            <a:fillRect/>
          </a:stretch>
        </p:blipFill>
        <p:spPr bwMode="auto">
          <a:xfrm>
            <a:off x="76200" y="990600"/>
            <a:ext cx="8991600" cy="5241925"/>
          </a:xfrm>
          <a:prstGeom prst="rect">
            <a:avLst/>
          </a:prstGeom>
          <a:noFill/>
          <a:ln w="12700" cap="sq">
            <a:solidFill>
              <a:srgbClr val="000000"/>
            </a:solidFill>
            <a:miter lim="800000"/>
            <a:headEnd type="none" w="sm" len="sm"/>
            <a:tailEnd type="none" w="sm" len="sm"/>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90512"/>
                                        </p:tgtEl>
                                        <p:attrNameLst>
                                          <p:attrName>style.visibility</p:attrName>
                                        </p:attrNameLst>
                                      </p:cBhvr>
                                      <p:to>
                                        <p:strVal val="visible"/>
                                      </p:to>
                                    </p:set>
                                    <p:anim calcmode="lin" valueType="num">
                                      <p:cBhvr>
                                        <p:cTn id="7" dur="1000" fill="hold"/>
                                        <p:tgtEl>
                                          <p:spTgt spid="490512"/>
                                        </p:tgtEl>
                                        <p:attrNameLst>
                                          <p:attrName>ppt_w</p:attrName>
                                        </p:attrNameLst>
                                      </p:cBhvr>
                                      <p:tavLst>
                                        <p:tav tm="0">
                                          <p:val>
                                            <p:strVal val="#ppt_w*0.70"/>
                                          </p:val>
                                        </p:tav>
                                        <p:tav tm="100000">
                                          <p:val>
                                            <p:strVal val="#ppt_w"/>
                                          </p:val>
                                        </p:tav>
                                      </p:tavLst>
                                    </p:anim>
                                    <p:anim calcmode="lin" valueType="num">
                                      <p:cBhvr>
                                        <p:cTn id="8" dur="1000" fill="hold"/>
                                        <p:tgtEl>
                                          <p:spTgt spid="490512"/>
                                        </p:tgtEl>
                                        <p:attrNameLst>
                                          <p:attrName>ppt_h</p:attrName>
                                        </p:attrNameLst>
                                      </p:cBhvr>
                                      <p:tavLst>
                                        <p:tav tm="0">
                                          <p:val>
                                            <p:strVal val="#ppt_h"/>
                                          </p:val>
                                        </p:tav>
                                        <p:tav tm="100000">
                                          <p:val>
                                            <p:strVal val="#ppt_h"/>
                                          </p:val>
                                        </p:tav>
                                      </p:tavLst>
                                    </p:anim>
                                    <p:animEffect transition="in" filter="fade">
                                      <p:cBhvr>
                                        <p:cTn id="9" dur="1000"/>
                                        <p:tgtEl>
                                          <p:spTgt spid="4905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905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90519"/>
                                        </p:tgtEl>
                                        <p:attrNameLst>
                                          <p:attrName>style.visibility</p:attrName>
                                        </p:attrNameLst>
                                      </p:cBhvr>
                                      <p:to>
                                        <p:strVal val="visible"/>
                                      </p:to>
                                    </p:set>
                                    <p:animEffect transition="in" filter="blinds(horizontal)">
                                      <p:cBhvr>
                                        <p:cTn id="22" dur="500"/>
                                        <p:tgtEl>
                                          <p:spTgt spid="490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idx="4294967295"/>
          </p:nvPr>
        </p:nvSpPr>
        <p:spPr>
          <a:xfrm>
            <a:off x="0" y="152400"/>
            <a:ext cx="8229600" cy="808038"/>
          </a:xfrm>
        </p:spPr>
        <p:txBody>
          <a:bodyPr/>
          <a:lstStyle/>
          <a:p>
            <a:r>
              <a:rPr lang="en-US"/>
              <a:t>Droplet Size</a:t>
            </a:r>
          </a:p>
        </p:txBody>
      </p:sp>
      <p:pic>
        <p:nvPicPr>
          <p:cNvPr id="353283" name="Picture 3"/>
          <p:cNvPicPr>
            <a:picLocks noChangeAspect="1" noChangeArrowheads="1"/>
          </p:cNvPicPr>
          <p:nvPr/>
        </p:nvPicPr>
        <p:blipFill>
          <a:blip r:embed="rId3" cstate="print"/>
          <a:srcRect/>
          <a:stretch>
            <a:fillRect/>
          </a:stretch>
        </p:blipFill>
        <p:spPr bwMode="auto">
          <a:xfrm>
            <a:off x="114300" y="3429000"/>
            <a:ext cx="8915400" cy="1263650"/>
          </a:xfrm>
          <a:prstGeom prst="rect">
            <a:avLst/>
          </a:prstGeom>
          <a:noFill/>
        </p:spPr>
      </p:pic>
      <p:pic>
        <p:nvPicPr>
          <p:cNvPr id="353284" name="Picture 4"/>
          <p:cNvPicPr>
            <a:picLocks noGrp="1" noChangeAspect="1" noChangeArrowheads="1"/>
          </p:cNvPicPr>
          <p:nvPr>
            <p:ph idx="4294967295"/>
          </p:nvPr>
        </p:nvPicPr>
        <p:blipFill>
          <a:blip r:embed="rId4" cstate="print"/>
          <a:srcRect/>
          <a:stretch>
            <a:fillRect/>
          </a:stretch>
        </p:blipFill>
        <p:spPr>
          <a:xfrm>
            <a:off x="228600" y="990600"/>
            <a:ext cx="8763000" cy="887413"/>
          </a:xfrm>
          <a:noFill/>
          <a:ln/>
        </p:spPr>
      </p:pic>
      <p:pic>
        <p:nvPicPr>
          <p:cNvPr id="353285" name="Picture 5"/>
          <p:cNvPicPr>
            <a:picLocks noChangeAspect="1" noChangeArrowheads="1"/>
          </p:cNvPicPr>
          <p:nvPr/>
        </p:nvPicPr>
        <p:blipFill>
          <a:blip r:embed="rId5" cstate="print"/>
          <a:srcRect/>
          <a:stretch>
            <a:fillRect/>
          </a:stretch>
        </p:blipFill>
        <p:spPr bwMode="auto">
          <a:xfrm>
            <a:off x="304800" y="2057400"/>
            <a:ext cx="6324600" cy="304800"/>
          </a:xfrm>
          <a:prstGeom prst="rect">
            <a:avLst/>
          </a:prstGeom>
          <a:noFill/>
        </p:spPr>
      </p:pic>
      <p:pic>
        <p:nvPicPr>
          <p:cNvPr id="353286" name="Picture 6"/>
          <p:cNvPicPr>
            <a:picLocks noChangeAspect="1" noChangeArrowheads="1"/>
          </p:cNvPicPr>
          <p:nvPr/>
        </p:nvPicPr>
        <p:blipFill>
          <a:blip r:embed="rId6" cstate="print"/>
          <a:srcRect/>
          <a:stretch>
            <a:fillRect/>
          </a:stretch>
        </p:blipFill>
        <p:spPr bwMode="auto">
          <a:xfrm>
            <a:off x="247650" y="4876800"/>
            <a:ext cx="8610600" cy="765175"/>
          </a:xfrm>
          <a:prstGeom prst="rect">
            <a:avLst/>
          </a:prstGeom>
          <a:noFill/>
        </p:spPr>
      </p:pic>
      <p:sp>
        <p:nvSpPr>
          <p:cNvPr id="353287" name="Oval 7"/>
          <p:cNvSpPr>
            <a:spLocks noChangeArrowheads="1"/>
          </p:cNvSpPr>
          <p:nvPr/>
        </p:nvSpPr>
        <p:spPr bwMode="auto">
          <a:xfrm>
            <a:off x="3657600" y="5280025"/>
            <a:ext cx="1600200" cy="381000"/>
          </a:xfrm>
          <a:prstGeom prst="ellipse">
            <a:avLst/>
          </a:prstGeom>
          <a:noFill/>
          <a:ln w="38100" cap="sq">
            <a:solidFill>
              <a:srgbClr val="FF0000"/>
            </a:solidFill>
            <a:round/>
            <a:headEnd type="none" w="sm" len="sm"/>
            <a:tailEnd type="none" w="sm" len="sm"/>
          </a:ln>
          <a:effectLst/>
        </p:spPr>
        <p:txBody>
          <a:bodyPr wrap="none" anchor="ctr"/>
          <a:lstStyle/>
          <a:p>
            <a:endParaRPr lang="en-US"/>
          </a:p>
        </p:txBody>
      </p:sp>
      <p:sp>
        <p:nvSpPr>
          <p:cNvPr id="353288" name="Line 8"/>
          <p:cNvSpPr>
            <a:spLocks noChangeShapeType="1"/>
          </p:cNvSpPr>
          <p:nvPr/>
        </p:nvSpPr>
        <p:spPr bwMode="auto">
          <a:xfrm flipH="1">
            <a:off x="2590800" y="5486400"/>
            <a:ext cx="1066800" cy="0"/>
          </a:xfrm>
          <a:prstGeom prst="line">
            <a:avLst/>
          </a:prstGeom>
          <a:noFill/>
          <a:ln w="38100" cap="sq">
            <a:solidFill>
              <a:srgbClr val="FF0000"/>
            </a:solidFill>
            <a:round/>
            <a:headEnd type="none" w="sm" len="sm"/>
            <a:tailEnd type="triangle" w="med" len="med"/>
          </a:ln>
          <a:effectLst/>
        </p:spPr>
        <p:txBody>
          <a:bodyPr wrap="none"/>
          <a:lstStyle/>
          <a:p>
            <a:endParaRPr lang="en-US"/>
          </a:p>
        </p:txBody>
      </p:sp>
      <p:pic>
        <p:nvPicPr>
          <p:cNvPr id="353289" name="Picture 9"/>
          <p:cNvPicPr>
            <a:picLocks noChangeAspect="1" noChangeArrowheads="1"/>
          </p:cNvPicPr>
          <p:nvPr/>
        </p:nvPicPr>
        <p:blipFill>
          <a:blip r:embed="rId7" cstate="print"/>
          <a:srcRect/>
          <a:stretch>
            <a:fillRect/>
          </a:stretch>
        </p:blipFill>
        <p:spPr bwMode="auto">
          <a:xfrm>
            <a:off x="304800" y="5791200"/>
            <a:ext cx="3505200" cy="390525"/>
          </a:xfrm>
          <a:prstGeom prst="rect">
            <a:avLst/>
          </a:prstGeom>
          <a:noFill/>
        </p:spPr>
      </p:pic>
      <p:pic>
        <p:nvPicPr>
          <p:cNvPr id="353290" name="Picture 10"/>
          <p:cNvPicPr>
            <a:picLocks noChangeAspect="1" noChangeArrowheads="1"/>
          </p:cNvPicPr>
          <p:nvPr/>
        </p:nvPicPr>
        <p:blipFill>
          <a:blip r:embed="rId8" cstate="print"/>
          <a:srcRect/>
          <a:stretch>
            <a:fillRect/>
          </a:stretch>
        </p:blipFill>
        <p:spPr bwMode="auto">
          <a:xfrm>
            <a:off x="342900" y="2514600"/>
            <a:ext cx="8458200" cy="644525"/>
          </a:xfrm>
          <a:prstGeom prst="rect">
            <a:avLst/>
          </a:prstGeom>
          <a:noFill/>
        </p:spPr>
      </p:pic>
      <p:pic>
        <p:nvPicPr>
          <p:cNvPr id="353291" name="Picture 11"/>
          <p:cNvPicPr>
            <a:picLocks noChangeAspect="1" noChangeArrowheads="1"/>
          </p:cNvPicPr>
          <p:nvPr/>
        </p:nvPicPr>
        <p:blipFill>
          <a:blip r:embed="rId9" cstate="print"/>
          <a:srcRect/>
          <a:stretch>
            <a:fillRect/>
          </a:stretch>
        </p:blipFill>
        <p:spPr bwMode="auto">
          <a:xfrm>
            <a:off x="381000" y="6248400"/>
            <a:ext cx="5715000" cy="396875"/>
          </a:xfrm>
          <a:prstGeom prst="rect">
            <a:avLst/>
          </a:prstGeom>
          <a:noFill/>
          <a:ln w="12700" cap="sq">
            <a:noFill/>
            <a:miter lim="800000"/>
            <a:headEnd type="none" w="sm" len="sm"/>
            <a:tailEnd type="none" w="sm" len="sm"/>
          </a:ln>
          <a:effectLst/>
        </p:spPr>
      </p:pic>
      <p:pic>
        <p:nvPicPr>
          <p:cNvPr id="353292" name="Picture 12"/>
          <p:cNvPicPr>
            <a:picLocks noChangeAspect="1" noChangeArrowheads="1"/>
          </p:cNvPicPr>
          <p:nvPr/>
        </p:nvPicPr>
        <p:blipFill>
          <a:blip r:embed="rId10" cstate="print"/>
          <a:srcRect/>
          <a:stretch>
            <a:fillRect/>
          </a:stretch>
        </p:blipFill>
        <p:spPr bwMode="auto">
          <a:xfrm>
            <a:off x="4191000" y="5791200"/>
            <a:ext cx="3876675" cy="381000"/>
          </a:xfrm>
          <a:prstGeom prst="rect">
            <a:avLst/>
          </a:prstGeom>
          <a:noFill/>
          <a:ln w="12700" cap="sq">
            <a:noFill/>
            <a:miter lim="800000"/>
            <a:headEnd type="none" w="sm" len="sm"/>
            <a:tailEnd type="none" w="sm" len="sm"/>
          </a:ln>
          <a:effectLst/>
        </p:spPr>
      </p:pic>
      <p:sp>
        <p:nvSpPr>
          <p:cNvPr id="353293" name="Text Box 13"/>
          <p:cNvSpPr txBox="1">
            <a:spLocks noChangeArrowheads="1"/>
          </p:cNvSpPr>
          <p:nvPr/>
        </p:nvSpPr>
        <p:spPr bwMode="auto">
          <a:xfrm rot="-1247647">
            <a:off x="584200" y="3427413"/>
            <a:ext cx="7983538" cy="800100"/>
          </a:xfrm>
          <a:prstGeom prst="rect">
            <a:avLst/>
          </a:prstGeom>
          <a:solidFill>
            <a:schemeClr val="bg1"/>
          </a:solidFill>
          <a:ln w="38100">
            <a:solidFill>
              <a:srgbClr val="FF0000"/>
            </a:solidFill>
            <a:prstDash val="dash"/>
            <a:miter lim="800000"/>
            <a:headEnd type="none" w="sm" len="sm"/>
            <a:tailEnd type="none" w="sm" len="sm"/>
          </a:ln>
          <a:effectLst/>
        </p:spPr>
        <p:txBody>
          <a:bodyPr>
            <a:spAutoFit/>
          </a:bodyPr>
          <a:lstStyle/>
          <a:p>
            <a:pPr>
              <a:spcBef>
                <a:spcPct val="50000"/>
              </a:spcBef>
            </a:pPr>
            <a:r>
              <a:rPr lang="en-US" sz="4400" dirty="0">
                <a:solidFill>
                  <a:srgbClr val="000000"/>
                </a:solidFill>
              </a:rPr>
              <a:t>Not less than 600 microns VMD</a:t>
            </a:r>
          </a:p>
        </p:txBody>
      </p:sp>
      <p:sp>
        <p:nvSpPr>
          <p:cNvPr id="353294" name="Line 14"/>
          <p:cNvSpPr>
            <a:spLocks noChangeShapeType="1"/>
          </p:cNvSpPr>
          <p:nvPr/>
        </p:nvSpPr>
        <p:spPr bwMode="auto">
          <a:xfrm>
            <a:off x="6710363" y="4133850"/>
            <a:ext cx="2286000" cy="0"/>
          </a:xfrm>
          <a:prstGeom prst="line">
            <a:avLst/>
          </a:prstGeom>
          <a:noFill/>
          <a:ln w="38100" cap="sq">
            <a:solidFill>
              <a:srgbClr val="FF0000"/>
            </a:solidFill>
            <a:round/>
            <a:headEnd type="none" w="sm" len="sm"/>
            <a:tailEnd type="none" w="sm" len="sm"/>
          </a:ln>
          <a:effectLst/>
        </p:spPr>
        <p:txBody>
          <a:bodyPr wrap="none"/>
          <a:lstStyle/>
          <a:p>
            <a:endParaRPr lang="en-US"/>
          </a:p>
        </p:txBody>
      </p:sp>
      <p:pic>
        <p:nvPicPr>
          <p:cNvPr id="353295" name="Picture 15"/>
          <p:cNvPicPr>
            <a:picLocks noChangeAspect="1" noChangeArrowheads="1"/>
          </p:cNvPicPr>
          <p:nvPr/>
        </p:nvPicPr>
        <p:blipFill>
          <a:blip r:embed="rId10" cstate="print"/>
          <a:srcRect/>
          <a:stretch>
            <a:fillRect/>
          </a:stretch>
        </p:blipFill>
        <p:spPr bwMode="auto">
          <a:xfrm rot="-617097">
            <a:off x="1219200" y="4648200"/>
            <a:ext cx="6934200" cy="681038"/>
          </a:xfrm>
          <a:prstGeom prst="rect">
            <a:avLst/>
          </a:prstGeom>
          <a:noFill/>
          <a:ln w="38100">
            <a:solidFill>
              <a:srgbClr val="FF0000"/>
            </a:solidFill>
            <a:prstDash val="dash"/>
            <a:miter lim="800000"/>
            <a:headEnd type="none" w="sm" len="sm"/>
            <a:tailEnd type="none" w="sm" len="sm"/>
          </a:ln>
          <a:effectLst/>
        </p:spPr>
      </p:pic>
      <p:sp>
        <p:nvSpPr>
          <p:cNvPr id="353296" name="AutoShape 16"/>
          <p:cNvSpPr>
            <a:spLocks noChangeArrowheads="1"/>
          </p:cNvSpPr>
          <p:nvPr/>
        </p:nvSpPr>
        <p:spPr bwMode="auto">
          <a:xfrm rot="10602233">
            <a:off x="5257800" y="4876800"/>
            <a:ext cx="3810000" cy="9509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folHlink"/>
          </a:solidFill>
          <a:ln w="12700" cap="sq">
            <a:solidFill>
              <a:schemeClr val="folHlink"/>
            </a:solidFill>
            <a:miter lim="800000"/>
            <a:headEnd type="none" w="sm" len="sm"/>
            <a:tailEnd type="none" w="sm" len="sm"/>
          </a:ln>
          <a:effectLst/>
        </p:spPr>
        <p:txBody>
          <a:bodyPr rot="10800000" wrap="none" anchor="ctr"/>
          <a:lstStyle/>
          <a:p>
            <a:pPr algn="ctr"/>
            <a:endParaRPr lang="en-US"/>
          </a:p>
        </p:txBody>
      </p:sp>
      <p:sp>
        <p:nvSpPr>
          <p:cNvPr id="353297" name="Text Box 17"/>
          <p:cNvSpPr txBox="1">
            <a:spLocks noChangeArrowheads="1"/>
          </p:cNvSpPr>
          <p:nvPr/>
        </p:nvSpPr>
        <p:spPr bwMode="auto">
          <a:xfrm rot="548294">
            <a:off x="1990099" y="1224703"/>
            <a:ext cx="4984750" cy="1470025"/>
          </a:xfrm>
          <a:prstGeom prst="rect">
            <a:avLst/>
          </a:prstGeom>
          <a:solidFill>
            <a:schemeClr val="bg1"/>
          </a:solidFill>
          <a:ln w="38100">
            <a:solidFill>
              <a:srgbClr val="FF0000"/>
            </a:solidFill>
            <a:prstDash val="dash"/>
            <a:miter lim="800000"/>
            <a:headEnd type="none" w="sm" len="sm"/>
            <a:tailEnd type="none" w="sm" len="sm"/>
          </a:ln>
          <a:effectLst/>
        </p:spPr>
        <p:txBody>
          <a:bodyPr wrap="none">
            <a:spAutoFit/>
          </a:bodyPr>
          <a:lstStyle/>
          <a:p>
            <a:pPr algn="ctr"/>
            <a:r>
              <a:rPr lang="en-US" sz="4400" dirty="0">
                <a:solidFill>
                  <a:srgbClr val="000000"/>
                </a:solidFill>
              </a:rPr>
              <a:t>Coarse droplets</a:t>
            </a:r>
          </a:p>
          <a:p>
            <a:pPr algn="ctr"/>
            <a:r>
              <a:rPr lang="en-US" sz="4400" dirty="0">
                <a:solidFill>
                  <a:srgbClr val="000000"/>
                </a:solidFill>
              </a:rPr>
              <a:t>300 to 500 microns</a:t>
            </a:r>
          </a:p>
        </p:txBody>
      </p:sp>
      <p:sp>
        <p:nvSpPr>
          <p:cNvPr id="353298" name="Text Box 18"/>
          <p:cNvSpPr txBox="1">
            <a:spLocks noChangeArrowheads="1"/>
          </p:cNvSpPr>
          <p:nvPr/>
        </p:nvSpPr>
        <p:spPr bwMode="auto">
          <a:xfrm rot="-520390">
            <a:off x="2578100" y="2286000"/>
            <a:ext cx="5311775" cy="1349375"/>
          </a:xfrm>
          <a:prstGeom prst="rect">
            <a:avLst/>
          </a:prstGeom>
          <a:solidFill>
            <a:schemeClr val="bg1"/>
          </a:solidFill>
          <a:ln w="38100">
            <a:solidFill>
              <a:srgbClr val="FF0000"/>
            </a:solidFill>
            <a:prstDash val="dash"/>
            <a:miter lim="800000"/>
            <a:headEnd type="none" w="sm" len="sm"/>
            <a:tailEnd type="none" w="sm" len="sm"/>
          </a:ln>
          <a:effectLst/>
        </p:spPr>
        <p:txBody>
          <a:bodyPr wrap="none">
            <a:spAutoFit/>
          </a:bodyPr>
          <a:lstStyle/>
          <a:p>
            <a:pPr algn="ctr"/>
            <a:r>
              <a:rPr lang="en-US" sz="4000" dirty="0">
                <a:solidFill>
                  <a:srgbClr val="000000"/>
                </a:solidFill>
              </a:rPr>
              <a:t>For herbicides: do not </a:t>
            </a:r>
          </a:p>
          <a:p>
            <a:pPr algn="ctr"/>
            <a:r>
              <a:rPr lang="en-US" sz="4000" dirty="0">
                <a:solidFill>
                  <a:srgbClr val="000000"/>
                </a:solidFill>
              </a:rPr>
              <a:t>use fine droplet sprays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32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5329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532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53298"/>
                                        </p:tgtEl>
                                        <p:attrNameLst>
                                          <p:attrName>style.visibility</p:attrName>
                                        </p:attrNameLst>
                                      </p:cBhvr>
                                      <p:to>
                                        <p:strVal val="hidden"/>
                                      </p:to>
                                    </p:set>
                                  </p:childTnLst>
                                </p:cTn>
                              </p:par>
                              <p:par>
                                <p:cTn id="17" presetID="1" presetClass="entr" presetSubtype="0" fill="hold" grpId="1" nodeType="withEffect">
                                  <p:stCondLst>
                                    <p:cond delay="0"/>
                                  </p:stCondLst>
                                  <p:childTnLst>
                                    <p:set>
                                      <p:cBhvr>
                                        <p:cTn id="18" dur="1" fill="hold">
                                          <p:stCondLst>
                                            <p:cond delay="0"/>
                                          </p:stCondLst>
                                        </p:cTn>
                                        <p:tgtEl>
                                          <p:spTgt spid="3532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329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532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5329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53296"/>
                                        </p:tgtEl>
                                        <p:attrNameLst>
                                          <p:attrName>style.visibility</p:attrName>
                                        </p:attrNameLst>
                                      </p:cBhvr>
                                      <p:to>
                                        <p:strVal val="visible"/>
                                      </p:to>
                                    </p:set>
                                  </p:childTnLst>
                                </p:cTn>
                              </p:par>
                            </p:childTnLst>
                          </p:cTn>
                        </p:par>
                        <p:par>
                          <p:cTn id="31" fill="hold">
                            <p:stCondLst>
                              <p:cond delay="0"/>
                            </p:stCondLst>
                            <p:childTnLst>
                              <p:par>
                                <p:cTn id="32" presetID="35" presetClass="emph" presetSubtype="0" repeatCount="indefinite" fill="hold" nodeType="afterEffect">
                                  <p:stCondLst>
                                    <p:cond delay="0"/>
                                  </p:stCondLst>
                                  <p:endCondLst>
                                    <p:cond evt="onNext" delay="0">
                                      <p:tgtEl>
                                        <p:sldTgt/>
                                      </p:tgtEl>
                                    </p:cond>
                                  </p:endCondLst>
                                  <p:childTnLst>
                                    <p:anim calcmode="discrete" valueType="str">
                                      <p:cBhvr>
                                        <p:cTn id="33" dur="1000" fill="hold"/>
                                        <p:tgtEl>
                                          <p:spTgt spid="35329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93" grpId="0" animBg="1"/>
      <p:bldP spid="353293" grpId="1" animBg="1"/>
      <p:bldP spid="353297" grpId="0" animBg="1"/>
      <p:bldP spid="353297" grpId="1" animBg="1"/>
      <p:bldP spid="353298" grpId="0" animBg="1"/>
      <p:bldP spid="35329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idx="4294967295"/>
          </p:nvPr>
        </p:nvSpPr>
        <p:spPr>
          <a:xfrm>
            <a:off x="0" y="152400"/>
            <a:ext cx="9144000" cy="838200"/>
          </a:xfrm>
        </p:spPr>
        <p:txBody>
          <a:bodyPr/>
          <a:lstStyle/>
          <a:p>
            <a:r>
              <a:rPr lang="en-US"/>
              <a:t>Label Restrictions &amp; Limitations</a:t>
            </a:r>
          </a:p>
        </p:txBody>
      </p:sp>
      <p:pic>
        <p:nvPicPr>
          <p:cNvPr id="355331" name="Picture 3"/>
          <p:cNvPicPr>
            <a:picLocks noChangeAspect="1" noChangeArrowheads="1"/>
          </p:cNvPicPr>
          <p:nvPr/>
        </p:nvPicPr>
        <p:blipFill>
          <a:blip r:embed="rId3" cstate="print"/>
          <a:srcRect/>
          <a:stretch>
            <a:fillRect/>
          </a:stretch>
        </p:blipFill>
        <p:spPr bwMode="auto">
          <a:xfrm>
            <a:off x="49213" y="2378075"/>
            <a:ext cx="6858000" cy="1050925"/>
          </a:xfrm>
          <a:prstGeom prst="rect">
            <a:avLst/>
          </a:prstGeom>
          <a:noFill/>
        </p:spPr>
      </p:pic>
      <p:pic>
        <p:nvPicPr>
          <p:cNvPr id="355334" name="Picture 6"/>
          <p:cNvPicPr>
            <a:picLocks noGrp="1" noChangeAspect="1" noChangeArrowheads="1"/>
          </p:cNvPicPr>
          <p:nvPr>
            <p:ph idx="4294967295"/>
          </p:nvPr>
        </p:nvPicPr>
        <p:blipFill>
          <a:blip r:embed="rId4" cstate="print"/>
          <a:srcRect/>
          <a:stretch>
            <a:fillRect/>
          </a:stretch>
        </p:blipFill>
        <p:spPr>
          <a:xfrm>
            <a:off x="381000" y="4756150"/>
            <a:ext cx="8229600" cy="1644650"/>
          </a:xfrm>
          <a:noFill/>
          <a:ln/>
        </p:spPr>
      </p:pic>
      <p:sp>
        <p:nvSpPr>
          <p:cNvPr id="355344" name="Line 16"/>
          <p:cNvSpPr>
            <a:spLocks noChangeShapeType="1"/>
          </p:cNvSpPr>
          <p:nvPr/>
        </p:nvSpPr>
        <p:spPr bwMode="auto">
          <a:xfrm>
            <a:off x="7848600" y="5638800"/>
            <a:ext cx="381000" cy="0"/>
          </a:xfrm>
          <a:prstGeom prst="line">
            <a:avLst/>
          </a:prstGeom>
          <a:noFill/>
          <a:ln w="38100" cap="sq">
            <a:solidFill>
              <a:srgbClr val="FF0000"/>
            </a:solidFill>
            <a:round/>
            <a:headEnd type="none" w="sm" len="sm"/>
            <a:tailEnd type="none" w="sm" len="sm"/>
          </a:ln>
          <a:effectLst/>
        </p:spPr>
        <p:txBody>
          <a:bodyPr wrap="none"/>
          <a:lstStyle/>
          <a:p>
            <a:endParaRPr lang="en-US"/>
          </a:p>
        </p:txBody>
      </p:sp>
      <p:pic>
        <p:nvPicPr>
          <p:cNvPr id="355332" name="Picture 4"/>
          <p:cNvPicPr>
            <a:picLocks noChangeAspect="1" noChangeArrowheads="1"/>
          </p:cNvPicPr>
          <p:nvPr/>
        </p:nvPicPr>
        <p:blipFill>
          <a:blip r:embed="rId5" cstate="print"/>
          <a:srcRect/>
          <a:stretch>
            <a:fillRect/>
          </a:stretch>
        </p:blipFill>
        <p:spPr bwMode="auto">
          <a:xfrm>
            <a:off x="76200" y="1143000"/>
            <a:ext cx="8991600" cy="787400"/>
          </a:xfrm>
          <a:prstGeom prst="rect">
            <a:avLst/>
          </a:prstGeom>
          <a:noFill/>
        </p:spPr>
      </p:pic>
      <p:pic>
        <p:nvPicPr>
          <p:cNvPr id="355333" name="Picture 5"/>
          <p:cNvPicPr>
            <a:picLocks noChangeAspect="1" noChangeArrowheads="1"/>
          </p:cNvPicPr>
          <p:nvPr/>
        </p:nvPicPr>
        <p:blipFill>
          <a:blip r:embed="rId6" cstate="print"/>
          <a:srcRect/>
          <a:stretch>
            <a:fillRect/>
          </a:stretch>
        </p:blipFill>
        <p:spPr bwMode="auto">
          <a:xfrm>
            <a:off x="80963" y="3810000"/>
            <a:ext cx="8980487" cy="495300"/>
          </a:xfrm>
          <a:prstGeom prst="rect">
            <a:avLst/>
          </a:prstGeom>
          <a:noFill/>
        </p:spPr>
      </p:pic>
      <p:pic>
        <p:nvPicPr>
          <p:cNvPr id="355335" name="Picture 7" descr="Jarba clip 04"/>
          <p:cNvPicPr>
            <a:picLocks noChangeAspect="1" noChangeArrowheads="1"/>
          </p:cNvPicPr>
          <p:nvPr/>
        </p:nvPicPr>
        <p:blipFill>
          <a:blip r:embed="rId7" cstate="print"/>
          <a:srcRect/>
          <a:stretch>
            <a:fillRect/>
          </a:stretch>
        </p:blipFill>
        <p:spPr bwMode="auto">
          <a:xfrm>
            <a:off x="6994525" y="2236788"/>
            <a:ext cx="2057400" cy="1344612"/>
          </a:xfrm>
          <a:prstGeom prst="rect">
            <a:avLst/>
          </a:prstGeom>
          <a:noFill/>
        </p:spPr>
      </p:pic>
      <p:pic>
        <p:nvPicPr>
          <p:cNvPr id="355338" name="Picture 10"/>
          <p:cNvPicPr>
            <a:picLocks noChangeAspect="1" noChangeArrowheads="1"/>
          </p:cNvPicPr>
          <p:nvPr/>
        </p:nvPicPr>
        <p:blipFill>
          <a:blip r:embed="rId8" cstate="print"/>
          <a:srcRect/>
          <a:stretch>
            <a:fillRect/>
          </a:stretch>
        </p:blipFill>
        <p:spPr bwMode="auto">
          <a:xfrm rot="-554767">
            <a:off x="304800" y="2116138"/>
            <a:ext cx="8534400" cy="550862"/>
          </a:xfrm>
          <a:prstGeom prst="rect">
            <a:avLst/>
          </a:prstGeom>
          <a:noFill/>
          <a:ln w="38100">
            <a:solidFill>
              <a:srgbClr val="FF0000"/>
            </a:solidFill>
            <a:prstDash val="sysDot"/>
            <a:miter lim="800000"/>
            <a:headEnd type="none" w="sm" len="sm"/>
            <a:tailEnd type="none" w="sm" len="sm"/>
          </a:ln>
          <a:effectLst/>
        </p:spPr>
      </p:pic>
      <p:sp>
        <p:nvSpPr>
          <p:cNvPr id="355343" name="Line 15"/>
          <p:cNvSpPr>
            <a:spLocks noChangeShapeType="1"/>
          </p:cNvSpPr>
          <p:nvPr/>
        </p:nvSpPr>
        <p:spPr bwMode="auto">
          <a:xfrm>
            <a:off x="457200" y="5911850"/>
            <a:ext cx="4038600" cy="0"/>
          </a:xfrm>
          <a:prstGeom prst="line">
            <a:avLst/>
          </a:prstGeom>
          <a:noFill/>
          <a:ln w="38100" cap="sq">
            <a:solidFill>
              <a:srgbClr val="FF0000"/>
            </a:solidFill>
            <a:round/>
            <a:headEnd type="none" w="sm" len="sm"/>
            <a:tailEnd type="none" w="sm" len="sm"/>
          </a:ln>
          <a:effectLst/>
        </p:spPr>
        <p:txBody>
          <a:bodyPr wrap="none"/>
          <a:lstStyle/>
          <a:p>
            <a:endParaRPr lang="en-US"/>
          </a:p>
        </p:txBody>
      </p:sp>
      <p:sp>
        <p:nvSpPr>
          <p:cNvPr id="355342" name="Line 14"/>
          <p:cNvSpPr>
            <a:spLocks noChangeShapeType="1"/>
          </p:cNvSpPr>
          <p:nvPr/>
        </p:nvSpPr>
        <p:spPr bwMode="auto">
          <a:xfrm>
            <a:off x="1905000" y="4038600"/>
            <a:ext cx="1066800" cy="0"/>
          </a:xfrm>
          <a:prstGeom prst="line">
            <a:avLst/>
          </a:prstGeom>
          <a:noFill/>
          <a:ln w="38100" cap="sq">
            <a:solidFill>
              <a:srgbClr val="FF0000"/>
            </a:solidFill>
            <a:round/>
            <a:headEnd type="none" w="sm" len="sm"/>
            <a:tailEnd type="none" w="sm" len="sm"/>
          </a:ln>
          <a:effectLst/>
        </p:spPr>
        <p:txBody>
          <a:bodyPr wrap="none"/>
          <a:lstStyle/>
          <a:p>
            <a:endParaRPr lang="en-US"/>
          </a:p>
        </p:txBody>
      </p:sp>
      <p:sp>
        <p:nvSpPr>
          <p:cNvPr id="355339" name="Text Box 11"/>
          <p:cNvSpPr txBox="1">
            <a:spLocks noChangeArrowheads="1"/>
          </p:cNvSpPr>
          <p:nvPr/>
        </p:nvSpPr>
        <p:spPr bwMode="auto">
          <a:xfrm rot="-323975">
            <a:off x="381000" y="3429000"/>
            <a:ext cx="8382000" cy="2327275"/>
          </a:xfrm>
          <a:prstGeom prst="rect">
            <a:avLst/>
          </a:prstGeom>
          <a:solidFill>
            <a:schemeClr val="bg1"/>
          </a:solidFill>
          <a:ln w="38100">
            <a:solidFill>
              <a:srgbClr val="FF0000"/>
            </a:solidFill>
            <a:prstDash val="sysDot"/>
            <a:miter lim="800000"/>
            <a:headEnd type="none" w="sm" len="sm"/>
            <a:tailEnd type="none" w="sm" len="sm"/>
          </a:ln>
          <a:effectLst/>
        </p:spPr>
        <p:txBody>
          <a:bodyPr>
            <a:spAutoFit/>
          </a:bodyPr>
          <a:lstStyle/>
          <a:p>
            <a:pPr>
              <a:spcBef>
                <a:spcPct val="50000"/>
              </a:spcBef>
            </a:pPr>
            <a:r>
              <a:rPr lang="en-US" sz="3600" dirty="0">
                <a:solidFill>
                  <a:srgbClr val="000000"/>
                </a:solidFill>
              </a:rPr>
              <a:t>Do not apply this product by air earlier than 30 minutes prior to sunrise or later than 30 minutes after sunset……Fresno County Ag Commissioner</a:t>
            </a:r>
          </a:p>
        </p:txBody>
      </p:sp>
      <p:sp>
        <p:nvSpPr>
          <p:cNvPr id="355340" name="Line 12"/>
          <p:cNvSpPr>
            <a:spLocks noChangeShapeType="1"/>
          </p:cNvSpPr>
          <p:nvPr/>
        </p:nvSpPr>
        <p:spPr bwMode="auto">
          <a:xfrm>
            <a:off x="4572000" y="1828800"/>
            <a:ext cx="914400" cy="0"/>
          </a:xfrm>
          <a:prstGeom prst="line">
            <a:avLst/>
          </a:prstGeom>
          <a:noFill/>
          <a:ln w="38100" cap="sq">
            <a:solidFill>
              <a:srgbClr val="FF0000"/>
            </a:solidFill>
            <a:round/>
            <a:headEnd type="none" w="sm" len="sm"/>
            <a:tailEnd type="none" w="sm" len="sm"/>
          </a:ln>
          <a:effectLst/>
        </p:spPr>
        <p:txBody>
          <a:bodyPr wrap="none"/>
          <a:lstStyle/>
          <a:p>
            <a:endParaRPr lang="en-US"/>
          </a:p>
        </p:txBody>
      </p:sp>
      <p:sp>
        <p:nvSpPr>
          <p:cNvPr id="355341" name="Line 13"/>
          <p:cNvSpPr>
            <a:spLocks noChangeShapeType="1"/>
          </p:cNvSpPr>
          <p:nvPr/>
        </p:nvSpPr>
        <p:spPr bwMode="auto">
          <a:xfrm>
            <a:off x="3200400" y="2895600"/>
            <a:ext cx="3276600" cy="0"/>
          </a:xfrm>
          <a:prstGeom prst="line">
            <a:avLst/>
          </a:prstGeom>
          <a:noFill/>
          <a:ln w="38100" cap="sq">
            <a:solidFill>
              <a:srgbClr val="FF0000"/>
            </a:solidFill>
            <a:round/>
            <a:headEnd type="none" w="sm" len="sm"/>
            <a:tailEnd type="none" w="sm" len="sm"/>
          </a:ln>
          <a:effectLst/>
        </p:spPr>
        <p:txBody>
          <a:bodyPr wrap="none"/>
          <a:lstStyle/>
          <a:p>
            <a:endParaRPr lang="en-US"/>
          </a:p>
        </p:txBody>
      </p:sp>
      <p:sp>
        <p:nvSpPr>
          <p:cNvPr id="355346" name="Rectangle 18"/>
          <p:cNvSpPr>
            <a:spLocks noChangeArrowheads="1"/>
          </p:cNvSpPr>
          <p:nvPr/>
        </p:nvSpPr>
        <p:spPr bwMode="auto">
          <a:xfrm>
            <a:off x="76200" y="2362200"/>
            <a:ext cx="914400" cy="304800"/>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355339"/>
                                        </p:tgtEl>
                                        <p:attrNameLst>
                                          <p:attrName>style.visibility</p:attrName>
                                        </p:attrNameLst>
                                      </p:cBhvr>
                                      <p:to>
                                        <p:strVal val="visible"/>
                                      </p:to>
                                    </p:set>
                                    <p:animEffect transition="in" filter="box(in)">
                                      <p:cBhvr>
                                        <p:cTn id="11" dur="500"/>
                                        <p:tgtEl>
                                          <p:spTgt spid="355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idx="4294967295"/>
          </p:nvPr>
        </p:nvSpPr>
        <p:spPr>
          <a:xfrm>
            <a:off x="152400" y="228600"/>
            <a:ext cx="8991600" cy="762000"/>
          </a:xfrm>
        </p:spPr>
        <p:txBody>
          <a:bodyPr/>
          <a:lstStyle/>
          <a:p>
            <a:r>
              <a:rPr lang="en-US" sz="4400"/>
              <a:t>Label Restrictions and Limitations</a:t>
            </a:r>
          </a:p>
        </p:txBody>
      </p:sp>
      <p:pic>
        <p:nvPicPr>
          <p:cNvPr id="366595" name="Picture 3"/>
          <p:cNvPicPr>
            <a:picLocks noGrp="1" noChangeAspect="1" noChangeArrowheads="1"/>
          </p:cNvPicPr>
          <p:nvPr>
            <p:ph sz="half" idx="4294967295"/>
          </p:nvPr>
        </p:nvPicPr>
        <p:blipFill>
          <a:blip r:embed="rId3" cstate="print"/>
          <a:srcRect/>
          <a:stretch>
            <a:fillRect/>
          </a:stretch>
        </p:blipFill>
        <p:spPr>
          <a:xfrm>
            <a:off x="419100" y="2667000"/>
            <a:ext cx="8305800" cy="985838"/>
          </a:xfrm>
          <a:noFill/>
          <a:ln/>
        </p:spPr>
      </p:pic>
      <p:pic>
        <p:nvPicPr>
          <p:cNvPr id="366596" name="Picture 4"/>
          <p:cNvPicPr>
            <a:picLocks noChangeAspect="1" noChangeArrowheads="1"/>
          </p:cNvPicPr>
          <p:nvPr/>
        </p:nvPicPr>
        <p:blipFill>
          <a:blip r:embed="rId4" cstate="print"/>
          <a:srcRect/>
          <a:stretch>
            <a:fillRect/>
          </a:stretch>
        </p:blipFill>
        <p:spPr bwMode="auto">
          <a:xfrm>
            <a:off x="647700" y="1295400"/>
            <a:ext cx="7848600" cy="293688"/>
          </a:xfrm>
          <a:prstGeom prst="rect">
            <a:avLst/>
          </a:prstGeom>
          <a:noFill/>
          <a:ln w="12700" cap="sq">
            <a:noFill/>
            <a:miter lim="800000"/>
            <a:headEnd type="none" w="sm" len="sm"/>
            <a:tailEnd type="none" w="sm" len="sm"/>
          </a:ln>
          <a:effectLst/>
        </p:spPr>
      </p:pic>
      <p:pic>
        <p:nvPicPr>
          <p:cNvPr id="366597" name="Picture 5"/>
          <p:cNvPicPr>
            <a:picLocks noChangeAspect="1" noChangeArrowheads="1"/>
          </p:cNvPicPr>
          <p:nvPr/>
        </p:nvPicPr>
        <p:blipFill>
          <a:blip r:embed="rId5" cstate="print"/>
          <a:srcRect/>
          <a:stretch>
            <a:fillRect/>
          </a:stretch>
        </p:blipFill>
        <p:spPr bwMode="auto">
          <a:xfrm>
            <a:off x="685800" y="1905000"/>
            <a:ext cx="7772400" cy="504825"/>
          </a:xfrm>
          <a:prstGeom prst="rect">
            <a:avLst/>
          </a:prstGeom>
          <a:noFill/>
        </p:spPr>
      </p:pic>
      <p:pic>
        <p:nvPicPr>
          <p:cNvPr id="366598" name="Picture 6" descr="front view"/>
          <p:cNvPicPr>
            <a:picLocks noChangeAspect="1" noChangeArrowheads="1"/>
          </p:cNvPicPr>
          <p:nvPr/>
        </p:nvPicPr>
        <p:blipFill>
          <a:blip r:embed="rId6" cstate="print"/>
          <a:srcRect/>
          <a:stretch>
            <a:fillRect/>
          </a:stretch>
        </p:blipFill>
        <p:spPr bwMode="auto">
          <a:xfrm>
            <a:off x="939800" y="3886200"/>
            <a:ext cx="3632200" cy="2417763"/>
          </a:xfrm>
          <a:prstGeom prst="rect">
            <a:avLst/>
          </a:prstGeom>
          <a:noFill/>
        </p:spPr>
      </p:pic>
      <p:pic>
        <p:nvPicPr>
          <p:cNvPr id="366599" name="Picture 7" descr="Nozzle orientation 02"/>
          <p:cNvPicPr>
            <a:picLocks noChangeAspect="1" noChangeArrowheads="1"/>
          </p:cNvPicPr>
          <p:nvPr/>
        </p:nvPicPr>
        <p:blipFill>
          <a:blip r:embed="rId7" cstate="print"/>
          <a:srcRect/>
          <a:stretch>
            <a:fillRect/>
          </a:stretch>
        </p:blipFill>
        <p:spPr bwMode="auto">
          <a:xfrm>
            <a:off x="5638800" y="3962400"/>
            <a:ext cx="2370138" cy="2609850"/>
          </a:xfrm>
          <a:prstGeom prst="rect">
            <a:avLst/>
          </a:prstGeom>
          <a:noFill/>
        </p:spPr>
      </p:pic>
      <p:grpSp>
        <p:nvGrpSpPr>
          <p:cNvPr id="2" name="Group 8"/>
          <p:cNvGrpSpPr>
            <a:grpSpLocks/>
          </p:cNvGrpSpPr>
          <p:nvPr/>
        </p:nvGrpSpPr>
        <p:grpSpPr bwMode="auto">
          <a:xfrm>
            <a:off x="762000" y="1676400"/>
            <a:ext cx="7686675" cy="874713"/>
            <a:chOff x="480" y="1056"/>
            <a:chExt cx="4842" cy="551"/>
          </a:xfrm>
        </p:grpSpPr>
        <p:sp>
          <p:nvSpPr>
            <p:cNvPr id="366601" name="Line 9"/>
            <p:cNvSpPr>
              <a:spLocks noChangeShapeType="1"/>
            </p:cNvSpPr>
            <p:nvPr/>
          </p:nvSpPr>
          <p:spPr bwMode="auto">
            <a:xfrm>
              <a:off x="480" y="1488"/>
              <a:ext cx="2640" cy="0"/>
            </a:xfrm>
            <a:prstGeom prst="line">
              <a:avLst/>
            </a:prstGeom>
            <a:noFill/>
            <a:ln w="57150" cap="sq">
              <a:solidFill>
                <a:srgbClr val="FF0000"/>
              </a:solidFill>
              <a:round/>
              <a:headEnd type="none" w="sm" len="sm"/>
              <a:tailEnd type="none" w="sm" len="sm"/>
            </a:ln>
            <a:effectLst/>
          </p:spPr>
          <p:txBody>
            <a:bodyPr wrap="none"/>
            <a:lstStyle/>
            <a:p>
              <a:endParaRPr lang="en-US"/>
            </a:p>
          </p:txBody>
        </p:sp>
        <p:sp>
          <p:nvSpPr>
            <p:cNvPr id="366602" name="WordArt 10"/>
            <p:cNvSpPr>
              <a:spLocks noChangeArrowheads="1" noChangeShapeType="1" noTextEdit="1"/>
            </p:cNvSpPr>
            <p:nvPr/>
          </p:nvSpPr>
          <p:spPr bwMode="auto">
            <a:xfrm rot="20301629">
              <a:off x="4320" y="1056"/>
              <a:ext cx="1002" cy="551"/>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dirty="0">
                  <a:ln w="9525" cap="sq">
                    <a:round/>
                    <a:headEnd type="none" w="sm" len="sm"/>
                    <a:tailEnd type="none" w="sm" len="sm"/>
                  </a:ln>
                  <a:gradFill rotWithShape="0">
                    <a:gsLst>
                      <a:gs pos="0">
                        <a:srgbClr val="FFE701"/>
                      </a:gs>
                      <a:gs pos="100000">
                        <a:srgbClr val="FE3E02"/>
                      </a:gs>
                    </a:gsLst>
                    <a:lin ang="5400000" scaled="1"/>
                  </a:gradFill>
                  <a:latin typeface="Impact"/>
                </a:rPr>
                <a:t>WRONG?</a:t>
              </a:r>
            </a:p>
          </p:txBody>
        </p:sp>
      </p:grpSp>
      <p:sp>
        <p:nvSpPr>
          <p:cNvPr id="11" name="Line 9"/>
          <p:cNvSpPr>
            <a:spLocks noChangeShapeType="1"/>
          </p:cNvSpPr>
          <p:nvPr/>
        </p:nvSpPr>
        <p:spPr bwMode="auto">
          <a:xfrm>
            <a:off x="3962400" y="1600200"/>
            <a:ext cx="4191000" cy="0"/>
          </a:xfrm>
          <a:prstGeom prst="line">
            <a:avLst/>
          </a:prstGeom>
          <a:noFill/>
          <a:ln w="57150" cap="sq">
            <a:solidFill>
              <a:srgbClr val="FF0000"/>
            </a:solidFill>
            <a:round/>
            <a:headEnd type="none" w="sm" len="sm"/>
            <a:tailEnd type="none" w="sm" len="sm"/>
          </a:ln>
          <a:effec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1"/>
          <p:cNvPicPr>
            <a:picLocks noChangeAspect="1" noChangeArrowheads="1"/>
          </p:cNvPicPr>
          <p:nvPr/>
        </p:nvPicPr>
        <p:blipFill>
          <a:blip r:embed="rId3" cstate="print"/>
          <a:srcRect/>
          <a:stretch>
            <a:fillRect/>
          </a:stretch>
        </p:blipFill>
        <p:spPr bwMode="auto">
          <a:xfrm>
            <a:off x="1066800" y="184086"/>
            <a:ext cx="6781800" cy="6369114"/>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711200" y="6248400"/>
            <a:ext cx="1897063" cy="457200"/>
          </a:xfrm>
          <a:prstGeom prst="rect">
            <a:avLst/>
          </a:prstGeom>
          <a:noFill/>
          <a:ln w="9525">
            <a:noFill/>
            <a:miter lim="800000"/>
            <a:headEnd/>
            <a:tailEnd/>
          </a:ln>
          <a:effectLst/>
        </p:spPr>
        <p:txBody>
          <a:bodyPr wrap="none" anchor="ctr"/>
          <a:lstStyle/>
          <a:p>
            <a:endParaRPr lang="en-US"/>
          </a:p>
        </p:txBody>
      </p:sp>
      <p:sp>
        <p:nvSpPr>
          <p:cNvPr id="600067" name="Rectangle 3"/>
          <p:cNvSpPr>
            <a:spLocks noChangeArrowheads="1"/>
          </p:cNvSpPr>
          <p:nvPr/>
        </p:nvSpPr>
        <p:spPr bwMode="auto">
          <a:xfrm>
            <a:off x="3149600" y="6248400"/>
            <a:ext cx="2844800" cy="457200"/>
          </a:xfrm>
          <a:prstGeom prst="rect">
            <a:avLst/>
          </a:prstGeom>
          <a:noFill/>
          <a:ln w="9525">
            <a:noFill/>
            <a:miter lim="800000"/>
            <a:headEnd/>
            <a:tailEnd/>
          </a:ln>
          <a:effectLst/>
        </p:spPr>
        <p:txBody>
          <a:bodyPr wrap="none" anchor="ctr"/>
          <a:lstStyle/>
          <a:p>
            <a:endParaRPr lang="en-US"/>
          </a:p>
        </p:txBody>
      </p:sp>
      <p:sp>
        <p:nvSpPr>
          <p:cNvPr id="600068" name="Rectangle 4"/>
          <p:cNvSpPr>
            <a:spLocks noChangeArrowheads="1"/>
          </p:cNvSpPr>
          <p:nvPr/>
        </p:nvSpPr>
        <p:spPr bwMode="auto">
          <a:xfrm>
            <a:off x="685800" y="6248400"/>
            <a:ext cx="1905000" cy="457200"/>
          </a:xfrm>
          <a:prstGeom prst="rect">
            <a:avLst/>
          </a:prstGeom>
          <a:noFill/>
          <a:ln w="9525">
            <a:noFill/>
            <a:miter lim="800000"/>
            <a:headEnd/>
            <a:tailEnd/>
          </a:ln>
          <a:effectLst/>
        </p:spPr>
        <p:txBody>
          <a:bodyPr wrap="none" anchor="ctr"/>
          <a:lstStyle/>
          <a:p>
            <a:endParaRPr lang="en-US"/>
          </a:p>
        </p:txBody>
      </p:sp>
      <p:sp>
        <p:nvSpPr>
          <p:cNvPr id="600069" name="Rectangle 5"/>
          <p:cNvSpPr>
            <a:spLocks noChangeArrowheads="1"/>
          </p:cNvSpPr>
          <p:nvPr/>
        </p:nvSpPr>
        <p:spPr bwMode="auto">
          <a:xfrm>
            <a:off x="3124200" y="6248400"/>
            <a:ext cx="2895600" cy="457200"/>
          </a:xfrm>
          <a:prstGeom prst="rect">
            <a:avLst/>
          </a:prstGeom>
          <a:noFill/>
          <a:ln w="9525">
            <a:noFill/>
            <a:miter lim="800000"/>
            <a:headEnd/>
            <a:tailEnd/>
          </a:ln>
          <a:effectLst/>
        </p:spPr>
        <p:txBody>
          <a:bodyPr wrap="none" anchor="ctr"/>
          <a:lstStyle/>
          <a:p>
            <a:endParaRPr lang="en-US"/>
          </a:p>
        </p:txBody>
      </p:sp>
      <p:sp>
        <p:nvSpPr>
          <p:cNvPr id="600070" name="Rectangle 6"/>
          <p:cNvSpPr>
            <a:spLocks noGrp="1" noChangeArrowheads="1"/>
          </p:cNvSpPr>
          <p:nvPr>
            <p:ph type="title"/>
          </p:nvPr>
        </p:nvSpPr>
        <p:spPr>
          <a:xfrm>
            <a:off x="228600" y="411163"/>
            <a:ext cx="8229600" cy="409575"/>
          </a:xfrm>
          <a:noFill/>
          <a:ln/>
        </p:spPr>
        <p:txBody>
          <a:bodyPr lIns="92075" tIns="46038" rIns="92075" bIns="46038">
            <a:normAutofit fontScale="90000"/>
          </a:bodyPr>
          <a:lstStyle/>
          <a:p>
            <a:pPr algn="l"/>
            <a:r>
              <a:rPr lang="en-US" sz="3600"/>
              <a:t>Changes in the Application Industry!</a:t>
            </a:r>
            <a:endParaRPr lang="en-US" sz="4000"/>
          </a:p>
        </p:txBody>
      </p:sp>
      <p:sp>
        <p:nvSpPr>
          <p:cNvPr id="600071" name="Rectangle 7"/>
          <p:cNvSpPr>
            <a:spLocks noGrp="1" noChangeArrowheads="1"/>
          </p:cNvSpPr>
          <p:nvPr>
            <p:ph type="body" sz="half" idx="1"/>
          </p:nvPr>
        </p:nvSpPr>
        <p:spPr>
          <a:xfrm>
            <a:off x="457200" y="1143000"/>
            <a:ext cx="8382000" cy="4572000"/>
          </a:xfrm>
          <a:solidFill>
            <a:srgbClr val="FFFFFF"/>
          </a:solidFill>
          <a:ln/>
        </p:spPr>
        <p:txBody>
          <a:bodyPr lIns="92075" tIns="46038" rIns="92075" bIns="46038">
            <a:normAutofit/>
          </a:bodyPr>
          <a:lstStyle/>
          <a:p>
            <a:pPr>
              <a:lnSpc>
                <a:spcPct val="90000"/>
              </a:lnSpc>
            </a:pPr>
            <a:r>
              <a:rPr lang="en-US" sz="2800" dirty="0">
                <a:solidFill>
                  <a:srgbClr val="000000"/>
                </a:solidFill>
              </a:rPr>
              <a:t>Historically inefficient process</a:t>
            </a:r>
          </a:p>
          <a:p>
            <a:pPr>
              <a:lnSpc>
                <a:spcPct val="90000"/>
              </a:lnSpc>
            </a:pPr>
            <a:r>
              <a:rPr lang="en-US" sz="2800" dirty="0">
                <a:solidFill>
                  <a:srgbClr val="000000"/>
                </a:solidFill>
              </a:rPr>
              <a:t>Increased cost of pesticides</a:t>
            </a:r>
          </a:p>
          <a:p>
            <a:pPr>
              <a:lnSpc>
                <a:spcPct val="90000"/>
              </a:lnSpc>
            </a:pPr>
            <a:r>
              <a:rPr lang="en-US" sz="2800" dirty="0">
                <a:solidFill>
                  <a:srgbClr val="000000"/>
                </a:solidFill>
              </a:rPr>
              <a:t>Product rates are changing (&lt; an ounce/acre)</a:t>
            </a:r>
          </a:p>
          <a:p>
            <a:pPr>
              <a:lnSpc>
                <a:spcPct val="90000"/>
              </a:lnSpc>
            </a:pPr>
            <a:r>
              <a:rPr lang="en-US" sz="2800" dirty="0">
                <a:solidFill>
                  <a:srgbClr val="000000"/>
                </a:solidFill>
              </a:rPr>
              <a:t>More pest specific products</a:t>
            </a:r>
          </a:p>
          <a:p>
            <a:pPr>
              <a:lnSpc>
                <a:spcPct val="90000"/>
              </a:lnSpc>
            </a:pPr>
            <a:r>
              <a:rPr lang="en-US" sz="2800" dirty="0">
                <a:solidFill>
                  <a:srgbClr val="000000"/>
                </a:solidFill>
              </a:rPr>
              <a:t>Biotechnology and GMO’s (Roundup Ready, Bt’s)</a:t>
            </a:r>
          </a:p>
          <a:p>
            <a:pPr>
              <a:lnSpc>
                <a:spcPct val="90000"/>
              </a:lnSpc>
            </a:pPr>
            <a:r>
              <a:rPr lang="en-US" sz="2800" dirty="0">
                <a:solidFill>
                  <a:srgbClr val="000000"/>
                </a:solidFill>
              </a:rPr>
              <a:t>More </a:t>
            </a:r>
            <a:r>
              <a:rPr lang="en-US" sz="2800" u="sng" dirty="0">
                <a:solidFill>
                  <a:srgbClr val="000000"/>
                </a:solidFill>
              </a:rPr>
              <a:t>sophisticated equipment</a:t>
            </a:r>
            <a:r>
              <a:rPr lang="en-US" sz="2800" dirty="0">
                <a:solidFill>
                  <a:srgbClr val="000000"/>
                </a:solidFill>
              </a:rPr>
              <a:t> </a:t>
            </a:r>
            <a:r>
              <a:rPr lang="en-US" sz="2400" dirty="0">
                <a:solidFill>
                  <a:srgbClr val="000000"/>
                </a:solidFill>
              </a:rPr>
              <a:t>(electronics) </a:t>
            </a:r>
            <a:r>
              <a:rPr lang="en-US" sz="2000" dirty="0" smtClean="0">
                <a:solidFill>
                  <a:srgbClr val="000000"/>
                </a:solidFill>
              </a:rPr>
              <a:t>$$$</a:t>
            </a:r>
            <a:endParaRPr lang="en-US" sz="2800" dirty="0">
              <a:solidFill>
                <a:srgbClr val="3333FF"/>
              </a:solidFill>
            </a:endParaRPr>
          </a:p>
          <a:p>
            <a:pPr>
              <a:lnSpc>
                <a:spcPct val="90000"/>
              </a:lnSpc>
            </a:pPr>
            <a:r>
              <a:rPr lang="en-US" sz="2800" dirty="0">
                <a:solidFill>
                  <a:srgbClr val="000000"/>
                </a:solidFill>
              </a:rPr>
              <a:t>Variable rates</a:t>
            </a:r>
          </a:p>
          <a:p>
            <a:pPr>
              <a:lnSpc>
                <a:spcPct val="90000"/>
              </a:lnSpc>
            </a:pPr>
            <a:r>
              <a:rPr lang="en-US" sz="2800" dirty="0">
                <a:solidFill>
                  <a:srgbClr val="000000"/>
                </a:solidFill>
              </a:rPr>
              <a:t>Site-specific</a:t>
            </a:r>
          </a:p>
          <a:p>
            <a:pPr>
              <a:lnSpc>
                <a:spcPct val="90000"/>
              </a:lnSpc>
            </a:pPr>
            <a:r>
              <a:rPr lang="en-US" sz="2800" u="sng" dirty="0">
                <a:solidFill>
                  <a:srgbClr val="FF0000"/>
                </a:solidFill>
              </a:rPr>
              <a:t>Focus on Drift</a:t>
            </a:r>
          </a:p>
        </p:txBody>
      </p:sp>
      <p:sp>
        <p:nvSpPr>
          <p:cNvPr id="600072" name="Rectangle 8"/>
          <p:cNvSpPr>
            <a:spLocks noChangeArrowheads="1"/>
          </p:cNvSpPr>
          <p:nvPr/>
        </p:nvSpPr>
        <p:spPr bwMode="auto">
          <a:xfrm>
            <a:off x="381000" y="2057400"/>
            <a:ext cx="8458200" cy="1524000"/>
          </a:xfrm>
          <a:prstGeom prst="rect">
            <a:avLst/>
          </a:prstGeom>
          <a:noFill/>
          <a:ln w="12700">
            <a:solidFill>
              <a:srgbClr val="FF0000"/>
            </a:solidFill>
            <a:miter lim="800000"/>
            <a:headEnd type="none" w="sm" len="sm"/>
            <a:tailEnd type="none" w="sm" len="sm"/>
          </a:ln>
          <a:effectLst/>
        </p:spPr>
        <p:txBody>
          <a:bodyPr wrap="none" anchor="ctr"/>
          <a:lstStyle/>
          <a:p>
            <a:endParaRPr lang="en-US"/>
          </a:p>
        </p:txBody>
      </p:sp>
      <p:sp>
        <p:nvSpPr>
          <p:cNvPr id="600073" name="AutoShape 9"/>
          <p:cNvSpPr>
            <a:spLocks noChangeArrowheads="1"/>
          </p:cNvSpPr>
          <p:nvPr/>
        </p:nvSpPr>
        <p:spPr bwMode="auto">
          <a:xfrm rot="-2741930">
            <a:off x="6650037" y="588963"/>
            <a:ext cx="2549525" cy="1066800"/>
          </a:xfrm>
          <a:prstGeom prst="leftArrow">
            <a:avLst>
              <a:gd name="adj1" fmla="val 50000"/>
              <a:gd name="adj2" fmla="val 59747"/>
            </a:avLst>
          </a:prstGeom>
          <a:solidFill>
            <a:srgbClr val="FFFFFF"/>
          </a:solidFill>
          <a:ln w="38100">
            <a:solidFill>
              <a:srgbClr val="990099"/>
            </a:solidFill>
            <a:miter lim="800000"/>
            <a:headEnd type="none" w="sm" len="sm"/>
            <a:tailEnd type="none" w="sm" len="sm"/>
          </a:ln>
          <a:effectLst/>
        </p:spPr>
        <p:txBody>
          <a:bodyPr wrap="none" anchor="ctr"/>
          <a:lstStyle/>
          <a:p>
            <a:endParaRPr lang="en-US"/>
          </a:p>
        </p:txBody>
      </p:sp>
      <p:sp>
        <p:nvSpPr>
          <p:cNvPr id="600074" name="WordArt 10"/>
          <p:cNvSpPr>
            <a:spLocks noChangeArrowheads="1" noChangeShapeType="1" noTextEdit="1"/>
          </p:cNvSpPr>
          <p:nvPr/>
        </p:nvSpPr>
        <p:spPr bwMode="auto">
          <a:xfrm rot="-2733398">
            <a:off x="6759574" y="896938"/>
            <a:ext cx="2362201" cy="3048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733398" scaled="1"/>
                </a:gradFill>
                <a:effectLst>
                  <a:outerShdw dist="35921" dir="2700000" sy="50000" kx="2115830" algn="bl" rotWithShape="0">
                    <a:srgbClr val="C0C0C0">
                      <a:alpha val="80000"/>
                    </a:srgbClr>
                  </a:outerShdw>
                </a:effectLst>
                <a:latin typeface="Arial Black"/>
              </a:rPr>
              <a:t>Product Related!!!</a:t>
            </a:r>
          </a:p>
        </p:txBody>
      </p:sp>
      <p:pic>
        <p:nvPicPr>
          <p:cNvPr id="600077" name="Picture 13" descr="ditch"/>
          <p:cNvPicPr>
            <a:picLocks noGrp="1" noChangeAspect="1" noChangeArrowheads="1"/>
          </p:cNvPicPr>
          <p:nvPr>
            <p:ph sz="half" idx="2"/>
          </p:nvPr>
        </p:nvPicPr>
        <p:blipFill>
          <a:blip r:embed="rId3" cstate="print">
            <a:lum bright="-30000" contrast="12000"/>
          </a:blip>
          <a:srcRect/>
          <a:stretch>
            <a:fillRect/>
          </a:stretch>
        </p:blipFill>
        <p:spPr>
          <a:xfrm>
            <a:off x="4038600" y="4495800"/>
            <a:ext cx="4648200" cy="2263775"/>
          </a:xfrm>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afterEffect">
                                  <p:stCondLst>
                                    <p:cond delay="1500"/>
                                  </p:stCondLst>
                                  <p:endCondLst>
                                    <p:cond evt="onNext" delay="0">
                                      <p:tgtEl>
                                        <p:sldTgt/>
                                      </p:tgtEl>
                                    </p:cond>
                                  </p:endCondLst>
                                  <p:childTnLst>
                                    <p:set>
                                      <p:cBhvr>
                                        <p:cTn id="6" dur="1" fill="hold">
                                          <p:stCondLst>
                                            <p:cond delay="0"/>
                                          </p:stCondLst>
                                        </p:cTn>
                                        <p:tgtEl>
                                          <p:spTgt spid="600073"/>
                                        </p:tgtEl>
                                        <p:attrNameLst>
                                          <p:attrName>style.visibility</p:attrName>
                                        </p:attrNameLst>
                                      </p:cBhvr>
                                      <p:to>
                                        <p:strVal val="visible"/>
                                      </p:to>
                                    </p:set>
                                    <p:animEffect transition="in" filter="fade">
                                      <p:cBhvr>
                                        <p:cTn id="7" dur="2000"/>
                                        <p:tgtEl>
                                          <p:spTgt spid="600073"/>
                                        </p:tgtEl>
                                      </p:cBhvr>
                                    </p:animEffect>
                                  </p:childTnLst>
                                </p:cTn>
                              </p:par>
                            </p:childTnLst>
                          </p:cTn>
                        </p:par>
                        <p:par>
                          <p:cTn id="8" fill="hold">
                            <p:stCondLst>
                              <p:cond delay="3500"/>
                            </p:stCondLst>
                            <p:childTnLst>
                              <p:par>
                                <p:cTn id="9" presetID="10" presetClass="entr" presetSubtype="0" repeatCount="indefinite" fill="hold" grpId="0" nodeType="afterEffect">
                                  <p:stCondLst>
                                    <p:cond delay="0"/>
                                  </p:stCondLst>
                                  <p:endCondLst>
                                    <p:cond evt="onNext" delay="0">
                                      <p:tgtEl>
                                        <p:sldTgt/>
                                      </p:tgtEl>
                                    </p:cond>
                                  </p:endCondLst>
                                  <p:childTnLst>
                                    <p:set>
                                      <p:cBhvr>
                                        <p:cTn id="10" dur="1" fill="hold">
                                          <p:stCondLst>
                                            <p:cond delay="0"/>
                                          </p:stCondLst>
                                        </p:cTn>
                                        <p:tgtEl>
                                          <p:spTgt spid="600074"/>
                                        </p:tgtEl>
                                        <p:attrNameLst>
                                          <p:attrName>style.visibility</p:attrName>
                                        </p:attrNameLst>
                                      </p:cBhvr>
                                      <p:to>
                                        <p:strVal val="visible"/>
                                      </p:to>
                                    </p:set>
                                    <p:animEffect transition="in" filter="fade">
                                      <p:cBhvr>
                                        <p:cTn id="11" dur="500"/>
                                        <p:tgtEl>
                                          <p:spTgt spid="600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3" grpId="0" animBg="1"/>
      <p:bldP spid="60007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381000" y="228600"/>
            <a:ext cx="8229600" cy="914400"/>
          </a:xfrm>
        </p:spPr>
        <p:txBody>
          <a:bodyPr/>
          <a:lstStyle/>
          <a:p>
            <a:pPr algn="l"/>
            <a:r>
              <a:rPr lang="en-US"/>
              <a:t>Calibration</a:t>
            </a:r>
          </a:p>
        </p:txBody>
      </p:sp>
      <p:pic>
        <p:nvPicPr>
          <p:cNvPr id="157699" name="Picture 3"/>
          <p:cNvPicPr>
            <a:picLocks noChangeAspect="1" noChangeArrowheads="1"/>
          </p:cNvPicPr>
          <p:nvPr/>
        </p:nvPicPr>
        <p:blipFill>
          <a:blip r:embed="rId3" cstate="print"/>
          <a:srcRect/>
          <a:stretch>
            <a:fillRect/>
          </a:stretch>
        </p:blipFill>
        <p:spPr bwMode="auto">
          <a:xfrm>
            <a:off x="0" y="4038600"/>
            <a:ext cx="9144000" cy="463550"/>
          </a:xfrm>
          <a:prstGeom prst="rect">
            <a:avLst/>
          </a:prstGeom>
          <a:noFill/>
        </p:spPr>
      </p:pic>
      <p:pic>
        <p:nvPicPr>
          <p:cNvPr id="157701" name="Picture 5"/>
          <p:cNvPicPr>
            <a:picLocks noGrp="1" noChangeAspect="1" noChangeArrowheads="1"/>
          </p:cNvPicPr>
          <p:nvPr>
            <p:ph idx="4294967295"/>
          </p:nvPr>
        </p:nvPicPr>
        <p:blipFill>
          <a:blip r:embed="rId4" cstate="print"/>
          <a:srcRect/>
          <a:stretch>
            <a:fillRect/>
          </a:stretch>
        </p:blipFill>
        <p:spPr>
          <a:xfrm>
            <a:off x="609600" y="4876800"/>
            <a:ext cx="8229600" cy="631825"/>
          </a:xfrm>
          <a:noFill/>
          <a:ln/>
        </p:spPr>
      </p:pic>
      <p:pic>
        <p:nvPicPr>
          <p:cNvPr id="157707" name="Picture 11"/>
          <p:cNvPicPr>
            <a:picLocks noChangeAspect="1" noChangeArrowheads="1"/>
          </p:cNvPicPr>
          <p:nvPr/>
        </p:nvPicPr>
        <p:blipFill>
          <a:blip r:embed="rId5" cstate="print"/>
          <a:srcRect/>
          <a:stretch>
            <a:fillRect/>
          </a:stretch>
        </p:blipFill>
        <p:spPr bwMode="auto">
          <a:xfrm>
            <a:off x="228600" y="5867400"/>
            <a:ext cx="8763000" cy="461963"/>
          </a:xfrm>
          <a:prstGeom prst="rect">
            <a:avLst/>
          </a:prstGeom>
          <a:noFill/>
        </p:spPr>
      </p:pic>
      <p:pic>
        <p:nvPicPr>
          <p:cNvPr id="157708" name="Picture 12" descr="mvc-002l"/>
          <p:cNvPicPr>
            <a:picLocks noChangeAspect="1" noChangeArrowheads="1"/>
          </p:cNvPicPr>
          <p:nvPr/>
        </p:nvPicPr>
        <p:blipFill>
          <a:blip r:embed="rId6" cstate="print"/>
          <a:srcRect/>
          <a:stretch>
            <a:fillRect/>
          </a:stretch>
        </p:blipFill>
        <p:spPr bwMode="auto">
          <a:xfrm>
            <a:off x="76200" y="1219200"/>
            <a:ext cx="3733800" cy="2343150"/>
          </a:xfrm>
          <a:prstGeom prst="rect">
            <a:avLst/>
          </a:prstGeom>
          <a:noFill/>
        </p:spPr>
      </p:pic>
      <p:pic>
        <p:nvPicPr>
          <p:cNvPr id="157709" name="Picture 13" descr="4ECU7339"/>
          <p:cNvPicPr>
            <a:picLocks noChangeAspect="1" noChangeArrowheads="1"/>
          </p:cNvPicPr>
          <p:nvPr/>
        </p:nvPicPr>
        <p:blipFill>
          <a:blip r:embed="rId7" cstate="print"/>
          <a:srcRect/>
          <a:stretch>
            <a:fillRect/>
          </a:stretch>
        </p:blipFill>
        <p:spPr bwMode="auto">
          <a:xfrm>
            <a:off x="3962400" y="228600"/>
            <a:ext cx="5029200" cy="3346450"/>
          </a:xfrm>
          <a:prstGeom prst="rect">
            <a:avLst/>
          </a:prstGeom>
          <a:noFill/>
        </p:spPr>
      </p:pic>
      <p:sp>
        <p:nvSpPr>
          <p:cNvPr id="157711" name="Line 15"/>
          <p:cNvSpPr>
            <a:spLocks noChangeShapeType="1"/>
          </p:cNvSpPr>
          <p:nvPr/>
        </p:nvSpPr>
        <p:spPr bwMode="auto">
          <a:xfrm>
            <a:off x="4876800" y="4470400"/>
            <a:ext cx="1371600" cy="0"/>
          </a:xfrm>
          <a:prstGeom prst="line">
            <a:avLst/>
          </a:prstGeom>
          <a:noFill/>
          <a:ln w="38100" cap="sq">
            <a:solidFill>
              <a:srgbClr val="FF0000"/>
            </a:solidFill>
            <a:round/>
            <a:headEnd type="none" w="sm" len="sm"/>
            <a:tailEnd type="none" w="sm" len="sm"/>
          </a:ln>
          <a:effectLst/>
        </p:spPr>
        <p:txBody>
          <a:bodyPr wrap="none"/>
          <a:lstStyle/>
          <a:p>
            <a:endParaRPr lang="en-US"/>
          </a:p>
        </p:txBody>
      </p:sp>
      <p:sp>
        <p:nvSpPr>
          <p:cNvPr id="157712" name="Line 16"/>
          <p:cNvSpPr>
            <a:spLocks noChangeShapeType="1"/>
          </p:cNvSpPr>
          <p:nvPr/>
        </p:nvSpPr>
        <p:spPr bwMode="auto">
          <a:xfrm>
            <a:off x="3657600" y="5207000"/>
            <a:ext cx="1371600" cy="0"/>
          </a:xfrm>
          <a:prstGeom prst="line">
            <a:avLst/>
          </a:prstGeom>
          <a:noFill/>
          <a:ln w="38100" cap="sq">
            <a:solidFill>
              <a:srgbClr val="FF0000"/>
            </a:solidFill>
            <a:round/>
            <a:headEnd type="none" w="sm" len="sm"/>
            <a:tailEnd type="none" w="sm" len="sm"/>
          </a:ln>
          <a:effectLst/>
        </p:spPr>
        <p:txBody>
          <a:bodyPr wrap="none"/>
          <a:lstStyle/>
          <a:p>
            <a:endParaRPr lang="en-US"/>
          </a:p>
        </p:txBody>
      </p:sp>
      <p:sp>
        <p:nvSpPr>
          <p:cNvPr id="157713" name="Line 17"/>
          <p:cNvSpPr>
            <a:spLocks noChangeShapeType="1"/>
          </p:cNvSpPr>
          <p:nvPr/>
        </p:nvSpPr>
        <p:spPr bwMode="auto">
          <a:xfrm>
            <a:off x="6248400" y="6083300"/>
            <a:ext cx="2362200" cy="0"/>
          </a:xfrm>
          <a:prstGeom prst="line">
            <a:avLst/>
          </a:prstGeom>
          <a:noFill/>
          <a:ln w="38100" cap="sq">
            <a:solidFill>
              <a:srgbClr val="FF0000"/>
            </a:solidFill>
            <a:round/>
            <a:headEnd type="none" w="sm" len="sm"/>
            <a:tailEnd type="none" w="sm" len="sm"/>
          </a:ln>
          <a:effectLst/>
        </p:spPr>
        <p:txBody>
          <a:bodyPr wrap="none"/>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134594" name="Object 2"/>
          <p:cNvGraphicFramePr>
            <a:graphicFrameLocks noChangeAspect="1"/>
          </p:cNvGraphicFramePr>
          <p:nvPr>
            <p:ph type="chart" sz="half" idx="4294967295"/>
          </p:nvPr>
        </p:nvGraphicFramePr>
        <p:xfrm>
          <a:off x="0" y="-11113"/>
          <a:ext cx="9144000" cy="6869113"/>
        </p:xfrm>
        <a:graphic>
          <a:graphicData uri="http://schemas.openxmlformats.org/presentationml/2006/ole">
            <p:oleObj spid="_x0000_s316418" name="Photo Editor Photo" r:id="rId4" imgW="6485714" imgH="6152381" progId="">
              <p:embed/>
            </p:oleObj>
          </a:graphicData>
        </a:graphic>
      </p:graphicFrame>
      <p:sp>
        <p:nvSpPr>
          <p:cNvPr id="1134595" name="Rectangle 3"/>
          <p:cNvSpPr>
            <a:spLocks noGrp="1" noChangeArrowheads="1"/>
          </p:cNvSpPr>
          <p:nvPr>
            <p:ph type="title" idx="4294967295"/>
          </p:nvPr>
        </p:nvSpPr>
        <p:spPr>
          <a:xfrm>
            <a:off x="685800" y="228600"/>
            <a:ext cx="7772400" cy="914400"/>
          </a:xfrm>
          <a:ln>
            <a:solidFill>
              <a:schemeClr val="bg2"/>
            </a:solidFill>
          </a:ln>
        </p:spPr>
        <p:txBody>
          <a:bodyPr/>
          <a:lstStyle/>
          <a:p>
            <a:r>
              <a:rPr lang="en-US" sz="4800" b="1" dirty="0"/>
              <a:t>Operation S.A.F.E.</a:t>
            </a:r>
          </a:p>
        </p:txBody>
      </p:sp>
      <p:pic>
        <p:nvPicPr>
          <p:cNvPr id="1134596" name="Picture 4" descr="DSCF0098"/>
          <p:cNvPicPr>
            <a:picLocks noChangeAspect="1" noChangeArrowheads="1"/>
          </p:cNvPicPr>
          <p:nvPr/>
        </p:nvPicPr>
        <p:blipFill>
          <a:blip r:embed="rId5" cstate="print"/>
          <a:srcRect l="14516" t="32234" r="9677"/>
          <a:stretch>
            <a:fillRect/>
          </a:stretch>
        </p:blipFill>
        <p:spPr bwMode="auto">
          <a:xfrm>
            <a:off x="228600" y="3924300"/>
            <a:ext cx="3962400" cy="2654300"/>
          </a:xfrm>
          <a:prstGeom prst="rect">
            <a:avLst/>
          </a:prstGeom>
          <a:noFill/>
        </p:spPr>
      </p:pic>
      <p:pic>
        <p:nvPicPr>
          <p:cNvPr id="1134597" name="Picture 5" descr="IMG_3850"/>
          <p:cNvPicPr>
            <a:picLocks noChangeAspect="1" noChangeArrowheads="1"/>
          </p:cNvPicPr>
          <p:nvPr/>
        </p:nvPicPr>
        <p:blipFill>
          <a:blip r:embed="rId6" cstate="print"/>
          <a:srcRect/>
          <a:stretch>
            <a:fillRect/>
          </a:stretch>
        </p:blipFill>
        <p:spPr bwMode="auto">
          <a:xfrm>
            <a:off x="4876800" y="3657600"/>
            <a:ext cx="3886200" cy="2914650"/>
          </a:xfrm>
          <a:prstGeom prst="rect">
            <a:avLst/>
          </a:prstGeom>
          <a:noFill/>
        </p:spPr>
      </p:pic>
      <p:pic>
        <p:nvPicPr>
          <p:cNvPr id="1134598" name="Picture 6" descr="IMG_0296"/>
          <p:cNvPicPr>
            <a:picLocks noChangeAspect="1" noChangeArrowheads="1"/>
          </p:cNvPicPr>
          <p:nvPr/>
        </p:nvPicPr>
        <p:blipFill>
          <a:blip r:embed="rId7" cstate="print"/>
          <a:srcRect/>
          <a:stretch>
            <a:fillRect/>
          </a:stretch>
        </p:blipFill>
        <p:spPr bwMode="auto">
          <a:xfrm>
            <a:off x="5181600" y="1371600"/>
            <a:ext cx="2946400" cy="2209800"/>
          </a:xfrm>
          <a:prstGeom prst="rect">
            <a:avLst/>
          </a:prstGeom>
          <a:noFill/>
        </p:spPr>
      </p:pic>
      <p:pic>
        <p:nvPicPr>
          <p:cNvPr id="1134599" name="Picture 7" descr="Flyin-05 026"/>
          <p:cNvPicPr>
            <a:picLocks noChangeAspect="1" noChangeArrowheads="1"/>
          </p:cNvPicPr>
          <p:nvPr/>
        </p:nvPicPr>
        <p:blipFill>
          <a:blip r:embed="rId8" cstate="print"/>
          <a:srcRect b="18750"/>
          <a:stretch>
            <a:fillRect/>
          </a:stretch>
        </p:blipFill>
        <p:spPr bwMode="auto">
          <a:xfrm>
            <a:off x="457200" y="1371600"/>
            <a:ext cx="3657600" cy="22288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81" name="Picture 1"/>
          <p:cNvPicPr>
            <a:picLocks noChangeAspect="1" noChangeArrowheads="1"/>
          </p:cNvPicPr>
          <p:nvPr/>
        </p:nvPicPr>
        <p:blipFill>
          <a:blip r:embed="rId2" cstate="print"/>
          <a:srcRect/>
          <a:stretch>
            <a:fillRect/>
          </a:stretch>
        </p:blipFill>
        <p:spPr bwMode="auto">
          <a:xfrm>
            <a:off x="1" y="381000"/>
            <a:ext cx="9144000" cy="6145089"/>
          </a:xfrm>
          <a:prstGeom prst="rect">
            <a:avLst/>
          </a:prstGeom>
          <a:noFill/>
          <a:ln w="9525">
            <a:noFill/>
            <a:miter lim="800000"/>
            <a:headEnd/>
            <a:tailEnd/>
          </a:ln>
        </p:spPr>
      </p:pic>
      <p:sp>
        <p:nvSpPr>
          <p:cNvPr id="29700" name="Line 4"/>
          <p:cNvSpPr>
            <a:spLocks noChangeShapeType="1"/>
          </p:cNvSpPr>
          <p:nvPr/>
        </p:nvSpPr>
        <p:spPr bwMode="auto">
          <a:xfrm flipH="1" flipV="1">
            <a:off x="2362200" y="3276600"/>
            <a:ext cx="533400" cy="1295400"/>
          </a:xfrm>
          <a:prstGeom prst="line">
            <a:avLst/>
          </a:prstGeom>
          <a:noFill/>
          <a:ln w="76200">
            <a:solidFill>
              <a:srgbClr val="FF3300"/>
            </a:solidFill>
            <a:round/>
            <a:headEnd/>
            <a:tailEnd type="triangle" w="med" len="med"/>
          </a:ln>
          <a:effectLst/>
        </p:spPr>
        <p:txBody>
          <a:bodyPr/>
          <a:lstStyle/>
          <a:p>
            <a:endParaRPr lang="en-US"/>
          </a:p>
        </p:txBody>
      </p:sp>
      <p:sp>
        <p:nvSpPr>
          <p:cNvPr id="29701" name="Line 5"/>
          <p:cNvSpPr>
            <a:spLocks noChangeShapeType="1"/>
          </p:cNvSpPr>
          <p:nvPr/>
        </p:nvSpPr>
        <p:spPr bwMode="auto">
          <a:xfrm flipH="1" flipV="1">
            <a:off x="3810000" y="2819400"/>
            <a:ext cx="1066800" cy="1752600"/>
          </a:xfrm>
          <a:prstGeom prst="line">
            <a:avLst/>
          </a:prstGeom>
          <a:noFill/>
          <a:ln w="76200">
            <a:solidFill>
              <a:srgbClr val="FF3300"/>
            </a:solidFill>
            <a:round/>
            <a:headEnd/>
            <a:tailEnd type="triangle" w="med" len="med"/>
          </a:ln>
          <a:effectLst/>
        </p:spPr>
        <p:txBody>
          <a:bodyPr/>
          <a:lstStyle/>
          <a:p>
            <a:endParaRPr lang="en-US"/>
          </a:p>
        </p:txBody>
      </p:sp>
      <p:sp>
        <p:nvSpPr>
          <p:cNvPr id="29702" name="Text Box 6"/>
          <p:cNvSpPr txBox="1">
            <a:spLocks noChangeArrowheads="1"/>
          </p:cNvSpPr>
          <p:nvPr/>
        </p:nvSpPr>
        <p:spPr bwMode="auto">
          <a:xfrm>
            <a:off x="4343400" y="4724400"/>
            <a:ext cx="1158875" cy="519112"/>
          </a:xfrm>
          <a:prstGeom prst="rect">
            <a:avLst/>
          </a:prstGeom>
          <a:noFill/>
          <a:ln w="9525">
            <a:noFill/>
            <a:miter lim="800000"/>
            <a:headEnd/>
            <a:tailEnd/>
          </a:ln>
          <a:effectLst/>
        </p:spPr>
        <p:txBody>
          <a:bodyPr wrap="none">
            <a:spAutoFit/>
          </a:bodyPr>
          <a:lstStyle/>
          <a:p>
            <a:r>
              <a:rPr lang="en-US" dirty="0">
                <a:solidFill>
                  <a:srgbClr val="FF3300"/>
                </a:solidFill>
              </a:rPr>
              <a:t>7 cards</a:t>
            </a:r>
          </a:p>
        </p:txBody>
      </p:sp>
      <p:sp>
        <p:nvSpPr>
          <p:cNvPr id="29703" name="Text Box 7"/>
          <p:cNvSpPr txBox="1">
            <a:spLocks noChangeArrowheads="1"/>
          </p:cNvSpPr>
          <p:nvPr/>
        </p:nvSpPr>
        <p:spPr bwMode="auto">
          <a:xfrm>
            <a:off x="2743200" y="4724400"/>
            <a:ext cx="996950" cy="519113"/>
          </a:xfrm>
          <a:prstGeom prst="rect">
            <a:avLst/>
          </a:prstGeom>
          <a:noFill/>
          <a:ln w="9525">
            <a:noFill/>
            <a:miter lim="800000"/>
            <a:headEnd/>
            <a:tailEnd/>
          </a:ln>
          <a:effectLst/>
        </p:spPr>
        <p:txBody>
          <a:bodyPr wrap="none">
            <a:spAutoFit/>
          </a:bodyPr>
          <a:lstStyle/>
          <a:p>
            <a:r>
              <a:rPr lang="en-US" dirty="0">
                <a:solidFill>
                  <a:srgbClr val="FF3300"/>
                </a:solidFill>
              </a:rPr>
              <a:t>String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7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P spid="29701" grpId="0" animBg="1"/>
      <p:bldP spid="29702" grpId="0"/>
      <p:bldP spid="2970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457200" y="0"/>
            <a:ext cx="8229600" cy="1143000"/>
          </a:xfrm>
        </p:spPr>
        <p:txBody>
          <a:bodyPr/>
          <a:lstStyle/>
          <a:p>
            <a:r>
              <a:rPr lang="en-US" sz="3600" dirty="0"/>
              <a:t>Two sources of data – two reports</a:t>
            </a:r>
          </a:p>
        </p:txBody>
      </p:sp>
      <p:sp>
        <p:nvSpPr>
          <p:cNvPr id="26627" name="Rectangle 3"/>
          <p:cNvSpPr>
            <a:spLocks noGrp="1" noChangeArrowheads="1"/>
          </p:cNvSpPr>
          <p:nvPr>
            <p:ph type="body" idx="1"/>
          </p:nvPr>
        </p:nvSpPr>
        <p:spPr>
          <a:xfrm>
            <a:off x="457200" y="1219200"/>
            <a:ext cx="8229600" cy="5029200"/>
          </a:xfrm>
        </p:spPr>
        <p:txBody>
          <a:bodyPr>
            <a:normAutofit lnSpcReduction="10000"/>
          </a:bodyPr>
          <a:lstStyle/>
          <a:p>
            <a:r>
              <a:rPr lang="en-US" sz="2800" dirty="0"/>
              <a:t>Spray pattern analysis</a:t>
            </a:r>
          </a:p>
          <a:p>
            <a:pPr lvl="1"/>
            <a:r>
              <a:rPr lang="en-US" dirty="0"/>
              <a:t>Fluorescent dye applied to string</a:t>
            </a:r>
          </a:p>
          <a:p>
            <a:pPr lvl="1"/>
            <a:r>
              <a:rPr lang="en-US" u="sng" dirty="0"/>
              <a:t>Relative</a:t>
            </a:r>
            <a:r>
              <a:rPr lang="en-US" dirty="0"/>
              <a:t> concentration measured using </a:t>
            </a:r>
            <a:r>
              <a:rPr lang="en-US" dirty="0" err="1"/>
              <a:t>fluorometer</a:t>
            </a:r>
            <a:endParaRPr lang="en-US" dirty="0"/>
          </a:p>
          <a:p>
            <a:pPr lvl="1"/>
            <a:r>
              <a:rPr lang="en-US" dirty="0"/>
              <a:t>Used to measure spray pattern uniformity and determine appropriate swath width</a:t>
            </a:r>
          </a:p>
          <a:p>
            <a:r>
              <a:rPr lang="en-US" sz="2800" dirty="0"/>
              <a:t>Droplet size analysis</a:t>
            </a:r>
          </a:p>
          <a:p>
            <a:pPr lvl="1"/>
            <a:r>
              <a:rPr lang="en-US" dirty="0"/>
              <a:t>Spray droplets stain water sensitive paper cards</a:t>
            </a:r>
          </a:p>
          <a:p>
            <a:pPr lvl="1"/>
            <a:r>
              <a:rPr lang="en-US" dirty="0"/>
              <a:t>Stains measured using computer scanner</a:t>
            </a:r>
          </a:p>
          <a:p>
            <a:pPr lvl="1"/>
            <a:r>
              <a:rPr lang="en-US" dirty="0"/>
              <a:t>Used to measure droplet size and determine risk of drift and effects on efficacy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73" name="Picture 13" descr="Sting B 04"/>
          <p:cNvPicPr>
            <a:picLocks noChangeAspect="1" noChangeArrowheads="1"/>
          </p:cNvPicPr>
          <p:nvPr/>
        </p:nvPicPr>
        <p:blipFill>
          <a:blip r:embed="rId2" cstate="print"/>
          <a:srcRect/>
          <a:stretch>
            <a:fillRect/>
          </a:stretch>
        </p:blipFill>
        <p:spPr bwMode="auto">
          <a:xfrm>
            <a:off x="685620" y="877887"/>
            <a:ext cx="7772580" cy="5827713"/>
          </a:xfrm>
          <a:prstGeom prst="rect">
            <a:avLst/>
          </a:prstGeom>
          <a:noFill/>
        </p:spPr>
      </p:pic>
      <p:sp>
        <p:nvSpPr>
          <p:cNvPr id="92164" name="Rectangle 4"/>
          <p:cNvSpPr>
            <a:spLocks noGrp="1" noRot="1" noChangeArrowheads="1"/>
          </p:cNvSpPr>
          <p:nvPr>
            <p:ph type="title"/>
          </p:nvPr>
        </p:nvSpPr>
        <p:spPr>
          <a:xfrm>
            <a:off x="457200" y="152400"/>
            <a:ext cx="8229600" cy="792163"/>
          </a:xfrm>
        </p:spPr>
        <p:txBody>
          <a:bodyPr/>
          <a:lstStyle/>
          <a:p>
            <a:r>
              <a:rPr lang="en-US"/>
              <a:t>Spray pattern analysis</a:t>
            </a:r>
          </a:p>
        </p:txBody>
      </p:sp>
      <p:sp>
        <p:nvSpPr>
          <p:cNvPr id="92167" name="Oval 7"/>
          <p:cNvSpPr>
            <a:spLocks noChangeArrowheads="1"/>
          </p:cNvSpPr>
          <p:nvPr/>
        </p:nvSpPr>
        <p:spPr bwMode="auto">
          <a:xfrm>
            <a:off x="5638800" y="3200400"/>
            <a:ext cx="609600" cy="381000"/>
          </a:xfrm>
          <a:prstGeom prst="ellipse">
            <a:avLst/>
          </a:prstGeom>
          <a:noFill/>
          <a:ln w="38100">
            <a:solidFill>
              <a:srgbClr val="FF3300"/>
            </a:solidFill>
            <a:round/>
            <a:headEnd/>
            <a:tailEnd/>
          </a:ln>
          <a:effectLst/>
        </p:spPr>
        <p:txBody>
          <a:bodyPr wrap="none" anchor="ctr"/>
          <a:lstStyle/>
          <a:p>
            <a:endParaRPr lang="en-US"/>
          </a:p>
        </p:txBody>
      </p:sp>
      <p:sp>
        <p:nvSpPr>
          <p:cNvPr id="92168" name="Oval 8"/>
          <p:cNvSpPr>
            <a:spLocks noChangeArrowheads="1"/>
          </p:cNvSpPr>
          <p:nvPr/>
        </p:nvSpPr>
        <p:spPr bwMode="auto">
          <a:xfrm>
            <a:off x="5638800" y="4876800"/>
            <a:ext cx="609600" cy="381000"/>
          </a:xfrm>
          <a:prstGeom prst="ellipse">
            <a:avLst/>
          </a:prstGeom>
          <a:noFill/>
          <a:ln w="38100">
            <a:solidFill>
              <a:srgbClr val="FF3300"/>
            </a:solidFill>
            <a:round/>
            <a:headEnd/>
            <a:tailEnd/>
          </a:ln>
          <a:effectLst/>
        </p:spPr>
        <p:txBody>
          <a:bodyPr wrap="none" anchor="ctr"/>
          <a:lstStyle/>
          <a:p>
            <a:endParaRPr lang="en-US"/>
          </a:p>
        </p:txBody>
      </p:sp>
      <p:sp>
        <p:nvSpPr>
          <p:cNvPr id="7" name="Oval 7"/>
          <p:cNvSpPr>
            <a:spLocks noChangeArrowheads="1"/>
          </p:cNvSpPr>
          <p:nvPr/>
        </p:nvSpPr>
        <p:spPr bwMode="auto">
          <a:xfrm>
            <a:off x="3429000" y="2286000"/>
            <a:ext cx="1066800" cy="228600"/>
          </a:xfrm>
          <a:prstGeom prst="ellipse">
            <a:avLst/>
          </a:prstGeom>
          <a:noFill/>
          <a:ln w="38100">
            <a:solidFill>
              <a:srgbClr val="FF3300"/>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P spid="92168"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2"/>
          <p:cNvSpPr>
            <a:spLocks noGrp="1" noChangeArrowheads="1"/>
          </p:cNvSpPr>
          <p:nvPr>
            <p:ph type="title"/>
          </p:nvPr>
        </p:nvSpPr>
        <p:spPr>
          <a:xfrm>
            <a:off x="152400" y="228600"/>
            <a:ext cx="3708400" cy="838200"/>
          </a:xfrm>
        </p:spPr>
        <p:txBody>
          <a:bodyPr/>
          <a:lstStyle/>
          <a:p>
            <a:r>
              <a:rPr lang="en-US"/>
              <a:t>DropletScan</a:t>
            </a:r>
          </a:p>
        </p:txBody>
      </p:sp>
      <p:graphicFrame>
        <p:nvGraphicFramePr>
          <p:cNvPr id="1334275" name="Object 3"/>
          <p:cNvGraphicFramePr>
            <a:graphicFrameLocks noGrp="1" noChangeAspect="1"/>
          </p:cNvGraphicFramePr>
          <p:nvPr>
            <p:ph idx="4294967295"/>
          </p:nvPr>
        </p:nvGraphicFramePr>
        <p:xfrm>
          <a:off x="3733800" y="304800"/>
          <a:ext cx="5334000" cy="6286500"/>
        </p:xfrm>
        <a:graphic>
          <a:graphicData uri="http://schemas.openxmlformats.org/presentationml/2006/ole">
            <p:oleObj spid="_x0000_s317442" name="Bitmap Image" r:id="rId3" imgW="4486901" imgH="6552381" progId="PBrush">
              <p:embed/>
            </p:oleObj>
          </a:graphicData>
        </a:graphic>
      </p:graphicFrame>
      <p:sp>
        <p:nvSpPr>
          <p:cNvPr id="1334276" name="Oval 4"/>
          <p:cNvSpPr>
            <a:spLocks noChangeArrowheads="1"/>
          </p:cNvSpPr>
          <p:nvPr/>
        </p:nvSpPr>
        <p:spPr bwMode="auto">
          <a:xfrm>
            <a:off x="4038600" y="2362200"/>
            <a:ext cx="1219200" cy="762000"/>
          </a:xfrm>
          <a:prstGeom prst="ellipse">
            <a:avLst/>
          </a:prstGeom>
          <a:noFill/>
          <a:ln w="12700">
            <a:solidFill>
              <a:srgbClr val="FF0000"/>
            </a:solidFill>
            <a:round/>
            <a:headEnd/>
            <a:tailEnd/>
          </a:ln>
          <a:effectLst/>
        </p:spPr>
        <p:txBody>
          <a:bodyPr wrap="none" anchor="ctr"/>
          <a:lstStyle/>
          <a:p>
            <a:endParaRPr lang="en-US"/>
          </a:p>
        </p:txBody>
      </p:sp>
      <p:pic>
        <p:nvPicPr>
          <p:cNvPr id="1334277" name="Picture 5" descr="4ECU7087"/>
          <p:cNvPicPr>
            <a:picLocks noChangeAspect="1" noChangeArrowheads="1"/>
          </p:cNvPicPr>
          <p:nvPr/>
        </p:nvPicPr>
        <p:blipFill>
          <a:blip r:embed="rId4" cstate="print"/>
          <a:srcRect l="8653" t="18790" r="28847" b="13280"/>
          <a:stretch>
            <a:fillRect/>
          </a:stretch>
        </p:blipFill>
        <p:spPr bwMode="auto">
          <a:xfrm>
            <a:off x="152400" y="1600200"/>
            <a:ext cx="3886200" cy="2809875"/>
          </a:xfrm>
          <a:prstGeom prst="rect">
            <a:avLst/>
          </a:prstGeom>
          <a:noFill/>
        </p:spPr>
      </p:pic>
      <p:pic>
        <p:nvPicPr>
          <p:cNvPr id="1334278" name="Picture 6" descr="4ECU7328"/>
          <p:cNvPicPr>
            <a:picLocks noChangeAspect="1" noChangeArrowheads="1"/>
          </p:cNvPicPr>
          <p:nvPr/>
        </p:nvPicPr>
        <p:blipFill>
          <a:blip r:embed="rId5" cstate="print"/>
          <a:srcRect/>
          <a:stretch>
            <a:fillRect/>
          </a:stretch>
        </p:blipFill>
        <p:spPr bwMode="auto">
          <a:xfrm>
            <a:off x="457200" y="4495800"/>
            <a:ext cx="3276600" cy="217963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a:xfrm>
            <a:off x="457200" y="0"/>
            <a:ext cx="8229600" cy="838200"/>
          </a:xfrm>
        </p:spPr>
        <p:txBody>
          <a:bodyPr/>
          <a:lstStyle/>
          <a:p>
            <a:r>
              <a:rPr lang="en-US"/>
              <a:t>Composite droplet size data</a:t>
            </a:r>
          </a:p>
        </p:txBody>
      </p:sp>
      <p:pic>
        <p:nvPicPr>
          <p:cNvPr id="96263" name="Picture 7" descr="Droplet-composite"/>
          <p:cNvPicPr>
            <a:picLocks noGrp="1" noChangeAspect="1" noChangeArrowheads="1"/>
          </p:cNvPicPr>
          <p:nvPr>
            <p:ph idx="1"/>
          </p:nvPr>
        </p:nvPicPr>
        <p:blipFill>
          <a:blip r:embed="rId2" cstate="print"/>
          <a:srcRect/>
          <a:stretch>
            <a:fillRect/>
          </a:stretch>
        </p:blipFill>
        <p:spPr>
          <a:xfrm>
            <a:off x="4724400" y="838200"/>
            <a:ext cx="3810000" cy="2746375"/>
          </a:xfrm>
          <a:noFill/>
          <a:ln/>
        </p:spPr>
      </p:pic>
      <p:pic>
        <p:nvPicPr>
          <p:cNvPr id="96264" name="Picture 8" descr="Droplet-composite 02"/>
          <p:cNvPicPr>
            <a:picLocks noChangeAspect="1" noChangeArrowheads="1"/>
          </p:cNvPicPr>
          <p:nvPr/>
        </p:nvPicPr>
        <p:blipFill>
          <a:blip r:embed="rId3" cstate="print"/>
          <a:srcRect/>
          <a:stretch>
            <a:fillRect/>
          </a:stretch>
        </p:blipFill>
        <p:spPr bwMode="auto">
          <a:xfrm>
            <a:off x="4724400" y="3581400"/>
            <a:ext cx="3733800" cy="569913"/>
          </a:xfrm>
          <a:prstGeom prst="rect">
            <a:avLst/>
          </a:prstGeom>
          <a:noFill/>
        </p:spPr>
      </p:pic>
      <p:sp>
        <p:nvSpPr>
          <p:cNvPr id="96265" name="AutoShape 9"/>
          <p:cNvSpPr>
            <a:spLocks noChangeArrowheads="1"/>
          </p:cNvSpPr>
          <p:nvPr/>
        </p:nvSpPr>
        <p:spPr bwMode="auto">
          <a:xfrm>
            <a:off x="1066800" y="1524000"/>
            <a:ext cx="3733800" cy="228600"/>
          </a:xfrm>
          <a:prstGeom prst="rightArrow">
            <a:avLst>
              <a:gd name="adj1" fmla="val 50000"/>
              <a:gd name="adj2" fmla="val 408333"/>
            </a:avLst>
          </a:prstGeom>
          <a:solidFill>
            <a:srgbClr val="FF3300"/>
          </a:solidFill>
          <a:ln w="9525">
            <a:solidFill>
              <a:srgbClr val="FF3300"/>
            </a:solidFill>
            <a:miter lim="800000"/>
            <a:headEnd/>
            <a:tailEnd/>
          </a:ln>
          <a:effectLst/>
        </p:spPr>
        <p:txBody>
          <a:bodyPr wrap="none" anchor="ctr"/>
          <a:lstStyle/>
          <a:p>
            <a:endParaRPr lang="en-US"/>
          </a:p>
        </p:txBody>
      </p:sp>
      <p:sp>
        <p:nvSpPr>
          <p:cNvPr id="96266" name="AutoShape 10"/>
          <p:cNvSpPr>
            <a:spLocks noChangeArrowheads="1"/>
          </p:cNvSpPr>
          <p:nvPr/>
        </p:nvSpPr>
        <p:spPr bwMode="auto">
          <a:xfrm>
            <a:off x="1066800" y="2057400"/>
            <a:ext cx="3733800" cy="228600"/>
          </a:xfrm>
          <a:prstGeom prst="rightArrow">
            <a:avLst>
              <a:gd name="adj1" fmla="val 50000"/>
              <a:gd name="adj2" fmla="val 408333"/>
            </a:avLst>
          </a:prstGeom>
          <a:solidFill>
            <a:srgbClr val="FF3300"/>
          </a:solidFill>
          <a:ln w="9525">
            <a:solidFill>
              <a:srgbClr val="FF3300"/>
            </a:solidFill>
            <a:miter lim="800000"/>
            <a:headEnd/>
            <a:tailEnd/>
          </a:ln>
          <a:effectLst/>
        </p:spPr>
        <p:txBody>
          <a:bodyPr wrap="none" anchor="ctr"/>
          <a:lstStyle/>
          <a:p>
            <a:endParaRPr lang="en-US"/>
          </a:p>
        </p:txBody>
      </p:sp>
      <p:sp>
        <p:nvSpPr>
          <p:cNvPr id="96267" name="AutoShape 11"/>
          <p:cNvSpPr>
            <a:spLocks noChangeArrowheads="1"/>
          </p:cNvSpPr>
          <p:nvPr/>
        </p:nvSpPr>
        <p:spPr bwMode="auto">
          <a:xfrm>
            <a:off x="1066800" y="2514600"/>
            <a:ext cx="3733800" cy="228600"/>
          </a:xfrm>
          <a:prstGeom prst="rightArrow">
            <a:avLst>
              <a:gd name="adj1" fmla="val 50000"/>
              <a:gd name="adj2" fmla="val 408333"/>
            </a:avLst>
          </a:prstGeom>
          <a:solidFill>
            <a:srgbClr val="FF3300"/>
          </a:solidFill>
          <a:ln w="9525">
            <a:solidFill>
              <a:srgbClr val="FF3300"/>
            </a:solidFill>
            <a:miter lim="800000"/>
            <a:headEnd/>
            <a:tailEnd/>
          </a:ln>
          <a:effectLst/>
        </p:spPr>
        <p:txBody>
          <a:bodyPr wrap="none" anchor="ctr"/>
          <a:lstStyle/>
          <a:p>
            <a:endParaRPr lang="en-US"/>
          </a:p>
        </p:txBody>
      </p:sp>
      <p:sp>
        <p:nvSpPr>
          <p:cNvPr id="96268" name="AutoShape 12"/>
          <p:cNvSpPr>
            <a:spLocks noChangeArrowheads="1"/>
          </p:cNvSpPr>
          <p:nvPr/>
        </p:nvSpPr>
        <p:spPr bwMode="auto">
          <a:xfrm>
            <a:off x="1066800" y="3048000"/>
            <a:ext cx="3733800" cy="228600"/>
          </a:xfrm>
          <a:prstGeom prst="rightArrow">
            <a:avLst>
              <a:gd name="adj1" fmla="val 50000"/>
              <a:gd name="adj2" fmla="val 408333"/>
            </a:avLst>
          </a:prstGeom>
          <a:solidFill>
            <a:srgbClr val="FF3300"/>
          </a:solidFill>
          <a:ln w="9525">
            <a:solidFill>
              <a:srgbClr val="FF3300"/>
            </a:solidFill>
            <a:miter lim="800000"/>
            <a:headEnd/>
            <a:tailEnd/>
          </a:ln>
          <a:effectLst/>
        </p:spPr>
        <p:txBody>
          <a:bodyPr wrap="none" anchor="ctr"/>
          <a:lstStyle/>
          <a:p>
            <a:endParaRPr lang="en-US"/>
          </a:p>
        </p:txBody>
      </p:sp>
      <p:sp>
        <p:nvSpPr>
          <p:cNvPr id="96269" name="AutoShape 13"/>
          <p:cNvSpPr>
            <a:spLocks noChangeArrowheads="1"/>
          </p:cNvSpPr>
          <p:nvPr/>
        </p:nvSpPr>
        <p:spPr bwMode="auto">
          <a:xfrm>
            <a:off x="1066800" y="3733800"/>
            <a:ext cx="3733800" cy="228600"/>
          </a:xfrm>
          <a:prstGeom prst="rightArrow">
            <a:avLst>
              <a:gd name="adj1" fmla="val 50000"/>
              <a:gd name="adj2" fmla="val 408333"/>
            </a:avLst>
          </a:prstGeom>
          <a:solidFill>
            <a:srgbClr val="FF3300"/>
          </a:solidFill>
          <a:ln w="9525">
            <a:solidFill>
              <a:srgbClr val="FF3300"/>
            </a:solidFill>
            <a:miter lim="800000"/>
            <a:headEnd/>
            <a:tailEnd/>
          </a:ln>
          <a:effectLst/>
        </p:spPr>
        <p:txBody>
          <a:bodyPr wrap="none" anchor="ctr"/>
          <a:lstStyle/>
          <a:p>
            <a:endParaRPr lang="en-US"/>
          </a:p>
        </p:txBody>
      </p:sp>
      <p:sp>
        <p:nvSpPr>
          <p:cNvPr id="96270" name="Rectangle 14"/>
          <p:cNvSpPr>
            <a:spLocks noChangeArrowheads="1"/>
          </p:cNvSpPr>
          <p:nvPr/>
        </p:nvSpPr>
        <p:spPr bwMode="auto">
          <a:xfrm>
            <a:off x="419100" y="4343400"/>
            <a:ext cx="8305800" cy="22098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chemeClr val="hlink"/>
              </a:buClr>
              <a:buSzPct val="70000"/>
              <a:buFont typeface="Wingdings" pitchFamily="2" charset="2"/>
              <a:buChar char="n"/>
            </a:pPr>
            <a:r>
              <a:rPr lang="en-US" sz="2400" dirty="0"/>
              <a:t>VMD = average volume median diameter in microns</a:t>
            </a:r>
          </a:p>
          <a:p>
            <a:pPr marL="342900" indent="-342900" eaLnBrk="1" hangingPunct="1">
              <a:lnSpc>
                <a:spcPct val="90000"/>
              </a:lnSpc>
              <a:spcBef>
                <a:spcPct val="20000"/>
              </a:spcBef>
              <a:buClr>
                <a:schemeClr val="hlink"/>
              </a:buClr>
              <a:buSzPct val="70000"/>
              <a:buFont typeface="Wingdings" pitchFamily="2" charset="2"/>
              <a:buChar char="n"/>
            </a:pPr>
            <a:r>
              <a:rPr lang="en-US" sz="2400" dirty="0"/>
              <a:t>VD (0.1) and (0.9) = average volume diameter in microns for 10% and 90% of volume, respectively</a:t>
            </a:r>
          </a:p>
          <a:p>
            <a:pPr marL="342900" indent="-342900" eaLnBrk="1" hangingPunct="1">
              <a:lnSpc>
                <a:spcPct val="90000"/>
              </a:lnSpc>
              <a:spcBef>
                <a:spcPct val="20000"/>
              </a:spcBef>
              <a:buClr>
                <a:schemeClr val="hlink"/>
              </a:buClr>
              <a:buSzPct val="70000"/>
              <a:buFont typeface="Wingdings" pitchFamily="2" charset="2"/>
              <a:buChar char="n"/>
            </a:pPr>
            <a:r>
              <a:rPr lang="en-US" sz="2400" dirty="0"/>
              <a:t>GPA = average gallons per acre measured on cards</a:t>
            </a:r>
          </a:p>
          <a:p>
            <a:pPr marL="342900" indent="-342900" eaLnBrk="1" hangingPunct="1">
              <a:lnSpc>
                <a:spcPct val="90000"/>
              </a:lnSpc>
              <a:spcBef>
                <a:spcPct val="20000"/>
              </a:spcBef>
              <a:buClr>
                <a:schemeClr val="hlink"/>
              </a:buClr>
              <a:buSzPct val="70000"/>
              <a:buFont typeface="Wingdings" pitchFamily="2" charset="2"/>
              <a:buChar char="n"/>
            </a:pPr>
            <a:r>
              <a:rPr lang="en-US" sz="2400" dirty="0"/>
              <a:t>Percent coverage = average percentage of card surface area covered by stain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7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2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6270">
                                            <p:txEl>
                                              <p:pRg st="1" end="1"/>
                                            </p:txEl>
                                          </p:spTgt>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9626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62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2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270">
                                            <p:txEl>
                                              <p:pRg st="2" end="2"/>
                                            </p:txEl>
                                          </p:spTgt>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9626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9626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62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270">
                                            <p:txEl>
                                              <p:pRg st="3" end="3"/>
                                            </p:txEl>
                                          </p:spTgt>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9626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96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5" grpId="0" animBg="1"/>
      <p:bldP spid="96265" grpId="1" animBg="1"/>
      <p:bldP spid="96266" grpId="0" animBg="1"/>
      <p:bldP spid="96266" grpId="1" animBg="1"/>
      <p:bldP spid="96267" grpId="0" animBg="1"/>
      <p:bldP spid="96267" grpId="1" animBg="1"/>
      <p:bldP spid="96268" grpId="0" animBg="1"/>
      <p:bldP spid="96268" grpId="1" animBg="1"/>
      <p:bldP spid="9626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82" name="Rectangle 2"/>
          <p:cNvSpPr>
            <a:spLocks noGrp="1" noChangeArrowheads="1"/>
          </p:cNvSpPr>
          <p:nvPr>
            <p:ph type="title"/>
          </p:nvPr>
        </p:nvSpPr>
        <p:spPr>
          <a:xfrm>
            <a:off x="381000" y="457200"/>
            <a:ext cx="7772400" cy="762000"/>
          </a:xfrm>
        </p:spPr>
        <p:txBody>
          <a:bodyPr/>
          <a:lstStyle/>
          <a:p>
            <a:r>
              <a:rPr lang="en-US"/>
              <a:t>Important Droplet Statistics:</a:t>
            </a:r>
          </a:p>
        </p:txBody>
      </p:sp>
      <p:graphicFrame>
        <p:nvGraphicFramePr>
          <p:cNvPr id="1351683" name="Object 3"/>
          <p:cNvGraphicFramePr>
            <a:graphicFrameLocks noChangeAspect="1"/>
          </p:cNvGraphicFramePr>
          <p:nvPr/>
        </p:nvGraphicFramePr>
        <p:xfrm>
          <a:off x="1158875" y="1449388"/>
          <a:ext cx="6332538" cy="4259262"/>
        </p:xfrm>
        <a:graphic>
          <a:graphicData uri="http://schemas.openxmlformats.org/presentationml/2006/ole">
            <p:oleObj spid="_x0000_s436226" name="Chart" r:id="rId3" imgW="6334220" imgH="4257532" progId="MSGraph.Chart.8">
              <p:embed followColorScheme="full"/>
            </p:oleObj>
          </a:graphicData>
        </a:graphic>
      </p:graphicFrame>
      <p:graphicFrame>
        <p:nvGraphicFramePr>
          <p:cNvPr id="1351684" name="Object 4"/>
          <p:cNvGraphicFramePr>
            <a:graphicFrameLocks noChangeAspect="1"/>
          </p:cNvGraphicFramePr>
          <p:nvPr/>
        </p:nvGraphicFramePr>
        <p:xfrm>
          <a:off x="812800" y="1647825"/>
          <a:ext cx="7162800" cy="4981575"/>
        </p:xfrm>
        <a:graphic>
          <a:graphicData uri="http://schemas.openxmlformats.org/presentationml/2006/ole">
            <p:oleObj spid="_x0000_s436227" name="Chart" r:id="rId4" imgW="5152320" imgH="3578400" progId="Excel.Sheet.8">
              <p:embed/>
            </p:oleObj>
          </a:graphicData>
        </a:graphic>
      </p:graphicFrame>
      <p:sp>
        <p:nvSpPr>
          <p:cNvPr id="1351685" name="Line 5"/>
          <p:cNvSpPr>
            <a:spLocks noChangeShapeType="1"/>
          </p:cNvSpPr>
          <p:nvPr/>
        </p:nvSpPr>
        <p:spPr bwMode="auto">
          <a:xfrm>
            <a:off x="2108200" y="5534025"/>
            <a:ext cx="0" cy="914400"/>
          </a:xfrm>
          <a:prstGeom prst="line">
            <a:avLst/>
          </a:prstGeom>
          <a:noFill/>
          <a:ln w="38100">
            <a:solidFill>
              <a:schemeClr val="hlink"/>
            </a:solidFill>
            <a:prstDash val="sysDot"/>
            <a:round/>
            <a:headEnd type="none" w="sm" len="sm"/>
            <a:tailEnd type="none" w="sm" len="sm"/>
          </a:ln>
          <a:effectLst/>
        </p:spPr>
        <p:txBody>
          <a:bodyPr/>
          <a:lstStyle/>
          <a:p>
            <a:endParaRPr lang="en-US"/>
          </a:p>
        </p:txBody>
      </p:sp>
      <p:sp>
        <p:nvSpPr>
          <p:cNvPr id="1351686" name="Line 6"/>
          <p:cNvSpPr>
            <a:spLocks noChangeShapeType="1"/>
          </p:cNvSpPr>
          <p:nvPr/>
        </p:nvSpPr>
        <p:spPr bwMode="auto">
          <a:xfrm>
            <a:off x="6680200" y="5534025"/>
            <a:ext cx="0" cy="914400"/>
          </a:xfrm>
          <a:prstGeom prst="line">
            <a:avLst/>
          </a:prstGeom>
          <a:noFill/>
          <a:ln w="38100">
            <a:solidFill>
              <a:schemeClr val="hlink"/>
            </a:solidFill>
            <a:prstDash val="sysDot"/>
            <a:round/>
            <a:headEnd type="none" w="sm" len="sm"/>
            <a:tailEnd type="none" w="sm" len="sm"/>
          </a:ln>
          <a:effectLst/>
        </p:spPr>
        <p:txBody>
          <a:bodyPr/>
          <a:lstStyle/>
          <a:p>
            <a:endParaRPr lang="en-US"/>
          </a:p>
        </p:txBody>
      </p:sp>
      <p:sp>
        <p:nvSpPr>
          <p:cNvPr id="1351687" name="Line 7"/>
          <p:cNvSpPr>
            <a:spLocks noChangeShapeType="1"/>
          </p:cNvSpPr>
          <p:nvPr/>
        </p:nvSpPr>
        <p:spPr bwMode="auto">
          <a:xfrm flipH="1">
            <a:off x="4343400" y="1752600"/>
            <a:ext cx="0" cy="4572000"/>
          </a:xfrm>
          <a:prstGeom prst="line">
            <a:avLst/>
          </a:prstGeom>
          <a:noFill/>
          <a:ln w="57150">
            <a:solidFill>
              <a:srgbClr val="33CC33"/>
            </a:solidFill>
            <a:prstDash val="sysDot"/>
            <a:round/>
            <a:headEnd type="none" w="sm" len="sm"/>
            <a:tailEnd type="none" w="sm" len="sm"/>
          </a:ln>
          <a:effectLst/>
        </p:spPr>
        <p:txBody>
          <a:bodyPr/>
          <a:lstStyle/>
          <a:p>
            <a:endParaRPr lang="en-US"/>
          </a:p>
        </p:txBody>
      </p:sp>
      <p:sp>
        <p:nvSpPr>
          <p:cNvPr id="1351688" name="WordArt 8"/>
          <p:cNvSpPr>
            <a:spLocks noChangeArrowheads="1" noChangeShapeType="1" noTextEdit="1"/>
          </p:cNvSpPr>
          <p:nvPr/>
        </p:nvSpPr>
        <p:spPr bwMode="auto">
          <a:xfrm>
            <a:off x="5765800" y="1916113"/>
            <a:ext cx="1016000" cy="1284287"/>
          </a:xfrm>
          <a:prstGeom prst="rect">
            <a:avLst/>
          </a:prstGeom>
        </p:spPr>
        <p:txBody>
          <a:bodyPr wrap="none" fromWordArt="1">
            <a:prstTxWarp prst="textCascadeUp">
              <a:avLst>
                <a:gd name="adj" fmla="val 100000"/>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a:round/>
                  <a:headEnd type="none" w="sm" len="sm"/>
                  <a:tailEnd type="none" w="sm" len="sm"/>
                </a:ln>
                <a:gradFill rotWithShape="0">
                  <a:gsLst>
                    <a:gs pos="0">
                      <a:srgbClr val="FFE701"/>
                    </a:gs>
                    <a:gs pos="100000">
                      <a:srgbClr val="FE3E02"/>
                    </a:gs>
                  </a:gsLst>
                  <a:lin ang="5400000" scaled="1"/>
                </a:gradFill>
                <a:latin typeface="Impact"/>
              </a:rPr>
              <a:t>VMD</a:t>
            </a:r>
          </a:p>
          <a:p>
            <a:pPr algn="ctr"/>
            <a:r>
              <a:rPr lang="en-US" sz="3600" kern="10">
                <a:ln w="9525">
                  <a:round/>
                  <a:headEnd type="none" w="sm" len="sm"/>
                  <a:tailEnd type="none" w="sm" len="sm"/>
                </a:ln>
                <a:gradFill rotWithShape="0">
                  <a:gsLst>
                    <a:gs pos="0">
                      <a:srgbClr val="FFE701"/>
                    </a:gs>
                    <a:gs pos="100000">
                      <a:srgbClr val="FE3E02"/>
                    </a:gs>
                  </a:gsLst>
                  <a:lin ang="5400000" scaled="1"/>
                </a:gradFill>
                <a:latin typeface="Impact"/>
              </a:rPr>
              <a:t>(50%)</a:t>
            </a:r>
          </a:p>
          <a:p>
            <a:pPr algn="ctr"/>
            <a:r>
              <a:rPr lang="en-US" sz="3600" kern="10">
                <a:ln w="9525">
                  <a:round/>
                  <a:headEnd type="none" w="sm" len="sm"/>
                  <a:tailEnd type="none" w="sm" len="sm"/>
                </a:ln>
                <a:gradFill rotWithShape="0">
                  <a:gsLst>
                    <a:gs pos="0">
                      <a:srgbClr val="FFE701"/>
                    </a:gs>
                    <a:gs pos="100000">
                      <a:srgbClr val="FE3E02"/>
                    </a:gs>
                  </a:gsLst>
                  <a:lin ang="5400000" scaled="1"/>
                </a:gradFill>
                <a:latin typeface="Impact"/>
              </a:rPr>
              <a:t>or</a:t>
            </a:r>
          </a:p>
          <a:p>
            <a:pPr algn="ctr"/>
            <a:r>
              <a:rPr lang="en-US" sz="3600" kern="10">
                <a:ln w="9525">
                  <a:round/>
                  <a:headEnd type="none" w="sm" len="sm"/>
                  <a:tailEnd type="none" w="sm" len="sm"/>
                </a:ln>
                <a:gradFill rotWithShape="0">
                  <a:gsLst>
                    <a:gs pos="0">
                      <a:srgbClr val="FFE701"/>
                    </a:gs>
                    <a:gs pos="100000">
                      <a:srgbClr val="FE3E02"/>
                    </a:gs>
                  </a:gsLst>
                  <a:lin ang="5400000" scaled="1"/>
                </a:gradFill>
                <a:latin typeface="Impact"/>
              </a:rPr>
              <a:t>Vd0.5</a:t>
            </a:r>
          </a:p>
        </p:txBody>
      </p:sp>
      <p:sp>
        <p:nvSpPr>
          <p:cNvPr id="1351689" name="Line 9"/>
          <p:cNvSpPr>
            <a:spLocks noChangeShapeType="1"/>
          </p:cNvSpPr>
          <p:nvPr/>
        </p:nvSpPr>
        <p:spPr bwMode="auto">
          <a:xfrm flipH="1">
            <a:off x="4470400" y="2257425"/>
            <a:ext cx="1143000" cy="457200"/>
          </a:xfrm>
          <a:prstGeom prst="line">
            <a:avLst/>
          </a:prstGeom>
          <a:noFill/>
          <a:ln w="38100">
            <a:solidFill>
              <a:schemeClr val="accent2"/>
            </a:solidFill>
            <a:round/>
            <a:headEnd type="none" w="sm" len="sm"/>
            <a:tailEnd type="triangle" w="sm" len="sm"/>
          </a:ln>
          <a:effectLst/>
        </p:spPr>
        <p:txBody>
          <a:bodyPr/>
          <a:lstStyle/>
          <a:p>
            <a:endParaRPr lang="en-US"/>
          </a:p>
        </p:txBody>
      </p:sp>
      <p:sp>
        <p:nvSpPr>
          <p:cNvPr id="1351690" name="WordArt 10"/>
          <p:cNvSpPr>
            <a:spLocks noChangeArrowheads="1" noChangeShapeType="1" noTextEdit="1"/>
          </p:cNvSpPr>
          <p:nvPr/>
        </p:nvSpPr>
        <p:spPr bwMode="auto">
          <a:xfrm>
            <a:off x="6604000" y="4314825"/>
            <a:ext cx="1066800" cy="5715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VD0.9</a:t>
            </a:r>
          </a:p>
          <a:p>
            <a:pPr algn="ctr"/>
            <a:r>
              <a:rPr lang="en-US" sz="3600" kern="10" dirty="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(90%)</a:t>
            </a:r>
          </a:p>
        </p:txBody>
      </p:sp>
      <p:sp>
        <p:nvSpPr>
          <p:cNvPr id="1351691" name="Line 11"/>
          <p:cNvSpPr>
            <a:spLocks noChangeShapeType="1"/>
          </p:cNvSpPr>
          <p:nvPr/>
        </p:nvSpPr>
        <p:spPr bwMode="auto">
          <a:xfrm flipH="1">
            <a:off x="7061200" y="5000625"/>
            <a:ext cx="152400" cy="914400"/>
          </a:xfrm>
          <a:prstGeom prst="line">
            <a:avLst/>
          </a:prstGeom>
          <a:noFill/>
          <a:ln w="38100">
            <a:solidFill>
              <a:schemeClr val="accent2"/>
            </a:solidFill>
            <a:round/>
            <a:headEnd type="none" w="sm" len="sm"/>
            <a:tailEnd type="triangle" w="sm" len="sm"/>
          </a:ln>
          <a:effectLst/>
        </p:spPr>
        <p:txBody>
          <a:bodyPr/>
          <a:lstStyle/>
          <a:p>
            <a:endParaRPr lang="en-US"/>
          </a:p>
        </p:txBody>
      </p:sp>
      <p:sp>
        <p:nvSpPr>
          <p:cNvPr id="1351692" name="WordArt 12"/>
          <p:cNvSpPr>
            <a:spLocks noChangeArrowheads="1" noChangeShapeType="1" noTextEdit="1"/>
          </p:cNvSpPr>
          <p:nvPr/>
        </p:nvSpPr>
        <p:spPr bwMode="auto">
          <a:xfrm>
            <a:off x="1117600" y="4314825"/>
            <a:ext cx="990600" cy="600075"/>
          </a:xfrm>
          <a:prstGeom prst="rect">
            <a:avLst/>
          </a:prstGeom>
        </p:spPr>
        <p:txBody>
          <a:bodyPr wrap="none" fromWordArt="1">
            <a:prstTxWarp prst="textSlantUp">
              <a:avLst>
                <a:gd name="adj" fmla="val 0"/>
              </a:avLst>
            </a:prstTxWarp>
          </a:bodyPr>
          <a:lstStyle/>
          <a:p>
            <a:pPr algn="ctr"/>
            <a:r>
              <a:rPr lang="en-US" sz="3600" kern="10">
                <a:ln w="9525">
                  <a:solidFill>
                    <a:srgbClr val="CC99FF"/>
                  </a:solidFill>
                  <a:round/>
                  <a:headEnd type="none" w="sm" len="sm"/>
                  <a:tailEnd type="none" w="sm" len="sm"/>
                </a:ln>
                <a:gradFill rotWithShape="0">
                  <a:gsLst>
                    <a:gs pos="0">
                      <a:srgbClr val="6600CC"/>
                    </a:gs>
                    <a:gs pos="100000">
                      <a:srgbClr val="CC00CC"/>
                    </a:gs>
                  </a:gsLst>
                  <a:lin ang="5400000" scaled="1"/>
                </a:gradFill>
                <a:effectLst>
                  <a:outerShdw dist="53882" dir="2700000" algn="ctr" rotWithShape="0">
                    <a:srgbClr val="9999FF"/>
                  </a:outerShdw>
                </a:effectLst>
                <a:latin typeface="Impact"/>
              </a:rPr>
              <a:t>VD0.1</a:t>
            </a:r>
          </a:p>
          <a:p>
            <a:pPr algn="ctr"/>
            <a:r>
              <a:rPr lang="en-US" sz="3600" kern="10">
                <a:ln w="9525">
                  <a:solidFill>
                    <a:srgbClr val="CC99FF"/>
                  </a:solidFill>
                  <a:round/>
                  <a:headEnd type="none" w="sm" len="sm"/>
                  <a:tailEnd type="none" w="sm" len="sm"/>
                </a:ln>
                <a:gradFill rotWithShape="0">
                  <a:gsLst>
                    <a:gs pos="0">
                      <a:srgbClr val="6600CC"/>
                    </a:gs>
                    <a:gs pos="100000">
                      <a:srgbClr val="CC00CC"/>
                    </a:gs>
                  </a:gsLst>
                  <a:lin ang="5400000" scaled="1"/>
                </a:gradFill>
                <a:effectLst>
                  <a:outerShdw dist="53882" dir="2700000" algn="ctr" rotWithShape="0">
                    <a:srgbClr val="9999FF"/>
                  </a:outerShdw>
                </a:effectLst>
                <a:latin typeface="Impact"/>
              </a:rPr>
              <a:t>(10%)</a:t>
            </a:r>
          </a:p>
        </p:txBody>
      </p:sp>
      <p:sp>
        <p:nvSpPr>
          <p:cNvPr id="1351693" name="Line 13"/>
          <p:cNvSpPr>
            <a:spLocks noChangeShapeType="1"/>
          </p:cNvSpPr>
          <p:nvPr/>
        </p:nvSpPr>
        <p:spPr bwMode="auto">
          <a:xfrm>
            <a:off x="1422400" y="5000625"/>
            <a:ext cx="228600" cy="1066800"/>
          </a:xfrm>
          <a:prstGeom prst="line">
            <a:avLst/>
          </a:prstGeom>
          <a:noFill/>
          <a:ln w="38100">
            <a:solidFill>
              <a:schemeClr val="accent2"/>
            </a:solidFill>
            <a:round/>
            <a:headEnd type="none" w="sm" len="sm"/>
            <a:tailEnd type="triangle" w="sm" len="sm"/>
          </a:ln>
          <a:effectLst/>
        </p:spPr>
        <p:txBody>
          <a:bodyPr/>
          <a:lstStyle/>
          <a:p>
            <a:endParaRPr lang="en-US"/>
          </a:p>
        </p:txBody>
      </p:sp>
      <p:sp>
        <p:nvSpPr>
          <p:cNvPr id="1351695" name="Text Box 15"/>
          <p:cNvSpPr txBox="1">
            <a:spLocks noChangeArrowheads="1"/>
          </p:cNvSpPr>
          <p:nvPr/>
        </p:nvSpPr>
        <p:spPr bwMode="auto">
          <a:xfrm>
            <a:off x="3479800" y="3400425"/>
            <a:ext cx="1828800" cy="822325"/>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2400">
                <a:solidFill>
                  <a:srgbClr val="0000FF"/>
                </a:solidFill>
              </a:rPr>
              <a:t>Operational Area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51688"/>
                                        </p:tgtEl>
                                        <p:attrNameLst>
                                          <p:attrName>style.visibility</p:attrName>
                                        </p:attrNameLst>
                                      </p:cBhvr>
                                      <p:to>
                                        <p:strVal val="visible"/>
                                      </p:to>
                                    </p:set>
                                    <p:anim calcmode="lin" valueType="num">
                                      <p:cBhvr additive="base">
                                        <p:cTn id="7" dur="500" fill="hold"/>
                                        <p:tgtEl>
                                          <p:spTgt spid="1351688"/>
                                        </p:tgtEl>
                                        <p:attrNameLst>
                                          <p:attrName>ppt_x</p:attrName>
                                        </p:attrNameLst>
                                      </p:cBhvr>
                                      <p:tavLst>
                                        <p:tav tm="0">
                                          <p:val>
                                            <p:strVal val="0-#ppt_w/2"/>
                                          </p:val>
                                        </p:tav>
                                        <p:tav tm="100000">
                                          <p:val>
                                            <p:strVal val="#ppt_x"/>
                                          </p:val>
                                        </p:tav>
                                      </p:tavLst>
                                    </p:anim>
                                    <p:anim calcmode="lin" valueType="num">
                                      <p:cBhvr additive="base">
                                        <p:cTn id="8" dur="500" fill="hold"/>
                                        <p:tgtEl>
                                          <p:spTgt spid="135168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1351690"/>
                                        </p:tgtEl>
                                        <p:attrNameLst>
                                          <p:attrName>style.visibility</p:attrName>
                                        </p:attrNameLst>
                                      </p:cBhvr>
                                      <p:to>
                                        <p:strVal val="visible"/>
                                      </p:to>
                                    </p:set>
                                    <p:anim calcmode="lin" valueType="num">
                                      <p:cBhvr additive="base">
                                        <p:cTn id="12" dur="500" fill="hold"/>
                                        <p:tgtEl>
                                          <p:spTgt spid="1351690"/>
                                        </p:tgtEl>
                                        <p:attrNameLst>
                                          <p:attrName>ppt_x</p:attrName>
                                        </p:attrNameLst>
                                      </p:cBhvr>
                                      <p:tavLst>
                                        <p:tav tm="0">
                                          <p:val>
                                            <p:strVal val="0-#ppt_w/2"/>
                                          </p:val>
                                        </p:tav>
                                        <p:tav tm="100000">
                                          <p:val>
                                            <p:strVal val="#ppt_x"/>
                                          </p:val>
                                        </p:tav>
                                      </p:tavLst>
                                    </p:anim>
                                    <p:anim calcmode="lin" valueType="num">
                                      <p:cBhvr additive="base">
                                        <p:cTn id="13" dur="500" fill="hold"/>
                                        <p:tgtEl>
                                          <p:spTgt spid="135169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1000"/>
                                  </p:stCondLst>
                                  <p:childTnLst>
                                    <p:set>
                                      <p:cBhvr>
                                        <p:cTn id="16" dur="1" fill="hold">
                                          <p:stCondLst>
                                            <p:cond delay="0"/>
                                          </p:stCondLst>
                                        </p:cTn>
                                        <p:tgtEl>
                                          <p:spTgt spid="1351692"/>
                                        </p:tgtEl>
                                        <p:attrNameLst>
                                          <p:attrName>style.visibility</p:attrName>
                                        </p:attrNameLst>
                                      </p:cBhvr>
                                      <p:to>
                                        <p:strVal val="visible"/>
                                      </p:to>
                                    </p:set>
                                    <p:anim calcmode="lin" valueType="num">
                                      <p:cBhvr additive="base">
                                        <p:cTn id="17" dur="500" fill="hold"/>
                                        <p:tgtEl>
                                          <p:spTgt spid="1351692"/>
                                        </p:tgtEl>
                                        <p:attrNameLst>
                                          <p:attrName>ppt_x</p:attrName>
                                        </p:attrNameLst>
                                      </p:cBhvr>
                                      <p:tavLst>
                                        <p:tav tm="0">
                                          <p:val>
                                            <p:strVal val="0-#ppt_w/2"/>
                                          </p:val>
                                        </p:tav>
                                        <p:tav tm="100000">
                                          <p:val>
                                            <p:strVal val="#ppt_x"/>
                                          </p:val>
                                        </p:tav>
                                      </p:tavLst>
                                    </p:anim>
                                    <p:anim calcmode="lin" valueType="num">
                                      <p:cBhvr additive="base">
                                        <p:cTn id="18" dur="500" fill="hold"/>
                                        <p:tgtEl>
                                          <p:spTgt spid="1351692"/>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9" presetClass="entr" presetSubtype="0" fill="hold" grpId="0" nodeType="afterEffect">
                                  <p:stCondLst>
                                    <p:cond delay="1000"/>
                                  </p:stCondLst>
                                  <p:childTnLst>
                                    <p:set>
                                      <p:cBhvr>
                                        <p:cTn id="21" dur="1" fill="hold">
                                          <p:stCondLst>
                                            <p:cond delay="0"/>
                                          </p:stCondLst>
                                        </p:cTn>
                                        <p:tgtEl>
                                          <p:spTgt spid="1351695"/>
                                        </p:tgtEl>
                                        <p:attrNameLst>
                                          <p:attrName>style.visibility</p:attrName>
                                        </p:attrNameLst>
                                      </p:cBhvr>
                                      <p:to>
                                        <p:strVal val="visible"/>
                                      </p:to>
                                    </p:set>
                                    <p:animEffect transition="in" filter="dissolve">
                                      <p:cBhvr>
                                        <p:cTn id="22" dur="500"/>
                                        <p:tgtEl>
                                          <p:spTgt spid="1351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688" grpId="0" animBg="1"/>
      <p:bldP spid="1351690" grpId="0" animBg="1"/>
      <p:bldP spid="1351692" grpId="0" animBg="1"/>
      <p:bldP spid="1351695"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505200"/>
            <a:ext cx="80010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6" name="Rectangle 2"/>
          <p:cNvSpPr>
            <a:spLocks noGrp="1" noRot="1" noChangeArrowheads="1"/>
          </p:cNvSpPr>
          <p:nvPr>
            <p:ph type="title"/>
          </p:nvPr>
        </p:nvSpPr>
        <p:spPr>
          <a:xfrm>
            <a:off x="457200" y="274638"/>
            <a:ext cx="8229600" cy="792162"/>
          </a:xfrm>
        </p:spPr>
        <p:txBody>
          <a:bodyPr/>
          <a:lstStyle/>
          <a:p>
            <a:r>
              <a:rPr lang="en-US" sz="4000"/>
              <a:t>Other droplet measurement terms</a:t>
            </a:r>
          </a:p>
        </p:txBody>
      </p:sp>
      <p:sp>
        <p:nvSpPr>
          <p:cNvPr id="77827" name="Rectangle 3"/>
          <p:cNvSpPr>
            <a:spLocks noGrp="1" noChangeArrowheads="1"/>
          </p:cNvSpPr>
          <p:nvPr>
            <p:ph type="body" idx="1"/>
          </p:nvPr>
        </p:nvSpPr>
        <p:spPr>
          <a:xfrm>
            <a:off x="457200" y="1295400"/>
            <a:ext cx="8229600" cy="3505200"/>
          </a:xfrm>
        </p:spPr>
        <p:txBody>
          <a:bodyPr/>
          <a:lstStyle/>
          <a:p>
            <a:r>
              <a:rPr lang="en-US"/>
              <a:t>VD(0.1) – droplet diameter where 10% of spray volume is smaller (90% is greater)</a:t>
            </a:r>
          </a:p>
          <a:p>
            <a:r>
              <a:rPr lang="en-US"/>
              <a:t>VD(0.9) – droplet diameter where 90% of spray volume is smaller (10% is greater)</a:t>
            </a:r>
          </a:p>
          <a:p>
            <a:r>
              <a:rPr lang="en-US"/>
              <a:t>Relative span (RS) – used to describe the “width” of the spectrum</a:t>
            </a:r>
          </a:p>
        </p:txBody>
      </p:sp>
      <p:grpSp>
        <p:nvGrpSpPr>
          <p:cNvPr id="2" name="Group 9"/>
          <p:cNvGrpSpPr>
            <a:grpSpLocks/>
          </p:cNvGrpSpPr>
          <p:nvPr/>
        </p:nvGrpSpPr>
        <p:grpSpPr bwMode="auto">
          <a:xfrm>
            <a:off x="2209800" y="4876800"/>
            <a:ext cx="4724400" cy="1265238"/>
            <a:chOff x="2160" y="3120"/>
            <a:chExt cx="2976" cy="797"/>
          </a:xfrm>
        </p:grpSpPr>
        <p:sp>
          <p:nvSpPr>
            <p:cNvPr id="77829" name="Text Box 5"/>
            <p:cNvSpPr txBox="1">
              <a:spLocks noChangeArrowheads="1"/>
            </p:cNvSpPr>
            <p:nvPr/>
          </p:nvSpPr>
          <p:spPr bwMode="auto">
            <a:xfrm>
              <a:off x="2872" y="3120"/>
              <a:ext cx="2264" cy="365"/>
            </a:xfrm>
            <a:prstGeom prst="rect">
              <a:avLst/>
            </a:prstGeom>
            <a:noFill/>
            <a:ln w="9525">
              <a:noFill/>
              <a:miter lim="800000"/>
              <a:headEnd/>
              <a:tailEnd/>
            </a:ln>
            <a:effectLst/>
          </p:spPr>
          <p:txBody>
            <a:bodyPr>
              <a:spAutoFit/>
            </a:bodyPr>
            <a:lstStyle/>
            <a:p>
              <a:pPr>
                <a:spcBef>
                  <a:spcPct val="50000"/>
                </a:spcBef>
              </a:pPr>
              <a:r>
                <a:rPr lang="en-US" sz="3200" dirty="0" smtClean="0">
                  <a:latin typeface="Tahoma" pitchFamily="34" charset="0"/>
                </a:rPr>
                <a:t>VD(0.9) </a:t>
              </a:r>
              <a:r>
                <a:rPr lang="en-US" sz="3200" dirty="0">
                  <a:latin typeface="Tahoma" pitchFamily="34" charset="0"/>
                </a:rPr>
                <a:t>– </a:t>
              </a:r>
              <a:r>
                <a:rPr lang="en-US" sz="3200" dirty="0" smtClean="0">
                  <a:latin typeface="Tahoma" pitchFamily="34" charset="0"/>
                </a:rPr>
                <a:t>VD(0.1)</a:t>
              </a:r>
              <a:endParaRPr lang="en-US" sz="3200" baseline="-25000" dirty="0">
                <a:latin typeface="Tahoma" pitchFamily="34" charset="0"/>
              </a:endParaRPr>
            </a:p>
          </p:txBody>
        </p:sp>
        <p:sp>
          <p:nvSpPr>
            <p:cNvPr id="77830" name="Text Box 6"/>
            <p:cNvSpPr txBox="1">
              <a:spLocks noChangeArrowheads="1"/>
            </p:cNvSpPr>
            <p:nvPr/>
          </p:nvSpPr>
          <p:spPr bwMode="auto">
            <a:xfrm>
              <a:off x="2160" y="3360"/>
              <a:ext cx="816" cy="365"/>
            </a:xfrm>
            <a:prstGeom prst="rect">
              <a:avLst/>
            </a:prstGeom>
            <a:noFill/>
            <a:ln w="9525">
              <a:noFill/>
              <a:miter lim="800000"/>
              <a:headEnd/>
              <a:tailEnd/>
            </a:ln>
            <a:effectLst/>
          </p:spPr>
          <p:txBody>
            <a:bodyPr>
              <a:spAutoFit/>
            </a:bodyPr>
            <a:lstStyle/>
            <a:p>
              <a:pPr>
                <a:spcBef>
                  <a:spcPct val="50000"/>
                </a:spcBef>
              </a:pPr>
              <a:r>
                <a:rPr lang="en-US" sz="3200">
                  <a:latin typeface="Tahoma" pitchFamily="34" charset="0"/>
                </a:rPr>
                <a:t>RS =</a:t>
              </a:r>
            </a:p>
          </p:txBody>
        </p:sp>
        <p:sp>
          <p:nvSpPr>
            <p:cNvPr id="77831" name="Text Box 7"/>
            <p:cNvSpPr txBox="1">
              <a:spLocks noChangeArrowheads="1"/>
            </p:cNvSpPr>
            <p:nvPr/>
          </p:nvSpPr>
          <p:spPr bwMode="auto">
            <a:xfrm>
              <a:off x="3648" y="3552"/>
              <a:ext cx="816" cy="365"/>
            </a:xfrm>
            <a:prstGeom prst="rect">
              <a:avLst/>
            </a:prstGeom>
            <a:noFill/>
            <a:ln w="9525">
              <a:noFill/>
              <a:miter lim="800000"/>
              <a:headEnd/>
              <a:tailEnd/>
            </a:ln>
            <a:effectLst/>
          </p:spPr>
          <p:txBody>
            <a:bodyPr>
              <a:spAutoFit/>
            </a:bodyPr>
            <a:lstStyle/>
            <a:p>
              <a:pPr>
                <a:spcBef>
                  <a:spcPct val="50000"/>
                </a:spcBef>
              </a:pPr>
              <a:r>
                <a:rPr lang="en-US" sz="3200">
                  <a:latin typeface="Tahoma" pitchFamily="34" charset="0"/>
                </a:rPr>
                <a:t>VMD</a:t>
              </a:r>
            </a:p>
          </p:txBody>
        </p:sp>
        <p:sp>
          <p:nvSpPr>
            <p:cNvPr id="77832" name="Line 8"/>
            <p:cNvSpPr>
              <a:spLocks noChangeShapeType="1"/>
            </p:cNvSpPr>
            <p:nvPr/>
          </p:nvSpPr>
          <p:spPr bwMode="auto">
            <a:xfrm>
              <a:off x="2872" y="3552"/>
              <a:ext cx="2191" cy="0"/>
            </a:xfrm>
            <a:prstGeom prst="line">
              <a:avLst/>
            </a:prstGeom>
            <a:noFill/>
            <a:ln w="19050">
              <a:solidFill>
                <a:schemeClr val="tx1"/>
              </a:solidFill>
              <a:round/>
              <a:headEnd/>
              <a:tailEn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rrowheads="1"/>
          </p:cNvSpPr>
          <p:nvPr>
            <p:ph type="title"/>
          </p:nvPr>
        </p:nvSpPr>
        <p:spPr>
          <a:xfrm>
            <a:off x="304800" y="152400"/>
            <a:ext cx="8229600" cy="990600"/>
          </a:xfrm>
        </p:spPr>
        <p:txBody>
          <a:bodyPr/>
          <a:lstStyle/>
          <a:p>
            <a:r>
              <a:rPr lang="en-US" dirty="0"/>
              <a:t>Droplet size recommendations</a:t>
            </a:r>
          </a:p>
        </p:txBody>
      </p:sp>
      <p:sp>
        <p:nvSpPr>
          <p:cNvPr id="116739" name="Rectangle 3"/>
          <p:cNvSpPr>
            <a:spLocks noGrp="1" noChangeArrowheads="1"/>
          </p:cNvSpPr>
          <p:nvPr>
            <p:ph type="body" idx="1"/>
          </p:nvPr>
        </p:nvSpPr>
        <p:spPr>
          <a:xfrm>
            <a:off x="533400" y="1905000"/>
            <a:ext cx="8229600" cy="3886200"/>
          </a:xfrm>
        </p:spPr>
        <p:txBody>
          <a:bodyPr>
            <a:normAutofit/>
          </a:bodyPr>
          <a:lstStyle/>
          <a:p>
            <a:pPr>
              <a:lnSpc>
                <a:spcPct val="90000"/>
              </a:lnSpc>
            </a:pPr>
            <a:r>
              <a:rPr lang="en-US" sz="2800" dirty="0"/>
              <a:t>VMD usually should be in </a:t>
            </a:r>
            <a:r>
              <a:rPr lang="en-US" sz="2800" dirty="0" smtClean="0"/>
              <a:t>300-500 </a:t>
            </a:r>
            <a:r>
              <a:rPr lang="en-US" sz="2800" dirty="0"/>
              <a:t>micron range</a:t>
            </a:r>
          </a:p>
          <a:p>
            <a:pPr>
              <a:lnSpc>
                <a:spcPct val="90000"/>
              </a:lnSpc>
            </a:pPr>
            <a:r>
              <a:rPr lang="en-US" sz="2800" dirty="0"/>
              <a:t>A smaller VMD will be required for lower GPA rates</a:t>
            </a:r>
          </a:p>
          <a:p>
            <a:pPr>
              <a:lnSpc>
                <a:spcPct val="90000"/>
              </a:lnSpc>
            </a:pPr>
            <a:r>
              <a:rPr lang="en-US" sz="2800" dirty="0"/>
              <a:t>VD(0.1) &gt; 200 microns – reduce the risk of drift</a:t>
            </a:r>
          </a:p>
          <a:p>
            <a:pPr>
              <a:lnSpc>
                <a:spcPct val="90000"/>
              </a:lnSpc>
            </a:pPr>
            <a:r>
              <a:rPr lang="en-US" sz="2800" dirty="0"/>
              <a:t>VD(0.9) &lt; 600 microns – prevent large droplets that can reduce coverage by consuming large portions of the total volume</a:t>
            </a:r>
          </a:p>
          <a:p>
            <a:pPr>
              <a:lnSpc>
                <a:spcPct val="90000"/>
              </a:lnSpc>
            </a:pPr>
            <a:r>
              <a:rPr lang="en-US" sz="2800" dirty="0"/>
              <a:t>RS should be around 1 - provides suitable variation for differences in target structure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7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7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Text Box 2"/>
          <p:cNvSpPr txBox="1">
            <a:spLocks noChangeArrowheads="1"/>
          </p:cNvSpPr>
          <p:nvPr/>
        </p:nvSpPr>
        <p:spPr bwMode="auto">
          <a:xfrm>
            <a:off x="1828800" y="2438400"/>
            <a:ext cx="6096000" cy="366713"/>
          </a:xfrm>
          <a:prstGeom prst="rect">
            <a:avLst/>
          </a:prstGeom>
          <a:noFill/>
          <a:ln w="12700" cap="sq">
            <a:noFill/>
            <a:miter lim="800000"/>
            <a:headEnd type="none" w="sm" len="sm"/>
            <a:tailEnd type="none" w="sm" len="sm"/>
          </a:ln>
          <a:effectLst/>
        </p:spPr>
        <p:txBody>
          <a:bodyPr>
            <a:spAutoFit/>
          </a:bodyPr>
          <a:lstStyle/>
          <a:p>
            <a:pPr>
              <a:spcBef>
                <a:spcPct val="50000"/>
              </a:spcBef>
            </a:pPr>
            <a:endParaRPr lang="en-US"/>
          </a:p>
        </p:txBody>
      </p:sp>
      <p:pic>
        <p:nvPicPr>
          <p:cNvPr id="483331" name="Picture 3" descr="LabelGif2"/>
          <p:cNvPicPr>
            <a:picLocks noGrp="1" noChangeAspect="1" noChangeArrowheads="1"/>
          </p:cNvPicPr>
          <p:nvPr>
            <p:ph idx="1"/>
          </p:nvPr>
        </p:nvPicPr>
        <p:blipFill>
          <a:blip r:embed="rId3" cstate="print"/>
          <a:srcRect/>
          <a:stretch>
            <a:fillRect/>
          </a:stretch>
        </p:blipFill>
        <p:spPr>
          <a:xfrm>
            <a:off x="3225800" y="152400"/>
            <a:ext cx="5765800" cy="6553200"/>
          </a:xfrm>
          <a:noFill/>
          <a:ln>
            <a:solidFill>
              <a:srgbClr val="000000"/>
            </a:solidFill>
          </a:ln>
        </p:spPr>
      </p:pic>
      <p:sp>
        <p:nvSpPr>
          <p:cNvPr id="483332" name="WordArt 4"/>
          <p:cNvSpPr>
            <a:spLocks noChangeArrowheads="1" noChangeShapeType="1" noTextEdit="1"/>
          </p:cNvSpPr>
          <p:nvPr/>
        </p:nvSpPr>
        <p:spPr bwMode="auto">
          <a:xfrm rot="-43789460">
            <a:off x="111125" y="1131888"/>
            <a:ext cx="4295775" cy="2976562"/>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a:ln w="9525" cap="sq">
                  <a:round/>
                  <a:headEnd type="none" w="sm" len="sm"/>
                  <a:tailEnd type="none" w="sm" len="sm"/>
                </a:ln>
                <a:gradFill rotWithShape="0">
                  <a:gsLst>
                    <a:gs pos="0">
                      <a:srgbClr val="FFE701"/>
                    </a:gs>
                    <a:gs pos="100000">
                      <a:srgbClr val="FE3E02"/>
                    </a:gs>
                  </a:gsLst>
                  <a:lin ang="5989460" scaled="1"/>
                </a:gradFill>
                <a:latin typeface="Impact"/>
              </a:rPr>
              <a:t>Remember</a:t>
            </a:r>
          </a:p>
          <a:p>
            <a:pPr algn="ctr"/>
            <a:r>
              <a:rPr lang="en-US" sz="3600" kern="10">
                <a:ln w="9525" cap="sq">
                  <a:round/>
                  <a:headEnd type="none" w="sm" len="sm"/>
                  <a:tailEnd type="none" w="sm" len="sm"/>
                </a:ln>
                <a:gradFill rotWithShape="0">
                  <a:gsLst>
                    <a:gs pos="0">
                      <a:srgbClr val="FFE701"/>
                    </a:gs>
                    <a:gs pos="100000">
                      <a:srgbClr val="FE3E02"/>
                    </a:gs>
                  </a:gsLst>
                  <a:lin ang="5989460" scaled="1"/>
                </a:gradFill>
                <a:latin typeface="Impact"/>
              </a:rPr>
              <a:t>to</a:t>
            </a:r>
          </a:p>
          <a:p>
            <a:pPr algn="ctr"/>
            <a:r>
              <a:rPr lang="en-US" sz="3600" kern="10">
                <a:ln w="9525" cap="sq">
                  <a:round/>
                  <a:headEnd type="none" w="sm" len="sm"/>
                  <a:tailEnd type="none" w="sm" len="sm"/>
                </a:ln>
                <a:gradFill rotWithShape="0">
                  <a:gsLst>
                    <a:gs pos="0">
                      <a:srgbClr val="FFE701"/>
                    </a:gs>
                    <a:gs pos="100000">
                      <a:srgbClr val="FE3E02"/>
                    </a:gs>
                  </a:gsLst>
                  <a:lin ang="5989460" scaled="1"/>
                </a:gradFill>
                <a:latin typeface="Impact"/>
              </a:rPr>
              <a:t>Always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0833" name="Picture 1"/>
          <p:cNvPicPr>
            <a:picLocks noChangeAspect="1" noChangeArrowheads="1"/>
          </p:cNvPicPr>
          <p:nvPr/>
        </p:nvPicPr>
        <p:blipFill>
          <a:blip r:embed="rId2" cstate="print"/>
          <a:srcRect t="1352"/>
          <a:stretch>
            <a:fillRect/>
          </a:stretch>
        </p:blipFill>
        <p:spPr bwMode="auto">
          <a:xfrm>
            <a:off x="457200" y="76200"/>
            <a:ext cx="7924800" cy="6711352"/>
          </a:xfrm>
          <a:prstGeom prst="rect">
            <a:avLst/>
          </a:prstGeom>
          <a:noFill/>
          <a:ln w="9525">
            <a:noFill/>
            <a:miter lim="800000"/>
            <a:headEnd/>
            <a:tailEnd/>
          </a:ln>
        </p:spPr>
      </p:pic>
      <p:sp>
        <p:nvSpPr>
          <p:cNvPr id="3" name="Oval 2"/>
          <p:cNvSpPr/>
          <p:nvPr/>
        </p:nvSpPr>
        <p:spPr>
          <a:xfrm>
            <a:off x="5486400" y="1981200"/>
            <a:ext cx="1752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685800" y="685800"/>
            <a:ext cx="7772400" cy="1143000"/>
          </a:xfrm>
        </p:spPr>
        <p:txBody>
          <a:bodyPr>
            <a:normAutofit fontScale="90000"/>
          </a:bodyPr>
          <a:lstStyle/>
          <a:p>
            <a:pPr eaLnBrk="1" hangingPunct="1"/>
            <a:r>
              <a:rPr lang="en-US" sz="8800" smtClean="0"/>
              <a:t>Calibration!!!!</a:t>
            </a:r>
            <a:br>
              <a:rPr lang="en-US" sz="8800" smtClean="0"/>
            </a:br>
            <a:r>
              <a:rPr lang="en-US" smtClean="0"/>
              <a:t>The next phase!</a:t>
            </a:r>
          </a:p>
        </p:txBody>
      </p:sp>
      <p:sp>
        <p:nvSpPr>
          <p:cNvPr id="59395" name="Rectangle 3"/>
          <p:cNvSpPr>
            <a:spLocks noGrp="1" noChangeArrowheads="1"/>
          </p:cNvSpPr>
          <p:nvPr>
            <p:ph type="subTitle" idx="1"/>
          </p:nvPr>
        </p:nvSpPr>
        <p:spPr>
          <a:xfrm>
            <a:off x="1371600" y="4114800"/>
            <a:ext cx="6629400" cy="1752600"/>
          </a:xfrm>
        </p:spPr>
        <p:txBody>
          <a:bodyPr/>
          <a:lstStyle/>
          <a:p>
            <a:pPr eaLnBrk="1" hangingPunct="1"/>
            <a:r>
              <a:rPr lang="en-US" sz="2800" smtClean="0"/>
              <a:t>Ensuring that the spray droplet spectrum is what it is supposed to be to maximize efficacy while minimizing drift!</a:t>
            </a:r>
          </a:p>
        </p:txBody>
      </p:sp>
      <p:sp>
        <p:nvSpPr>
          <p:cNvPr id="59396" name="WordArt 4"/>
          <p:cNvSpPr>
            <a:spLocks noChangeArrowheads="1" noChangeShapeType="1" noTextEdit="1"/>
          </p:cNvSpPr>
          <p:nvPr/>
        </p:nvSpPr>
        <p:spPr bwMode="auto">
          <a:xfrm>
            <a:off x="838200" y="2286000"/>
            <a:ext cx="72390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 new concept for applicators!</a:t>
            </a:r>
          </a:p>
        </p:txBody>
      </p:sp>
    </p:spTree>
    <p:custDataLst>
      <p:tags r:id="rId1"/>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endParaRPr lang="en-US" smtClean="0"/>
          </a:p>
        </p:txBody>
      </p:sp>
      <p:pic>
        <p:nvPicPr>
          <p:cNvPr id="18435" name="Picture 3"/>
          <p:cNvPicPr>
            <a:picLocks noGrp="1" noChangeAspect="1" noChangeArrowheads="1"/>
          </p:cNvPicPr>
          <p:nvPr>
            <p:ph idx="1"/>
          </p:nvPr>
        </p:nvPicPr>
        <p:blipFill>
          <a:blip r:embed="rId2" cstate="print"/>
          <a:srcRect t="33333"/>
          <a:stretch>
            <a:fillRect/>
          </a:stretch>
        </p:blipFill>
        <p:spPr>
          <a:xfrm>
            <a:off x="0" y="0"/>
            <a:ext cx="9144000" cy="6858000"/>
          </a:xfr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0354" name="Picture 2"/>
          <p:cNvPicPr>
            <a:picLocks noChangeAspect="1" noChangeArrowheads="1"/>
          </p:cNvPicPr>
          <p:nvPr/>
        </p:nvPicPr>
        <p:blipFill>
          <a:blip r:embed="rId2" cstate="print"/>
          <a:srcRect/>
          <a:stretch>
            <a:fillRect/>
          </a:stretch>
        </p:blipFill>
        <p:spPr bwMode="auto">
          <a:xfrm>
            <a:off x="228600" y="4343400"/>
            <a:ext cx="8629650" cy="2305050"/>
          </a:xfrm>
          <a:prstGeom prst="rect">
            <a:avLst/>
          </a:prstGeom>
          <a:noFill/>
          <a:ln w="12700">
            <a:solidFill>
              <a:schemeClr val="tx1"/>
            </a:solidFill>
            <a:prstDash val="dash"/>
            <a:miter lim="800000"/>
            <a:headEnd/>
            <a:tailEnd/>
          </a:ln>
          <a:effectLst/>
        </p:spPr>
      </p:pic>
      <p:pic>
        <p:nvPicPr>
          <p:cNvPr id="1380355" name="Picture 3"/>
          <p:cNvPicPr>
            <a:picLocks noChangeAspect="1" noChangeArrowheads="1"/>
          </p:cNvPicPr>
          <p:nvPr/>
        </p:nvPicPr>
        <p:blipFill>
          <a:blip r:embed="rId3" cstate="print"/>
          <a:srcRect t="3542"/>
          <a:stretch>
            <a:fillRect/>
          </a:stretch>
        </p:blipFill>
        <p:spPr bwMode="auto">
          <a:xfrm>
            <a:off x="533400" y="0"/>
            <a:ext cx="8229600" cy="4151313"/>
          </a:xfrm>
          <a:prstGeom prst="rect">
            <a:avLst/>
          </a:prstGeom>
          <a:noFill/>
          <a:ln w="12700">
            <a:noFill/>
            <a:miter lim="800000"/>
            <a:headEnd/>
            <a:tailEnd/>
          </a:ln>
          <a:effectLst/>
        </p:spPr>
      </p:pic>
      <p:sp>
        <p:nvSpPr>
          <p:cNvPr id="1380356" name="Line 4"/>
          <p:cNvSpPr>
            <a:spLocks noChangeShapeType="1"/>
          </p:cNvSpPr>
          <p:nvPr/>
        </p:nvSpPr>
        <p:spPr bwMode="auto">
          <a:xfrm>
            <a:off x="0" y="4191000"/>
            <a:ext cx="9144000" cy="0"/>
          </a:xfrm>
          <a:prstGeom prst="line">
            <a:avLst/>
          </a:prstGeom>
          <a:noFill/>
          <a:ln w="12700">
            <a:solidFill>
              <a:srgbClr val="FF0000"/>
            </a:solidFill>
            <a:prstDash val="dash"/>
            <a:round/>
            <a:headEnd/>
            <a:tailEnd/>
          </a:ln>
          <a:effectLst/>
        </p:spPr>
        <p:txBody>
          <a:bodyPr/>
          <a:lstStyle/>
          <a:p>
            <a:endParaRPr lang="en-US"/>
          </a:p>
        </p:txBody>
      </p:sp>
      <p:sp>
        <p:nvSpPr>
          <p:cNvPr id="1380357" name="Oval 5"/>
          <p:cNvSpPr>
            <a:spLocks noChangeArrowheads="1"/>
          </p:cNvSpPr>
          <p:nvPr/>
        </p:nvSpPr>
        <p:spPr bwMode="auto">
          <a:xfrm>
            <a:off x="3657600" y="4572000"/>
            <a:ext cx="1600200" cy="304800"/>
          </a:xfrm>
          <a:prstGeom prst="ellipse">
            <a:avLst/>
          </a:prstGeom>
          <a:noFill/>
          <a:ln w="12700">
            <a:solidFill>
              <a:srgbClr val="FF0000"/>
            </a:solidFill>
            <a:round/>
            <a:headEnd/>
            <a:tailEnd/>
          </a:ln>
          <a:effectLst/>
        </p:spPr>
        <p:txBody>
          <a:bodyPr wrap="none" anchor="ctr"/>
          <a:lstStyle/>
          <a:p>
            <a:endParaRPr lang="en-US"/>
          </a:p>
        </p:txBody>
      </p:sp>
      <p:sp>
        <p:nvSpPr>
          <p:cNvPr id="1380358" name="Line 6"/>
          <p:cNvSpPr>
            <a:spLocks noChangeShapeType="1"/>
          </p:cNvSpPr>
          <p:nvPr/>
        </p:nvSpPr>
        <p:spPr bwMode="auto">
          <a:xfrm>
            <a:off x="7010400" y="5029200"/>
            <a:ext cx="1219200" cy="0"/>
          </a:xfrm>
          <a:prstGeom prst="line">
            <a:avLst/>
          </a:prstGeom>
          <a:noFill/>
          <a:ln w="12700">
            <a:solidFill>
              <a:srgbClr val="FF0000"/>
            </a:solidFill>
            <a:round/>
            <a:headEnd/>
            <a:tailEnd/>
          </a:ln>
          <a:effectLst/>
        </p:spPr>
        <p:txBody>
          <a:bodyPr/>
          <a:lstStyle/>
          <a:p>
            <a:endParaRPr lang="en-US"/>
          </a:p>
        </p:txBody>
      </p:sp>
      <p:sp>
        <p:nvSpPr>
          <p:cNvPr id="1380359" name="Oval 7"/>
          <p:cNvSpPr>
            <a:spLocks noChangeArrowheads="1"/>
          </p:cNvSpPr>
          <p:nvPr/>
        </p:nvSpPr>
        <p:spPr bwMode="auto">
          <a:xfrm>
            <a:off x="5943600" y="4267200"/>
            <a:ext cx="990600" cy="304800"/>
          </a:xfrm>
          <a:prstGeom prst="ellipse">
            <a:avLst/>
          </a:prstGeom>
          <a:noFill/>
          <a:ln w="12700">
            <a:solidFill>
              <a:srgbClr val="FF0000"/>
            </a:solidFill>
            <a:round/>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729" name="Picture 1"/>
          <p:cNvPicPr>
            <a:picLocks noChangeAspect="1" noChangeArrowheads="1"/>
          </p:cNvPicPr>
          <p:nvPr/>
        </p:nvPicPr>
        <p:blipFill>
          <a:blip r:embed="rId3" cstate="email"/>
          <a:srcRect/>
          <a:stretch>
            <a:fillRect/>
          </a:stretch>
        </p:blipFill>
        <p:spPr bwMode="auto">
          <a:xfrm>
            <a:off x="1524008" y="152404"/>
            <a:ext cx="5867392" cy="6653054"/>
          </a:xfrm>
          <a:prstGeom prst="rect">
            <a:avLst/>
          </a:prstGeom>
          <a:noFill/>
          <a:ln w="9525">
            <a:noFill/>
            <a:miter lim="800000"/>
            <a:headEnd/>
            <a:tailEnd/>
          </a:ln>
        </p:spPr>
      </p:pic>
      <p:sp>
        <p:nvSpPr>
          <p:cNvPr id="4" name="Rectangle 3"/>
          <p:cNvSpPr/>
          <p:nvPr/>
        </p:nvSpPr>
        <p:spPr>
          <a:xfrm rot="20525410">
            <a:off x="105036" y="3155585"/>
            <a:ext cx="8840634" cy="646331"/>
          </a:xfrm>
          <a:prstGeom prst="rect">
            <a:avLst/>
          </a:prstGeom>
          <a:solidFill>
            <a:schemeClr val="bg1"/>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kern="0" dirty="0" smtClean="0"/>
              <a:t>ASABE S-572.1 Droplet Size Standard</a:t>
            </a:r>
            <a:endParaRPr lang="en-US" sz="3600" b="1" cap="none" spc="50" dirty="0">
              <a:ln w="11430"/>
              <a:effectLst>
                <a:outerShdw blurRad="76200" dist="50800" dir="5400000" algn="tl" rotWithShape="0">
                  <a:srgbClr val="000000">
                    <a:alpha val="65000"/>
                  </a:srgbClr>
                </a:outerShdw>
              </a:effectLst>
            </a:endParaRPr>
          </a:p>
        </p:txBody>
      </p:sp>
      <p:sp>
        <p:nvSpPr>
          <p:cNvPr id="5" name="Rectangle 2"/>
          <p:cNvSpPr txBox="1">
            <a:spLocks noChangeArrowheads="1"/>
          </p:cNvSpPr>
          <p:nvPr/>
        </p:nvSpPr>
        <p:spPr bwMode="auto">
          <a:xfrm>
            <a:off x="457200" y="1066800"/>
            <a:ext cx="7772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4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0" cap="none" spc="0" normalizeH="0" baseline="0" noProof="0" dirty="0" smtClean="0">
                <a:ln>
                  <a:noFill/>
                </a:ln>
                <a:solidFill>
                  <a:schemeClr val="tx2"/>
                </a:solidFill>
                <a:effectLst/>
                <a:uLnTx/>
                <a:uFillTx/>
                <a:latin typeface="+mj-lt"/>
                <a:ea typeface="+mj-ea"/>
                <a:cs typeface="+mj-cs"/>
              </a:rPr>
              <a:t/>
            </a:r>
            <a:br>
              <a:rPr kumimoji="0" lang="en-US" sz="5400" b="0" i="0" u="none" strike="noStrike" kern="0" cap="none" spc="0" normalizeH="0" baseline="0" noProof="0" dirty="0" smtClean="0">
                <a:ln>
                  <a:noFill/>
                </a:ln>
                <a:solidFill>
                  <a:schemeClr val="tx2"/>
                </a:solidFill>
                <a:effectLst/>
                <a:uLnTx/>
                <a:uFillTx/>
                <a:latin typeface="+mj-lt"/>
                <a:ea typeface="+mj-ea"/>
                <a:cs typeface="+mj-cs"/>
              </a:rPr>
            </a:br>
            <a:endParaRPr kumimoji="0" lang="en-US" sz="54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6" name="Rectangle 5"/>
          <p:cNvSpPr/>
          <p:nvPr/>
        </p:nvSpPr>
        <p:spPr>
          <a:xfrm>
            <a:off x="5582548" y="228600"/>
            <a:ext cx="1351652" cy="707886"/>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2009</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8" name="Straight Arrow Connector 7"/>
          <p:cNvCxnSpPr>
            <a:stCxn id="6" idx="1"/>
          </p:cNvCxnSpPr>
          <p:nvPr/>
        </p:nvCxnSpPr>
        <p:spPr>
          <a:xfrm rot="10800000">
            <a:off x="3753748" y="381005"/>
            <a:ext cx="1828800" cy="2015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514600" y="2286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6258" name="Group 2"/>
          <p:cNvGraphicFramePr>
            <a:graphicFrameLocks noGrp="1"/>
          </p:cNvGraphicFramePr>
          <p:nvPr/>
        </p:nvGraphicFramePr>
        <p:xfrm>
          <a:off x="1295400" y="304802"/>
          <a:ext cx="6172200" cy="5360035"/>
        </p:xfrm>
        <a:graphic>
          <a:graphicData uri="http://schemas.openxmlformats.org/drawingml/2006/table">
            <a:tbl>
              <a:tblPr/>
              <a:tblGrid>
                <a:gridCol w="3683000"/>
                <a:gridCol w="2489200"/>
              </a:tblGrid>
              <a:tr h="727075">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mj-lt"/>
                          <a:cs typeface="Times New Roman" pitchFamily="18" charset="0"/>
                        </a:rPr>
                        <a:t>Spray Quality Categories</a:t>
                      </a:r>
                      <a:endParaRPr kumimoji="0" lang="en-US" sz="32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43815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mj-lt"/>
                          <a:cs typeface="Times New Roman" pitchFamily="18" charset="0"/>
                        </a:rPr>
                        <a:t>ASABE Standard S-572.1</a:t>
                      </a:r>
                      <a:endParaRPr kumimoji="0" lang="en-US" sz="28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cs typeface="Times New Roman" pitchFamily="18" charset="0"/>
                        </a:rPr>
                        <a:t>Category (symbol)</a:t>
                      </a:r>
                      <a:endParaRPr kumimoji="0" lang="en-US" sz="24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mj-lt"/>
                          <a:cs typeface="Times New Roman" pitchFamily="18" charset="0"/>
                        </a:rPr>
                        <a:t>Color Code</a:t>
                      </a:r>
                      <a:endParaRPr kumimoji="0" lang="en-US" sz="2400" b="1"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Extra Fine (XF)</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rgbClr val="FFFFFF"/>
                          </a:solidFill>
                          <a:effectLst/>
                          <a:latin typeface="+mj-lt"/>
                          <a:cs typeface="Times New Roman" pitchFamily="18" charset="0"/>
                        </a:rPr>
                        <a:t>Purple</a:t>
                      </a:r>
                      <a:endParaRPr kumimoji="0" lang="en-US" sz="4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Very Fine (VF)</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Red</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4349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Fine (F)</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Orange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Medium (M)</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Yellow</a:t>
                      </a:r>
                      <a:endParaRPr kumimoji="0" lang="en-US" sz="4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Coarse (C)</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Blue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Very Coarse (VC)</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Green</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5426"/>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Extra Coarse (XC)</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chemeClr val="tx1"/>
                          </a:solidFill>
                          <a:effectLst/>
                          <a:latin typeface="+mj-lt"/>
                          <a:cs typeface="Times New Roman" pitchFamily="18" charset="0"/>
                        </a:rPr>
                        <a:t>White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Ultra Coarse (UC) </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Black</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1376294" name="AutoShape 38"/>
          <p:cNvSpPr>
            <a:spLocks noChangeArrowheads="1"/>
          </p:cNvSpPr>
          <p:nvPr/>
        </p:nvSpPr>
        <p:spPr bwMode="auto">
          <a:xfrm rot="19579768">
            <a:off x="6598442" y="401343"/>
            <a:ext cx="1755762" cy="1017755"/>
          </a:xfrm>
          <a:prstGeom prst="leftArrow">
            <a:avLst>
              <a:gd name="adj1" fmla="val 32769"/>
              <a:gd name="adj2" fmla="val 44118"/>
            </a:avLst>
          </a:prstGeom>
          <a:solidFill>
            <a:schemeClr val="accent1"/>
          </a:solidFill>
          <a:ln w="12700">
            <a:solidFill>
              <a:schemeClr val="tx1"/>
            </a:solidFill>
            <a:miter lim="800000"/>
            <a:headEnd/>
            <a:tailEnd/>
          </a:ln>
        </p:spPr>
        <p:txBody>
          <a:bodyPr wrap="none" anchor="ctr"/>
          <a:lstStyle/>
          <a:p>
            <a:endParaRPr lang="en-US"/>
          </a:p>
        </p:txBody>
      </p:sp>
      <p:sp>
        <p:nvSpPr>
          <p:cNvPr id="1376295" name="Text Box 39"/>
          <p:cNvSpPr txBox="1">
            <a:spLocks noChangeArrowheads="1"/>
          </p:cNvSpPr>
          <p:nvPr/>
        </p:nvSpPr>
        <p:spPr bwMode="auto">
          <a:xfrm rot="19627175">
            <a:off x="7315200" y="432846"/>
            <a:ext cx="1066800" cy="457200"/>
          </a:xfrm>
          <a:prstGeom prst="rect">
            <a:avLst/>
          </a:prstGeom>
          <a:noFill/>
          <a:ln w="12700">
            <a:noFill/>
            <a:miter lim="800000"/>
            <a:headEnd/>
            <a:tailEnd/>
          </a:ln>
        </p:spPr>
        <p:txBody>
          <a:bodyPr>
            <a:spAutoFit/>
          </a:bodyPr>
          <a:lstStyle/>
          <a:p>
            <a:pPr>
              <a:spcBef>
                <a:spcPct val="50000"/>
              </a:spcBef>
            </a:pPr>
            <a:r>
              <a:rPr lang="en-US" sz="2400" dirty="0"/>
              <a:t>2009</a:t>
            </a:r>
          </a:p>
        </p:txBody>
      </p:sp>
      <p:sp>
        <p:nvSpPr>
          <p:cNvPr id="5" name="Left Arrow 4"/>
          <p:cNvSpPr/>
          <p:nvPr/>
        </p:nvSpPr>
        <p:spPr>
          <a:xfrm>
            <a:off x="7543800" y="2133602"/>
            <a:ext cx="533400" cy="7620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7543800" y="5410202"/>
            <a:ext cx="533400" cy="7620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p:cNvSpPr/>
          <p:nvPr/>
        </p:nvSpPr>
        <p:spPr>
          <a:xfrm>
            <a:off x="7467600" y="2514602"/>
            <a:ext cx="609600" cy="2667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077200" y="3657602"/>
            <a:ext cx="914400" cy="461665"/>
          </a:xfrm>
          <a:prstGeom prst="rect">
            <a:avLst/>
          </a:prstGeom>
          <a:solidFill>
            <a:schemeClr val="bg1"/>
          </a:solidFill>
          <a:ln>
            <a:solidFill>
              <a:schemeClr val="accent1"/>
            </a:solidFill>
          </a:ln>
        </p:spPr>
        <p:txBody>
          <a:bodyPr wrap="square" rtlCol="0">
            <a:spAutoFit/>
          </a:bodyPr>
          <a:lstStyle/>
          <a:p>
            <a:r>
              <a:rPr lang="en-US" dirty="0" smtClean="0"/>
              <a:t>S572</a:t>
            </a:r>
            <a:endParaRPr lang="en-US" dirty="0"/>
          </a:p>
        </p:txBody>
      </p:sp>
      <p:sp>
        <p:nvSpPr>
          <p:cNvPr id="9" name="TextBox 8"/>
          <p:cNvSpPr txBox="1"/>
          <p:nvPr/>
        </p:nvSpPr>
        <p:spPr>
          <a:xfrm>
            <a:off x="7924800" y="1981202"/>
            <a:ext cx="990600" cy="461665"/>
          </a:xfrm>
          <a:prstGeom prst="rect">
            <a:avLst/>
          </a:prstGeom>
          <a:solidFill>
            <a:schemeClr val="bg1"/>
          </a:solidFill>
          <a:ln>
            <a:solidFill>
              <a:schemeClr val="accent1"/>
            </a:solidFill>
          </a:ln>
        </p:spPr>
        <p:txBody>
          <a:bodyPr wrap="square" rtlCol="0">
            <a:spAutoFit/>
          </a:bodyPr>
          <a:lstStyle/>
          <a:p>
            <a:r>
              <a:rPr lang="en-US" dirty="0" smtClean="0"/>
              <a:t>NEW</a:t>
            </a:r>
            <a:endParaRPr lang="en-US" dirty="0"/>
          </a:p>
        </p:txBody>
      </p:sp>
      <p:sp>
        <p:nvSpPr>
          <p:cNvPr id="10" name="TextBox 9"/>
          <p:cNvSpPr txBox="1"/>
          <p:nvPr/>
        </p:nvSpPr>
        <p:spPr>
          <a:xfrm>
            <a:off x="7848600" y="5269470"/>
            <a:ext cx="1066800" cy="461665"/>
          </a:xfrm>
          <a:prstGeom prst="rect">
            <a:avLst/>
          </a:prstGeom>
          <a:solidFill>
            <a:schemeClr val="bg1"/>
          </a:solidFill>
          <a:ln>
            <a:solidFill>
              <a:schemeClr val="accent1"/>
            </a:solidFill>
          </a:ln>
        </p:spPr>
        <p:txBody>
          <a:bodyPr wrap="square" rtlCol="0">
            <a:spAutoFit/>
          </a:bodyPr>
          <a:lstStyle/>
          <a:p>
            <a:r>
              <a:rPr lang="en-US" dirty="0" smtClean="0"/>
              <a:t>NEW</a:t>
            </a:r>
            <a:endParaRPr lang="en-US" dirty="0"/>
          </a:p>
        </p:txBody>
      </p:sp>
    </p:spTree>
    <p:custDataLst>
      <p:tags r:id="rId1"/>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s-572"/>
          <p:cNvPicPr>
            <a:picLocks noGrp="1" noChangeAspect="1" noChangeArrowheads="1"/>
          </p:cNvPicPr>
          <p:nvPr>
            <p:ph idx="1"/>
          </p:nvPr>
        </p:nvPicPr>
        <p:blipFill>
          <a:blip r:embed="rId4" cstate="email"/>
          <a:srcRect/>
          <a:stretch>
            <a:fillRect/>
          </a:stretch>
        </p:blipFill>
        <p:spPr>
          <a:xfrm>
            <a:off x="76200" y="152401"/>
            <a:ext cx="9034272" cy="6706210"/>
          </a:xfrm>
          <a:noFill/>
        </p:spPr>
      </p:pic>
      <p:sp>
        <p:nvSpPr>
          <p:cNvPr id="62467" name="Rectangle 4"/>
          <p:cNvSpPr>
            <a:spLocks noChangeArrowheads="1"/>
          </p:cNvSpPr>
          <p:nvPr/>
        </p:nvSpPr>
        <p:spPr bwMode="auto">
          <a:xfrm>
            <a:off x="228600" y="6172200"/>
            <a:ext cx="2438400" cy="3048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a:r>
              <a:rPr lang="en-US" sz="1400" dirty="0"/>
              <a:t>Source: </a:t>
            </a:r>
            <a:r>
              <a:rPr lang="en-US" sz="1400" dirty="0" err="1" smtClean="0"/>
              <a:t>CropLife</a:t>
            </a:r>
            <a:r>
              <a:rPr lang="en-US" sz="1400" dirty="0" smtClean="0"/>
              <a:t> </a:t>
            </a:r>
            <a:r>
              <a:rPr lang="en-US" sz="1400" dirty="0"/>
              <a:t>– July 2002</a:t>
            </a:r>
          </a:p>
        </p:txBody>
      </p:sp>
      <p:sp>
        <p:nvSpPr>
          <p:cNvPr id="62468" name="Text Box 5"/>
          <p:cNvSpPr txBox="1">
            <a:spLocks noChangeArrowheads="1"/>
          </p:cNvSpPr>
          <p:nvPr/>
        </p:nvSpPr>
        <p:spPr bwMode="auto">
          <a:xfrm>
            <a:off x="3048000" y="1066800"/>
            <a:ext cx="762000" cy="366713"/>
          </a:xfrm>
          <a:prstGeom prst="rect">
            <a:avLst/>
          </a:prstGeom>
          <a:solidFill>
            <a:schemeClr val="bg1"/>
          </a:solidFill>
          <a:ln w="12700">
            <a:noFill/>
            <a:miter lim="800000"/>
            <a:headEnd/>
            <a:tailEnd/>
          </a:ln>
        </p:spPr>
        <p:txBody>
          <a:bodyPr>
            <a:spAutoFit/>
          </a:bodyPr>
          <a:lstStyle/>
          <a:p>
            <a:pPr algn="ctr">
              <a:spcBef>
                <a:spcPct val="50000"/>
              </a:spcBef>
            </a:pPr>
            <a:r>
              <a:rPr lang="en-US"/>
              <a:t>&gt;150</a:t>
            </a:r>
          </a:p>
        </p:txBody>
      </p:sp>
      <p:sp>
        <p:nvSpPr>
          <p:cNvPr id="62469" name="Text Box 6"/>
          <p:cNvSpPr txBox="1">
            <a:spLocks noChangeArrowheads="1"/>
          </p:cNvSpPr>
          <p:nvPr/>
        </p:nvSpPr>
        <p:spPr bwMode="auto">
          <a:xfrm>
            <a:off x="3048000" y="1752600"/>
            <a:ext cx="838200" cy="581025"/>
          </a:xfrm>
          <a:prstGeom prst="rect">
            <a:avLst/>
          </a:prstGeom>
          <a:solidFill>
            <a:schemeClr val="bg1"/>
          </a:solidFill>
          <a:ln w="12700">
            <a:noFill/>
            <a:miter lim="800000"/>
            <a:headEnd/>
            <a:tailEnd/>
          </a:ln>
        </p:spPr>
        <p:txBody>
          <a:bodyPr>
            <a:spAutoFit/>
          </a:bodyPr>
          <a:lstStyle/>
          <a:p>
            <a:pPr algn="ctr">
              <a:spcBef>
                <a:spcPct val="50000"/>
              </a:spcBef>
            </a:pPr>
            <a:r>
              <a:rPr lang="en-US" sz="1600"/>
              <a:t>151-250</a:t>
            </a:r>
          </a:p>
        </p:txBody>
      </p:sp>
      <p:sp>
        <p:nvSpPr>
          <p:cNvPr id="62470" name="Text Box 7"/>
          <p:cNvSpPr txBox="1">
            <a:spLocks noChangeArrowheads="1"/>
          </p:cNvSpPr>
          <p:nvPr/>
        </p:nvSpPr>
        <p:spPr bwMode="auto">
          <a:xfrm>
            <a:off x="3048000" y="25146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251-350</a:t>
            </a:r>
          </a:p>
        </p:txBody>
      </p:sp>
      <p:sp>
        <p:nvSpPr>
          <p:cNvPr id="62471" name="Text Box 8"/>
          <p:cNvSpPr txBox="1">
            <a:spLocks noChangeArrowheads="1"/>
          </p:cNvSpPr>
          <p:nvPr/>
        </p:nvSpPr>
        <p:spPr bwMode="auto">
          <a:xfrm>
            <a:off x="3048000" y="33528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351-450</a:t>
            </a:r>
          </a:p>
        </p:txBody>
      </p:sp>
      <p:sp>
        <p:nvSpPr>
          <p:cNvPr id="62472" name="Text Box 9"/>
          <p:cNvSpPr txBox="1">
            <a:spLocks noChangeArrowheads="1"/>
          </p:cNvSpPr>
          <p:nvPr/>
        </p:nvSpPr>
        <p:spPr bwMode="auto">
          <a:xfrm>
            <a:off x="3048000" y="41148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451-550</a:t>
            </a:r>
          </a:p>
        </p:txBody>
      </p:sp>
      <p:sp>
        <p:nvSpPr>
          <p:cNvPr id="62473" name="Text Box 10"/>
          <p:cNvSpPr txBox="1">
            <a:spLocks noChangeArrowheads="1"/>
          </p:cNvSpPr>
          <p:nvPr/>
        </p:nvSpPr>
        <p:spPr bwMode="auto">
          <a:xfrm>
            <a:off x="3048000" y="5105400"/>
            <a:ext cx="762000" cy="366713"/>
          </a:xfrm>
          <a:prstGeom prst="rect">
            <a:avLst/>
          </a:prstGeom>
          <a:solidFill>
            <a:schemeClr val="bg1"/>
          </a:solidFill>
          <a:ln w="12700">
            <a:noFill/>
            <a:miter lim="800000"/>
            <a:headEnd/>
            <a:tailEnd/>
          </a:ln>
        </p:spPr>
        <p:txBody>
          <a:bodyPr>
            <a:spAutoFit/>
          </a:bodyPr>
          <a:lstStyle/>
          <a:p>
            <a:pPr algn="ctr">
              <a:spcBef>
                <a:spcPct val="50000"/>
              </a:spcBef>
            </a:pPr>
            <a:r>
              <a:rPr lang="en-US"/>
              <a:t>&gt;551</a:t>
            </a:r>
          </a:p>
        </p:txBody>
      </p:sp>
      <p:sp>
        <p:nvSpPr>
          <p:cNvPr id="62474" name="Rectangle 11"/>
          <p:cNvSpPr>
            <a:spLocks noChangeArrowheads="1"/>
          </p:cNvSpPr>
          <p:nvPr/>
        </p:nvSpPr>
        <p:spPr bwMode="auto">
          <a:xfrm>
            <a:off x="3048000" y="2057400"/>
            <a:ext cx="762000" cy="762000"/>
          </a:xfrm>
          <a:prstGeom prst="rect">
            <a:avLst/>
          </a:prstGeom>
          <a:noFill/>
          <a:ln w="12700">
            <a:solidFill>
              <a:srgbClr val="FF0000"/>
            </a:solidFill>
            <a:miter lim="800000"/>
            <a:headEnd/>
            <a:tailEnd/>
          </a:ln>
        </p:spPr>
        <p:txBody>
          <a:bodyPr wrap="none" anchor="ctr"/>
          <a:lstStyle/>
          <a:p>
            <a:pPr algn="ctr"/>
            <a:endParaRPr lang="en-US">
              <a:solidFill>
                <a:srgbClr val="FF0000"/>
              </a:solidFill>
            </a:endParaRPr>
          </a:p>
        </p:txBody>
      </p:sp>
      <p:sp>
        <p:nvSpPr>
          <p:cNvPr id="62475" name="Rectangle 12"/>
          <p:cNvSpPr>
            <a:spLocks noChangeArrowheads="1"/>
          </p:cNvSpPr>
          <p:nvPr/>
        </p:nvSpPr>
        <p:spPr bwMode="auto">
          <a:xfrm>
            <a:off x="3124200" y="2819400"/>
            <a:ext cx="762000" cy="1600200"/>
          </a:xfrm>
          <a:prstGeom prst="rect">
            <a:avLst/>
          </a:prstGeom>
          <a:noFill/>
          <a:ln w="12700">
            <a:solidFill>
              <a:srgbClr val="3333FF"/>
            </a:solidFill>
            <a:miter lim="800000"/>
            <a:headEnd/>
            <a:tailEnd/>
          </a:ln>
        </p:spPr>
        <p:txBody>
          <a:bodyPr wrap="none" anchor="ctr"/>
          <a:lstStyle/>
          <a:p>
            <a:pPr algn="ctr"/>
            <a:endParaRPr lang="en-US">
              <a:solidFill>
                <a:srgbClr val="FF0000"/>
              </a:solidFill>
            </a:endParaRPr>
          </a:p>
        </p:txBody>
      </p:sp>
      <p:sp>
        <p:nvSpPr>
          <p:cNvPr id="62476" name="Rectangle 13"/>
          <p:cNvSpPr>
            <a:spLocks noChangeArrowheads="1"/>
          </p:cNvSpPr>
          <p:nvPr/>
        </p:nvSpPr>
        <p:spPr bwMode="auto">
          <a:xfrm>
            <a:off x="2971800" y="609600"/>
            <a:ext cx="1066800" cy="6096000"/>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1373198" name="AutoShape 14"/>
          <p:cNvSpPr>
            <a:spLocks noChangeArrowheads="1"/>
          </p:cNvSpPr>
          <p:nvPr/>
        </p:nvSpPr>
        <p:spPr bwMode="auto">
          <a:xfrm rot="-957816">
            <a:off x="3213744" y="1130445"/>
            <a:ext cx="3566295" cy="1371600"/>
          </a:xfrm>
          <a:prstGeom prst="leftArrow">
            <a:avLst>
              <a:gd name="adj1" fmla="val 50000"/>
              <a:gd name="adj2" fmla="val 66667"/>
            </a:avLst>
          </a:prstGeom>
          <a:solidFill>
            <a:schemeClr val="accent1"/>
          </a:solidFill>
          <a:ln w="12700">
            <a:solidFill>
              <a:schemeClr val="tx1"/>
            </a:solidFill>
            <a:miter lim="800000"/>
            <a:headEnd/>
            <a:tailEnd/>
          </a:ln>
        </p:spPr>
        <p:txBody>
          <a:bodyPr wrap="none" anchor="ctr"/>
          <a:lstStyle/>
          <a:p>
            <a:endParaRPr lang="en-US"/>
          </a:p>
        </p:txBody>
      </p:sp>
      <p:sp>
        <p:nvSpPr>
          <p:cNvPr id="62479" name="AutoShape 16"/>
          <p:cNvSpPr>
            <a:spLocks/>
          </p:cNvSpPr>
          <p:nvPr/>
        </p:nvSpPr>
        <p:spPr bwMode="auto">
          <a:xfrm>
            <a:off x="2895600" y="1828800"/>
            <a:ext cx="304800" cy="914400"/>
          </a:xfrm>
          <a:prstGeom prst="rightBrace">
            <a:avLst>
              <a:gd name="adj1" fmla="val 25000"/>
              <a:gd name="adj2" fmla="val 50000"/>
            </a:avLst>
          </a:prstGeom>
          <a:noFill/>
          <a:ln w="57150">
            <a:solidFill>
              <a:srgbClr val="FF0000"/>
            </a:solidFill>
            <a:round/>
            <a:headEnd/>
            <a:tailEnd/>
          </a:ln>
        </p:spPr>
        <p:txBody>
          <a:bodyPr wrap="none" anchor="ctr"/>
          <a:lstStyle/>
          <a:p>
            <a:endParaRPr lang="en-US"/>
          </a:p>
        </p:txBody>
      </p:sp>
      <p:sp>
        <p:nvSpPr>
          <p:cNvPr id="62480" name="AutoShape 17"/>
          <p:cNvSpPr>
            <a:spLocks/>
          </p:cNvSpPr>
          <p:nvPr/>
        </p:nvSpPr>
        <p:spPr bwMode="auto">
          <a:xfrm>
            <a:off x="2895600" y="2819400"/>
            <a:ext cx="304800" cy="1828800"/>
          </a:xfrm>
          <a:prstGeom prst="rightBrace">
            <a:avLst>
              <a:gd name="adj1" fmla="val 50000"/>
              <a:gd name="adj2" fmla="val 50000"/>
            </a:avLst>
          </a:prstGeom>
          <a:noFill/>
          <a:ln w="57150">
            <a:solidFill>
              <a:srgbClr val="FF0000"/>
            </a:solidFill>
            <a:round/>
            <a:headEnd/>
            <a:tailEnd/>
          </a:ln>
        </p:spPr>
        <p:txBody>
          <a:bodyPr wrap="none" anchor="ctr"/>
          <a:lstStyle/>
          <a:p>
            <a:endParaRPr lang="en-US"/>
          </a:p>
        </p:txBody>
      </p:sp>
      <p:sp>
        <p:nvSpPr>
          <p:cNvPr id="1373202" name="AutoShape 18"/>
          <p:cNvSpPr>
            <a:spLocks noChangeArrowheads="1"/>
          </p:cNvSpPr>
          <p:nvPr/>
        </p:nvSpPr>
        <p:spPr bwMode="auto">
          <a:xfrm>
            <a:off x="3429000" y="3124200"/>
            <a:ext cx="3352800" cy="1143000"/>
          </a:xfrm>
          <a:prstGeom prst="leftArrow">
            <a:avLst>
              <a:gd name="adj1" fmla="val 50000"/>
              <a:gd name="adj2" fmla="val 73333"/>
            </a:avLst>
          </a:prstGeom>
          <a:solidFill>
            <a:schemeClr val="accent1"/>
          </a:solidFill>
          <a:ln w="12700">
            <a:solidFill>
              <a:schemeClr val="tx1"/>
            </a:solidFill>
            <a:miter lim="800000"/>
            <a:headEnd/>
            <a:tailEnd/>
          </a:ln>
        </p:spPr>
        <p:txBody>
          <a:bodyPr wrap="none" anchor="ctr"/>
          <a:lstStyle/>
          <a:p>
            <a:endParaRPr lang="en-US"/>
          </a:p>
        </p:txBody>
      </p:sp>
      <p:sp>
        <p:nvSpPr>
          <p:cNvPr id="62483" name="Text Box 21"/>
          <p:cNvSpPr txBox="1">
            <a:spLocks noChangeArrowheads="1"/>
          </p:cNvSpPr>
          <p:nvPr/>
        </p:nvSpPr>
        <p:spPr bwMode="auto">
          <a:xfrm>
            <a:off x="990600" y="209490"/>
            <a:ext cx="2286000" cy="400110"/>
          </a:xfrm>
          <a:prstGeom prst="rect">
            <a:avLst/>
          </a:prstGeom>
          <a:solidFill>
            <a:schemeClr val="bg1"/>
          </a:solidFill>
          <a:ln w="12700">
            <a:noFill/>
            <a:miter lim="800000"/>
            <a:headEnd/>
            <a:tailEnd/>
          </a:ln>
        </p:spPr>
        <p:txBody>
          <a:bodyPr wrap="square">
            <a:spAutoFit/>
          </a:bodyPr>
          <a:lstStyle/>
          <a:p>
            <a:pPr>
              <a:spcBef>
                <a:spcPct val="50000"/>
              </a:spcBef>
            </a:pPr>
            <a:r>
              <a:rPr lang="en-US" sz="2000" dirty="0">
                <a:solidFill>
                  <a:schemeClr val="tx2"/>
                </a:solidFill>
              </a:rPr>
              <a:t>ASABE Standard</a:t>
            </a:r>
          </a:p>
        </p:txBody>
      </p:sp>
      <p:sp>
        <p:nvSpPr>
          <p:cNvPr id="20" name="Text Box 39"/>
          <p:cNvSpPr txBox="1">
            <a:spLocks noChangeArrowheads="1"/>
          </p:cNvSpPr>
          <p:nvPr/>
        </p:nvSpPr>
        <p:spPr bwMode="auto">
          <a:xfrm rot="20636932">
            <a:off x="3701689" y="1554333"/>
            <a:ext cx="3240358" cy="400110"/>
          </a:xfrm>
          <a:prstGeom prst="rect">
            <a:avLst/>
          </a:prstGeom>
          <a:noFill/>
          <a:ln w="12700">
            <a:noFill/>
            <a:miter lim="800000"/>
            <a:headEnd/>
            <a:tailEnd/>
          </a:ln>
        </p:spPr>
        <p:txBody>
          <a:bodyPr wrap="square">
            <a:spAutoFit/>
          </a:bodyPr>
          <a:lstStyle/>
          <a:p>
            <a:pPr>
              <a:spcBef>
                <a:spcPct val="50000"/>
              </a:spcBef>
            </a:pPr>
            <a:r>
              <a:rPr lang="en-US" sz="2000" b="1" dirty="0" smtClean="0"/>
              <a:t>Fungicides/Insecticides</a:t>
            </a:r>
            <a:endParaRPr lang="en-US" sz="2000" b="1" dirty="0"/>
          </a:p>
        </p:txBody>
      </p:sp>
      <p:sp>
        <p:nvSpPr>
          <p:cNvPr id="21" name="Text Box 39"/>
          <p:cNvSpPr txBox="1">
            <a:spLocks noChangeArrowheads="1"/>
          </p:cNvSpPr>
          <p:nvPr/>
        </p:nvSpPr>
        <p:spPr bwMode="auto">
          <a:xfrm>
            <a:off x="4419600" y="3505200"/>
            <a:ext cx="2157453" cy="461665"/>
          </a:xfrm>
          <a:prstGeom prst="rect">
            <a:avLst/>
          </a:prstGeom>
          <a:noFill/>
          <a:ln w="12700">
            <a:noFill/>
            <a:miter lim="800000"/>
            <a:headEnd/>
            <a:tailEnd/>
          </a:ln>
        </p:spPr>
        <p:txBody>
          <a:bodyPr wrap="square">
            <a:spAutoFit/>
          </a:bodyPr>
          <a:lstStyle/>
          <a:p>
            <a:pPr>
              <a:spcBef>
                <a:spcPct val="50000"/>
              </a:spcBef>
            </a:pPr>
            <a:r>
              <a:rPr lang="en-US" sz="2400" b="1" dirty="0" smtClean="0"/>
              <a:t>Herbicides</a:t>
            </a:r>
            <a:endParaRPr lang="en-US" sz="2400" b="1" dirty="0"/>
          </a:p>
        </p:txBody>
      </p:sp>
    </p:spTree>
    <p:custDataLst>
      <p:tags r:id="rId1"/>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Roadside Equipment?</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70" name="Picture 10" descr="MVC-031F"/>
          <p:cNvPicPr>
            <a:picLocks noGrp="1" noChangeAspect="1" noChangeArrowheads="1"/>
          </p:cNvPicPr>
          <p:nvPr>
            <p:ph sz="quarter" idx="1"/>
          </p:nvPr>
        </p:nvPicPr>
        <p:blipFill>
          <a:blip r:embed="rId2" cstate="print"/>
          <a:srcRect/>
          <a:stretch>
            <a:fillRect/>
          </a:stretch>
        </p:blipFill>
        <p:spPr>
          <a:xfrm>
            <a:off x="304800" y="228600"/>
            <a:ext cx="3962400" cy="2971800"/>
          </a:xfrm>
          <a:noFill/>
          <a:ln/>
        </p:spPr>
      </p:pic>
      <p:pic>
        <p:nvPicPr>
          <p:cNvPr id="373768" name="Picture 8" descr="MVC-092X"/>
          <p:cNvPicPr>
            <a:picLocks noGrp="1" noChangeAspect="1" noChangeArrowheads="1"/>
          </p:cNvPicPr>
          <p:nvPr>
            <p:ph sz="quarter" idx="2"/>
          </p:nvPr>
        </p:nvPicPr>
        <p:blipFill>
          <a:blip r:embed="rId3" cstate="print"/>
          <a:srcRect/>
          <a:stretch>
            <a:fillRect/>
          </a:stretch>
        </p:blipFill>
        <p:spPr>
          <a:xfrm>
            <a:off x="4495800" y="228600"/>
            <a:ext cx="4191000" cy="3143250"/>
          </a:xfrm>
          <a:noFill/>
          <a:ln/>
        </p:spPr>
      </p:pic>
      <p:pic>
        <p:nvPicPr>
          <p:cNvPr id="373772" name="Picture 12" descr="MVC-089X"/>
          <p:cNvPicPr>
            <a:picLocks noGrp="1" noChangeAspect="1" noChangeArrowheads="1"/>
          </p:cNvPicPr>
          <p:nvPr>
            <p:ph sz="quarter" idx="3"/>
          </p:nvPr>
        </p:nvPicPr>
        <p:blipFill>
          <a:blip r:embed="rId4" cstate="print"/>
          <a:srcRect/>
          <a:stretch>
            <a:fillRect/>
          </a:stretch>
        </p:blipFill>
        <p:spPr>
          <a:xfrm>
            <a:off x="304800" y="3581400"/>
            <a:ext cx="4038600" cy="3028950"/>
          </a:xfrm>
          <a:noFill/>
          <a:ln/>
        </p:spPr>
      </p:pic>
      <p:pic>
        <p:nvPicPr>
          <p:cNvPr id="373774" name="Picture 14" descr="Railroad Sprayer"/>
          <p:cNvPicPr>
            <a:picLocks noGrp="1" noChangeAspect="1" noChangeArrowheads="1"/>
          </p:cNvPicPr>
          <p:nvPr>
            <p:ph sz="quarter" idx="4"/>
          </p:nvPr>
        </p:nvPicPr>
        <p:blipFill>
          <a:blip r:embed="rId5" cstate="print"/>
          <a:srcRect l="8333" t="13043" r="6667" b="23914"/>
          <a:stretch>
            <a:fillRect/>
          </a:stretch>
        </p:blipFill>
        <p:spPr>
          <a:xfrm>
            <a:off x="4572000" y="3505200"/>
            <a:ext cx="4191000" cy="3214688"/>
          </a:xfrm>
          <a:noFill/>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MVC-025F"/>
          <p:cNvPicPr>
            <a:picLocks noGrp="1" noChangeAspect="1" noChangeArrowheads="1"/>
          </p:cNvPicPr>
          <p:nvPr>
            <p:ph sz="quarter" idx="1"/>
          </p:nvPr>
        </p:nvPicPr>
        <p:blipFill>
          <a:blip r:embed="rId2" cstate="print"/>
          <a:srcRect b="14894"/>
          <a:stretch>
            <a:fillRect/>
          </a:stretch>
        </p:blipFill>
        <p:spPr>
          <a:xfrm>
            <a:off x="381000" y="3962400"/>
            <a:ext cx="4038600" cy="2579688"/>
          </a:xfrm>
          <a:noFill/>
          <a:ln/>
        </p:spPr>
      </p:pic>
      <p:pic>
        <p:nvPicPr>
          <p:cNvPr id="668675" name="Picture 3" descr="MVC-027F"/>
          <p:cNvPicPr>
            <a:picLocks noGrp="1" noChangeAspect="1" noChangeArrowheads="1"/>
          </p:cNvPicPr>
          <p:nvPr>
            <p:ph sz="quarter" idx="2"/>
          </p:nvPr>
        </p:nvPicPr>
        <p:blipFill>
          <a:blip r:embed="rId3" cstate="print"/>
          <a:srcRect b="15790"/>
          <a:stretch>
            <a:fillRect/>
          </a:stretch>
        </p:blipFill>
        <p:spPr>
          <a:xfrm>
            <a:off x="4800600" y="4032250"/>
            <a:ext cx="4114800" cy="2597150"/>
          </a:xfrm>
          <a:noFill/>
          <a:ln/>
        </p:spPr>
      </p:pic>
      <p:pic>
        <p:nvPicPr>
          <p:cNvPr id="668676" name="Picture 4" descr="MVC-023F"/>
          <p:cNvPicPr>
            <a:picLocks noGrp="1" noChangeAspect="1" noChangeArrowheads="1"/>
          </p:cNvPicPr>
          <p:nvPr>
            <p:ph sz="quarter" idx="3"/>
          </p:nvPr>
        </p:nvPicPr>
        <p:blipFill>
          <a:blip r:embed="rId4" cstate="print"/>
          <a:srcRect l="11539" t="7692" r="27885"/>
          <a:stretch>
            <a:fillRect/>
          </a:stretch>
        </p:blipFill>
        <p:spPr>
          <a:xfrm>
            <a:off x="457200" y="228600"/>
            <a:ext cx="2933700" cy="3352800"/>
          </a:xfrm>
          <a:noFill/>
          <a:ln/>
        </p:spPr>
      </p:pic>
      <p:pic>
        <p:nvPicPr>
          <p:cNvPr id="668677" name="Picture 5" descr="IMG_0369"/>
          <p:cNvPicPr>
            <a:picLocks noGrp="1" noChangeAspect="1" noChangeArrowheads="1"/>
          </p:cNvPicPr>
          <p:nvPr>
            <p:ph sz="quarter" idx="4"/>
          </p:nvPr>
        </p:nvPicPr>
        <p:blipFill>
          <a:blip r:embed="rId5" cstate="print"/>
          <a:srcRect/>
          <a:stretch>
            <a:fillRect/>
          </a:stretch>
        </p:blipFill>
        <p:spPr>
          <a:xfrm>
            <a:off x="4038600" y="228600"/>
            <a:ext cx="4673600" cy="3505200"/>
          </a:xfrm>
          <a:noFill/>
          <a:ln/>
        </p:spPr>
      </p:pic>
      <p:sp>
        <p:nvSpPr>
          <p:cNvPr id="668678" name="Line 6"/>
          <p:cNvSpPr>
            <a:spLocks noChangeShapeType="1"/>
          </p:cNvSpPr>
          <p:nvPr/>
        </p:nvSpPr>
        <p:spPr bwMode="auto">
          <a:xfrm flipH="1" flipV="1">
            <a:off x="2819400" y="5715000"/>
            <a:ext cx="1143000" cy="990600"/>
          </a:xfrm>
          <a:prstGeom prst="line">
            <a:avLst/>
          </a:prstGeom>
          <a:noFill/>
          <a:ln w="38100">
            <a:solidFill>
              <a:srgbClr val="FF0000"/>
            </a:solidFill>
            <a:round/>
            <a:headEnd/>
            <a:tailEnd type="triangle" w="med" len="med"/>
          </a:ln>
          <a:effectLst/>
        </p:spPr>
        <p:txBody>
          <a:bodyPr/>
          <a:lstStyle/>
          <a:p>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457200" y="0"/>
            <a:ext cx="8229600" cy="1143000"/>
          </a:xfrm>
        </p:spPr>
        <p:txBody>
          <a:bodyPr/>
          <a:lstStyle/>
          <a:p>
            <a:r>
              <a:rPr lang="en-US"/>
              <a:t>Looking At Labels</a:t>
            </a:r>
          </a:p>
        </p:txBody>
      </p:sp>
      <p:sp>
        <p:nvSpPr>
          <p:cNvPr id="269315" name="Text Box 3"/>
          <p:cNvSpPr txBox="1">
            <a:spLocks noChangeArrowheads="1"/>
          </p:cNvSpPr>
          <p:nvPr/>
        </p:nvSpPr>
        <p:spPr bwMode="auto">
          <a:xfrm>
            <a:off x="152400" y="990600"/>
            <a:ext cx="8458200" cy="5213735"/>
          </a:xfrm>
          <a:prstGeom prst="rect">
            <a:avLst/>
          </a:prstGeom>
          <a:noFill/>
          <a:ln w="12700" cap="sq">
            <a:noFill/>
            <a:miter lim="800000"/>
            <a:headEnd type="none" w="sm" len="sm"/>
            <a:tailEnd type="none" w="sm" len="sm"/>
          </a:ln>
          <a:effectLst/>
        </p:spPr>
        <p:txBody>
          <a:bodyPr>
            <a:spAutoFit/>
          </a:bodyPr>
          <a:lstStyle/>
          <a:p>
            <a:pPr marL="511175" indent="-511175">
              <a:spcAft>
                <a:spcPct val="35000"/>
              </a:spcAft>
              <a:buFontTx/>
              <a:buChar char="•"/>
            </a:pPr>
            <a:r>
              <a:rPr lang="en-US" sz="3200" dirty="0"/>
              <a:t>Label instructions are enforceable</a:t>
            </a:r>
          </a:p>
          <a:p>
            <a:pPr marL="511175" indent="-511175">
              <a:spcAft>
                <a:spcPct val="35000"/>
              </a:spcAft>
              <a:buFontTx/>
              <a:buChar char="•"/>
            </a:pPr>
            <a:r>
              <a:rPr lang="en-US" sz="3200" dirty="0"/>
              <a:t>Label information is required on records</a:t>
            </a:r>
          </a:p>
          <a:p>
            <a:pPr marL="511175" indent="-511175">
              <a:spcAft>
                <a:spcPct val="35000"/>
              </a:spcAft>
              <a:buFontTx/>
              <a:buChar char="•"/>
            </a:pPr>
            <a:r>
              <a:rPr lang="en-US" sz="3200" dirty="0"/>
              <a:t>Labels require </a:t>
            </a:r>
            <a:r>
              <a:rPr lang="en-US" sz="3200" dirty="0" smtClean="0"/>
              <a:t>applicators </a:t>
            </a:r>
            <a:r>
              <a:rPr lang="en-US" sz="3200" dirty="0"/>
              <a:t>to comply with Worker Protection Standard </a:t>
            </a:r>
            <a:r>
              <a:rPr lang="en-US" sz="3200" dirty="0" err="1"/>
              <a:t>regs</a:t>
            </a:r>
            <a:endParaRPr lang="en-US" sz="3200" dirty="0"/>
          </a:p>
          <a:p>
            <a:pPr marL="511175" indent="-511175">
              <a:spcAft>
                <a:spcPct val="35000"/>
              </a:spcAft>
              <a:buFontTx/>
              <a:buChar char="•"/>
            </a:pPr>
            <a:r>
              <a:rPr lang="en-US" sz="3200" dirty="0"/>
              <a:t>Some language is enforceable, while other is advisory – which is which?</a:t>
            </a:r>
          </a:p>
          <a:p>
            <a:pPr marL="511175" indent="-511175">
              <a:spcAft>
                <a:spcPct val="35000"/>
              </a:spcAft>
              <a:buFontTx/>
              <a:buChar char="•"/>
            </a:pPr>
            <a:r>
              <a:rPr lang="en-US" sz="3200" dirty="0"/>
              <a:t>Some language details how to prevent damage to crops, protect nearby sites, and achieve quality pest control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 calcmode="lin" valueType="num">
                                      <p:cBhvr>
                                        <p:cTn id="7" dur="1000" fill="hold"/>
                                        <p:tgtEl>
                                          <p:spTgt spid="26931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6931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2693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69315">
                                            <p:txEl>
                                              <p:pRg st="1" end="1"/>
                                            </p:txEl>
                                          </p:spTgt>
                                        </p:tgtEl>
                                        <p:attrNameLst>
                                          <p:attrName>style.visibility</p:attrName>
                                        </p:attrNameLst>
                                      </p:cBhvr>
                                      <p:to>
                                        <p:strVal val="visible"/>
                                      </p:to>
                                    </p:set>
                                    <p:anim calcmode="lin" valueType="num">
                                      <p:cBhvr>
                                        <p:cTn id="14" dur="1000" fill="hold"/>
                                        <p:tgtEl>
                                          <p:spTgt spid="269315">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269315">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2693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69315">
                                            <p:txEl>
                                              <p:pRg st="2" end="2"/>
                                            </p:txEl>
                                          </p:spTgt>
                                        </p:tgtEl>
                                        <p:attrNameLst>
                                          <p:attrName>style.visibility</p:attrName>
                                        </p:attrNameLst>
                                      </p:cBhvr>
                                      <p:to>
                                        <p:strVal val="visible"/>
                                      </p:to>
                                    </p:set>
                                    <p:anim calcmode="lin" valueType="num">
                                      <p:cBhvr>
                                        <p:cTn id="21" dur="1000" fill="hold"/>
                                        <p:tgtEl>
                                          <p:spTgt spid="269315">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269315">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26931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69315">
                                            <p:txEl>
                                              <p:pRg st="3" end="3"/>
                                            </p:txEl>
                                          </p:spTgt>
                                        </p:tgtEl>
                                        <p:attrNameLst>
                                          <p:attrName>style.visibility</p:attrName>
                                        </p:attrNameLst>
                                      </p:cBhvr>
                                      <p:to>
                                        <p:strVal val="visible"/>
                                      </p:to>
                                    </p:set>
                                    <p:anim calcmode="lin" valueType="num">
                                      <p:cBhvr>
                                        <p:cTn id="28" dur="1000" fill="hold"/>
                                        <p:tgtEl>
                                          <p:spTgt spid="269315">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269315">
                                            <p:txEl>
                                              <p:pRg st="3" end="3"/>
                                            </p:txEl>
                                          </p:spTgt>
                                        </p:tgtEl>
                                        <p:attrNameLst>
                                          <p:attrName>ppt_h</p:attrName>
                                        </p:attrNameLst>
                                      </p:cBhvr>
                                      <p:tavLst>
                                        <p:tav tm="0">
                                          <p:val>
                                            <p:fltVal val="0"/>
                                          </p:val>
                                        </p:tav>
                                        <p:tav tm="100000">
                                          <p:val>
                                            <p:strVal val="#ppt_h"/>
                                          </p:val>
                                        </p:tav>
                                      </p:tavLst>
                                    </p:anim>
                                    <p:animEffect transition="in" filter="fade">
                                      <p:cBhvr>
                                        <p:cTn id="30" dur="1000"/>
                                        <p:tgtEl>
                                          <p:spTgt spid="26931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269315">
                                            <p:txEl>
                                              <p:pRg st="4" end="4"/>
                                            </p:txEl>
                                          </p:spTgt>
                                        </p:tgtEl>
                                        <p:attrNameLst>
                                          <p:attrName>style.visibility</p:attrName>
                                        </p:attrNameLst>
                                      </p:cBhvr>
                                      <p:to>
                                        <p:strVal val="visible"/>
                                      </p:to>
                                    </p:set>
                                    <p:anim calcmode="lin" valueType="num">
                                      <p:cBhvr>
                                        <p:cTn id="35" dur="1000" fill="hold"/>
                                        <p:tgtEl>
                                          <p:spTgt spid="269315">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269315">
                                            <p:txEl>
                                              <p:pRg st="4" end="4"/>
                                            </p:txEl>
                                          </p:spTgt>
                                        </p:tgtEl>
                                        <p:attrNameLst>
                                          <p:attrName>ppt_h</p:attrName>
                                        </p:attrNameLst>
                                      </p:cBhvr>
                                      <p:tavLst>
                                        <p:tav tm="0">
                                          <p:val>
                                            <p:fltVal val="0"/>
                                          </p:val>
                                        </p:tav>
                                        <p:tav tm="100000">
                                          <p:val>
                                            <p:strVal val="#ppt_h"/>
                                          </p:val>
                                        </p:tav>
                                      </p:tavLst>
                                    </p:anim>
                                    <p:animEffect transition="in" filter="fade">
                                      <p:cBhvr>
                                        <p:cTn id="37" dur="1000"/>
                                        <p:tgtEl>
                                          <p:spTgt spid="269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title"/>
          </p:nvPr>
        </p:nvSpPr>
        <p:spPr/>
        <p:txBody>
          <a:bodyPr/>
          <a:lstStyle/>
          <a:p>
            <a:pPr algn="l"/>
            <a:r>
              <a:rPr lang="en-US"/>
              <a:t>Off-Center Venturi Flat-fan</a:t>
            </a:r>
          </a:p>
        </p:txBody>
      </p:sp>
      <p:pic>
        <p:nvPicPr>
          <p:cNvPr id="608259" name="Picture 3" descr="MVC-143F"/>
          <p:cNvPicPr>
            <a:picLocks noGrp="1" noChangeAspect="1" noChangeArrowheads="1"/>
          </p:cNvPicPr>
          <p:nvPr>
            <p:ph sz="half" idx="2"/>
          </p:nvPr>
        </p:nvPicPr>
        <p:blipFill>
          <a:blip r:embed="rId2" cstate="print"/>
          <a:srcRect/>
          <a:stretch>
            <a:fillRect/>
          </a:stretch>
        </p:blipFill>
        <p:spPr>
          <a:xfrm>
            <a:off x="2819400" y="1905000"/>
            <a:ext cx="6096000" cy="4572000"/>
          </a:xfrm>
          <a:noFill/>
          <a:ln/>
        </p:spPr>
      </p:pic>
      <p:pic>
        <p:nvPicPr>
          <p:cNvPr id="608260" name="Picture 4" descr="MVC-042F"/>
          <p:cNvPicPr>
            <a:picLocks noGrp="1" noChangeAspect="1" noChangeArrowheads="1"/>
          </p:cNvPicPr>
          <p:nvPr>
            <p:ph sz="half" idx="1"/>
          </p:nvPr>
        </p:nvPicPr>
        <p:blipFill>
          <a:blip r:embed="rId3" cstate="print">
            <a:lum bright="18000" contrast="6000"/>
          </a:blip>
          <a:srcRect l="27083" t="30556" r="22917" b="22223"/>
          <a:stretch>
            <a:fillRect/>
          </a:stretch>
        </p:blipFill>
        <p:spPr>
          <a:xfrm>
            <a:off x="609600" y="1447800"/>
            <a:ext cx="3657600" cy="2743200"/>
          </a:xfrm>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ChangeArrowheads="1"/>
          </p:cNvSpPr>
          <p:nvPr>
            <p:ph type="title"/>
          </p:nvPr>
        </p:nvSpPr>
        <p:spPr>
          <a:xfrm>
            <a:off x="406400" y="457200"/>
            <a:ext cx="8509000" cy="762000"/>
          </a:xfrm>
        </p:spPr>
        <p:txBody>
          <a:bodyPr/>
          <a:lstStyle/>
          <a:p>
            <a:r>
              <a:rPr lang="en-US"/>
              <a:t>Pre-orifice Air Induction Nozzles:</a:t>
            </a:r>
          </a:p>
        </p:txBody>
      </p:sp>
      <p:pic>
        <p:nvPicPr>
          <p:cNvPr id="669699" name="Picture 3" descr="AI Cutaway"/>
          <p:cNvPicPr>
            <a:picLocks noChangeAspect="1" noChangeArrowheads="1"/>
          </p:cNvPicPr>
          <p:nvPr/>
        </p:nvPicPr>
        <p:blipFill>
          <a:blip r:embed="rId2" cstate="print"/>
          <a:srcRect/>
          <a:stretch>
            <a:fillRect/>
          </a:stretch>
        </p:blipFill>
        <p:spPr bwMode="auto">
          <a:xfrm>
            <a:off x="5410200" y="1828800"/>
            <a:ext cx="1343025" cy="3898900"/>
          </a:xfrm>
          <a:prstGeom prst="rect">
            <a:avLst/>
          </a:prstGeom>
          <a:noFill/>
        </p:spPr>
      </p:pic>
      <p:sp>
        <p:nvSpPr>
          <p:cNvPr id="669700" name="Rectangle 4"/>
          <p:cNvSpPr>
            <a:spLocks noChangeArrowheads="1"/>
          </p:cNvSpPr>
          <p:nvPr/>
        </p:nvSpPr>
        <p:spPr bwMode="auto">
          <a:xfrm>
            <a:off x="6553200" y="1828800"/>
            <a:ext cx="1447800" cy="4572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Pre-orifice</a:t>
            </a:r>
          </a:p>
        </p:txBody>
      </p:sp>
      <p:sp>
        <p:nvSpPr>
          <p:cNvPr id="669701" name="Rectangle 5"/>
          <p:cNvSpPr>
            <a:spLocks noChangeArrowheads="1"/>
          </p:cNvSpPr>
          <p:nvPr/>
        </p:nvSpPr>
        <p:spPr bwMode="auto">
          <a:xfrm>
            <a:off x="6934200" y="3200400"/>
            <a:ext cx="1752600" cy="5334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Air induction</a:t>
            </a:r>
          </a:p>
        </p:txBody>
      </p:sp>
      <p:sp>
        <p:nvSpPr>
          <p:cNvPr id="669702" name="Rectangle 6"/>
          <p:cNvSpPr>
            <a:spLocks noChangeArrowheads="1"/>
          </p:cNvSpPr>
          <p:nvPr/>
        </p:nvSpPr>
        <p:spPr bwMode="auto">
          <a:xfrm>
            <a:off x="6858000" y="5181600"/>
            <a:ext cx="1600200" cy="5334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Exit orifice</a:t>
            </a:r>
          </a:p>
        </p:txBody>
      </p:sp>
      <p:sp>
        <p:nvSpPr>
          <p:cNvPr id="669703" name="Line 7"/>
          <p:cNvSpPr>
            <a:spLocks noChangeShapeType="1"/>
          </p:cNvSpPr>
          <p:nvPr/>
        </p:nvSpPr>
        <p:spPr bwMode="auto">
          <a:xfrm flipH="1">
            <a:off x="6172200" y="2286000"/>
            <a:ext cx="381000" cy="838200"/>
          </a:xfrm>
          <a:prstGeom prst="line">
            <a:avLst/>
          </a:prstGeom>
          <a:noFill/>
          <a:ln w="38100">
            <a:solidFill>
              <a:schemeClr val="tx1"/>
            </a:solidFill>
            <a:round/>
            <a:headEnd/>
            <a:tailEnd type="triangle" w="med" len="med"/>
          </a:ln>
          <a:effectLst/>
        </p:spPr>
        <p:txBody>
          <a:bodyPr wrap="none"/>
          <a:lstStyle/>
          <a:p>
            <a:endParaRPr lang="en-US"/>
          </a:p>
        </p:txBody>
      </p:sp>
      <p:sp>
        <p:nvSpPr>
          <p:cNvPr id="669704" name="Line 8"/>
          <p:cNvSpPr>
            <a:spLocks noChangeShapeType="1"/>
          </p:cNvSpPr>
          <p:nvPr/>
        </p:nvSpPr>
        <p:spPr bwMode="auto">
          <a:xfrm flipH="1" flipV="1">
            <a:off x="6629400" y="3429000"/>
            <a:ext cx="228600" cy="0"/>
          </a:xfrm>
          <a:prstGeom prst="line">
            <a:avLst/>
          </a:prstGeom>
          <a:noFill/>
          <a:ln w="38100">
            <a:solidFill>
              <a:schemeClr val="tx1"/>
            </a:solidFill>
            <a:round/>
            <a:headEnd/>
            <a:tailEnd type="triangle" w="med" len="med"/>
          </a:ln>
          <a:effectLst/>
        </p:spPr>
        <p:txBody>
          <a:bodyPr wrap="none"/>
          <a:lstStyle/>
          <a:p>
            <a:endParaRPr lang="en-US"/>
          </a:p>
        </p:txBody>
      </p:sp>
      <p:sp>
        <p:nvSpPr>
          <p:cNvPr id="669705" name="Line 9"/>
          <p:cNvSpPr>
            <a:spLocks noChangeShapeType="1"/>
          </p:cNvSpPr>
          <p:nvPr/>
        </p:nvSpPr>
        <p:spPr bwMode="auto">
          <a:xfrm flipH="1">
            <a:off x="6172200" y="5410200"/>
            <a:ext cx="685800" cy="0"/>
          </a:xfrm>
          <a:prstGeom prst="line">
            <a:avLst/>
          </a:prstGeom>
          <a:noFill/>
          <a:ln w="38100">
            <a:solidFill>
              <a:schemeClr val="tx1"/>
            </a:solidFill>
            <a:round/>
            <a:headEnd/>
            <a:tailEnd type="triangle" w="med" len="med"/>
          </a:ln>
          <a:effectLst/>
        </p:spPr>
        <p:txBody>
          <a:bodyPr wrap="none"/>
          <a:lstStyle/>
          <a:p>
            <a:endParaRPr lang="en-US"/>
          </a:p>
        </p:txBody>
      </p:sp>
      <p:sp>
        <p:nvSpPr>
          <p:cNvPr id="669706" name="Rectangle 10"/>
          <p:cNvSpPr>
            <a:spLocks noChangeArrowheads="1"/>
          </p:cNvSpPr>
          <p:nvPr/>
        </p:nvSpPr>
        <p:spPr bwMode="auto">
          <a:xfrm>
            <a:off x="6858000" y="4419600"/>
            <a:ext cx="2133600" cy="5334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Mixing Chamber</a:t>
            </a:r>
          </a:p>
        </p:txBody>
      </p:sp>
      <p:sp>
        <p:nvSpPr>
          <p:cNvPr id="669707" name="Line 11"/>
          <p:cNvSpPr>
            <a:spLocks noChangeShapeType="1"/>
          </p:cNvSpPr>
          <p:nvPr/>
        </p:nvSpPr>
        <p:spPr bwMode="auto">
          <a:xfrm flipH="1" flipV="1">
            <a:off x="6324600" y="4648200"/>
            <a:ext cx="457200" cy="0"/>
          </a:xfrm>
          <a:prstGeom prst="line">
            <a:avLst/>
          </a:prstGeom>
          <a:noFill/>
          <a:ln w="38100">
            <a:solidFill>
              <a:schemeClr val="tx1"/>
            </a:solidFill>
            <a:round/>
            <a:headEnd/>
            <a:tailEnd type="triangle" w="med" len="med"/>
          </a:ln>
          <a:effectLst/>
        </p:spPr>
        <p:txBody>
          <a:bodyPr wrap="none"/>
          <a:lstStyle/>
          <a:p>
            <a:endParaRPr lang="en-US"/>
          </a:p>
        </p:txBody>
      </p:sp>
      <p:pic>
        <p:nvPicPr>
          <p:cNvPr id="669708" name="Picture 12" descr="turbo drop"/>
          <p:cNvPicPr>
            <a:picLocks noChangeAspect="1" noChangeArrowheads="1"/>
          </p:cNvPicPr>
          <p:nvPr/>
        </p:nvPicPr>
        <p:blipFill>
          <a:blip r:embed="rId3" cstate="print">
            <a:lum bright="24000"/>
          </a:blip>
          <a:srcRect l="24390" t="12195" r="19513" b="9756"/>
          <a:stretch>
            <a:fillRect/>
          </a:stretch>
        </p:blipFill>
        <p:spPr bwMode="auto">
          <a:xfrm>
            <a:off x="3200400" y="1676400"/>
            <a:ext cx="1878013" cy="2133600"/>
          </a:xfrm>
          <a:prstGeom prst="rect">
            <a:avLst/>
          </a:prstGeom>
          <a:noFill/>
          <a:ln w="9525">
            <a:noFill/>
            <a:miter lim="800000"/>
            <a:headEnd/>
            <a:tailEnd/>
          </a:ln>
        </p:spPr>
      </p:pic>
      <p:pic>
        <p:nvPicPr>
          <p:cNvPr id="669709" name="Picture 13" descr="td-2"/>
          <p:cNvPicPr>
            <a:picLocks noChangeAspect="1" noChangeArrowheads="1"/>
          </p:cNvPicPr>
          <p:nvPr/>
        </p:nvPicPr>
        <p:blipFill>
          <a:blip r:embed="rId4" cstate="print"/>
          <a:srcRect/>
          <a:stretch>
            <a:fillRect/>
          </a:stretch>
        </p:blipFill>
        <p:spPr bwMode="auto">
          <a:xfrm>
            <a:off x="228600" y="1752600"/>
            <a:ext cx="2373313" cy="4876800"/>
          </a:xfrm>
          <a:prstGeom prst="rect">
            <a:avLst/>
          </a:prstGeom>
          <a:noFill/>
        </p:spPr>
      </p:pic>
      <p:sp>
        <p:nvSpPr>
          <p:cNvPr id="669710" name="Rectangle 14"/>
          <p:cNvSpPr>
            <a:spLocks noChangeArrowheads="1"/>
          </p:cNvSpPr>
          <p:nvPr/>
        </p:nvSpPr>
        <p:spPr bwMode="auto">
          <a:xfrm>
            <a:off x="838200" y="2362200"/>
            <a:ext cx="381000" cy="76200"/>
          </a:xfrm>
          <a:prstGeom prst="rect">
            <a:avLst/>
          </a:prstGeom>
          <a:solidFill>
            <a:srgbClr val="FFFFFF"/>
          </a:solidFill>
          <a:ln w="12700">
            <a:solidFill>
              <a:srgbClr val="868686"/>
            </a:solidFill>
            <a:miter lim="800000"/>
            <a:headEnd type="none" w="sm" len="sm"/>
            <a:tailEnd type="none" w="sm" len="sm"/>
          </a:ln>
          <a:effectLst/>
        </p:spPr>
        <p:txBody>
          <a:bodyPr wrap="none" anchor="ctr"/>
          <a:lstStyle/>
          <a:p>
            <a:endParaRPr lang="en-US"/>
          </a:p>
        </p:txBody>
      </p:sp>
      <p:pic>
        <p:nvPicPr>
          <p:cNvPr id="669711" name="Picture 15" descr="MVC-042F"/>
          <p:cNvPicPr>
            <a:picLocks noChangeAspect="1" noChangeArrowheads="1"/>
          </p:cNvPicPr>
          <p:nvPr/>
        </p:nvPicPr>
        <p:blipFill>
          <a:blip r:embed="rId5" cstate="print">
            <a:lum bright="18000" contrast="6000"/>
          </a:blip>
          <a:srcRect l="27083" t="30556" r="22917" b="22223"/>
          <a:stretch>
            <a:fillRect/>
          </a:stretch>
        </p:blipFill>
        <p:spPr bwMode="auto">
          <a:xfrm>
            <a:off x="2743200" y="3962400"/>
            <a:ext cx="2667000" cy="2000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779463" y="388938"/>
            <a:ext cx="3873500" cy="609600"/>
          </a:xfrm>
        </p:spPr>
        <p:txBody>
          <a:bodyPr>
            <a:normAutofit fontScale="90000"/>
          </a:bodyPr>
          <a:lstStyle/>
          <a:p>
            <a:r>
              <a:rPr lang="en-US"/>
              <a:t>Boom Buster</a:t>
            </a:r>
          </a:p>
        </p:txBody>
      </p:sp>
      <p:pic>
        <p:nvPicPr>
          <p:cNvPr id="592899" name="Picture 3" descr="MVC-148F"/>
          <p:cNvPicPr>
            <a:picLocks noGrp="1" noChangeAspect="1" noChangeArrowheads="1"/>
          </p:cNvPicPr>
          <p:nvPr>
            <p:ph sz="half" idx="1"/>
          </p:nvPr>
        </p:nvPicPr>
        <p:blipFill>
          <a:blip r:embed="rId2" cstate="print">
            <a:lum bright="12000"/>
          </a:blip>
          <a:srcRect/>
          <a:stretch>
            <a:fillRect/>
          </a:stretch>
        </p:blipFill>
        <p:spPr>
          <a:xfrm>
            <a:off x="4038600" y="2438400"/>
            <a:ext cx="4800600" cy="3600450"/>
          </a:xfrm>
          <a:noFill/>
          <a:ln/>
        </p:spPr>
      </p:pic>
      <p:pic>
        <p:nvPicPr>
          <p:cNvPr id="592900" name="Picture 4" descr="MVC-034F"/>
          <p:cNvPicPr>
            <a:picLocks noChangeAspect="1" noChangeArrowheads="1"/>
          </p:cNvPicPr>
          <p:nvPr/>
        </p:nvPicPr>
        <p:blipFill>
          <a:blip r:embed="rId3" cstate="print">
            <a:lum bright="12000"/>
          </a:blip>
          <a:srcRect l="16667" t="25000" r="17708" b="40277"/>
          <a:stretch>
            <a:fillRect/>
          </a:stretch>
        </p:blipFill>
        <p:spPr bwMode="auto">
          <a:xfrm>
            <a:off x="228600" y="4724400"/>
            <a:ext cx="4038600" cy="1603375"/>
          </a:xfrm>
          <a:prstGeom prst="rect">
            <a:avLst/>
          </a:prstGeom>
          <a:noFill/>
        </p:spPr>
      </p:pic>
      <p:pic>
        <p:nvPicPr>
          <p:cNvPr id="592901" name="Picture 5" descr="MVC-033F"/>
          <p:cNvPicPr>
            <a:picLocks noChangeAspect="1" noChangeArrowheads="1"/>
          </p:cNvPicPr>
          <p:nvPr/>
        </p:nvPicPr>
        <p:blipFill>
          <a:blip r:embed="rId4" cstate="print">
            <a:lum bright="12000"/>
          </a:blip>
          <a:srcRect l="16667" t="26389" r="11458" b="34723"/>
          <a:stretch>
            <a:fillRect/>
          </a:stretch>
        </p:blipFill>
        <p:spPr bwMode="auto">
          <a:xfrm>
            <a:off x="228600" y="2209800"/>
            <a:ext cx="3886200" cy="1579563"/>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2" name="Picture 2" descr="XP_Group1_3x4_300dpi"/>
          <p:cNvPicPr>
            <a:picLocks noGrp="1" noChangeAspect="1" noChangeArrowheads="1"/>
          </p:cNvPicPr>
          <p:nvPr>
            <p:ph sz="half" idx="2"/>
          </p:nvPr>
        </p:nvPicPr>
        <p:blipFill>
          <a:blip r:embed="rId2" cstate="print"/>
          <a:srcRect l="14000" t="9274" r="8000" b="12344"/>
          <a:stretch>
            <a:fillRect/>
          </a:stretch>
        </p:blipFill>
        <p:spPr>
          <a:xfrm>
            <a:off x="685800" y="76200"/>
            <a:ext cx="7924800" cy="5080000"/>
          </a:xfrm>
          <a:ln/>
        </p:spPr>
      </p:pic>
      <p:sp>
        <p:nvSpPr>
          <p:cNvPr id="593923" name="Rectangle 3"/>
          <p:cNvSpPr>
            <a:spLocks noGrp="1" noChangeArrowheads="1"/>
          </p:cNvSpPr>
          <p:nvPr>
            <p:ph type="title"/>
          </p:nvPr>
        </p:nvSpPr>
        <p:spPr>
          <a:xfrm>
            <a:off x="228600" y="152400"/>
            <a:ext cx="8229600" cy="838200"/>
          </a:xfrm>
        </p:spPr>
        <p:txBody>
          <a:bodyPr/>
          <a:lstStyle/>
          <a:p>
            <a:pPr algn="l"/>
            <a:r>
              <a:rPr lang="en-US"/>
              <a:t>XP BoomJet</a:t>
            </a:r>
            <a:endParaRPr lang="en-US">
              <a:sym typeface="CommercialPi BT" pitchFamily="18" charset="2"/>
            </a:endParaRPr>
          </a:p>
        </p:txBody>
      </p:sp>
      <p:pic>
        <p:nvPicPr>
          <p:cNvPr id="593924" name="Picture 4" descr="XP tip"/>
          <p:cNvPicPr>
            <a:picLocks noGrp="1" noChangeAspect="1" noChangeArrowheads="1"/>
          </p:cNvPicPr>
          <p:nvPr>
            <p:ph sz="half" idx="1"/>
          </p:nvPr>
        </p:nvPicPr>
        <p:blipFill>
          <a:blip r:embed="rId3" cstate="print"/>
          <a:srcRect l="38269" t="9288" r="10118" b="73062"/>
          <a:stretch>
            <a:fillRect/>
          </a:stretch>
        </p:blipFill>
        <p:spPr>
          <a:xfrm>
            <a:off x="1138238" y="4867275"/>
            <a:ext cx="2747962" cy="1914525"/>
          </a:xfrm>
          <a:noFill/>
          <a:ln/>
        </p:spPr>
      </p:pic>
      <p:pic>
        <p:nvPicPr>
          <p:cNvPr id="593925" name="Picture 5" descr="XP tip"/>
          <p:cNvPicPr>
            <a:picLocks noChangeAspect="1" noChangeArrowheads="1"/>
          </p:cNvPicPr>
          <p:nvPr/>
        </p:nvPicPr>
        <p:blipFill>
          <a:blip r:embed="rId3" cstate="print"/>
          <a:srcRect l="37149" t="43373" r="11290" b="47809"/>
          <a:stretch>
            <a:fillRect/>
          </a:stretch>
        </p:blipFill>
        <p:spPr bwMode="auto">
          <a:xfrm>
            <a:off x="5562600" y="4724400"/>
            <a:ext cx="2362200" cy="1887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a:xfrm>
            <a:off x="457200" y="0"/>
            <a:ext cx="8229600" cy="1143000"/>
          </a:xfrm>
        </p:spPr>
        <p:txBody>
          <a:bodyPr/>
          <a:lstStyle/>
          <a:p>
            <a:r>
              <a:rPr lang="en-US"/>
              <a:t>Boom Extender:</a:t>
            </a:r>
          </a:p>
        </p:txBody>
      </p:sp>
      <p:pic>
        <p:nvPicPr>
          <p:cNvPr id="670723" name="Picture 3" descr="SG_FCxt_XTgroup_pic"/>
          <p:cNvPicPr>
            <a:picLocks noChangeAspect="1" noChangeArrowheads="1"/>
          </p:cNvPicPr>
          <p:nvPr/>
        </p:nvPicPr>
        <p:blipFill>
          <a:blip r:embed="rId2" cstate="print"/>
          <a:srcRect t="7753" b="21184"/>
          <a:stretch>
            <a:fillRect/>
          </a:stretch>
        </p:blipFill>
        <p:spPr bwMode="auto">
          <a:xfrm>
            <a:off x="685800" y="990600"/>
            <a:ext cx="8153400" cy="5214938"/>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sz="quarter"/>
          </p:nvPr>
        </p:nvSpPr>
        <p:spPr>
          <a:xfrm>
            <a:off x="457200" y="152400"/>
            <a:ext cx="8229600" cy="838200"/>
          </a:xfrm>
        </p:spPr>
        <p:txBody>
          <a:bodyPr/>
          <a:lstStyle/>
          <a:p>
            <a:r>
              <a:rPr lang="en-US"/>
              <a:t>Aerial Applications</a:t>
            </a:r>
          </a:p>
        </p:txBody>
      </p:sp>
      <p:pic>
        <p:nvPicPr>
          <p:cNvPr id="610307" name="Picture 3" descr="Accuflo-heli-2"/>
          <p:cNvPicPr>
            <a:picLocks noGrp="1" noChangeAspect="1" noChangeArrowheads="1"/>
          </p:cNvPicPr>
          <p:nvPr>
            <p:ph sz="quarter" idx="1"/>
          </p:nvPr>
        </p:nvPicPr>
        <p:blipFill>
          <a:blip r:embed="rId2" cstate="print"/>
          <a:srcRect/>
          <a:stretch>
            <a:fillRect/>
          </a:stretch>
        </p:blipFill>
        <p:spPr>
          <a:xfrm>
            <a:off x="228600" y="914400"/>
            <a:ext cx="4038600" cy="2346325"/>
          </a:xfrm>
          <a:noFill/>
          <a:ln/>
        </p:spPr>
      </p:pic>
      <p:pic>
        <p:nvPicPr>
          <p:cNvPr id="610308" name="Picture 4" descr="Accuflo-heli"/>
          <p:cNvPicPr>
            <a:picLocks noGrp="1" noChangeAspect="1" noChangeArrowheads="1"/>
          </p:cNvPicPr>
          <p:nvPr>
            <p:ph sz="quarter" idx="2"/>
          </p:nvPr>
        </p:nvPicPr>
        <p:blipFill>
          <a:blip r:embed="rId3" cstate="print"/>
          <a:srcRect/>
          <a:stretch>
            <a:fillRect/>
          </a:stretch>
        </p:blipFill>
        <p:spPr>
          <a:xfrm>
            <a:off x="5410200" y="838200"/>
            <a:ext cx="2971800" cy="2895600"/>
          </a:xfrm>
          <a:noFill/>
          <a:ln/>
        </p:spPr>
      </p:pic>
      <p:pic>
        <p:nvPicPr>
          <p:cNvPr id="610309" name="Picture 5" descr="Accuflo-heli-3"/>
          <p:cNvPicPr>
            <a:picLocks noGrp="1" noChangeAspect="1" noChangeArrowheads="1"/>
          </p:cNvPicPr>
          <p:nvPr>
            <p:ph sz="quarter" idx="3"/>
          </p:nvPr>
        </p:nvPicPr>
        <p:blipFill>
          <a:blip r:embed="rId4" cstate="print"/>
          <a:srcRect/>
          <a:stretch>
            <a:fillRect/>
          </a:stretch>
        </p:blipFill>
        <p:spPr>
          <a:xfrm>
            <a:off x="609600" y="3810000"/>
            <a:ext cx="2889250" cy="2852738"/>
          </a:xfrm>
          <a:noFill/>
          <a:ln/>
        </p:spPr>
      </p:pic>
      <p:pic>
        <p:nvPicPr>
          <p:cNvPr id="610310" name="Picture 6" descr="Bell ROW"/>
          <p:cNvPicPr>
            <a:picLocks noGrp="1" noChangeAspect="1" noChangeArrowheads="1"/>
          </p:cNvPicPr>
          <p:nvPr>
            <p:ph sz="quarter" idx="4"/>
          </p:nvPr>
        </p:nvPicPr>
        <p:blipFill>
          <a:blip r:embed="rId5" cstate="print"/>
          <a:srcRect/>
          <a:stretch>
            <a:fillRect/>
          </a:stretch>
        </p:blipFill>
        <p:spPr>
          <a:xfrm>
            <a:off x="5105400" y="3886200"/>
            <a:ext cx="3581400" cy="2689225"/>
          </a:xfrm>
          <a:noFill/>
          <a:ln/>
        </p:spPr>
      </p:pic>
      <p:pic>
        <p:nvPicPr>
          <p:cNvPr id="610311" name="Picture 7" descr="Accuflo-plane-1"/>
          <p:cNvPicPr>
            <a:picLocks noChangeAspect="1" noChangeArrowheads="1"/>
          </p:cNvPicPr>
          <p:nvPr/>
        </p:nvPicPr>
        <p:blipFill>
          <a:blip r:embed="rId6" cstate="print"/>
          <a:srcRect/>
          <a:stretch>
            <a:fillRect/>
          </a:stretch>
        </p:blipFill>
        <p:spPr bwMode="auto">
          <a:xfrm>
            <a:off x="1066800" y="2590800"/>
            <a:ext cx="3657600" cy="1701800"/>
          </a:xfrm>
          <a:prstGeom prst="rect">
            <a:avLst/>
          </a:prstGeom>
          <a:noFill/>
        </p:spPr>
      </p:pic>
      <p:pic>
        <p:nvPicPr>
          <p:cNvPr id="8" name="Picture 7" descr="IMG_5702.JPG"/>
          <p:cNvPicPr>
            <a:picLocks noChangeAspect="1"/>
          </p:cNvPicPr>
          <p:nvPr/>
        </p:nvPicPr>
        <p:blipFill>
          <a:blip r:embed="rId7" cstate="print"/>
          <a:srcRect t="21875" b="9375"/>
          <a:stretch>
            <a:fillRect/>
          </a:stretch>
        </p:blipFill>
        <p:spPr>
          <a:xfrm>
            <a:off x="4876800" y="2590800"/>
            <a:ext cx="3251200" cy="16764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1"/>
          <p:cNvPicPr>
            <a:picLocks noChangeAspect="1" noChangeArrowheads="1"/>
          </p:cNvPicPr>
          <p:nvPr/>
        </p:nvPicPr>
        <p:blipFill>
          <a:blip r:embed="rId2" cstate="print"/>
          <a:srcRect/>
          <a:stretch>
            <a:fillRect/>
          </a:stretch>
        </p:blipFill>
        <p:spPr bwMode="auto">
          <a:xfrm>
            <a:off x="304800" y="914400"/>
            <a:ext cx="8465916" cy="494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81000" y="2590800"/>
            <a:ext cx="7924800" cy="2057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354" name="Rectangle 2"/>
          <p:cNvSpPr>
            <a:spLocks noChangeArrowheads="1"/>
          </p:cNvSpPr>
          <p:nvPr/>
        </p:nvSpPr>
        <p:spPr bwMode="auto">
          <a:xfrm>
            <a:off x="0" y="373063"/>
            <a:ext cx="9144000" cy="2376487"/>
          </a:xfrm>
          <a:prstGeom prst="rect">
            <a:avLst/>
          </a:prstGeom>
          <a:noFill/>
          <a:ln w="9525">
            <a:noFill/>
            <a:miter lim="800000"/>
            <a:headEnd/>
            <a:tailEnd/>
          </a:ln>
          <a:effectLst/>
        </p:spPr>
        <p:txBody>
          <a:bodyPr lIns="914112" tIns="914112" rIns="914112" bIns="914112">
            <a:spAutoFit/>
          </a:bodyPr>
          <a:lstStyle/>
          <a:p>
            <a:r>
              <a:rPr lang="en-US" sz="1200">
                <a:cs typeface="Arial" pitchFamily="34" charset="0"/>
              </a:rPr>
              <a:t> </a:t>
            </a:r>
            <a:endParaRPr lang="en-US" sz="1200">
              <a:latin typeface="Times New Roman" pitchFamily="18" charset="0"/>
              <a:cs typeface="Times New Roman" pitchFamily="18" charset="0"/>
            </a:endParaRPr>
          </a:p>
          <a:p>
            <a:pPr eaLnBrk="0" hangingPunct="0"/>
            <a:endParaRPr lang="en-US" sz="2400">
              <a:latin typeface="Times New Roman" pitchFamily="18" charset="0"/>
            </a:endParaRPr>
          </a:p>
        </p:txBody>
      </p:sp>
      <p:pic>
        <p:nvPicPr>
          <p:cNvPr id="612355" name="Picture 3" descr="http://www.cpproductsinc.com/images/cp-09-3e.gif"/>
          <p:cNvPicPr>
            <a:picLocks noChangeAspect="1" noChangeArrowheads="1"/>
          </p:cNvPicPr>
          <p:nvPr/>
        </p:nvPicPr>
        <p:blipFill>
          <a:blip r:embed="rId2" r:link="rId3" cstate="print"/>
          <a:srcRect/>
          <a:stretch>
            <a:fillRect/>
          </a:stretch>
        </p:blipFill>
        <p:spPr bwMode="auto">
          <a:xfrm>
            <a:off x="228600" y="152401"/>
            <a:ext cx="4419600" cy="2209800"/>
          </a:xfrm>
          <a:prstGeom prst="rect">
            <a:avLst/>
          </a:prstGeom>
          <a:noFill/>
        </p:spPr>
      </p:pic>
      <p:sp>
        <p:nvSpPr>
          <p:cNvPr id="612356" name="Rectangle 4"/>
          <p:cNvSpPr>
            <a:spLocks noChangeArrowheads="1"/>
          </p:cNvSpPr>
          <p:nvPr/>
        </p:nvSpPr>
        <p:spPr bwMode="auto">
          <a:xfrm>
            <a:off x="0" y="2749550"/>
            <a:ext cx="9144000" cy="639763"/>
          </a:xfrm>
          <a:prstGeom prst="rect">
            <a:avLst/>
          </a:prstGeom>
          <a:noFill/>
          <a:ln w="9525">
            <a:noFill/>
            <a:miter lim="800000"/>
            <a:headEnd/>
            <a:tailEnd/>
          </a:ln>
          <a:effectLst/>
        </p:spPr>
        <p:txBody>
          <a:bodyPr>
            <a:spAutoFit/>
          </a:bodyPr>
          <a:lstStyle/>
          <a:p>
            <a:pPr algn="ctr"/>
            <a:r>
              <a:rPr lang="en-US" sz="1200">
                <a:cs typeface="Arial" pitchFamily="34" charset="0"/>
              </a:rPr>
              <a:t/>
            </a:r>
            <a:br>
              <a:rPr lang="en-US" sz="1200">
                <a:cs typeface="Arial" pitchFamily="34" charset="0"/>
              </a:rPr>
            </a:br>
            <a:endParaRPr lang="en-US" sz="2400">
              <a:latin typeface="Times New Roman" pitchFamily="18" charset="0"/>
            </a:endParaRPr>
          </a:p>
        </p:txBody>
      </p:sp>
      <p:sp>
        <p:nvSpPr>
          <p:cNvPr id="612358" name="Rectangle 6"/>
          <p:cNvSpPr>
            <a:spLocks noChangeArrowheads="1"/>
          </p:cNvSpPr>
          <p:nvPr/>
        </p:nvSpPr>
        <p:spPr bwMode="auto">
          <a:xfrm>
            <a:off x="0" y="4124980"/>
            <a:ext cx="9144000" cy="523220"/>
          </a:xfrm>
          <a:prstGeom prst="rect">
            <a:avLst/>
          </a:prstGeom>
          <a:noFill/>
          <a:ln w="9525">
            <a:noFill/>
            <a:miter lim="800000"/>
            <a:headEnd/>
            <a:tailEnd/>
          </a:ln>
          <a:effectLst/>
        </p:spPr>
        <p:txBody>
          <a:bodyPr>
            <a:spAutoFit/>
          </a:bodyPr>
          <a:lstStyle/>
          <a:p>
            <a:pPr algn="ctr"/>
            <a:r>
              <a:rPr lang="en-US" sz="2800" b="1" dirty="0">
                <a:cs typeface="Arial" pitchFamily="34" charset="0"/>
              </a:rPr>
              <a:t>The CP STRAIGHT STREAM </a:t>
            </a:r>
            <a:r>
              <a:rPr lang="en-US" sz="2800" b="1" dirty="0" smtClean="0">
                <a:cs typeface="Arial" pitchFamily="34" charset="0"/>
              </a:rPr>
              <a:t>NOZZLE</a:t>
            </a:r>
            <a:endParaRPr lang="en-US" sz="3200" dirty="0">
              <a:latin typeface="Times New Roman" pitchFamily="18" charset="0"/>
            </a:endParaRPr>
          </a:p>
        </p:txBody>
      </p:sp>
      <p:pic>
        <p:nvPicPr>
          <p:cNvPr id="612359" name="Picture 7" descr="http://www.cpproductsinc.com/images/ss-5dd-30dd.jpg"/>
          <p:cNvPicPr>
            <a:picLocks noChangeAspect="1" noChangeArrowheads="1"/>
          </p:cNvPicPr>
          <p:nvPr/>
        </p:nvPicPr>
        <p:blipFill>
          <a:blip r:embed="rId4" r:link="rId5" cstate="print"/>
          <a:srcRect/>
          <a:stretch>
            <a:fillRect/>
          </a:stretch>
        </p:blipFill>
        <p:spPr bwMode="auto">
          <a:xfrm>
            <a:off x="609600" y="2667000"/>
            <a:ext cx="7543800" cy="1520825"/>
          </a:xfrm>
          <a:prstGeom prst="rect">
            <a:avLst/>
          </a:prstGeom>
          <a:noFill/>
        </p:spPr>
      </p:pic>
      <p:sp>
        <p:nvSpPr>
          <p:cNvPr id="612360" name="Rectangle 8"/>
          <p:cNvSpPr>
            <a:spLocks noChangeArrowheads="1"/>
          </p:cNvSpPr>
          <p:nvPr/>
        </p:nvSpPr>
        <p:spPr bwMode="auto">
          <a:xfrm>
            <a:off x="0" y="5591175"/>
            <a:ext cx="9144000" cy="639763"/>
          </a:xfrm>
          <a:prstGeom prst="rect">
            <a:avLst/>
          </a:prstGeom>
          <a:noFill/>
          <a:ln w="9525">
            <a:noFill/>
            <a:miter lim="800000"/>
            <a:headEnd/>
            <a:tailEnd/>
          </a:ln>
          <a:effectLst/>
        </p:spPr>
        <p:txBody>
          <a:bodyPr>
            <a:spAutoFit/>
          </a:bodyPr>
          <a:lstStyle/>
          <a:p>
            <a:r>
              <a:rPr lang="en-US" sz="1200">
                <a:cs typeface="Arial" pitchFamily="34" charset="0"/>
              </a:rPr>
              <a:t/>
            </a:r>
            <a:br>
              <a:rPr lang="en-US" sz="1200">
                <a:cs typeface="Arial" pitchFamily="34" charset="0"/>
              </a:rPr>
            </a:br>
            <a:endParaRPr lang="en-US" sz="2400">
              <a:latin typeface="Times New Roman" pitchFamily="18" charset="0"/>
            </a:endParaRPr>
          </a:p>
        </p:txBody>
      </p:sp>
      <p:pic>
        <p:nvPicPr>
          <p:cNvPr id="612362" name="Picture 10" descr="MVC-011F"/>
          <p:cNvPicPr>
            <a:picLocks noChangeAspect="1" noChangeArrowheads="1"/>
          </p:cNvPicPr>
          <p:nvPr/>
        </p:nvPicPr>
        <p:blipFill>
          <a:blip r:embed="rId6" cstate="print"/>
          <a:srcRect l="17180" t="25255" r="39885" b="22554"/>
          <a:stretch>
            <a:fillRect/>
          </a:stretch>
        </p:blipFill>
        <p:spPr bwMode="auto">
          <a:xfrm>
            <a:off x="457200" y="4876800"/>
            <a:ext cx="2514600" cy="1885950"/>
          </a:xfrm>
          <a:prstGeom prst="rect">
            <a:avLst/>
          </a:prstGeom>
          <a:noFill/>
          <a:ln w="9525">
            <a:noFill/>
            <a:miter lim="800000"/>
            <a:headEnd/>
            <a:tailEnd/>
          </a:ln>
        </p:spPr>
      </p:pic>
      <p:pic>
        <p:nvPicPr>
          <p:cNvPr id="612363" name="Picture 11" descr="Carousel-Angled"/>
          <p:cNvPicPr>
            <a:picLocks noChangeAspect="1" noChangeArrowheads="1"/>
          </p:cNvPicPr>
          <p:nvPr/>
        </p:nvPicPr>
        <p:blipFill>
          <a:blip r:embed="rId7" cstate="print"/>
          <a:srcRect/>
          <a:stretch>
            <a:fillRect/>
          </a:stretch>
        </p:blipFill>
        <p:spPr bwMode="auto">
          <a:xfrm>
            <a:off x="3810000" y="4876800"/>
            <a:ext cx="1981200" cy="1736725"/>
          </a:xfrm>
          <a:prstGeom prst="rect">
            <a:avLst/>
          </a:prstGeom>
          <a:noFill/>
        </p:spPr>
      </p:pic>
      <p:pic>
        <p:nvPicPr>
          <p:cNvPr id="612364" name="Picture 12" descr="MVC-149F"/>
          <p:cNvPicPr>
            <a:picLocks noChangeAspect="1" noChangeArrowheads="1"/>
          </p:cNvPicPr>
          <p:nvPr/>
        </p:nvPicPr>
        <p:blipFill>
          <a:blip r:embed="rId8" cstate="print"/>
          <a:srcRect l="13333" r="13333" b="14075"/>
          <a:stretch>
            <a:fillRect/>
          </a:stretch>
        </p:blipFill>
        <p:spPr bwMode="auto">
          <a:xfrm>
            <a:off x="6477000" y="4876800"/>
            <a:ext cx="2057400" cy="1808163"/>
          </a:xfrm>
          <a:prstGeom prst="rect">
            <a:avLst/>
          </a:prstGeom>
          <a:noFill/>
        </p:spPr>
      </p:pic>
      <p:pic>
        <p:nvPicPr>
          <p:cNvPr id="612365" name="Picture 13" descr="MVC-151F"/>
          <p:cNvPicPr>
            <a:picLocks noChangeAspect="1" noChangeArrowheads="1"/>
          </p:cNvPicPr>
          <p:nvPr/>
        </p:nvPicPr>
        <p:blipFill>
          <a:blip r:embed="rId9" cstate="print">
            <a:lum bright="18000"/>
          </a:blip>
          <a:srcRect l="10811" t="10811" r="10811" b="24324"/>
          <a:stretch>
            <a:fillRect/>
          </a:stretch>
        </p:blipFill>
        <p:spPr bwMode="auto">
          <a:xfrm>
            <a:off x="5105400" y="228600"/>
            <a:ext cx="3657600" cy="2271713"/>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sz="quarter"/>
          </p:nvPr>
        </p:nvSpPr>
        <p:spPr/>
        <p:txBody>
          <a:bodyPr/>
          <a:lstStyle/>
          <a:p>
            <a:endParaRPr lang="en-US"/>
          </a:p>
        </p:txBody>
      </p:sp>
      <p:pic>
        <p:nvPicPr>
          <p:cNvPr id="613379" name="Picture 3" descr="Accuflo-boom"/>
          <p:cNvPicPr>
            <a:picLocks noGrp="1" noChangeAspect="1" noChangeArrowheads="1"/>
          </p:cNvPicPr>
          <p:nvPr>
            <p:ph sz="quarter" idx="2"/>
          </p:nvPr>
        </p:nvPicPr>
        <p:blipFill>
          <a:blip r:embed="rId2" cstate="print"/>
          <a:srcRect/>
          <a:stretch>
            <a:fillRect/>
          </a:stretch>
        </p:blipFill>
        <p:spPr>
          <a:xfrm>
            <a:off x="5029200" y="2667000"/>
            <a:ext cx="3505200" cy="2039938"/>
          </a:xfrm>
          <a:noFill/>
          <a:ln/>
        </p:spPr>
      </p:pic>
      <p:pic>
        <p:nvPicPr>
          <p:cNvPr id="613380" name="Picture 4" descr="Accuflo-group"/>
          <p:cNvPicPr>
            <a:picLocks noGrp="1" noChangeAspect="1" noChangeArrowheads="1"/>
          </p:cNvPicPr>
          <p:nvPr>
            <p:ph sz="quarter" idx="3"/>
          </p:nvPr>
        </p:nvPicPr>
        <p:blipFill>
          <a:blip r:embed="rId3" cstate="print"/>
          <a:srcRect/>
          <a:stretch>
            <a:fillRect/>
          </a:stretch>
        </p:blipFill>
        <p:spPr>
          <a:xfrm>
            <a:off x="3505200" y="77788"/>
            <a:ext cx="5562600" cy="2513012"/>
          </a:xfrm>
          <a:noFill/>
          <a:ln/>
        </p:spPr>
      </p:pic>
      <p:pic>
        <p:nvPicPr>
          <p:cNvPr id="613381" name="Picture 5" descr="Accuflo-tm"/>
          <p:cNvPicPr>
            <a:picLocks noGrp="1" noChangeAspect="1" noChangeArrowheads="1"/>
          </p:cNvPicPr>
          <p:nvPr>
            <p:ph sz="quarter" idx="4"/>
          </p:nvPr>
        </p:nvPicPr>
        <p:blipFill>
          <a:blip r:embed="rId4" cstate="print"/>
          <a:srcRect/>
          <a:stretch>
            <a:fillRect/>
          </a:stretch>
        </p:blipFill>
        <p:spPr>
          <a:xfrm>
            <a:off x="304800" y="76200"/>
            <a:ext cx="3200400" cy="1981200"/>
          </a:xfrm>
          <a:noFill/>
          <a:ln/>
        </p:spPr>
      </p:pic>
      <p:pic>
        <p:nvPicPr>
          <p:cNvPr id="613382" name="Picture 6" descr="Accuflo-plane-2"/>
          <p:cNvPicPr>
            <a:picLocks noChangeAspect="1" noChangeArrowheads="1"/>
          </p:cNvPicPr>
          <p:nvPr/>
        </p:nvPicPr>
        <p:blipFill>
          <a:blip r:embed="rId5" cstate="print"/>
          <a:srcRect/>
          <a:stretch>
            <a:fillRect/>
          </a:stretch>
        </p:blipFill>
        <p:spPr bwMode="auto">
          <a:xfrm>
            <a:off x="5105400" y="4784725"/>
            <a:ext cx="3962400" cy="1997075"/>
          </a:xfrm>
          <a:prstGeom prst="rect">
            <a:avLst/>
          </a:prstGeom>
          <a:noFill/>
        </p:spPr>
      </p:pic>
      <p:pic>
        <p:nvPicPr>
          <p:cNvPr id="613383" name="Picture 7" descr="Accuflo-heli-3"/>
          <p:cNvPicPr>
            <a:picLocks noChangeAspect="1" noChangeArrowheads="1"/>
          </p:cNvPicPr>
          <p:nvPr/>
        </p:nvPicPr>
        <p:blipFill>
          <a:blip r:embed="rId6" cstate="print"/>
          <a:srcRect b="10684"/>
          <a:stretch>
            <a:fillRect/>
          </a:stretch>
        </p:blipFill>
        <p:spPr bwMode="auto">
          <a:xfrm>
            <a:off x="1143000" y="4081463"/>
            <a:ext cx="2889250" cy="2547937"/>
          </a:xfrm>
          <a:prstGeom prst="rect">
            <a:avLst/>
          </a:prstGeom>
          <a:noFill/>
        </p:spPr>
      </p:pic>
      <p:pic>
        <p:nvPicPr>
          <p:cNvPr id="613384" name="Picture 8" descr="Accuflo-strobe"/>
          <p:cNvPicPr>
            <a:picLocks noGrp="1" noChangeAspect="1" noChangeArrowheads="1"/>
          </p:cNvPicPr>
          <p:nvPr>
            <p:ph sz="quarter" idx="1"/>
          </p:nvPr>
        </p:nvPicPr>
        <p:blipFill>
          <a:blip r:embed="rId7" cstate="print"/>
          <a:srcRect/>
          <a:stretch>
            <a:fillRect/>
          </a:stretch>
        </p:blipFill>
        <p:spPr>
          <a:xfrm>
            <a:off x="304800" y="2133600"/>
            <a:ext cx="4267200" cy="1849438"/>
          </a:xfrm>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2"/>
          <p:cNvPicPr>
            <a:picLocks noChangeAspect="1" noChangeArrowheads="1"/>
          </p:cNvPicPr>
          <p:nvPr/>
        </p:nvPicPr>
        <p:blipFill>
          <a:blip r:embed="rId4" cstate="print"/>
          <a:srcRect l="4349" t="13315" r="43719" b="9377"/>
          <a:stretch>
            <a:fillRect/>
          </a:stretch>
        </p:blipFill>
        <p:spPr bwMode="auto">
          <a:xfrm>
            <a:off x="3197225" y="3175"/>
            <a:ext cx="5756275" cy="6854825"/>
          </a:xfrm>
          <a:prstGeom prst="rect">
            <a:avLst/>
          </a:prstGeom>
          <a:noFill/>
          <a:ln w="12700" cap="sq">
            <a:solidFill>
              <a:srgbClr val="000000"/>
            </a:solidFill>
            <a:miter lim="800000"/>
            <a:headEnd type="none" w="sm" len="sm"/>
            <a:tailEnd type="none" w="sm" len="sm"/>
          </a:ln>
          <a:effectLst/>
        </p:spPr>
      </p:pic>
      <p:graphicFrame>
        <p:nvGraphicFramePr>
          <p:cNvPr id="457731" name="Object 3"/>
          <p:cNvGraphicFramePr>
            <a:graphicFrameLocks noChangeAspect="1"/>
          </p:cNvGraphicFramePr>
          <p:nvPr/>
        </p:nvGraphicFramePr>
        <p:xfrm>
          <a:off x="685800" y="152400"/>
          <a:ext cx="1524000" cy="5029200"/>
        </p:xfrm>
        <a:graphic>
          <a:graphicData uri="http://schemas.openxmlformats.org/presentationml/2006/ole">
            <p:oleObj spid="_x0000_s97282" name="Bitmap Image" r:id="rId5" imgW="7430537" imgH="4990476" progId="PBrush">
              <p:embed/>
            </p:oleObj>
          </a:graphicData>
        </a:graphic>
      </p:graphicFrame>
      <p:pic>
        <p:nvPicPr>
          <p:cNvPr id="457732" name="Picture 4" descr="logo"/>
          <p:cNvPicPr>
            <a:picLocks noChangeAspect="1" noChangeArrowheads="1"/>
          </p:cNvPicPr>
          <p:nvPr/>
        </p:nvPicPr>
        <p:blipFill>
          <a:blip r:embed="rId6" cstate="print"/>
          <a:srcRect/>
          <a:stretch>
            <a:fillRect/>
          </a:stretch>
        </p:blipFill>
        <p:spPr bwMode="auto">
          <a:xfrm>
            <a:off x="228600" y="5424488"/>
            <a:ext cx="2667000" cy="798512"/>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EPSN0034"/>
          <p:cNvPicPr>
            <a:picLocks noChangeAspect="1" noChangeArrowheads="1"/>
          </p:cNvPicPr>
          <p:nvPr/>
        </p:nvPicPr>
        <p:blipFill>
          <a:blip r:embed="rId3" cstate="print">
            <a:lum bright="70000" contrast="-70000"/>
          </a:blip>
          <a:srcRect/>
          <a:stretch>
            <a:fillRect/>
          </a:stretch>
        </p:blipFill>
        <p:spPr bwMode="auto">
          <a:xfrm>
            <a:off x="0" y="1587"/>
            <a:ext cx="9144000" cy="6856413"/>
          </a:xfrm>
          <a:prstGeom prst="rect">
            <a:avLst/>
          </a:prstGeom>
          <a:noFill/>
        </p:spPr>
      </p:pic>
      <p:sp>
        <p:nvSpPr>
          <p:cNvPr id="271363" name="Rectangle 3"/>
          <p:cNvSpPr>
            <a:spLocks noGrp="1" noChangeArrowheads="1"/>
          </p:cNvSpPr>
          <p:nvPr>
            <p:ph type="ctrTitle"/>
          </p:nvPr>
        </p:nvSpPr>
        <p:spPr>
          <a:xfrm>
            <a:off x="838200" y="152400"/>
            <a:ext cx="7391400" cy="936625"/>
          </a:xfrm>
          <a:solidFill>
            <a:schemeClr val="bg2"/>
          </a:solidFill>
        </p:spPr>
        <p:txBody>
          <a:bodyPr>
            <a:normAutofit fontScale="90000"/>
          </a:bodyPr>
          <a:lstStyle/>
          <a:p>
            <a:r>
              <a:rPr lang="en-US" sz="6600"/>
              <a:t>Pesticide Labeling</a:t>
            </a:r>
          </a:p>
        </p:txBody>
      </p:sp>
      <p:sp>
        <p:nvSpPr>
          <p:cNvPr id="271364" name="Rectangle 4"/>
          <p:cNvSpPr>
            <a:spLocks noGrp="1" noChangeArrowheads="1"/>
          </p:cNvSpPr>
          <p:nvPr>
            <p:ph type="subTitle" idx="1"/>
          </p:nvPr>
        </p:nvSpPr>
        <p:spPr>
          <a:xfrm>
            <a:off x="457200" y="1524000"/>
            <a:ext cx="8077200" cy="4953000"/>
          </a:xfrm>
        </p:spPr>
        <p:txBody>
          <a:bodyPr>
            <a:normAutofit fontScale="92500" lnSpcReduction="10000"/>
          </a:bodyPr>
          <a:lstStyle/>
          <a:p>
            <a:r>
              <a:rPr lang="en-US" dirty="0">
                <a:solidFill>
                  <a:schemeClr val="tx1"/>
                </a:solidFill>
                <a:effectLst/>
              </a:rPr>
              <a:t>Your safety as well as the safety of other people and the environment all depend on reading and understanding the label</a:t>
            </a:r>
            <a:r>
              <a:rPr lang="en-US" dirty="0" smtClean="0">
                <a:solidFill>
                  <a:schemeClr val="tx1"/>
                </a:solidFill>
                <a:effectLst/>
              </a:rPr>
              <a:t>.</a:t>
            </a:r>
          </a:p>
          <a:p>
            <a:endParaRPr lang="en-US" dirty="0">
              <a:solidFill>
                <a:schemeClr val="tx1"/>
              </a:solidFill>
              <a:effectLst/>
            </a:endParaRPr>
          </a:p>
          <a:p>
            <a:r>
              <a:rPr lang="en-US" sz="2800" dirty="0">
                <a:solidFill>
                  <a:schemeClr val="tx1"/>
                </a:solidFill>
              </a:rPr>
              <a:t>  </a:t>
            </a:r>
          </a:p>
          <a:p>
            <a:endParaRPr lang="en-US" sz="2800" dirty="0">
              <a:solidFill>
                <a:schemeClr val="tx1"/>
              </a:solidFill>
            </a:endParaRPr>
          </a:p>
          <a:p>
            <a:endParaRPr lang="en-US" sz="2800" dirty="0">
              <a:solidFill>
                <a:schemeClr val="tx1"/>
              </a:solidFill>
            </a:endParaRPr>
          </a:p>
          <a:p>
            <a:r>
              <a:rPr lang="en-US" dirty="0">
                <a:solidFill>
                  <a:schemeClr val="tx1"/>
                </a:solidFill>
                <a:effectLst/>
              </a:rPr>
              <a:t>Label violations lead to fines and </a:t>
            </a:r>
            <a:r>
              <a:rPr lang="en-US" u="sng" dirty="0">
                <a:solidFill>
                  <a:schemeClr val="tx1"/>
                </a:solidFill>
                <a:effectLst/>
              </a:rPr>
              <a:t>significant</a:t>
            </a:r>
            <a:r>
              <a:rPr lang="en-US" dirty="0">
                <a:solidFill>
                  <a:schemeClr val="tx1"/>
                </a:solidFill>
                <a:effectLst/>
              </a:rPr>
              <a:t> legal problems.  Ignorance of the label is never considered an adequate defense if enforcement action is taken against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71364">
                                            <p:txEl>
                                              <p:pRg st="0" end="0"/>
                                            </p:txEl>
                                          </p:spTgt>
                                        </p:tgtEl>
                                        <p:attrNameLst>
                                          <p:attrName>style.visibility</p:attrName>
                                        </p:attrNameLst>
                                      </p:cBhvr>
                                      <p:to>
                                        <p:strVal val="visible"/>
                                      </p:to>
                                    </p:set>
                                    <p:anim calcmode="lin" valueType="num">
                                      <p:cBhvr>
                                        <p:cTn id="7" dur="1000" fill="hold"/>
                                        <p:tgtEl>
                                          <p:spTgt spid="27136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7136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27136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71364">
                                            <p:txEl>
                                              <p:pRg st="5" end="5"/>
                                            </p:txEl>
                                          </p:spTgt>
                                        </p:tgtEl>
                                        <p:attrNameLst>
                                          <p:attrName>style.visibility</p:attrName>
                                        </p:attrNameLst>
                                      </p:cBhvr>
                                      <p:to>
                                        <p:strVal val="visible"/>
                                      </p:to>
                                    </p:set>
                                    <p:anim calcmode="lin" valueType="num">
                                      <p:cBhvr>
                                        <p:cTn id="14" dur="1000" fill="hold"/>
                                        <p:tgtEl>
                                          <p:spTgt spid="271364">
                                            <p:txEl>
                                              <p:pRg st="5" end="5"/>
                                            </p:txEl>
                                          </p:spTgt>
                                        </p:tgtEl>
                                        <p:attrNameLst>
                                          <p:attrName>ppt_w</p:attrName>
                                        </p:attrNameLst>
                                      </p:cBhvr>
                                      <p:tavLst>
                                        <p:tav tm="0">
                                          <p:val>
                                            <p:fltVal val="0"/>
                                          </p:val>
                                        </p:tav>
                                        <p:tav tm="100000">
                                          <p:val>
                                            <p:strVal val="#ppt_w"/>
                                          </p:val>
                                        </p:tav>
                                      </p:tavLst>
                                    </p:anim>
                                    <p:anim calcmode="lin" valueType="num">
                                      <p:cBhvr>
                                        <p:cTn id="15" dur="1000" fill="hold"/>
                                        <p:tgtEl>
                                          <p:spTgt spid="271364">
                                            <p:txEl>
                                              <p:pRg st="5" end="5"/>
                                            </p:txEl>
                                          </p:spTgt>
                                        </p:tgtEl>
                                        <p:attrNameLst>
                                          <p:attrName>ppt_h</p:attrName>
                                        </p:attrNameLst>
                                      </p:cBhvr>
                                      <p:tavLst>
                                        <p:tav tm="0">
                                          <p:val>
                                            <p:fltVal val="0"/>
                                          </p:val>
                                        </p:tav>
                                        <p:tav tm="100000">
                                          <p:val>
                                            <p:strVal val="#ppt_h"/>
                                          </p:val>
                                        </p:tav>
                                      </p:tavLst>
                                    </p:anim>
                                    <p:animEffect transition="in" filter="fade">
                                      <p:cBhvr>
                                        <p:cTn id="16" dur="1000"/>
                                        <p:tgtEl>
                                          <p:spTgt spid="27136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2" descr="ARS model example"/>
          <p:cNvPicPr>
            <a:picLocks noChangeAspect="1" noChangeArrowheads="1"/>
          </p:cNvPicPr>
          <p:nvPr/>
        </p:nvPicPr>
        <p:blipFill>
          <a:blip r:embed="rId3" cstate="print"/>
          <a:srcRect/>
          <a:stretch>
            <a:fillRect/>
          </a:stretch>
        </p:blipFill>
        <p:spPr bwMode="auto">
          <a:xfrm>
            <a:off x="-19050" y="647700"/>
            <a:ext cx="9182100" cy="6210300"/>
          </a:xfrm>
          <a:prstGeom prst="rect">
            <a:avLst/>
          </a:prstGeom>
          <a:noFill/>
          <a:ln w="9525">
            <a:solidFill>
              <a:srgbClr val="000000"/>
            </a:solidFill>
            <a:miter lim="800000"/>
            <a:headEnd/>
            <a:tailEnd/>
          </a:ln>
        </p:spPr>
      </p:pic>
      <p:sp>
        <p:nvSpPr>
          <p:cNvPr id="432131" name="Text Box 3"/>
          <p:cNvSpPr txBox="1">
            <a:spLocks noChangeArrowheads="1"/>
          </p:cNvSpPr>
          <p:nvPr/>
        </p:nvSpPr>
        <p:spPr bwMode="auto">
          <a:xfrm>
            <a:off x="0" y="76200"/>
            <a:ext cx="9067800" cy="579438"/>
          </a:xfrm>
          <a:prstGeom prst="rect">
            <a:avLst/>
          </a:prstGeom>
          <a:noFill/>
          <a:ln w="12700" cap="sq">
            <a:noFill/>
            <a:miter lim="800000"/>
            <a:headEnd type="none" w="sm" len="sm"/>
            <a:tailEnd type="none" w="sm" len="sm"/>
          </a:ln>
          <a:effectLst/>
        </p:spPr>
        <p:txBody>
          <a:bodyPr>
            <a:spAutoFit/>
          </a:bodyPr>
          <a:lstStyle/>
          <a:p>
            <a:pPr algn="ctr" eaLnBrk="1" hangingPunct="1">
              <a:buClr>
                <a:srgbClr val="CCFF33"/>
              </a:buClr>
              <a:buSzPct val="130000"/>
              <a:buFont typeface="Wingdings" pitchFamily="2" charset="2"/>
              <a:buNone/>
            </a:pPr>
            <a:r>
              <a:rPr lang="en-US" sz="3200" b="1">
                <a:solidFill>
                  <a:schemeClr val="tx2"/>
                </a:solidFill>
                <a:latin typeface="Times New Roman" pitchFamily="18" charset="0"/>
              </a:rPr>
              <a:t>USDA Aerial Nozzle Atomization Models</a:t>
            </a:r>
          </a:p>
        </p:txBody>
      </p:sp>
      <p:sp>
        <p:nvSpPr>
          <p:cNvPr id="432132" name="Oval 4"/>
          <p:cNvSpPr>
            <a:spLocks noChangeArrowheads="1"/>
          </p:cNvSpPr>
          <p:nvPr/>
        </p:nvSpPr>
        <p:spPr bwMode="auto">
          <a:xfrm>
            <a:off x="228600" y="4114800"/>
            <a:ext cx="2362200" cy="2057400"/>
          </a:xfrm>
          <a:prstGeom prst="ellipse">
            <a:avLst/>
          </a:prstGeom>
          <a:noFill/>
          <a:ln w="38100" cap="sq">
            <a:solidFill>
              <a:srgbClr val="FF0000"/>
            </a:solidFill>
            <a:round/>
            <a:headEnd type="none" w="sm" len="sm"/>
            <a:tailEnd type="none" w="sm" len="sm"/>
          </a:ln>
          <a:effectLst/>
        </p:spPr>
        <p:txBody>
          <a:bodyPr wrap="none" anchor="ctr"/>
          <a:lstStyle/>
          <a:p>
            <a:pPr algn="ctr">
              <a:buFontTx/>
              <a:buChar char="•"/>
            </a:pPr>
            <a:endParaRPr lang="en-US" sz="1400">
              <a:solidFill>
                <a:srgbClr val="003300"/>
              </a:solidFill>
              <a:latin typeface="Times New Roman" pitchFamily="18" charset="0"/>
            </a:endParaRPr>
          </a:p>
        </p:txBody>
      </p:sp>
      <p:sp>
        <p:nvSpPr>
          <p:cNvPr id="432133" name="Oval 5"/>
          <p:cNvSpPr>
            <a:spLocks noChangeArrowheads="1"/>
          </p:cNvSpPr>
          <p:nvPr/>
        </p:nvSpPr>
        <p:spPr bwMode="auto">
          <a:xfrm>
            <a:off x="2286000" y="4038600"/>
            <a:ext cx="914400" cy="914400"/>
          </a:xfrm>
          <a:prstGeom prst="ellipse">
            <a:avLst/>
          </a:prstGeom>
          <a:noFill/>
          <a:ln w="12700" cap="sq">
            <a:noFill/>
            <a:round/>
            <a:headEnd/>
            <a:tailEnd/>
          </a:ln>
          <a:effectLst/>
        </p:spPr>
        <p:txBody>
          <a:bodyPr wrap="none" anchor="ctr"/>
          <a:lstStyle/>
          <a:p>
            <a:endParaRPr lang="en-US"/>
          </a:p>
        </p:txBody>
      </p:sp>
      <p:sp>
        <p:nvSpPr>
          <p:cNvPr id="432134" name="Oval 6"/>
          <p:cNvSpPr>
            <a:spLocks noChangeArrowheads="1"/>
          </p:cNvSpPr>
          <p:nvPr/>
        </p:nvSpPr>
        <p:spPr bwMode="auto">
          <a:xfrm>
            <a:off x="1676400" y="2667000"/>
            <a:ext cx="1371600" cy="1447800"/>
          </a:xfrm>
          <a:prstGeom prst="ellipse">
            <a:avLst/>
          </a:prstGeom>
          <a:noFill/>
          <a:ln w="38100" cap="sq">
            <a:solidFill>
              <a:srgbClr val="FF0000"/>
            </a:solidFill>
            <a:round/>
            <a:headEnd type="none" w="sm" len="sm"/>
            <a:tailEnd type="none" w="sm" len="sm"/>
          </a:ln>
          <a:effectLst/>
        </p:spPr>
        <p:txBody>
          <a:bodyPr wrap="none" anchor="ctr"/>
          <a:lstStyle/>
          <a:p>
            <a:endParaRPr lang="en-US"/>
          </a:p>
        </p:txBody>
      </p:sp>
      <p:sp>
        <p:nvSpPr>
          <p:cNvPr id="432135" name="Oval 7"/>
          <p:cNvSpPr>
            <a:spLocks noChangeArrowheads="1"/>
          </p:cNvSpPr>
          <p:nvPr/>
        </p:nvSpPr>
        <p:spPr bwMode="auto">
          <a:xfrm>
            <a:off x="3048000" y="2590800"/>
            <a:ext cx="1524000" cy="1524000"/>
          </a:xfrm>
          <a:prstGeom prst="ellipse">
            <a:avLst/>
          </a:prstGeom>
          <a:noFill/>
          <a:ln w="38100" cap="sq">
            <a:solidFill>
              <a:srgbClr val="FF0000"/>
            </a:solidFill>
            <a:round/>
            <a:headEnd type="none" w="sm" len="sm"/>
            <a:tailEnd type="none" w="sm" len="sm"/>
          </a:ln>
          <a:effectLst/>
        </p:spPr>
        <p:txBody>
          <a:bodyPr wrap="none" anchor="ctr"/>
          <a:lstStyle/>
          <a:p>
            <a:endParaRPr lang="en-US"/>
          </a:p>
        </p:txBody>
      </p:sp>
      <p:sp>
        <p:nvSpPr>
          <p:cNvPr id="432136" name="Oval 8"/>
          <p:cNvSpPr>
            <a:spLocks noChangeArrowheads="1"/>
          </p:cNvSpPr>
          <p:nvPr/>
        </p:nvSpPr>
        <p:spPr bwMode="auto">
          <a:xfrm>
            <a:off x="4800600" y="2667000"/>
            <a:ext cx="1371600" cy="1447800"/>
          </a:xfrm>
          <a:prstGeom prst="ellipse">
            <a:avLst/>
          </a:prstGeom>
          <a:noFill/>
          <a:ln w="38100" cap="sq">
            <a:solidFill>
              <a:srgbClr val="FF0000"/>
            </a:solidFill>
            <a:round/>
            <a:headEnd type="none" w="sm" len="sm"/>
            <a:tailEnd type="none" w="sm" len="sm"/>
          </a:ln>
          <a:effectLst/>
        </p:spPr>
        <p:txBody>
          <a:bodyPr wrap="none" anchor="ctr"/>
          <a:lstStyle/>
          <a:p>
            <a:endParaRPr lang="en-US"/>
          </a:p>
        </p:txBody>
      </p:sp>
      <p:sp>
        <p:nvSpPr>
          <p:cNvPr id="432137" name="Oval 9"/>
          <p:cNvSpPr>
            <a:spLocks noChangeArrowheads="1"/>
          </p:cNvSpPr>
          <p:nvPr/>
        </p:nvSpPr>
        <p:spPr bwMode="auto">
          <a:xfrm>
            <a:off x="6324600" y="2667000"/>
            <a:ext cx="1371600" cy="1447800"/>
          </a:xfrm>
          <a:prstGeom prst="ellipse">
            <a:avLst/>
          </a:prstGeom>
          <a:noFill/>
          <a:ln w="38100" cap="sq">
            <a:solidFill>
              <a:srgbClr val="FF0000"/>
            </a:solidFill>
            <a:round/>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3213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43213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432136"/>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432137"/>
                                        </p:tgtEl>
                                        <p:attrNameLst>
                                          <p:attrName>style.visibility</p:attrName>
                                        </p:attrNameLst>
                                      </p:cBhvr>
                                      <p:to>
                                        <p:strVal val="visible"/>
                                      </p:to>
                                    </p:set>
                                  </p:childTnLst>
                                </p:cTn>
                              </p:par>
                            </p:childTnLst>
                          </p:cTn>
                        </p:par>
                        <p:par>
                          <p:cTn id="16" fill="hold">
                            <p:stCondLst>
                              <p:cond delay="4000"/>
                            </p:stCondLst>
                            <p:childTnLst>
                              <p:par>
                                <p:cTn id="17" presetID="23" presetClass="entr" presetSubtype="16" fill="hold" grpId="0" nodeType="afterEffect">
                                  <p:stCondLst>
                                    <p:cond delay="1000"/>
                                  </p:stCondLst>
                                  <p:childTnLst>
                                    <p:set>
                                      <p:cBhvr>
                                        <p:cTn id="18" dur="1" fill="hold">
                                          <p:stCondLst>
                                            <p:cond delay="0"/>
                                          </p:stCondLst>
                                        </p:cTn>
                                        <p:tgtEl>
                                          <p:spTgt spid="432132"/>
                                        </p:tgtEl>
                                        <p:attrNameLst>
                                          <p:attrName>style.visibility</p:attrName>
                                        </p:attrNameLst>
                                      </p:cBhvr>
                                      <p:to>
                                        <p:strVal val="visible"/>
                                      </p:to>
                                    </p:set>
                                    <p:anim calcmode="lin" valueType="num">
                                      <p:cBhvr>
                                        <p:cTn id="19" dur="500" fill="hold"/>
                                        <p:tgtEl>
                                          <p:spTgt spid="432132"/>
                                        </p:tgtEl>
                                        <p:attrNameLst>
                                          <p:attrName>ppt_w</p:attrName>
                                        </p:attrNameLst>
                                      </p:cBhvr>
                                      <p:tavLst>
                                        <p:tav tm="0">
                                          <p:val>
                                            <p:fltVal val="0"/>
                                          </p:val>
                                        </p:tav>
                                        <p:tav tm="100000">
                                          <p:val>
                                            <p:strVal val="#ppt_w"/>
                                          </p:val>
                                        </p:tav>
                                      </p:tavLst>
                                    </p:anim>
                                    <p:anim calcmode="lin" valueType="num">
                                      <p:cBhvr>
                                        <p:cTn id="20" dur="500" fill="hold"/>
                                        <p:tgtEl>
                                          <p:spTgt spid="4321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2" grpId="0" animBg="1" autoUpdateAnimBg="0"/>
      <p:bldP spid="432134" grpId="0" animBg="1"/>
      <p:bldP spid="432135" grpId="0" animBg="1"/>
      <p:bldP spid="432136" grpId="0" animBg="1"/>
      <p:bldP spid="43213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5" name="Picture 3"/>
          <p:cNvPicPr>
            <a:picLocks noChangeAspect="1" noChangeArrowheads="1"/>
          </p:cNvPicPr>
          <p:nvPr/>
        </p:nvPicPr>
        <p:blipFill>
          <a:blip r:embed="rId2" cstate="print"/>
          <a:srcRect/>
          <a:stretch>
            <a:fillRect/>
          </a:stretch>
        </p:blipFill>
        <p:spPr bwMode="auto">
          <a:xfrm>
            <a:off x="533400" y="69564"/>
            <a:ext cx="8153400" cy="67822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7" name="Picture 3"/>
          <p:cNvPicPr>
            <a:picLocks noChangeAspect="1" noChangeArrowheads="1"/>
          </p:cNvPicPr>
          <p:nvPr/>
        </p:nvPicPr>
        <p:blipFill>
          <a:blip r:embed="rId2" cstate="print"/>
          <a:srcRect/>
          <a:stretch>
            <a:fillRect/>
          </a:stretch>
        </p:blipFill>
        <p:spPr bwMode="auto">
          <a:xfrm>
            <a:off x="990600" y="152400"/>
            <a:ext cx="7391400" cy="6386632"/>
          </a:xfrm>
          <a:prstGeom prst="rect">
            <a:avLst/>
          </a:prstGeom>
          <a:noFill/>
          <a:ln w="9525">
            <a:noFill/>
            <a:miter lim="800000"/>
            <a:headEnd/>
            <a:tailEnd/>
          </a:ln>
        </p:spPr>
      </p:pic>
      <p:sp>
        <p:nvSpPr>
          <p:cNvPr id="4" name="TextBox 3"/>
          <p:cNvSpPr txBox="1"/>
          <p:nvPr/>
        </p:nvSpPr>
        <p:spPr>
          <a:xfrm>
            <a:off x="6477000" y="914400"/>
            <a:ext cx="1752600" cy="461665"/>
          </a:xfrm>
          <a:prstGeom prst="rect">
            <a:avLst/>
          </a:prstGeom>
          <a:solidFill>
            <a:schemeClr val="accent2"/>
          </a:solidFill>
        </p:spPr>
        <p:txBody>
          <a:bodyPr wrap="square" rtlCol="0">
            <a:spAutoFit/>
          </a:bodyPr>
          <a:lstStyle/>
          <a:p>
            <a:r>
              <a:rPr lang="en-US" dirty="0" smtClean="0"/>
              <a:t>Fixed Wing</a:t>
            </a:r>
            <a:endParaRPr lang="en-US" dirty="0"/>
          </a:p>
        </p:txBody>
      </p:sp>
      <p:sp>
        <p:nvSpPr>
          <p:cNvPr id="5" name="TextBox 4"/>
          <p:cNvSpPr txBox="1"/>
          <p:nvPr/>
        </p:nvSpPr>
        <p:spPr>
          <a:xfrm>
            <a:off x="304800" y="457200"/>
            <a:ext cx="304800" cy="461665"/>
          </a:xfrm>
          <a:prstGeom prst="rect">
            <a:avLst/>
          </a:prstGeom>
          <a:noFill/>
        </p:spPr>
        <p:txBody>
          <a:bodyPr wrap="square" rtlCol="0">
            <a:spAutoFit/>
          </a:bodyPr>
          <a:lstStyle/>
          <a:p>
            <a:r>
              <a:rPr lang="en-US" dirty="0" smtClean="0"/>
              <a:t>1</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0" name="Picture 2"/>
          <p:cNvPicPr>
            <a:picLocks noChangeAspect="1" noChangeArrowheads="1"/>
          </p:cNvPicPr>
          <p:nvPr/>
        </p:nvPicPr>
        <p:blipFill>
          <a:blip r:embed="rId2" cstate="print"/>
          <a:srcRect/>
          <a:stretch>
            <a:fillRect/>
          </a:stretch>
        </p:blipFill>
        <p:spPr bwMode="auto">
          <a:xfrm>
            <a:off x="838200" y="152400"/>
            <a:ext cx="7543800" cy="6509288"/>
          </a:xfrm>
          <a:prstGeom prst="rect">
            <a:avLst/>
          </a:prstGeom>
          <a:noFill/>
          <a:ln w="9525">
            <a:noFill/>
            <a:miter lim="800000"/>
            <a:headEnd/>
            <a:tailEnd/>
          </a:ln>
        </p:spPr>
      </p:pic>
      <p:sp>
        <p:nvSpPr>
          <p:cNvPr id="3" name="TextBox 2"/>
          <p:cNvSpPr txBox="1"/>
          <p:nvPr/>
        </p:nvSpPr>
        <p:spPr>
          <a:xfrm>
            <a:off x="6477000" y="914400"/>
            <a:ext cx="1752600" cy="461665"/>
          </a:xfrm>
          <a:prstGeom prst="rect">
            <a:avLst/>
          </a:prstGeom>
          <a:solidFill>
            <a:schemeClr val="accent2"/>
          </a:solidFill>
        </p:spPr>
        <p:txBody>
          <a:bodyPr wrap="square" rtlCol="0">
            <a:spAutoFit/>
          </a:bodyPr>
          <a:lstStyle/>
          <a:p>
            <a:r>
              <a:rPr lang="en-US" dirty="0" smtClean="0"/>
              <a:t>Fixed Wing</a:t>
            </a:r>
            <a:endParaRPr lang="en-US" dirty="0"/>
          </a:p>
        </p:txBody>
      </p:sp>
      <p:sp>
        <p:nvSpPr>
          <p:cNvPr id="4" name="TextBox 3"/>
          <p:cNvSpPr txBox="1"/>
          <p:nvPr/>
        </p:nvSpPr>
        <p:spPr>
          <a:xfrm>
            <a:off x="304800" y="457200"/>
            <a:ext cx="304800" cy="461665"/>
          </a:xfrm>
          <a:prstGeom prst="rect">
            <a:avLst/>
          </a:prstGeom>
          <a:noFill/>
        </p:spPr>
        <p:txBody>
          <a:bodyPr wrap="square" rtlCol="0">
            <a:spAutoFit/>
          </a:bodyPr>
          <a:lstStyle/>
          <a:p>
            <a:r>
              <a:rPr lang="en-US" dirty="0" smtClean="0"/>
              <a:t>2</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p:cNvPicPr>
            <a:picLocks noChangeAspect="1" noChangeArrowheads="1"/>
          </p:cNvPicPr>
          <p:nvPr/>
        </p:nvPicPr>
        <p:blipFill>
          <a:blip r:embed="rId2" cstate="print"/>
          <a:srcRect/>
          <a:stretch>
            <a:fillRect/>
          </a:stretch>
        </p:blipFill>
        <p:spPr bwMode="auto">
          <a:xfrm>
            <a:off x="838200" y="206444"/>
            <a:ext cx="7620000" cy="6576646"/>
          </a:xfrm>
          <a:prstGeom prst="rect">
            <a:avLst/>
          </a:prstGeom>
          <a:noFill/>
          <a:ln w="9525">
            <a:noFill/>
            <a:miter lim="800000"/>
            <a:headEnd/>
            <a:tailEnd/>
          </a:ln>
        </p:spPr>
      </p:pic>
      <p:sp>
        <p:nvSpPr>
          <p:cNvPr id="3" name="TextBox 2"/>
          <p:cNvSpPr txBox="1"/>
          <p:nvPr/>
        </p:nvSpPr>
        <p:spPr>
          <a:xfrm>
            <a:off x="6477000" y="914400"/>
            <a:ext cx="1752600" cy="461665"/>
          </a:xfrm>
          <a:prstGeom prst="rect">
            <a:avLst/>
          </a:prstGeom>
          <a:solidFill>
            <a:schemeClr val="accent2"/>
          </a:solidFill>
        </p:spPr>
        <p:txBody>
          <a:bodyPr wrap="square" rtlCol="0">
            <a:spAutoFit/>
          </a:bodyPr>
          <a:lstStyle/>
          <a:p>
            <a:r>
              <a:rPr lang="en-US" dirty="0" smtClean="0"/>
              <a:t>Rotary Wing</a:t>
            </a:r>
            <a:endParaRPr lang="en-US" dirty="0"/>
          </a:p>
        </p:txBody>
      </p:sp>
      <p:sp>
        <p:nvSpPr>
          <p:cNvPr id="4" name="TextBox 3"/>
          <p:cNvSpPr txBox="1"/>
          <p:nvPr/>
        </p:nvSpPr>
        <p:spPr>
          <a:xfrm>
            <a:off x="304800" y="457200"/>
            <a:ext cx="304800" cy="461665"/>
          </a:xfrm>
          <a:prstGeom prst="rect">
            <a:avLst/>
          </a:prstGeom>
          <a:noFill/>
        </p:spPr>
        <p:txBody>
          <a:bodyPr wrap="square" rtlCol="0">
            <a:spAutoFit/>
          </a:bodyPr>
          <a:lstStyle/>
          <a:p>
            <a:r>
              <a:rPr lang="en-US" dirty="0" smtClean="0"/>
              <a:t>3</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p:cNvPicPr>
            <a:picLocks noChangeAspect="1" noChangeArrowheads="1"/>
          </p:cNvPicPr>
          <p:nvPr/>
        </p:nvPicPr>
        <p:blipFill>
          <a:blip r:embed="rId2" cstate="print"/>
          <a:srcRect/>
          <a:stretch>
            <a:fillRect/>
          </a:stretch>
        </p:blipFill>
        <p:spPr bwMode="auto">
          <a:xfrm>
            <a:off x="914400" y="152400"/>
            <a:ext cx="7239000" cy="6591065"/>
          </a:xfrm>
          <a:prstGeom prst="rect">
            <a:avLst/>
          </a:prstGeom>
          <a:noFill/>
          <a:ln w="9525">
            <a:noFill/>
            <a:miter lim="800000"/>
            <a:headEnd/>
            <a:tailEnd/>
          </a:ln>
        </p:spPr>
      </p:pic>
      <p:sp>
        <p:nvSpPr>
          <p:cNvPr id="3" name="TextBox 2"/>
          <p:cNvSpPr txBox="1"/>
          <p:nvPr/>
        </p:nvSpPr>
        <p:spPr>
          <a:xfrm>
            <a:off x="5943600" y="1066800"/>
            <a:ext cx="1752600" cy="461665"/>
          </a:xfrm>
          <a:prstGeom prst="rect">
            <a:avLst/>
          </a:prstGeom>
          <a:solidFill>
            <a:schemeClr val="accent2"/>
          </a:solidFill>
        </p:spPr>
        <p:txBody>
          <a:bodyPr wrap="square" rtlCol="0">
            <a:spAutoFit/>
          </a:bodyPr>
          <a:lstStyle/>
          <a:p>
            <a:r>
              <a:rPr lang="en-US" dirty="0" smtClean="0"/>
              <a:t>Fixed Wing</a:t>
            </a:r>
            <a:endParaRPr lang="en-US" dirty="0"/>
          </a:p>
        </p:txBody>
      </p:sp>
      <p:sp>
        <p:nvSpPr>
          <p:cNvPr id="4" name="TextBox 3"/>
          <p:cNvSpPr txBox="1"/>
          <p:nvPr/>
        </p:nvSpPr>
        <p:spPr>
          <a:xfrm>
            <a:off x="304800" y="457200"/>
            <a:ext cx="304800" cy="461665"/>
          </a:xfrm>
          <a:prstGeom prst="rect">
            <a:avLst/>
          </a:prstGeom>
          <a:noFill/>
        </p:spPr>
        <p:txBody>
          <a:bodyPr wrap="square" rtlCol="0">
            <a:spAutoFit/>
          </a:bodyPr>
          <a:lstStyle/>
          <a:p>
            <a:r>
              <a:rPr lang="en-US" dirty="0" smtClean="0"/>
              <a:t>4</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02" name="Rectangle 2"/>
          <p:cNvSpPr>
            <a:spLocks noChangeArrowheads="1"/>
          </p:cNvSpPr>
          <p:nvPr/>
        </p:nvSpPr>
        <p:spPr bwMode="auto">
          <a:xfrm>
            <a:off x="533400" y="1371600"/>
            <a:ext cx="8229600" cy="381000"/>
          </a:xfrm>
          <a:prstGeom prst="rect">
            <a:avLst/>
          </a:prstGeom>
          <a:solidFill>
            <a:schemeClr val="bg1"/>
          </a:solidFill>
          <a:ln w="9525" algn="ctr">
            <a:noFill/>
            <a:miter lim="800000"/>
            <a:headEnd/>
            <a:tailEnd/>
          </a:ln>
          <a:effectLst/>
        </p:spPr>
        <p:txBody>
          <a:bodyPr wrap="none" lIns="91425" tIns="45713" rIns="91425" bIns="45713" anchor="ctr"/>
          <a:lstStyle/>
          <a:p>
            <a:endParaRPr lang="en-US"/>
          </a:p>
        </p:txBody>
      </p:sp>
      <p:pic>
        <p:nvPicPr>
          <p:cNvPr id="495617" name="Picture 1"/>
          <p:cNvPicPr>
            <a:picLocks noChangeAspect="1" noChangeArrowheads="1"/>
          </p:cNvPicPr>
          <p:nvPr/>
        </p:nvPicPr>
        <p:blipFill>
          <a:blip r:embed="rId3" cstate="print"/>
          <a:srcRect/>
          <a:stretch>
            <a:fillRect/>
          </a:stretch>
        </p:blipFill>
        <p:spPr bwMode="auto">
          <a:xfrm>
            <a:off x="1262062" y="262268"/>
            <a:ext cx="6815138" cy="6214732"/>
          </a:xfrm>
          <a:prstGeom prst="rect">
            <a:avLst/>
          </a:prstGeom>
          <a:noFill/>
          <a:ln w="9525">
            <a:noFill/>
            <a:miter lim="800000"/>
            <a:headEnd/>
            <a:tailEnd/>
          </a:ln>
        </p:spPr>
      </p:pic>
      <p:sp>
        <p:nvSpPr>
          <p:cNvPr id="5" name="TextBox 4"/>
          <p:cNvSpPr txBox="1"/>
          <p:nvPr/>
        </p:nvSpPr>
        <p:spPr>
          <a:xfrm>
            <a:off x="6096000" y="1143000"/>
            <a:ext cx="1752600" cy="461665"/>
          </a:xfrm>
          <a:prstGeom prst="rect">
            <a:avLst/>
          </a:prstGeom>
          <a:solidFill>
            <a:schemeClr val="accent2"/>
          </a:solidFill>
        </p:spPr>
        <p:txBody>
          <a:bodyPr wrap="square" rtlCol="0">
            <a:spAutoFit/>
          </a:bodyPr>
          <a:lstStyle/>
          <a:p>
            <a:r>
              <a:rPr lang="en-US" dirty="0" smtClean="0"/>
              <a:t>Fixed Wing</a:t>
            </a:r>
            <a:endParaRPr lang="en-US" dirty="0"/>
          </a:p>
        </p:txBody>
      </p:sp>
      <p:sp>
        <p:nvSpPr>
          <p:cNvPr id="6" name="TextBox 5"/>
          <p:cNvSpPr txBox="1"/>
          <p:nvPr/>
        </p:nvSpPr>
        <p:spPr>
          <a:xfrm>
            <a:off x="304800" y="457200"/>
            <a:ext cx="304800" cy="461665"/>
          </a:xfrm>
          <a:prstGeom prst="rect">
            <a:avLst/>
          </a:prstGeom>
          <a:noFill/>
        </p:spPr>
        <p:txBody>
          <a:bodyPr wrap="square" rtlCol="0">
            <a:spAutoFit/>
          </a:bodyPr>
          <a:lstStyle/>
          <a:p>
            <a:r>
              <a:rPr lang="en-US" dirty="0" smtClean="0"/>
              <a:t>5</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49" name="Picture 1"/>
          <p:cNvPicPr>
            <a:picLocks noChangeAspect="1" noChangeArrowheads="1"/>
          </p:cNvPicPr>
          <p:nvPr/>
        </p:nvPicPr>
        <p:blipFill>
          <a:blip r:embed="rId2" cstate="print"/>
          <a:srcRect/>
          <a:stretch>
            <a:fillRect/>
          </a:stretch>
        </p:blipFill>
        <p:spPr bwMode="auto">
          <a:xfrm>
            <a:off x="493429" y="90487"/>
            <a:ext cx="7812371" cy="6691313"/>
          </a:xfrm>
          <a:prstGeom prst="rect">
            <a:avLst/>
          </a:prstGeom>
          <a:noFill/>
          <a:ln w="9525">
            <a:noFill/>
            <a:miter lim="800000"/>
            <a:headEnd/>
            <a:tailEnd/>
          </a:ln>
        </p:spPr>
      </p:pic>
      <p:sp>
        <p:nvSpPr>
          <p:cNvPr id="3" name="TextBox 2"/>
          <p:cNvSpPr txBox="1"/>
          <p:nvPr/>
        </p:nvSpPr>
        <p:spPr>
          <a:xfrm>
            <a:off x="6172200" y="1066800"/>
            <a:ext cx="1752600" cy="461665"/>
          </a:xfrm>
          <a:prstGeom prst="rect">
            <a:avLst/>
          </a:prstGeom>
          <a:solidFill>
            <a:schemeClr val="accent2"/>
          </a:solidFill>
        </p:spPr>
        <p:txBody>
          <a:bodyPr wrap="square" rtlCol="0">
            <a:spAutoFit/>
          </a:bodyPr>
          <a:lstStyle/>
          <a:p>
            <a:r>
              <a:rPr lang="en-US" dirty="0" smtClean="0"/>
              <a:t>Fixed Wing</a:t>
            </a:r>
            <a:endParaRPr lang="en-US" dirty="0"/>
          </a:p>
        </p:txBody>
      </p:sp>
      <p:sp>
        <p:nvSpPr>
          <p:cNvPr id="4" name="TextBox 3"/>
          <p:cNvSpPr txBox="1"/>
          <p:nvPr/>
        </p:nvSpPr>
        <p:spPr>
          <a:xfrm>
            <a:off x="152400" y="457200"/>
            <a:ext cx="304800" cy="461665"/>
          </a:xfrm>
          <a:prstGeom prst="rect">
            <a:avLst/>
          </a:prstGeom>
          <a:noFill/>
        </p:spPr>
        <p:txBody>
          <a:bodyPr wrap="square" rtlCol="0">
            <a:spAutoFit/>
          </a:bodyPr>
          <a:lstStyle/>
          <a:p>
            <a:r>
              <a:rPr lang="en-US" dirty="0" smtClean="0"/>
              <a:t>6</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1"/>
          <p:cNvPicPr>
            <a:picLocks noChangeAspect="1" noChangeArrowheads="1"/>
          </p:cNvPicPr>
          <p:nvPr/>
        </p:nvPicPr>
        <p:blipFill>
          <a:blip r:embed="rId2" cstate="print"/>
          <a:srcRect/>
          <a:stretch>
            <a:fillRect/>
          </a:stretch>
        </p:blipFill>
        <p:spPr bwMode="auto">
          <a:xfrm>
            <a:off x="881062" y="98945"/>
            <a:ext cx="7196138" cy="6606655"/>
          </a:xfrm>
          <a:prstGeom prst="rect">
            <a:avLst/>
          </a:prstGeom>
          <a:noFill/>
          <a:ln w="9525">
            <a:noFill/>
            <a:miter lim="800000"/>
            <a:headEnd/>
            <a:tailEnd/>
          </a:ln>
        </p:spPr>
      </p:pic>
      <p:sp>
        <p:nvSpPr>
          <p:cNvPr id="4" name="TextBox 3"/>
          <p:cNvSpPr txBox="1"/>
          <p:nvPr/>
        </p:nvSpPr>
        <p:spPr>
          <a:xfrm>
            <a:off x="6019800" y="1143000"/>
            <a:ext cx="1752600" cy="461665"/>
          </a:xfrm>
          <a:prstGeom prst="rect">
            <a:avLst/>
          </a:prstGeom>
          <a:solidFill>
            <a:schemeClr val="accent2"/>
          </a:solidFill>
        </p:spPr>
        <p:txBody>
          <a:bodyPr wrap="square" rtlCol="0">
            <a:spAutoFit/>
          </a:bodyPr>
          <a:lstStyle/>
          <a:p>
            <a:r>
              <a:rPr lang="en-US" dirty="0" smtClean="0"/>
              <a:t>Rotary Wing</a:t>
            </a:r>
            <a:endParaRPr lang="en-US" dirty="0"/>
          </a:p>
        </p:txBody>
      </p:sp>
      <p:sp>
        <p:nvSpPr>
          <p:cNvPr id="5" name="TextBox 4"/>
          <p:cNvSpPr txBox="1"/>
          <p:nvPr/>
        </p:nvSpPr>
        <p:spPr>
          <a:xfrm>
            <a:off x="304800" y="457200"/>
            <a:ext cx="304800" cy="461665"/>
          </a:xfrm>
          <a:prstGeom prst="rect">
            <a:avLst/>
          </a:prstGeom>
          <a:noFill/>
        </p:spPr>
        <p:txBody>
          <a:bodyPr wrap="square" rtlCol="0">
            <a:spAutoFit/>
          </a:bodyPr>
          <a:lstStyle/>
          <a:p>
            <a:r>
              <a:rPr lang="en-US" dirty="0" smtClean="0"/>
              <a:t>7</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5" name="Picture 1"/>
          <p:cNvPicPr>
            <a:picLocks noChangeAspect="1" noChangeArrowheads="1"/>
          </p:cNvPicPr>
          <p:nvPr/>
        </p:nvPicPr>
        <p:blipFill>
          <a:blip r:embed="rId2" cstate="print"/>
          <a:srcRect/>
          <a:stretch>
            <a:fillRect/>
          </a:stretch>
        </p:blipFill>
        <p:spPr bwMode="auto">
          <a:xfrm>
            <a:off x="1018422" y="166687"/>
            <a:ext cx="7058778" cy="6386513"/>
          </a:xfrm>
          <a:prstGeom prst="rect">
            <a:avLst/>
          </a:prstGeom>
          <a:noFill/>
          <a:ln w="9525">
            <a:noFill/>
            <a:miter lim="800000"/>
            <a:headEnd/>
            <a:tailEnd/>
          </a:ln>
        </p:spPr>
      </p:pic>
      <p:sp>
        <p:nvSpPr>
          <p:cNvPr id="4" name="TextBox 3"/>
          <p:cNvSpPr txBox="1"/>
          <p:nvPr/>
        </p:nvSpPr>
        <p:spPr>
          <a:xfrm>
            <a:off x="6019800" y="1066800"/>
            <a:ext cx="1752600" cy="461665"/>
          </a:xfrm>
          <a:prstGeom prst="rect">
            <a:avLst/>
          </a:prstGeom>
          <a:solidFill>
            <a:schemeClr val="accent2"/>
          </a:solidFill>
        </p:spPr>
        <p:txBody>
          <a:bodyPr wrap="square" rtlCol="0">
            <a:spAutoFit/>
          </a:bodyPr>
          <a:lstStyle/>
          <a:p>
            <a:r>
              <a:rPr lang="en-US" dirty="0" smtClean="0"/>
              <a:t>Rotary Wing</a:t>
            </a:r>
            <a:endParaRPr lang="en-US" dirty="0"/>
          </a:p>
        </p:txBody>
      </p:sp>
      <p:sp>
        <p:nvSpPr>
          <p:cNvPr id="5" name="TextBox 4"/>
          <p:cNvSpPr txBox="1"/>
          <p:nvPr/>
        </p:nvSpPr>
        <p:spPr>
          <a:xfrm>
            <a:off x="304800" y="457200"/>
            <a:ext cx="304800" cy="461665"/>
          </a:xfrm>
          <a:prstGeom prst="rect">
            <a:avLst/>
          </a:prstGeom>
          <a:noFill/>
        </p:spPr>
        <p:txBody>
          <a:bodyPr wrap="square" rtlCol="0">
            <a:spAutoFit/>
          </a:bodyPr>
          <a:lstStyle/>
          <a:p>
            <a:r>
              <a:rPr lang="en-US" dirty="0" smtClean="0"/>
              <a:t>8</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a:stretch>
            <a:fillRect/>
          </a:stretch>
        </p:blipFill>
        <p:spPr bwMode="auto">
          <a:xfrm>
            <a:off x="4141177" y="76200"/>
            <a:ext cx="4926623" cy="6741695"/>
          </a:xfrm>
          <a:prstGeom prst="rect">
            <a:avLst/>
          </a:prstGeom>
          <a:noFill/>
          <a:ln w="9525">
            <a:noFill/>
            <a:miter lim="800000"/>
            <a:headEnd/>
            <a:tailEnd/>
          </a:ln>
        </p:spPr>
      </p:pic>
      <p:sp>
        <p:nvSpPr>
          <p:cNvPr id="373764" name="WordArt 4"/>
          <p:cNvSpPr>
            <a:spLocks noChangeArrowheads="1" noChangeShapeType="1" noTextEdit="1"/>
          </p:cNvSpPr>
          <p:nvPr/>
        </p:nvSpPr>
        <p:spPr bwMode="auto">
          <a:xfrm rot="-43789460">
            <a:off x="262434" y="963925"/>
            <a:ext cx="4295775" cy="1658937"/>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dirty="0">
                <a:ln w="9525" cap="sq">
                  <a:round/>
                  <a:headEnd type="none" w="sm" len="sm"/>
                  <a:tailEnd type="none" w="sm" len="sm"/>
                </a:ln>
                <a:gradFill rotWithShape="0">
                  <a:gsLst>
                    <a:gs pos="0">
                      <a:srgbClr val="FFE701"/>
                    </a:gs>
                    <a:gs pos="100000">
                      <a:srgbClr val="FE3E02"/>
                    </a:gs>
                  </a:gsLst>
                  <a:lin ang="5989460" scaled="1"/>
                </a:gradFill>
                <a:latin typeface="Impact"/>
              </a:rPr>
              <a:t>The Label Starts Here!</a:t>
            </a:r>
          </a:p>
        </p:txBody>
      </p:sp>
      <p:pic>
        <p:nvPicPr>
          <p:cNvPr id="5" name="Picture 6" descr="Bell ROW"/>
          <p:cNvPicPr>
            <a:picLocks noChangeAspect="1" noChangeArrowheads="1"/>
          </p:cNvPicPr>
          <p:nvPr/>
        </p:nvPicPr>
        <p:blipFill>
          <a:blip r:embed="rId4" cstate="print"/>
          <a:srcRect/>
          <a:stretch>
            <a:fillRect/>
          </a:stretch>
        </p:blipFill>
        <p:spPr>
          <a:xfrm>
            <a:off x="228600" y="3429000"/>
            <a:ext cx="3957722" cy="2971800"/>
          </a:xfrm>
          <a:prstGeom prst="rect">
            <a:avLst/>
          </a:prstGeom>
          <a:noFill/>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1"/>
          <p:cNvPicPr>
            <a:picLocks noChangeAspect="1" noChangeArrowheads="1"/>
          </p:cNvPicPr>
          <p:nvPr/>
        </p:nvPicPr>
        <p:blipFill>
          <a:blip r:embed="rId2" cstate="print"/>
          <a:srcRect/>
          <a:stretch>
            <a:fillRect/>
          </a:stretch>
        </p:blipFill>
        <p:spPr bwMode="auto">
          <a:xfrm>
            <a:off x="848622" y="90487"/>
            <a:ext cx="7304778" cy="6691313"/>
          </a:xfrm>
          <a:prstGeom prst="rect">
            <a:avLst/>
          </a:prstGeom>
          <a:noFill/>
          <a:ln w="9525">
            <a:noFill/>
            <a:miter lim="800000"/>
            <a:headEnd/>
            <a:tailEnd/>
          </a:ln>
        </p:spPr>
      </p:pic>
      <p:sp>
        <p:nvSpPr>
          <p:cNvPr id="4" name="TextBox 3"/>
          <p:cNvSpPr txBox="1"/>
          <p:nvPr/>
        </p:nvSpPr>
        <p:spPr>
          <a:xfrm>
            <a:off x="6019800" y="1066800"/>
            <a:ext cx="1752600" cy="461665"/>
          </a:xfrm>
          <a:prstGeom prst="rect">
            <a:avLst/>
          </a:prstGeom>
          <a:solidFill>
            <a:schemeClr val="accent2"/>
          </a:solidFill>
        </p:spPr>
        <p:txBody>
          <a:bodyPr wrap="square" rtlCol="0">
            <a:spAutoFit/>
          </a:bodyPr>
          <a:lstStyle/>
          <a:p>
            <a:r>
              <a:rPr lang="en-US" dirty="0" smtClean="0"/>
              <a:t>Rotary Wing</a:t>
            </a:r>
            <a:endParaRPr lang="en-US" dirty="0"/>
          </a:p>
        </p:txBody>
      </p:sp>
      <p:sp>
        <p:nvSpPr>
          <p:cNvPr id="5" name="TextBox 4"/>
          <p:cNvSpPr txBox="1"/>
          <p:nvPr/>
        </p:nvSpPr>
        <p:spPr>
          <a:xfrm>
            <a:off x="228600" y="457200"/>
            <a:ext cx="533400" cy="461665"/>
          </a:xfrm>
          <a:prstGeom prst="rect">
            <a:avLst/>
          </a:prstGeom>
          <a:noFill/>
        </p:spPr>
        <p:txBody>
          <a:bodyPr wrap="square" rtlCol="0">
            <a:spAutoFit/>
          </a:bodyPr>
          <a:lstStyle/>
          <a:p>
            <a:r>
              <a:rPr lang="en-US" dirty="0" smtClean="0"/>
              <a:t>9</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1"/>
          <p:cNvPicPr>
            <a:picLocks noChangeAspect="1" noChangeArrowheads="1"/>
          </p:cNvPicPr>
          <p:nvPr/>
        </p:nvPicPr>
        <p:blipFill>
          <a:blip r:embed="rId2" cstate="print"/>
          <a:srcRect/>
          <a:stretch>
            <a:fillRect/>
          </a:stretch>
        </p:blipFill>
        <p:spPr bwMode="auto">
          <a:xfrm>
            <a:off x="862584" y="80962"/>
            <a:ext cx="7290816" cy="6548438"/>
          </a:xfrm>
          <a:prstGeom prst="rect">
            <a:avLst/>
          </a:prstGeom>
          <a:noFill/>
          <a:ln w="9525">
            <a:noFill/>
            <a:miter lim="800000"/>
            <a:headEnd/>
            <a:tailEnd/>
          </a:ln>
        </p:spPr>
      </p:pic>
      <p:sp>
        <p:nvSpPr>
          <p:cNvPr id="3" name="TextBox 2"/>
          <p:cNvSpPr txBox="1"/>
          <p:nvPr/>
        </p:nvSpPr>
        <p:spPr>
          <a:xfrm>
            <a:off x="6019800" y="1066800"/>
            <a:ext cx="1752600" cy="461665"/>
          </a:xfrm>
          <a:prstGeom prst="rect">
            <a:avLst/>
          </a:prstGeom>
          <a:solidFill>
            <a:schemeClr val="accent2"/>
          </a:solidFill>
        </p:spPr>
        <p:txBody>
          <a:bodyPr wrap="square" rtlCol="0">
            <a:spAutoFit/>
          </a:bodyPr>
          <a:lstStyle/>
          <a:p>
            <a:r>
              <a:rPr lang="en-US" dirty="0" smtClean="0"/>
              <a:t>Rotary Wing</a:t>
            </a:r>
            <a:endParaRPr lang="en-US" dirty="0"/>
          </a:p>
        </p:txBody>
      </p:sp>
      <p:sp>
        <p:nvSpPr>
          <p:cNvPr id="4" name="TextBox 3"/>
          <p:cNvSpPr txBox="1"/>
          <p:nvPr/>
        </p:nvSpPr>
        <p:spPr>
          <a:xfrm>
            <a:off x="304800" y="457200"/>
            <a:ext cx="533400" cy="461665"/>
          </a:xfrm>
          <a:prstGeom prst="rect">
            <a:avLst/>
          </a:prstGeom>
          <a:noFill/>
        </p:spPr>
        <p:txBody>
          <a:bodyPr wrap="square" rtlCol="0">
            <a:spAutoFit/>
          </a:bodyPr>
          <a:lstStyle/>
          <a:p>
            <a:r>
              <a:rPr lang="en-US" dirty="0" smtClean="0"/>
              <a:t>10</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rrowheads="1"/>
          </p:cNvSpPr>
          <p:nvPr>
            <p:ph type="title"/>
          </p:nvPr>
        </p:nvSpPr>
        <p:spPr>
          <a:xfrm>
            <a:off x="304800" y="152400"/>
            <a:ext cx="8229600" cy="990600"/>
          </a:xfrm>
        </p:spPr>
        <p:txBody>
          <a:bodyPr/>
          <a:lstStyle/>
          <a:p>
            <a:r>
              <a:rPr lang="en-US" dirty="0"/>
              <a:t>Droplet size recommendations</a:t>
            </a:r>
          </a:p>
        </p:txBody>
      </p:sp>
      <p:sp>
        <p:nvSpPr>
          <p:cNvPr id="116739" name="Rectangle 3"/>
          <p:cNvSpPr>
            <a:spLocks noGrp="1" noChangeArrowheads="1"/>
          </p:cNvSpPr>
          <p:nvPr>
            <p:ph type="body" idx="1"/>
          </p:nvPr>
        </p:nvSpPr>
        <p:spPr>
          <a:xfrm>
            <a:off x="533400" y="1905000"/>
            <a:ext cx="8229600" cy="3886200"/>
          </a:xfrm>
        </p:spPr>
        <p:txBody>
          <a:bodyPr>
            <a:normAutofit/>
          </a:bodyPr>
          <a:lstStyle/>
          <a:p>
            <a:pPr>
              <a:lnSpc>
                <a:spcPct val="90000"/>
              </a:lnSpc>
            </a:pPr>
            <a:r>
              <a:rPr lang="en-US" sz="2800" dirty="0"/>
              <a:t>VMD usually should be in </a:t>
            </a:r>
            <a:r>
              <a:rPr lang="en-US" sz="2800" dirty="0" smtClean="0"/>
              <a:t>300-500 </a:t>
            </a:r>
            <a:r>
              <a:rPr lang="en-US" sz="2800" dirty="0"/>
              <a:t>micron range</a:t>
            </a:r>
          </a:p>
          <a:p>
            <a:pPr>
              <a:lnSpc>
                <a:spcPct val="90000"/>
              </a:lnSpc>
            </a:pPr>
            <a:r>
              <a:rPr lang="en-US" sz="2800" dirty="0"/>
              <a:t>A smaller VMD will be required for lower GPA rates</a:t>
            </a:r>
          </a:p>
          <a:p>
            <a:pPr>
              <a:lnSpc>
                <a:spcPct val="90000"/>
              </a:lnSpc>
            </a:pPr>
            <a:r>
              <a:rPr lang="en-US" sz="2800" dirty="0"/>
              <a:t>VD(0.1) &gt; 200 microns – reduce the risk of drift</a:t>
            </a:r>
          </a:p>
          <a:p>
            <a:pPr>
              <a:lnSpc>
                <a:spcPct val="90000"/>
              </a:lnSpc>
            </a:pPr>
            <a:r>
              <a:rPr lang="en-US" sz="2800" dirty="0"/>
              <a:t>VD(0.9) &lt; 600 microns – prevent large droplets that can reduce coverage by consuming large portions of the total volume</a:t>
            </a:r>
          </a:p>
          <a:p>
            <a:pPr>
              <a:lnSpc>
                <a:spcPct val="90000"/>
              </a:lnSpc>
            </a:pPr>
            <a:r>
              <a:rPr lang="en-US" sz="2800" dirty="0"/>
              <a:t>RS should be around 1 - provides suitable variation for differences in target structure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67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7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Drift Study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34975" y="579438"/>
            <a:ext cx="7167563" cy="944562"/>
          </a:xfrm>
        </p:spPr>
        <p:txBody>
          <a:bodyPr>
            <a:normAutofit/>
          </a:bodyPr>
          <a:lstStyle/>
          <a:p>
            <a:r>
              <a:rPr lang="en-US" sz="3600" dirty="0" smtClean="0"/>
              <a:t>Drift Reduction/Deposition Aids:</a:t>
            </a:r>
            <a:endParaRPr lang="en-US" dirty="0" smtClean="0"/>
          </a:p>
        </p:txBody>
      </p:sp>
      <p:sp>
        <p:nvSpPr>
          <p:cNvPr id="48131" name="Rectangle 3"/>
          <p:cNvSpPr>
            <a:spLocks noGrp="1" noChangeArrowheads="1"/>
          </p:cNvSpPr>
          <p:nvPr>
            <p:ph idx="1"/>
          </p:nvPr>
        </p:nvSpPr>
        <p:spPr>
          <a:xfrm>
            <a:off x="228600" y="2057400"/>
            <a:ext cx="4419600" cy="3276600"/>
          </a:xfrm>
        </p:spPr>
        <p:txBody>
          <a:bodyPr/>
          <a:lstStyle/>
          <a:p>
            <a:pPr>
              <a:lnSpc>
                <a:spcPct val="80000"/>
              </a:lnSpc>
            </a:pPr>
            <a:r>
              <a:rPr lang="en-US" sz="2400" smtClean="0"/>
              <a:t>Many available!</a:t>
            </a:r>
          </a:p>
          <a:p>
            <a:pPr>
              <a:lnSpc>
                <a:spcPct val="80000"/>
              </a:lnSpc>
            </a:pPr>
            <a:r>
              <a:rPr lang="en-US" sz="2400" smtClean="0"/>
              <a:t>Not EPA regulated</a:t>
            </a:r>
          </a:p>
          <a:p>
            <a:pPr>
              <a:lnSpc>
                <a:spcPct val="80000"/>
              </a:lnSpc>
            </a:pPr>
            <a:r>
              <a:rPr lang="en-US" sz="2400" smtClean="0"/>
              <a:t>Long chain polymers</a:t>
            </a:r>
          </a:p>
          <a:p>
            <a:pPr>
              <a:lnSpc>
                <a:spcPct val="80000"/>
              </a:lnSpc>
            </a:pPr>
            <a:r>
              <a:rPr lang="en-US" sz="2400" smtClean="0">
                <a:solidFill>
                  <a:srgbClr val="FF0000"/>
                </a:solidFill>
              </a:rPr>
              <a:t>Soluble powders</a:t>
            </a:r>
            <a:endParaRPr lang="en-US" sz="2800" smtClean="0">
              <a:solidFill>
                <a:srgbClr val="FF0000"/>
              </a:solidFill>
            </a:endParaRPr>
          </a:p>
          <a:p>
            <a:pPr>
              <a:lnSpc>
                <a:spcPct val="80000"/>
              </a:lnSpc>
            </a:pPr>
            <a:r>
              <a:rPr lang="en-US" sz="2400" smtClean="0"/>
              <a:t>50 - 80% reduction in off-target movement</a:t>
            </a:r>
          </a:p>
          <a:p>
            <a:pPr>
              <a:lnSpc>
                <a:spcPct val="80000"/>
              </a:lnSpc>
            </a:pPr>
            <a:r>
              <a:rPr lang="en-US" sz="2400" smtClean="0"/>
              <a:t>Not all will work!!!!</a:t>
            </a:r>
          </a:p>
          <a:p>
            <a:pPr>
              <a:lnSpc>
                <a:spcPct val="80000"/>
              </a:lnSpc>
            </a:pPr>
            <a:r>
              <a:rPr lang="en-US" sz="2400" smtClean="0"/>
              <a:t>Pump shear problems</a:t>
            </a:r>
          </a:p>
          <a:p>
            <a:pPr>
              <a:lnSpc>
                <a:spcPct val="80000"/>
              </a:lnSpc>
            </a:pPr>
            <a:r>
              <a:rPr lang="en-US" sz="2400" smtClean="0"/>
              <a:t>Effect on the pattern?</a:t>
            </a:r>
          </a:p>
        </p:txBody>
      </p:sp>
      <p:pic>
        <p:nvPicPr>
          <p:cNvPr id="47108" name="Picture 4" descr="snake"/>
          <p:cNvPicPr>
            <a:picLocks noChangeAspect="1" noChangeArrowheads="1"/>
          </p:cNvPicPr>
          <p:nvPr/>
        </p:nvPicPr>
        <p:blipFill>
          <a:blip r:embed="rId2" cstate="email"/>
          <a:srcRect/>
          <a:stretch>
            <a:fillRect/>
          </a:stretch>
        </p:blipFill>
        <p:spPr bwMode="auto">
          <a:xfrm>
            <a:off x="4572000" y="1828800"/>
            <a:ext cx="4125913" cy="4191000"/>
          </a:xfrm>
          <a:prstGeom prst="rect">
            <a:avLst/>
          </a:prstGeom>
          <a:noFill/>
          <a:ln w="9525">
            <a:noFill/>
            <a:miter lim="800000"/>
            <a:headEnd/>
            <a:tailEnd/>
          </a:ln>
        </p:spPr>
      </p:pic>
      <p:sp>
        <p:nvSpPr>
          <p:cNvPr id="47112" name="WordArt 8"/>
          <p:cNvSpPr>
            <a:spLocks noChangeArrowheads="1" noChangeShapeType="1" noTextEdit="1"/>
          </p:cNvSpPr>
          <p:nvPr/>
        </p:nvSpPr>
        <p:spPr bwMode="auto">
          <a:xfrm>
            <a:off x="990600" y="5334000"/>
            <a:ext cx="29432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Deposition Aids</a:t>
            </a:r>
          </a:p>
        </p:txBody>
      </p:sp>
      <p:sp>
        <p:nvSpPr>
          <p:cNvPr id="48134" name="Oval 5"/>
          <p:cNvSpPr>
            <a:spLocks noChangeArrowheads="1"/>
          </p:cNvSpPr>
          <p:nvPr/>
        </p:nvSpPr>
        <p:spPr bwMode="auto">
          <a:xfrm>
            <a:off x="304800" y="2362200"/>
            <a:ext cx="3352800" cy="457200"/>
          </a:xfrm>
          <a:prstGeom prst="ellipse">
            <a:avLst/>
          </a:prstGeom>
          <a:noFill/>
          <a:ln w="12700" algn="ctr">
            <a:solidFill>
              <a:srgbClr val="FF0000"/>
            </a:solidFill>
            <a:round/>
            <a:headEnd/>
            <a:tailEnd/>
          </a:ln>
        </p:spPr>
        <p:txBody>
          <a:bodyPr/>
          <a:lstStyle/>
          <a:p>
            <a:endParaRPr lang="en-US">
              <a:solidFill>
                <a:srgbClr val="FF0000"/>
              </a:solidFill>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9600" y="228600"/>
          <a:ext cx="7772400" cy="5744087"/>
        </p:xfrm>
        <a:graphic>
          <a:graphicData uri="http://schemas.openxmlformats.org/drawingml/2006/table">
            <a:tbl>
              <a:tblPr firstRow="1" bandRow="1">
                <a:tableStyleId>{5C22544A-7EE6-4342-B048-85BDC9FD1C3A}</a:tableStyleId>
              </a:tblPr>
              <a:tblGrid>
                <a:gridCol w="2590800"/>
                <a:gridCol w="2590800"/>
                <a:gridCol w="2590800"/>
              </a:tblGrid>
              <a:tr h="404339">
                <a:tc>
                  <a:txBody>
                    <a:bodyPr/>
                    <a:lstStyle/>
                    <a:p>
                      <a:pPr marL="0" marR="0" algn="ctr">
                        <a:spcBef>
                          <a:spcPts val="300"/>
                        </a:spcBef>
                        <a:spcAft>
                          <a:spcPts val="300"/>
                        </a:spcAft>
                      </a:pPr>
                      <a:r>
                        <a:rPr lang="en-US" sz="1600" kern="1400" dirty="0">
                          <a:latin typeface="Arial"/>
                          <a:ea typeface="Times New Roman"/>
                          <a:cs typeface="Arial"/>
                        </a:rPr>
                        <a:t>Product Name</a:t>
                      </a:r>
                      <a:endParaRPr lang="en-US" sz="1600" kern="140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kern="1400" dirty="0">
                          <a:latin typeface="Arial"/>
                          <a:ea typeface="Times New Roman"/>
                          <a:cs typeface="Arial"/>
                        </a:rPr>
                        <a:t>Product Company</a:t>
                      </a:r>
                      <a:endParaRPr lang="en-US" sz="1600" kern="140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kern="1400" dirty="0">
                          <a:latin typeface="Arial"/>
                          <a:ea typeface="Times New Roman"/>
                          <a:cs typeface="Arial"/>
                        </a:rPr>
                        <a:t>Mixing </a:t>
                      </a:r>
                      <a:r>
                        <a:rPr lang="en-US" sz="1600" kern="1400" dirty="0" err="1">
                          <a:latin typeface="Arial"/>
                          <a:ea typeface="Times New Roman"/>
                          <a:cs typeface="Arial"/>
                        </a:rPr>
                        <a:t>rate</a:t>
                      </a:r>
                      <a:r>
                        <a:rPr lang="en-US" sz="1600" kern="1400" baseline="30000" dirty="0" err="1">
                          <a:latin typeface="Arial"/>
                          <a:ea typeface="Times New Roman"/>
                          <a:cs typeface="Arial"/>
                        </a:rPr>
                        <a:t>a</a:t>
                      </a:r>
                      <a:endParaRPr lang="en-US" sz="1600" kern="1400" dirty="0">
                        <a:latin typeface="Arial"/>
                        <a:ea typeface="Times New Roman"/>
                        <a:cs typeface="Times New Roman"/>
                      </a:endParaRPr>
                    </a:p>
                  </a:txBody>
                  <a:tcPr marL="68580" marR="68580" marT="0" marB="0" anchor="ctr"/>
                </a:tc>
              </a:tr>
              <a:tr h="404339">
                <a:tc>
                  <a:txBody>
                    <a:bodyPr/>
                    <a:lstStyle/>
                    <a:p>
                      <a:pPr marL="0" marR="0" algn="ctr">
                        <a:spcBef>
                          <a:spcPts val="600"/>
                        </a:spcBef>
                        <a:spcAft>
                          <a:spcPts val="0"/>
                        </a:spcAft>
                      </a:pPr>
                      <a:r>
                        <a:rPr lang="en-US" sz="1600" b="0" dirty="0">
                          <a:latin typeface="Arial"/>
                          <a:ea typeface="Times New Roman"/>
                          <a:cs typeface="Arial"/>
                        </a:rPr>
                        <a:t>Tap </a:t>
                      </a:r>
                      <a:r>
                        <a:rPr lang="en-US" sz="1600" b="0" dirty="0" smtClean="0">
                          <a:latin typeface="Arial"/>
                          <a:ea typeface="Times New Roman"/>
                          <a:cs typeface="Arial"/>
                        </a:rPr>
                        <a:t>water 1</a:t>
                      </a:r>
                      <a:endParaRPr lang="en-US" sz="1600" b="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a:latin typeface="Arial"/>
                          <a:ea typeface="Times New Roman"/>
                          <a:cs typeface="Arial"/>
                        </a:rPr>
                        <a:t>Local supply</a:t>
                      </a:r>
                      <a:endParaRPr lang="en-US" sz="1600" b="0" kern="140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a:latin typeface="Arial"/>
                          <a:ea typeface="Times New Roman"/>
                          <a:cs typeface="Arial"/>
                        </a:rPr>
                        <a:t>X-77 only</a:t>
                      </a:r>
                      <a:endParaRPr lang="en-US" sz="1600" b="0" kern="1400" dirty="0">
                        <a:latin typeface="Arial"/>
                        <a:ea typeface="Times New Roman"/>
                        <a:cs typeface="Times New Roman"/>
                      </a:endParaRPr>
                    </a:p>
                  </a:txBody>
                  <a:tcPr marL="68580" marR="68580" marT="0" marB="0" anchor="ctr"/>
                </a:tc>
              </a:tr>
              <a:tr h="404339">
                <a:tc>
                  <a:txBody>
                    <a:bodyPr/>
                    <a:lstStyle/>
                    <a:p>
                      <a:pPr marL="0" marR="0" algn="ctr">
                        <a:spcBef>
                          <a:spcPts val="600"/>
                        </a:spcBef>
                        <a:spcAft>
                          <a:spcPts val="0"/>
                        </a:spcAft>
                      </a:pPr>
                      <a:r>
                        <a:rPr lang="en-US" sz="1600" b="0" dirty="0">
                          <a:latin typeface="Arial"/>
                          <a:ea typeface="Times New Roman"/>
                          <a:cs typeface="Arial"/>
                        </a:rPr>
                        <a:t>Superb HC + Interlock</a:t>
                      </a:r>
                      <a:endParaRPr lang="en-US" sz="1600" b="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a:latin typeface="Arial"/>
                          <a:ea typeface="Times New Roman"/>
                          <a:cs typeface="Arial"/>
                        </a:rPr>
                        <a:t>Winfield Solutions</a:t>
                      </a:r>
                      <a:endParaRPr lang="en-US" sz="1600" b="0" kern="140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a:latin typeface="Arial"/>
                          <a:ea typeface="Times New Roman"/>
                          <a:cs typeface="Arial"/>
                        </a:rPr>
                        <a:t>133 oz + 33 oz / 50 gal</a:t>
                      </a:r>
                      <a:endParaRPr lang="en-US" sz="1600" b="0" kern="1400">
                        <a:latin typeface="Arial"/>
                        <a:ea typeface="Times New Roman"/>
                        <a:cs typeface="Times New Roman"/>
                      </a:endParaRPr>
                    </a:p>
                  </a:txBody>
                  <a:tcPr marL="68580" marR="68580" marT="0" marB="0" anchor="ctr"/>
                </a:tc>
              </a:tr>
              <a:tr h="404339">
                <a:tc>
                  <a:txBody>
                    <a:bodyPr/>
                    <a:lstStyle/>
                    <a:p>
                      <a:pPr marL="0" marR="0" algn="ctr">
                        <a:spcBef>
                          <a:spcPts val="600"/>
                        </a:spcBef>
                        <a:spcAft>
                          <a:spcPts val="0"/>
                        </a:spcAft>
                      </a:pPr>
                      <a:r>
                        <a:rPr lang="en-US" sz="1600" b="0" dirty="0">
                          <a:latin typeface="Arial"/>
                          <a:ea typeface="Times New Roman"/>
                          <a:cs typeface="Arial"/>
                        </a:rPr>
                        <a:t>Formula 1</a:t>
                      </a:r>
                      <a:endParaRPr lang="en-US" sz="1600" b="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a:latin typeface="Arial"/>
                          <a:ea typeface="Times New Roman"/>
                          <a:cs typeface="Arial"/>
                        </a:rPr>
                        <a:t>United Suppliers</a:t>
                      </a:r>
                      <a:endParaRPr lang="en-US" sz="1600" b="0" kern="140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a:latin typeface="Arial"/>
                          <a:ea typeface="Times New Roman"/>
                          <a:cs typeface="Arial"/>
                        </a:rPr>
                        <a:t>1.5 qt / 50 gal</a:t>
                      </a:r>
                      <a:endParaRPr lang="en-US" sz="1600" b="0" kern="1400">
                        <a:latin typeface="Arial"/>
                        <a:ea typeface="Times New Roman"/>
                        <a:cs typeface="Times New Roman"/>
                      </a:endParaRPr>
                    </a:p>
                  </a:txBody>
                  <a:tcPr marL="68580" marR="68580" marT="0" marB="0" anchor="ctr"/>
                </a:tc>
              </a:tr>
              <a:tr h="404339">
                <a:tc>
                  <a:txBody>
                    <a:bodyPr/>
                    <a:lstStyle/>
                    <a:p>
                      <a:pPr marL="0" marR="0" algn="ctr">
                        <a:spcBef>
                          <a:spcPts val="600"/>
                        </a:spcBef>
                        <a:spcAft>
                          <a:spcPts val="0"/>
                        </a:spcAft>
                      </a:pPr>
                      <a:r>
                        <a:rPr lang="en-US" sz="1600" b="0" dirty="0">
                          <a:latin typeface="Arial"/>
                          <a:ea typeface="Times New Roman"/>
                          <a:cs typeface="Arial"/>
                        </a:rPr>
                        <a:t>#PX056-Z</a:t>
                      </a:r>
                      <a:endParaRPr lang="en-US" sz="1600" b="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a:latin typeface="Arial"/>
                          <a:ea typeface="Times New Roman"/>
                          <a:cs typeface="Arial"/>
                        </a:rPr>
                        <a:t>Precision Labs, Inc</a:t>
                      </a:r>
                      <a:endParaRPr lang="en-US" sz="1600" b="0" kern="140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a:latin typeface="Arial"/>
                          <a:ea typeface="Times New Roman"/>
                          <a:cs typeface="Arial"/>
                        </a:rPr>
                        <a:t>5 qt / 50 gal</a:t>
                      </a:r>
                      <a:endParaRPr lang="en-US" sz="1600" b="0" kern="1400">
                        <a:latin typeface="Arial"/>
                        <a:ea typeface="Times New Roman"/>
                        <a:cs typeface="Times New Roman"/>
                      </a:endParaRPr>
                    </a:p>
                  </a:txBody>
                  <a:tcPr marL="68580" marR="68580" marT="0" marB="0" anchor="ctr"/>
                </a:tc>
              </a:tr>
              <a:tr h="404339">
                <a:tc>
                  <a:txBody>
                    <a:bodyPr/>
                    <a:lstStyle/>
                    <a:p>
                      <a:pPr marL="0" marR="0" algn="ctr">
                        <a:spcBef>
                          <a:spcPts val="600"/>
                        </a:spcBef>
                        <a:spcAft>
                          <a:spcPts val="0"/>
                        </a:spcAft>
                      </a:pPr>
                      <a:r>
                        <a:rPr lang="en-US" sz="1600" b="0" dirty="0">
                          <a:latin typeface="Arial"/>
                          <a:ea typeface="Times New Roman"/>
                          <a:cs typeface="Arial"/>
                        </a:rPr>
                        <a:t>Tap </a:t>
                      </a:r>
                      <a:r>
                        <a:rPr lang="en-US" sz="1600" b="0" dirty="0" smtClean="0">
                          <a:latin typeface="Arial"/>
                          <a:ea typeface="Times New Roman"/>
                          <a:cs typeface="Arial"/>
                        </a:rPr>
                        <a:t>water 2</a:t>
                      </a:r>
                      <a:endParaRPr lang="en-US" sz="1600" b="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a:latin typeface="Arial"/>
                          <a:ea typeface="Times New Roman"/>
                          <a:cs typeface="Arial"/>
                        </a:rPr>
                        <a:t>Local supply</a:t>
                      </a:r>
                      <a:endParaRPr lang="en-US" sz="1600" b="0" kern="140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a:latin typeface="Arial"/>
                          <a:ea typeface="Times New Roman"/>
                          <a:cs typeface="Arial"/>
                        </a:rPr>
                        <a:t>X-77 only</a:t>
                      </a:r>
                      <a:endParaRPr lang="en-US" sz="1600" b="0" kern="1400">
                        <a:latin typeface="Arial"/>
                        <a:ea typeface="Times New Roman"/>
                        <a:cs typeface="Times New Roman"/>
                      </a:endParaRPr>
                    </a:p>
                  </a:txBody>
                  <a:tcPr marL="68580" marR="68580" marT="0" marB="0" anchor="ctr"/>
                </a:tc>
              </a:tr>
              <a:tr h="404339">
                <a:tc>
                  <a:txBody>
                    <a:bodyPr/>
                    <a:lstStyle/>
                    <a:p>
                      <a:pPr marL="0" marR="0" algn="ctr">
                        <a:spcBef>
                          <a:spcPts val="600"/>
                        </a:spcBef>
                        <a:spcAft>
                          <a:spcPts val="0"/>
                        </a:spcAft>
                      </a:pPr>
                      <a:r>
                        <a:rPr lang="en-US" sz="1600" b="0" dirty="0">
                          <a:latin typeface="Arial"/>
                          <a:ea typeface="Times New Roman"/>
                          <a:cs typeface="Arial"/>
                        </a:rPr>
                        <a:t>Ag 06037</a:t>
                      </a:r>
                      <a:endParaRPr lang="en-US" sz="1600" b="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a:latin typeface="Arial"/>
                          <a:ea typeface="Times New Roman"/>
                          <a:cs typeface="Arial"/>
                        </a:rPr>
                        <a:t>Winfield Solutions</a:t>
                      </a:r>
                      <a:endParaRPr lang="en-US" sz="1600" b="0" kern="140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a:latin typeface="Arial"/>
                          <a:ea typeface="Times New Roman"/>
                          <a:cs typeface="Arial"/>
                        </a:rPr>
                        <a:t>64 oz / 50 gal</a:t>
                      </a:r>
                      <a:endParaRPr lang="en-US" sz="1600" b="0" kern="1400">
                        <a:latin typeface="Arial"/>
                        <a:ea typeface="Times New Roman"/>
                        <a:cs typeface="Times New Roman"/>
                      </a:endParaRPr>
                    </a:p>
                  </a:txBody>
                  <a:tcPr marL="68580" marR="68580" marT="0" marB="0" anchor="ctr"/>
                </a:tc>
              </a:tr>
              <a:tr h="404339">
                <a:tc>
                  <a:txBody>
                    <a:bodyPr/>
                    <a:lstStyle/>
                    <a:p>
                      <a:pPr marL="0" marR="0" algn="ctr">
                        <a:spcBef>
                          <a:spcPts val="600"/>
                        </a:spcBef>
                        <a:spcAft>
                          <a:spcPts val="0"/>
                        </a:spcAft>
                      </a:pPr>
                      <a:r>
                        <a:rPr lang="en-US" sz="1600" b="0" dirty="0">
                          <a:latin typeface="Arial"/>
                          <a:ea typeface="Times New Roman"/>
                          <a:cs typeface="Arial"/>
                        </a:rPr>
                        <a:t>Ag 08050</a:t>
                      </a:r>
                      <a:endParaRPr lang="en-US" sz="1600" b="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a:latin typeface="Arial"/>
                          <a:ea typeface="Times New Roman"/>
                          <a:cs typeface="Arial"/>
                        </a:rPr>
                        <a:t>Winfield Solutions</a:t>
                      </a:r>
                      <a:endParaRPr lang="en-US" sz="1600" b="0" kern="140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a:latin typeface="Arial"/>
                          <a:ea typeface="Times New Roman"/>
                          <a:cs typeface="Arial"/>
                        </a:rPr>
                        <a:t>80 oz / 50 gal</a:t>
                      </a:r>
                      <a:endParaRPr lang="en-US" sz="1600" b="0" kern="1400">
                        <a:latin typeface="Arial"/>
                        <a:ea typeface="Times New Roman"/>
                        <a:cs typeface="Times New Roman"/>
                      </a:endParaRPr>
                    </a:p>
                  </a:txBody>
                  <a:tcPr marL="68580" marR="68580" marT="0" marB="0" anchor="ctr"/>
                </a:tc>
              </a:tr>
              <a:tr h="404339">
                <a:tc>
                  <a:txBody>
                    <a:bodyPr/>
                    <a:lstStyle/>
                    <a:p>
                      <a:pPr marL="0" marR="0" algn="ctr">
                        <a:spcBef>
                          <a:spcPts val="600"/>
                        </a:spcBef>
                        <a:spcAft>
                          <a:spcPts val="0"/>
                        </a:spcAft>
                      </a:pPr>
                      <a:r>
                        <a:rPr lang="en-US" sz="1600" b="0" dirty="0">
                          <a:latin typeface="Arial"/>
                          <a:ea typeface="Times New Roman"/>
                          <a:cs typeface="Arial"/>
                        </a:rPr>
                        <a:t>Interlock 1.25</a:t>
                      </a:r>
                      <a:endParaRPr lang="en-US" sz="1600" b="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a:latin typeface="Arial"/>
                          <a:ea typeface="Times New Roman"/>
                          <a:cs typeface="Arial"/>
                        </a:rPr>
                        <a:t>Winfield Solutions</a:t>
                      </a:r>
                      <a:endParaRPr lang="en-US" sz="1600" b="0" kern="140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a:latin typeface="Arial"/>
                          <a:ea typeface="Times New Roman"/>
                          <a:cs typeface="Arial"/>
                        </a:rPr>
                        <a:t>80 oz / 50 gal</a:t>
                      </a:r>
                      <a:endParaRPr lang="en-US" sz="1600" b="0" kern="1400">
                        <a:latin typeface="Arial"/>
                        <a:ea typeface="Times New Roman"/>
                        <a:cs typeface="Times New Roman"/>
                      </a:endParaRPr>
                    </a:p>
                  </a:txBody>
                  <a:tcPr marL="68580" marR="68580" marT="0" marB="0" anchor="ctr"/>
                </a:tc>
              </a:tr>
              <a:tr h="404339">
                <a:tc>
                  <a:txBody>
                    <a:bodyPr/>
                    <a:lstStyle/>
                    <a:p>
                      <a:pPr marL="0" marR="0" algn="ctr">
                        <a:spcBef>
                          <a:spcPts val="600"/>
                        </a:spcBef>
                        <a:spcAft>
                          <a:spcPts val="0"/>
                        </a:spcAft>
                      </a:pPr>
                      <a:r>
                        <a:rPr lang="en-US" sz="1600" b="0" dirty="0">
                          <a:latin typeface="Arial"/>
                          <a:ea typeface="Times New Roman"/>
                          <a:cs typeface="Arial"/>
                        </a:rPr>
                        <a:t>Control</a:t>
                      </a:r>
                      <a:endParaRPr lang="en-US" sz="1600" b="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err="1">
                          <a:latin typeface="Arial"/>
                          <a:ea typeface="Times New Roman"/>
                          <a:cs typeface="Arial"/>
                        </a:rPr>
                        <a:t>GarrCo</a:t>
                      </a:r>
                      <a:r>
                        <a:rPr lang="en-US" sz="1600" b="0" kern="1400" dirty="0">
                          <a:latin typeface="Arial"/>
                          <a:ea typeface="Times New Roman"/>
                          <a:cs typeface="Arial"/>
                        </a:rPr>
                        <a:t> Products, Inc</a:t>
                      </a:r>
                      <a:endParaRPr lang="en-US" sz="1600" b="0" kern="140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a:latin typeface="Arial"/>
                          <a:ea typeface="Times New Roman"/>
                          <a:cs typeface="Arial"/>
                        </a:rPr>
                        <a:t>2 oz /50 gal</a:t>
                      </a:r>
                      <a:endParaRPr lang="en-US" sz="1600" b="0" kern="1400">
                        <a:latin typeface="Arial"/>
                        <a:ea typeface="Times New Roman"/>
                        <a:cs typeface="Times New Roman"/>
                      </a:endParaRPr>
                    </a:p>
                  </a:txBody>
                  <a:tcPr marL="68580" marR="68580" marT="0" marB="0" anchor="ctr"/>
                </a:tc>
              </a:tr>
              <a:tr h="404339">
                <a:tc>
                  <a:txBody>
                    <a:bodyPr/>
                    <a:lstStyle/>
                    <a:p>
                      <a:pPr marL="0" marR="0" algn="ctr">
                        <a:spcBef>
                          <a:spcPts val="600"/>
                        </a:spcBef>
                        <a:spcAft>
                          <a:spcPts val="0"/>
                        </a:spcAft>
                      </a:pPr>
                      <a:r>
                        <a:rPr lang="en-US" sz="1600" b="0" dirty="0">
                          <a:latin typeface="Arial"/>
                          <a:ea typeface="Times New Roman"/>
                          <a:cs typeface="Arial"/>
                        </a:rPr>
                        <a:t>Tap </a:t>
                      </a:r>
                      <a:r>
                        <a:rPr lang="en-US" sz="1600" b="0" dirty="0" smtClean="0">
                          <a:latin typeface="Arial"/>
                          <a:ea typeface="Times New Roman"/>
                          <a:cs typeface="Arial"/>
                        </a:rPr>
                        <a:t>water 3</a:t>
                      </a:r>
                      <a:endParaRPr lang="en-US" sz="1600" b="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a:latin typeface="Arial"/>
                          <a:ea typeface="Times New Roman"/>
                          <a:cs typeface="Arial"/>
                        </a:rPr>
                        <a:t>Local supply</a:t>
                      </a:r>
                      <a:endParaRPr lang="en-US" sz="1600" b="0" kern="140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a:latin typeface="Arial"/>
                          <a:ea typeface="Times New Roman"/>
                          <a:cs typeface="Arial"/>
                        </a:rPr>
                        <a:t>X-77 only</a:t>
                      </a:r>
                      <a:endParaRPr lang="en-US" sz="1600" b="0" kern="1400" dirty="0">
                        <a:latin typeface="Arial"/>
                        <a:ea typeface="Times New Roman"/>
                        <a:cs typeface="Times New Roman"/>
                      </a:endParaRPr>
                    </a:p>
                  </a:txBody>
                  <a:tcPr marL="68580" marR="68580" marT="0" marB="0" anchor="ctr"/>
                </a:tc>
              </a:tr>
              <a:tr h="404339">
                <a:tc>
                  <a:txBody>
                    <a:bodyPr/>
                    <a:lstStyle/>
                    <a:p>
                      <a:pPr marL="0" marR="0" algn="ctr">
                        <a:spcBef>
                          <a:spcPts val="600"/>
                        </a:spcBef>
                        <a:spcAft>
                          <a:spcPts val="0"/>
                        </a:spcAft>
                      </a:pPr>
                      <a:r>
                        <a:rPr lang="en-US" sz="1600" b="0">
                          <a:latin typeface="Arial"/>
                          <a:ea typeface="Times New Roman"/>
                          <a:cs typeface="Arial"/>
                        </a:rPr>
                        <a:t>INT 908</a:t>
                      </a:r>
                      <a:endParaRPr lang="en-US" sz="1600" b="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a:latin typeface="Arial"/>
                          <a:ea typeface="Times New Roman"/>
                          <a:cs typeface="Arial"/>
                        </a:rPr>
                        <a:t>Rosen’s</a:t>
                      </a:r>
                      <a:endParaRPr lang="en-US" sz="1600" b="0" kern="140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a:latin typeface="Arial"/>
                          <a:ea typeface="Times New Roman"/>
                          <a:cs typeface="Arial"/>
                        </a:rPr>
                        <a:t>5 gal / 45 gal</a:t>
                      </a:r>
                      <a:endParaRPr lang="en-US" sz="1600" b="0" kern="1400" dirty="0">
                        <a:latin typeface="Arial"/>
                        <a:ea typeface="Times New Roman"/>
                        <a:cs typeface="Times New Roman"/>
                      </a:endParaRPr>
                    </a:p>
                  </a:txBody>
                  <a:tcPr marL="68580" marR="68580" marT="0" marB="0" anchor="ctr"/>
                </a:tc>
              </a:tr>
              <a:tr h="458592">
                <a:tc>
                  <a:txBody>
                    <a:bodyPr/>
                    <a:lstStyle/>
                    <a:p>
                      <a:pPr marL="0" marR="0" algn="ctr">
                        <a:spcBef>
                          <a:spcPts val="600"/>
                        </a:spcBef>
                        <a:spcAft>
                          <a:spcPts val="0"/>
                        </a:spcAft>
                      </a:pPr>
                      <a:r>
                        <a:rPr lang="en-US" sz="1600" b="0">
                          <a:latin typeface="Arial"/>
                          <a:ea typeface="Times New Roman"/>
                          <a:cs typeface="Arial"/>
                        </a:rPr>
                        <a:t>Tap water + Prime Oil</a:t>
                      </a:r>
                      <a:r>
                        <a:rPr lang="en-US" sz="1600" b="0" baseline="30000">
                          <a:latin typeface="Arial"/>
                          <a:ea typeface="Times New Roman"/>
                          <a:cs typeface="Arial"/>
                        </a:rPr>
                        <a:t>b</a:t>
                      </a:r>
                      <a:endParaRPr lang="en-US" sz="1600" b="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a:latin typeface="Arial"/>
                          <a:ea typeface="Times New Roman"/>
                          <a:cs typeface="Arial"/>
                        </a:rPr>
                        <a:t>Local supply + Winfield Solutions</a:t>
                      </a:r>
                      <a:endParaRPr lang="en-US" sz="1600" b="0" kern="140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a:latin typeface="Arial"/>
                          <a:ea typeface="Times New Roman"/>
                          <a:cs typeface="Arial"/>
                        </a:rPr>
                        <a:t>266 oz / 50 gal</a:t>
                      </a:r>
                      <a:endParaRPr lang="en-US" sz="1600" b="0" kern="1400" dirty="0">
                        <a:latin typeface="Arial"/>
                        <a:ea typeface="Times New Roman"/>
                        <a:cs typeface="Times New Roman"/>
                      </a:endParaRPr>
                    </a:p>
                  </a:txBody>
                  <a:tcPr marL="68580" marR="68580" marT="0" marB="0" anchor="ctr"/>
                </a:tc>
              </a:tr>
              <a:tr h="404339">
                <a:tc>
                  <a:txBody>
                    <a:bodyPr/>
                    <a:lstStyle/>
                    <a:p>
                      <a:pPr marL="0" marR="0" algn="ctr">
                        <a:spcBef>
                          <a:spcPts val="600"/>
                        </a:spcBef>
                        <a:spcAft>
                          <a:spcPts val="0"/>
                        </a:spcAft>
                      </a:pPr>
                      <a:r>
                        <a:rPr lang="en-US" sz="1600" b="0" dirty="0">
                          <a:latin typeface="Arial"/>
                          <a:ea typeface="Times New Roman"/>
                          <a:cs typeface="Arial"/>
                        </a:rPr>
                        <a:t>Interlock 0.8</a:t>
                      </a:r>
                      <a:endParaRPr lang="en-US" sz="1600" b="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a:latin typeface="Arial"/>
                          <a:ea typeface="Times New Roman"/>
                          <a:cs typeface="Arial"/>
                        </a:rPr>
                        <a:t>Winfield Solutions</a:t>
                      </a:r>
                      <a:endParaRPr lang="en-US" sz="1600" b="0" kern="1400" dirty="0">
                        <a:latin typeface="Arial"/>
                        <a:ea typeface="Times New Roman"/>
                        <a:cs typeface="Times New Roman"/>
                      </a:endParaRPr>
                    </a:p>
                  </a:txBody>
                  <a:tcPr marL="68580" marR="68580" marT="0" marB="0" anchor="ctr"/>
                </a:tc>
                <a:tc>
                  <a:txBody>
                    <a:bodyPr/>
                    <a:lstStyle/>
                    <a:p>
                      <a:pPr marL="0" marR="0" algn="ctr">
                        <a:spcBef>
                          <a:spcPts val="300"/>
                        </a:spcBef>
                        <a:spcAft>
                          <a:spcPts val="300"/>
                        </a:spcAft>
                      </a:pPr>
                      <a:r>
                        <a:rPr lang="en-US" sz="1600" b="0" kern="1400" dirty="0">
                          <a:latin typeface="Arial"/>
                          <a:ea typeface="Times New Roman"/>
                          <a:cs typeface="Arial"/>
                        </a:rPr>
                        <a:t>50 oz / 50 gal</a:t>
                      </a:r>
                      <a:endParaRPr lang="en-US" sz="1600" b="0" kern="1400" dirty="0">
                        <a:latin typeface="Arial"/>
                        <a:ea typeface="Times New Roman"/>
                        <a:cs typeface="Times New Roman"/>
                      </a:endParaRPr>
                    </a:p>
                  </a:txBody>
                  <a:tcPr marL="68580" marR="68580" marT="0" marB="0" anchor="ctr"/>
                </a:tc>
              </a:tr>
            </a:tbl>
          </a:graphicData>
        </a:graphic>
      </p:graphicFrame>
      <p:sp>
        <p:nvSpPr>
          <p:cNvPr id="3" name="Rectangle 2"/>
          <p:cNvSpPr/>
          <p:nvPr/>
        </p:nvSpPr>
        <p:spPr>
          <a:xfrm>
            <a:off x="304800" y="6019800"/>
            <a:ext cx="8534400" cy="646331"/>
          </a:xfrm>
          <a:prstGeom prst="rect">
            <a:avLst/>
          </a:prstGeom>
        </p:spPr>
        <p:txBody>
          <a:bodyPr wrap="square">
            <a:spAutoFit/>
          </a:bodyPr>
          <a:lstStyle/>
          <a:p>
            <a:r>
              <a:rPr lang="en-US" sz="1800" baseline="30000" dirty="0" smtClean="0">
                <a:latin typeface="Arial" pitchFamily="34" charset="0"/>
                <a:cs typeface="Arial" pitchFamily="34" charset="0"/>
              </a:rPr>
              <a:t>a</a:t>
            </a:r>
            <a:r>
              <a:rPr lang="en-US" sz="1800" dirty="0" smtClean="0">
                <a:latin typeface="Arial" pitchFamily="34" charset="0"/>
                <a:cs typeface="Arial" pitchFamily="34" charset="0"/>
              </a:rPr>
              <a:t> All tank mixes included X-77 at .25% v/v (16 ounces per 50 gallon load).</a:t>
            </a:r>
          </a:p>
          <a:p>
            <a:r>
              <a:rPr lang="en-US" sz="1800" baseline="30000" dirty="0" err="1" smtClean="0">
                <a:latin typeface="Arial" pitchFamily="34" charset="0"/>
                <a:cs typeface="Arial" pitchFamily="34" charset="0"/>
              </a:rPr>
              <a:t>b</a:t>
            </a:r>
            <a:r>
              <a:rPr lang="en-US" sz="1800" dirty="0" err="1" smtClean="0">
                <a:latin typeface="Arial" pitchFamily="34" charset="0"/>
                <a:cs typeface="Arial" pitchFamily="34" charset="0"/>
              </a:rPr>
              <a:t>Oil</a:t>
            </a:r>
            <a:r>
              <a:rPr lang="en-US" sz="1800" dirty="0" smtClean="0">
                <a:latin typeface="Arial" pitchFamily="34" charset="0"/>
                <a:cs typeface="Arial" pitchFamily="34" charset="0"/>
              </a:rPr>
              <a:t> to simulate a suggested tank mix with fungicide (Prime Oil @ 1 pint/acre).</a:t>
            </a:r>
            <a:endParaRPr lang="en-US" sz="1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76200"/>
            <a:ext cx="7239000" cy="853440"/>
          </a:xfrm>
        </p:spPr>
        <p:txBody>
          <a:bodyPr>
            <a:normAutofit/>
          </a:bodyPr>
          <a:lstStyle/>
          <a:p>
            <a:r>
              <a:rPr lang="en-US" dirty="0" smtClean="0"/>
              <a:t>Materials and Methods (2008):</a:t>
            </a:r>
          </a:p>
        </p:txBody>
      </p:sp>
      <p:sp>
        <p:nvSpPr>
          <p:cNvPr id="19459" name="Rectangle 3"/>
          <p:cNvSpPr>
            <a:spLocks noGrp="1" noChangeArrowheads="1"/>
          </p:cNvSpPr>
          <p:nvPr>
            <p:ph idx="1"/>
          </p:nvPr>
        </p:nvSpPr>
        <p:spPr>
          <a:xfrm>
            <a:off x="457200" y="1295400"/>
            <a:ext cx="8178800" cy="4171950"/>
          </a:xfrm>
        </p:spPr>
        <p:txBody>
          <a:bodyPr/>
          <a:lstStyle/>
          <a:p>
            <a:pPr>
              <a:lnSpc>
                <a:spcPct val="80000"/>
              </a:lnSpc>
            </a:pPr>
            <a:r>
              <a:rPr lang="en-US" sz="2400" dirty="0" smtClean="0"/>
              <a:t>AT 502A</a:t>
            </a:r>
            <a:r>
              <a:rPr lang="en-US" sz="1800" dirty="0" smtClean="0"/>
              <a:t>(Rucker Flying Service)</a:t>
            </a:r>
          </a:p>
          <a:p>
            <a:pPr lvl="1">
              <a:lnSpc>
                <a:spcPct val="80000"/>
              </a:lnSpc>
            </a:pPr>
            <a:r>
              <a:rPr lang="en-US" sz="2000" dirty="0" smtClean="0"/>
              <a:t>Drop booms</a:t>
            </a:r>
          </a:p>
          <a:p>
            <a:pPr lvl="1">
              <a:lnSpc>
                <a:spcPct val="80000"/>
              </a:lnSpc>
            </a:pPr>
            <a:r>
              <a:rPr lang="en-US" sz="2000" dirty="0" smtClean="0"/>
              <a:t>CP-11TT #15 straight stream nozzles w/8° deflection</a:t>
            </a:r>
          </a:p>
          <a:p>
            <a:pPr lvl="1">
              <a:lnSpc>
                <a:spcPct val="80000"/>
              </a:lnSpc>
            </a:pPr>
            <a:r>
              <a:rPr lang="en-US" sz="2000" dirty="0" smtClean="0"/>
              <a:t>44 PSI</a:t>
            </a:r>
          </a:p>
          <a:p>
            <a:pPr lvl="1">
              <a:lnSpc>
                <a:spcPct val="80000"/>
              </a:lnSpc>
            </a:pPr>
            <a:r>
              <a:rPr lang="en-US" sz="2000" dirty="0" smtClean="0"/>
              <a:t>156 mph ground speed by GPS</a:t>
            </a:r>
          </a:p>
          <a:p>
            <a:pPr lvl="1">
              <a:lnSpc>
                <a:spcPct val="80000"/>
              </a:lnSpc>
            </a:pPr>
            <a:r>
              <a:rPr lang="en-US" sz="2000" dirty="0" smtClean="0"/>
              <a:t>Droplet spectrum: Medium, %volume &lt;200 = 7.65%</a:t>
            </a:r>
            <a:endParaRPr lang="en-US" sz="1600" dirty="0" smtClean="0"/>
          </a:p>
          <a:p>
            <a:pPr>
              <a:lnSpc>
                <a:spcPct val="80000"/>
              </a:lnSpc>
            </a:pPr>
            <a:r>
              <a:rPr lang="en-US" sz="2400" dirty="0" smtClean="0"/>
              <a:t>Aircraft calibrated for 3 GPA</a:t>
            </a:r>
          </a:p>
        </p:txBody>
      </p:sp>
      <p:pic>
        <p:nvPicPr>
          <p:cNvPr id="19460" name="Picture 5" descr="P1012496"/>
          <p:cNvPicPr>
            <a:picLocks noChangeAspect="1" noChangeArrowheads="1"/>
          </p:cNvPicPr>
          <p:nvPr/>
        </p:nvPicPr>
        <p:blipFill>
          <a:blip r:embed="rId2" cstate="email"/>
          <a:srcRect/>
          <a:stretch>
            <a:fillRect/>
          </a:stretch>
        </p:blipFill>
        <p:spPr bwMode="auto">
          <a:xfrm>
            <a:off x="685800" y="3657600"/>
            <a:ext cx="7620000" cy="2803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P1012477"/>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pic>
        <p:nvPicPr>
          <p:cNvPr id="22531" name="Picture 6" descr="P1012519"/>
          <p:cNvPicPr>
            <a:picLocks noChangeAspect="1" noChangeArrowheads="1"/>
          </p:cNvPicPr>
          <p:nvPr/>
        </p:nvPicPr>
        <p:blipFill>
          <a:blip r:embed="rId3" cstate="email"/>
          <a:srcRect/>
          <a:stretch>
            <a:fillRect/>
          </a:stretch>
        </p:blipFill>
        <p:spPr bwMode="auto">
          <a:xfrm>
            <a:off x="5562600" y="4343400"/>
            <a:ext cx="3200400" cy="2308225"/>
          </a:xfrm>
          <a:prstGeom prst="rect">
            <a:avLst/>
          </a:prstGeom>
          <a:noFill/>
          <a:ln w="9525">
            <a:solidFill>
              <a:schemeClr val="bg1"/>
            </a:solidFill>
            <a:miter lim="800000"/>
            <a:headEnd/>
            <a:tailEnd/>
          </a:ln>
        </p:spPr>
      </p:pic>
      <p:pic>
        <p:nvPicPr>
          <p:cNvPr id="22532" name="Picture 7" descr="IMG_0135"/>
          <p:cNvPicPr>
            <a:picLocks noChangeAspect="1" noChangeArrowheads="1"/>
          </p:cNvPicPr>
          <p:nvPr/>
        </p:nvPicPr>
        <p:blipFill>
          <a:blip r:embed="rId4" cstate="email"/>
          <a:srcRect/>
          <a:stretch>
            <a:fillRect/>
          </a:stretch>
        </p:blipFill>
        <p:spPr bwMode="auto">
          <a:xfrm>
            <a:off x="228600" y="4953000"/>
            <a:ext cx="2286000" cy="1714500"/>
          </a:xfrm>
          <a:prstGeom prst="rect">
            <a:avLst/>
          </a:prstGeom>
          <a:noFill/>
          <a:ln w="9525">
            <a:solidFill>
              <a:schemeClr val="bg1"/>
            </a:solidFill>
            <a:miter lim="800000"/>
            <a:headEnd/>
            <a:tailEnd/>
          </a:ln>
        </p:spPr>
      </p:pic>
      <p:sp>
        <p:nvSpPr>
          <p:cNvPr id="5" name="Right Arrow 4"/>
          <p:cNvSpPr/>
          <p:nvPr/>
        </p:nvSpPr>
        <p:spPr bwMode="auto">
          <a:xfrm>
            <a:off x="990600" y="838200"/>
            <a:ext cx="762000" cy="4572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Right Arrow 5"/>
          <p:cNvSpPr/>
          <p:nvPr/>
        </p:nvSpPr>
        <p:spPr bwMode="auto">
          <a:xfrm>
            <a:off x="3200400" y="990600"/>
            <a:ext cx="762000" cy="4572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Right Arrow 6"/>
          <p:cNvSpPr/>
          <p:nvPr/>
        </p:nvSpPr>
        <p:spPr bwMode="auto">
          <a:xfrm>
            <a:off x="5943600" y="838200"/>
            <a:ext cx="762000" cy="4572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0" name="Straight Arrow Connector 9"/>
          <p:cNvCxnSpPr/>
          <p:nvPr/>
        </p:nvCxnSpPr>
        <p:spPr bwMode="auto">
          <a:xfrm rot="10800000">
            <a:off x="5410201" y="4038599"/>
            <a:ext cx="457200" cy="15240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bwMode="auto">
          <a:xfrm rot="10800000">
            <a:off x="4038600" y="4419600"/>
            <a:ext cx="457200" cy="30480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bwMode="auto">
          <a:xfrm rot="10800000">
            <a:off x="5943601" y="3810000"/>
            <a:ext cx="457200" cy="22860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bwMode="auto">
          <a:xfrm rot="10800000">
            <a:off x="6400800" y="3733800"/>
            <a:ext cx="457200" cy="15240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p:nvPr/>
        </p:nvCxnSpPr>
        <p:spPr bwMode="auto">
          <a:xfrm rot="10800000">
            <a:off x="6705600" y="3657600"/>
            <a:ext cx="304800" cy="7620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bwMode="auto">
          <a:xfrm rot="10800000">
            <a:off x="6934200" y="3581400"/>
            <a:ext cx="304800" cy="76200"/>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Drift Ranked:</a:t>
            </a:r>
            <a:endParaRPr lang="en-US" dirty="0"/>
          </a:p>
        </p:txBody>
      </p:sp>
      <p:graphicFrame>
        <p:nvGraphicFramePr>
          <p:cNvPr id="4" name="Content Placeholder 3"/>
          <p:cNvGraphicFramePr>
            <a:graphicFrameLocks noGrp="1"/>
          </p:cNvGraphicFramePr>
          <p:nvPr>
            <p:ph idx="1"/>
          </p:nvPr>
        </p:nvGraphicFramePr>
        <p:xfrm>
          <a:off x="381000" y="1600200"/>
          <a:ext cx="85344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676400" y="3395246"/>
            <a:ext cx="228600" cy="338554"/>
          </a:xfrm>
          <a:prstGeom prst="rect">
            <a:avLst/>
          </a:prstGeom>
          <a:noFill/>
        </p:spPr>
        <p:txBody>
          <a:bodyPr wrap="square" rtlCol="0">
            <a:spAutoFit/>
          </a:bodyPr>
          <a:lstStyle/>
          <a:p>
            <a:r>
              <a:rPr lang="en-US" sz="1600" dirty="0" smtClean="0"/>
              <a:t>a</a:t>
            </a:r>
            <a:endParaRPr lang="en-US" sz="1600" dirty="0"/>
          </a:p>
        </p:txBody>
      </p:sp>
      <p:sp>
        <p:nvSpPr>
          <p:cNvPr id="6" name="TextBox 5"/>
          <p:cNvSpPr txBox="1"/>
          <p:nvPr/>
        </p:nvSpPr>
        <p:spPr>
          <a:xfrm>
            <a:off x="5181600" y="2785646"/>
            <a:ext cx="533400" cy="338554"/>
          </a:xfrm>
          <a:prstGeom prst="rect">
            <a:avLst/>
          </a:prstGeom>
          <a:noFill/>
        </p:spPr>
        <p:txBody>
          <a:bodyPr wrap="square" rtlCol="0">
            <a:spAutoFit/>
          </a:bodyPr>
          <a:lstStyle/>
          <a:p>
            <a:r>
              <a:rPr lang="en-US" sz="1600" dirty="0" err="1" smtClean="0">
                <a:solidFill>
                  <a:schemeClr val="bg1"/>
                </a:solidFill>
              </a:rPr>
              <a:t>cde</a:t>
            </a:r>
            <a:endParaRPr lang="en-US" sz="1600" dirty="0">
              <a:solidFill>
                <a:schemeClr val="bg1"/>
              </a:solidFill>
            </a:endParaRPr>
          </a:p>
        </p:txBody>
      </p:sp>
      <p:sp>
        <p:nvSpPr>
          <p:cNvPr id="7" name="TextBox 6"/>
          <p:cNvSpPr txBox="1"/>
          <p:nvPr/>
        </p:nvSpPr>
        <p:spPr>
          <a:xfrm>
            <a:off x="5867400" y="2785646"/>
            <a:ext cx="381000" cy="338554"/>
          </a:xfrm>
          <a:prstGeom prst="rect">
            <a:avLst/>
          </a:prstGeom>
          <a:noFill/>
        </p:spPr>
        <p:txBody>
          <a:bodyPr wrap="square" rtlCol="0">
            <a:spAutoFit/>
          </a:bodyPr>
          <a:lstStyle/>
          <a:p>
            <a:r>
              <a:rPr lang="en-US" sz="1600" dirty="0" smtClean="0"/>
              <a:t>de</a:t>
            </a:r>
            <a:endParaRPr lang="en-US" sz="1600" dirty="0"/>
          </a:p>
        </p:txBody>
      </p:sp>
      <p:sp>
        <p:nvSpPr>
          <p:cNvPr id="8" name="TextBox 7"/>
          <p:cNvSpPr txBox="1"/>
          <p:nvPr/>
        </p:nvSpPr>
        <p:spPr>
          <a:xfrm>
            <a:off x="6477000" y="2438400"/>
            <a:ext cx="381000" cy="338554"/>
          </a:xfrm>
          <a:prstGeom prst="rect">
            <a:avLst/>
          </a:prstGeom>
          <a:noFill/>
        </p:spPr>
        <p:txBody>
          <a:bodyPr wrap="square" rtlCol="0">
            <a:spAutoFit/>
          </a:bodyPr>
          <a:lstStyle/>
          <a:p>
            <a:r>
              <a:rPr lang="en-US" sz="1600" dirty="0" err="1" smtClean="0">
                <a:solidFill>
                  <a:schemeClr val="bg1"/>
                </a:solidFill>
              </a:rPr>
              <a:t>ef</a:t>
            </a:r>
            <a:endParaRPr lang="en-US" sz="1600" dirty="0">
              <a:solidFill>
                <a:schemeClr val="bg1"/>
              </a:solidFill>
            </a:endParaRPr>
          </a:p>
        </p:txBody>
      </p:sp>
      <p:sp>
        <p:nvSpPr>
          <p:cNvPr id="9" name="TextBox 8"/>
          <p:cNvSpPr txBox="1"/>
          <p:nvPr/>
        </p:nvSpPr>
        <p:spPr>
          <a:xfrm>
            <a:off x="7086600" y="2438400"/>
            <a:ext cx="381000" cy="338554"/>
          </a:xfrm>
          <a:prstGeom prst="rect">
            <a:avLst/>
          </a:prstGeom>
          <a:noFill/>
        </p:spPr>
        <p:txBody>
          <a:bodyPr wrap="square" rtlCol="0">
            <a:spAutoFit/>
          </a:bodyPr>
          <a:lstStyle/>
          <a:p>
            <a:r>
              <a:rPr lang="en-US" sz="1600" dirty="0" err="1" smtClean="0"/>
              <a:t>ef</a:t>
            </a:r>
            <a:endParaRPr lang="en-US" sz="1600" dirty="0"/>
          </a:p>
        </p:txBody>
      </p:sp>
      <p:sp>
        <p:nvSpPr>
          <p:cNvPr id="10" name="TextBox 9"/>
          <p:cNvSpPr txBox="1"/>
          <p:nvPr/>
        </p:nvSpPr>
        <p:spPr>
          <a:xfrm>
            <a:off x="7696200" y="2252246"/>
            <a:ext cx="381000" cy="338554"/>
          </a:xfrm>
          <a:prstGeom prst="rect">
            <a:avLst/>
          </a:prstGeom>
          <a:noFill/>
        </p:spPr>
        <p:txBody>
          <a:bodyPr wrap="square" rtlCol="0">
            <a:spAutoFit/>
          </a:bodyPr>
          <a:lstStyle/>
          <a:p>
            <a:r>
              <a:rPr lang="en-US" sz="1600" dirty="0" err="1" smtClean="0"/>
              <a:t>fg</a:t>
            </a:r>
            <a:endParaRPr lang="en-US" sz="1600" dirty="0"/>
          </a:p>
        </p:txBody>
      </p:sp>
      <p:sp>
        <p:nvSpPr>
          <p:cNvPr id="11" name="TextBox 10"/>
          <p:cNvSpPr txBox="1"/>
          <p:nvPr/>
        </p:nvSpPr>
        <p:spPr>
          <a:xfrm>
            <a:off x="8305800" y="2057400"/>
            <a:ext cx="228600" cy="338554"/>
          </a:xfrm>
          <a:prstGeom prst="rect">
            <a:avLst/>
          </a:prstGeom>
          <a:noFill/>
        </p:spPr>
        <p:txBody>
          <a:bodyPr wrap="square" rtlCol="0">
            <a:spAutoFit/>
          </a:bodyPr>
          <a:lstStyle/>
          <a:p>
            <a:r>
              <a:rPr lang="en-US" sz="1600" dirty="0" smtClean="0"/>
              <a:t>g</a:t>
            </a:r>
            <a:endParaRPr lang="en-US" sz="1600" dirty="0"/>
          </a:p>
        </p:txBody>
      </p:sp>
      <p:sp>
        <p:nvSpPr>
          <p:cNvPr id="12" name="TextBox 11"/>
          <p:cNvSpPr txBox="1"/>
          <p:nvPr/>
        </p:nvSpPr>
        <p:spPr>
          <a:xfrm>
            <a:off x="2286000" y="3395246"/>
            <a:ext cx="228600" cy="338554"/>
          </a:xfrm>
          <a:prstGeom prst="rect">
            <a:avLst/>
          </a:prstGeom>
          <a:noFill/>
        </p:spPr>
        <p:txBody>
          <a:bodyPr wrap="square" rtlCol="0">
            <a:spAutoFit/>
          </a:bodyPr>
          <a:lstStyle/>
          <a:p>
            <a:r>
              <a:rPr lang="en-US" sz="1600" dirty="0" smtClean="0"/>
              <a:t>a</a:t>
            </a:r>
            <a:endParaRPr lang="en-US" sz="1600" dirty="0"/>
          </a:p>
        </p:txBody>
      </p:sp>
      <p:sp>
        <p:nvSpPr>
          <p:cNvPr id="13" name="TextBox 12"/>
          <p:cNvSpPr txBox="1"/>
          <p:nvPr/>
        </p:nvSpPr>
        <p:spPr>
          <a:xfrm>
            <a:off x="990600" y="3395246"/>
            <a:ext cx="228600" cy="338554"/>
          </a:xfrm>
          <a:prstGeom prst="rect">
            <a:avLst/>
          </a:prstGeom>
          <a:noFill/>
        </p:spPr>
        <p:txBody>
          <a:bodyPr wrap="square" rtlCol="0">
            <a:spAutoFit/>
          </a:bodyPr>
          <a:lstStyle/>
          <a:p>
            <a:r>
              <a:rPr lang="en-US" sz="1600" dirty="0" smtClean="0"/>
              <a:t>a</a:t>
            </a:r>
            <a:endParaRPr lang="en-US" sz="1600" dirty="0"/>
          </a:p>
        </p:txBody>
      </p:sp>
      <p:sp>
        <p:nvSpPr>
          <p:cNvPr id="14" name="TextBox 13"/>
          <p:cNvSpPr txBox="1"/>
          <p:nvPr/>
        </p:nvSpPr>
        <p:spPr>
          <a:xfrm>
            <a:off x="3352800" y="3090446"/>
            <a:ext cx="533400" cy="338554"/>
          </a:xfrm>
          <a:prstGeom prst="rect">
            <a:avLst/>
          </a:prstGeom>
          <a:noFill/>
        </p:spPr>
        <p:txBody>
          <a:bodyPr wrap="square" rtlCol="0">
            <a:spAutoFit/>
          </a:bodyPr>
          <a:lstStyle/>
          <a:p>
            <a:r>
              <a:rPr lang="en-US" sz="1600" dirty="0" err="1" smtClean="0"/>
              <a:t>abc</a:t>
            </a:r>
            <a:endParaRPr lang="en-US" sz="1600" dirty="0"/>
          </a:p>
        </p:txBody>
      </p:sp>
      <p:sp>
        <p:nvSpPr>
          <p:cNvPr id="15" name="TextBox 14"/>
          <p:cNvSpPr txBox="1"/>
          <p:nvPr/>
        </p:nvSpPr>
        <p:spPr>
          <a:xfrm>
            <a:off x="2819400" y="3242846"/>
            <a:ext cx="381000" cy="338554"/>
          </a:xfrm>
          <a:prstGeom prst="rect">
            <a:avLst/>
          </a:prstGeom>
          <a:noFill/>
        </p:spPr>
        <p:txBody>
          <a:bodyPr wrap="square" rtlCol="0">
            <a:spAutoFit/>
          </a:bodyPr>
          <a:lstStyle/>
          <a:p>
            <a:r>
              <a:rPr lang="en-US" sz="1600" dirty="0" err="1" smtClean="0"/>
              <a:t>ab</a:t>
            </a:r>
            <a:endParaRPr lang="en-US" sz="1600" dirty="0"/>
          </a:p>
        </p:txBody>
      </p:sp>
      <p:sp>
        <p:nvSpPr>
          <p:cNvPr id="16" name="TextBox 15"/>
          <p:cNvSpPr txBox="1"/>
          <p:nvPr/>
        </p:nvSpPr>
        <p:spPr>
          <a:xfrm>
            <a:off x="3962400" y="2861846"/>
            <a:ext cx="533400" cy="338554"/>
          </a:xfrm>
          <a:prstGeom prst="rect">
            <a:avLst/>
          </a:prstGeom>
          <a:noFill/>
        </p:spPr>
        <p:txBody>
          <a:bodyPr wrap="square" rtlCol="0">
            <a:spAutoFit/>
          </a:bodyPr>
          <a:lstStyle/>
          <a:p>
            <a:r>
              <a:rPr lang="en-US" sz="1600" dirty="0" err="1" smtClean="0"/>
              <a:t>bcd</a:t>
            </a:r>
            <a:endParaRPr lang="en-US" sz="1600" dirty="0"/>
          </a:p>
        </p:txBody>
      </p:sp>
      <p:sp>
        <p:nvSpPr>
          <p:cNvPr id="17" name="TextBox 16"/>
          <p:cNvSpPr txBox="1"/>
          <p:nvPr/>
        </p:nvSpPr>
        <p:spPr>
          <a:xfrm>
            <a:off x="4572000" y="2785646"/>
            <a:ext cx="533400" cy="338554"/>
          </a:xfrm>
          <a:prstGeom prst="rect">
            <a:avLst/>
          </a:prstGeom>
          <a:noFill/>
        </p:spPr>
        <p:txBody>
          <a:bodyPr wrap="square" rtlCol="0">
            <a:spAutoFit/>
          </a:bodyPr>
          <a:lstStyle/>
          <a:p>
            <a:r>
              <a:rPr lang="en-US" sz="1600" dirty="0" err="1" smtClean="0"/>
              <a:t>cde</a:t>
            </a:r>
            <a:endParaRPr lang="en-US" sz="1600" dirty="0"/>
          </a:p>
        </p:txBody>
      </p:sp>
      <p:sp>
        <p:nvSpPr>
          <p:cNvPr id="18" name="TextBox 17"/>
          <p:cNvSpPr txBox="1"/>
          <p:nvPr/>
        </p:nvSpPr>
        <p:spPr>
          <a:xfrm>
            <a:off x="1676400" y="1905000"/>
            <a:ext cx="1981200" cy="461665"/>
          </a:xfrm>
          <a:prstGeom prst="rect">
            <a:avLst/>
          </a:prstGeom>
          <a:solidFill>
            <a:schemeClr val="bg1"/>
          </a:solidFill>
          <a:ln>
            <a:solidFill>
              <a:schemeClr val="tx2"/>
            </a:solidFill>
          </a:ln>
        </p:spPr>
        <p:txBody>
          <a:bodyPr wrap="square" rtlCol="0">
            <a:spAutoFit/>
          </a:bodyPr>
          <a:lstStyle/>
          <a:p>
            <a:r>
              <a:rPr lang="en-US" dirty="0" smtClean="0">
                <a:solidFill>
                  <a:schemeClr val="tx2"/>
                </a:solidFill>
              </a:rPr>
              <a:t>water average</a:t>
            </a:r>
            <a:endParaRPr lang="en-US" dirty="0">
              <a:solidFill>
                <a:schemeClr val="tx2"/>
              </a:solidFill>
            </a:endParaRPr>
          </a:p>
        </p:txBody>
      </p:sp>
      <p:cxnSp>
        <p:nvCxnSpPr>
          <p:cNvPr id="20" name="Straight Arrow Connector 19"/>
          <p:cNvCxnSpPr/>
          <p:nvPr/>
        </p:nvCxnSpPr>
        <p:spPr>
          <a:xfrm rot="5400000">
            <a:off x="2324100" y="25527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570010" y="3069224"/>
            <a:ext cx="1752600" cy="338554"/>
          </a:xfrm>
          <a:prstGeom prst="rect">
            <a:avLst/>
          </a:prstGeom>
          <a:noFill/>
        </p:spPr>
        <p:txBody>
          <a:bodyPr wrap="square" rtlCol="0">
            <a:spAutoFit/>
          </a:bodyPr>
          <a:lstStyle/>
          <a:p>
            <a:r>
              <a:rPr lang="en-US" sz="1600" dirty="0" smtClean="0"/>
              <a:t>% Area Coverage</a:t>
            </a:r>
            <a:endParaRPr lang="en-US" sz="16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Solution Factor:</a:t>
            </a:r>
            <a:endParaRPr lang="en-US" dirty="0"/>
          </a:p>
        </p:txBody>
      </p:sp>
      <p:sp>
        <p:nvSpPr>
          <p:cNvPr id="6" name="Content Placeholder 5"/>
          <p:cNvSpPr>
            <a:spLocks noGrp="1"/>
          </p:cNvSpPr>
          <p:nvPr>
            <p:ph idx="1"/>
          </p:nvPr>
        </p:nvSpPr>
        <p:spPr>
          <a:xfrm>
            <a:off x="533400" y="2514600"/>
            <a:ext cx="8229600" cy="1524000"/>
          </a:xfrm>
        </p:spPr>
        <p:txBody>
          <a:bodyPr>
            <a:normAutofit/>
          </a:bodyPr>
          <a:lstStyle/>
          <a:p>
            <a:r>
              <a:rPr lang="en-US" sz="4000" dirty="0" smtClean="0"/>
              <a:t>Changes the flow rate ?????</a:t>
            </a:r>
          </a:p>
          <a:p>
            <a:r>
              <a:rPr lang="en-US" sz="4000" dirty="0" smtClean="0"/>
              <a:t>Changes the droplet spectra !!!!</a:t>
            </a:r>
            <a:endParaRPr lang="en-US" sz="4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idx="4294967295"/>
          </p:nvPr>
        </p:nvSpPr>
        <p:spPr>
          <a:xfrm>
            <a:off x="4114800" y="228600"/>
            <a:ext cx="4114800" cy="1143000"/>
          </a:xfrm>
        </p:spPr>
        <p:txBody>
          <a:bodyPr/>
          <a:lstStyle/>
          <a:p>
            <a:pPr algn="l"/>
            <a:r>
              <a:rPr lang="en-US"/>
              <a:t>Label Sections</a:t>
            </a:r>
          </a:p>
        </p:txBody>
      </p:sp>
      <p:sp>
        <p:nvSpPr>
          <p:cNvPr id="274435" name="Rectangle 3"/>
          <p:cNvSpPr>
            <a:spLocks noGrp="1" noChangeArrowheads="1"/>
          </p:cNvSpPr>
          <p:nvPr>
            <p:ph type="body" sz="half" idx="4294967295"/>
          </p:nvPr>
        </p:nvSpPr>
        <p:spPr>
          <a:xfrm>
            <a:off x="-22225" y="2819400"/>
            <a:ext cx="3832225" cy="3200400"/>
          </a:xfrm>
        </p:spPr>
        <p:txBody>
          <a:bodyPr>
            <a:normAutofit lnSpcReduction="10000"/>
          </a:bodyPr>
          <a:lstStyle/>
          <a:p>
            <a:pPr marL="533400" indent="-533400">
              <a:lnSpc>
                <a:spcPct val="90000"/>
              </a:lnSpc>
              <a:spcAft>
                <a:spcPct val="15000"/>
              </a:spcAft>
              <a:buSzTx/>
            </a:pPr>
            <a:r>
              <a:rPr lang="en-US" sz="2400" dirty="0"/>
              <a:t>The </a:t>
            </a:r>
            <a:r>
              <a:rPr lang="en-US" sz="2400" dirty="0">
                <a:solidFill>
                  <a:schemeClr val="hlink"/>
                </a:solidFill>
              </a:rPr>
              <a:t>trade name</a:t>
            </a:r>
            <a:r>
              <a:rPr lang="en-US" sz="2400" dirty="0"/>
              <a:t> does not tell you what is in the product </a:t>
            </a:r>
          </a:p>
          <a:p>
            <a:pPr marL="533400" indent="-533400">
              <a:lnSpc>
                <a:spcPct val="90000"/>
              </a:lnSpc>
              <a:spcAft>
                <a:spcPct val="15000"/>
              </a:spcAft>
              <a:buSzTx/>
            </a:pPr>
            <a:r>
              <a:rPr lang="en-US" sz="2400" dirty="0"/>
              <a:t>Go to the </a:t>
            </a:r>
            <a:r>
              <a:rPr lang="en-US" sz="2400" dirty="0">
                <a:solidFill>
                  <a:schemeClr val="hlink"/>
                </a:solidFill>
              </a:rPr>
              <a:t>active ingredients</a:t>
            </a:r>
            <a:r>
              <a:rPr lang="en-US" sz="2400" dirty="0"/>
              <a:t> section</a:t>
            </a:r>
          </a:p>
          <a:p>
            <a:pPr marL="533400" indent="-533400">
              <a:lnSpc>
                <a:spcPct val="90000"/>
              </a:lnSpc>
              <a:spcAft>
                <a:spcPct val="15000"/>
              </a:spcAft>
              <a:buSzTx/>
            </a:pPr>
            <a:r>
              <a:rPr lang="en-US" sz="2400" dirty="0"/>
              <a:t>The </a:t>
            </a:r>
            <a:r>
              <a:rPr lang="en-US" sz="2400" dirty="0">
                <a:solidFill>
                  <a:schemeClr val="hlink"/>
                </a:solidFill>
              </a:rPr>
              <a:t>EPA registration number</a:t>
            </a:r>
            <a:r>
              <a:rPr lang="en-US" sz="2400" dirty="0"/>
              <a:t> and trade name are required for pesticide recordkeeping.</a:t>
            </a:r>
          </a:p>
        </p:txBody>
      </p:sp>
      <p:pic>
        <p:nvPicPr>
          <p:cNvPr id="274436" name="Picture 4"/>
          <p:cNvPicPr>
            <a:picLocks noGrp="1" noChangeAspect="1" noChangeArrowheads="1"/>
          </p:cNvPicPr>
          <p:nvPr>
            <p:ph sz="quarter" idx="4294967295"/>
          </p:nvPr>
        </p:nvPicPr>
        <p:blipFill>
          <a:blip r:embed="rId3" cstate="print"/>
          <a:srcRect/>
          <a:stretch>
            <a:fillRect/>
          </a:stretch>
        </p:blipFill>
        <p:spPr>
          <a:xfrm>
            <a:off x="3908425" y="1381125"/>
            <a:ext cx="5181600" cy="4935538"/>
          </a:xfrm>
          <a:noFill/>
          <a:ln w="12700" cap="sq">
            <a:solidFill>
              <a:srgbClr val="000000"/>
            </a:solidFill>
            <a:headEnd type="none" w="sm" len="sm"/>
            <a:tailEnd type="none" w="sm" len="sm"/>
          </a:ln>
        </p:spPr>
      </p:pic>
      <p:sp>
        <p:nvSpPr>
          <p:cNvPr id="274437" name="Line 5"/>
          <p:cNvSpPr>
            <a:spLocks noChangeShapeType="1"/>
          </p:cNvSpPr>
          <p:nvPr/>
        </p:nvSpPr>
        <p:spPr bwMode="auto">
          <a:xfrm flipV="1">
            <a:off x="3200400" y="4419600"/>
            <a:ext cx="685800" cy="304800"/>
          </a:xfrm>
          <a:prstGeom prst="line">
            <a:avLst/>
          </a:prstGeom>
          <a:noFill/>
          <a:ln w="57150">
            <a:solidFill>
              <a:srgbClr val="FF0000"/>
            </a:solidFill>
            <a:round/>
            <a:headEnd/>
            <a:tailEnd type="triangle" w="med" len="med"/>
          </a:ln>
          <a:effectLst/>
        </p:spPr>
        <p:txBody>
          <a:bodyPr/>
          <a:lstStyle/>
          <a:p>
            <a:endParaRPr lang="en-US"/>
          </a:p>
        </p:txBody>
      </p:sp>
      <p:sp>
        <p:nvSpPr>
          <p:cNvPr id="274438" name="Line 6"/>
          <p:cNvSpPr>
            <a:spLocks noChangeShapeType="1"/>
          </p:cNvSpPr>
          <p:nvPr/>
        </p:nvSpPr>
        <p:spPr bwMode="auto">
          <a:xfrm flipV="1">
            <a:off x="2819400" y="2971800"/>
            <a:ext cx="1143000" cy="1066800"/>
          </a:xfrm>
          <a:prstGeom prst="line">
            <a:avLst/>
          </a:prstGeom>
          <a:noFill/>
          <a:ln w="57150">
            <a:solidFill>
              <a:srgbClr val="FF0000"/>
            </a:solidFill>
            <a:round/>
            <a:headEnd/>
            <a:tailEnd type="triangle" w="med" len="med"/>
          </a:ln>
          <a:effectLst/>
        </p:spPr>
        <p:txBody>
          <a:bodyPr/>
          <a:lstStyle/>
          <a:p>
            <a:endParaRPr lang="en-US"/>
          </a:p>
        </p:txBody>
      </p:sp>
      <p:sp>
        <p:nvSpPr>
          <p:cNvPr id="274439" name="Rectangle 7"/>
          <p:cNvSpPr>
            <a:spLocks noChangeArrowheads="1"/>
          </p:cNvSpPr>
          <p:nvPr/>
        </p:nvSpPr>
        <p:spPr bwMode="auto">
          <a:xfrm>
            <a:off x="3962400" y="2133600"/>
            <a:ext cx="4800600" cy="1295400"/>
          </a:xfrm>
          <a:prstGeom prst="rect">
            <a:avLst/>
          </a:prstGeom>
          <a:noFill/>
          <a:ln w="38100" cap="sq">
            <a:solidFill>
              <a:srgbClr val="FF0000"/>
            </a:solidFill>
            <a:miter lim="800000"/>
            <a:headEnd type="none" w="sm" len="sm"/>
            <a:tailEnd type="none" w="sm" len="sm"/>
          </a:ln>
          <a:effectLst/>
        </p:spPr>
        <p:txBody>
          <a:bodyPr wrap="none" anchor="ctr"/>
          <a:lstStyle/>
          <a:p>
            <a:endParaRPr lang="en-US"/>
          </a:p>
        </p:txBody>
      </p:sp>
      <p:sp>
        <p:nvSpPr>
          <p:cNvPr id="274440" name="Rectangle 8"/>
          <p:cNvSpPr>
            <a:spLocks noChangeArrowheads="1"/>
          </p:cNvSpPr>
          <p:nvPr/>
        </p:nvSpPr>
        <p:spPr bwMode="auto">
          <a:xfrm>
            <a:off x="3908425" y="4191000"/>
            <a:ext cx="1828800" cy="228600"/>
          </a:xfrm>
          <a:prstGeom prst="rect">
            <a:avLst/>
          </a:prstGeom>
          <a:noFill/>
          <a:ln w="38100" cap="sq">
            <a:solidFill>
              <a:srgbClr val="FF0000"/>
            </a:solidFill>
            <a:miter lim="800000"/>
            <a:headEnd type="none" w="sm" len="sm"/>
            <a:tailEnd type="none" w="sm" len="sm"/>
          </a:ln>
          <a:effectLst/>
        </p:spPr>
        <p:txBody>
          <a:bodyPr wrap="none" anchor="ctr"/>
          <a:lstStyle/>
          <a:p>
            <a:endParaRPr lang="en-US"/>
          </a:p>
        </p:txBody>
      </p:sp>
      <p:pic>
        <p:nvPicPr>
          <p:cNvPr id="274441" name="Picture 9"/>
          <p:cNvPicPr>
            <a:picLocks noGrp="1" noChangeAspect="1" noChangeArrowheads="1"/>
          </p:cNvPicPr>
          <p:nvPr>
            <p:ph sz="quarter" idx="4294967295"/>
          </p:nvPr>
        </p:nvPicPr>
        <p:blipFill>
          <a:blip r:embed="rId4" cstate="print"/>
          <a:srcRect/>
          <a:stretch>
            <a:fillRect/>
          </a:stretch>
        </p:blipFill>
        <p:spPr>
          <a:xfrm>
            <a:off x="152400" y="152400"/>
            <a:ext cx="3133725" cy="2076450"/>
          </a:xfrm>
          <a:noFill/>
          <a:ln w="12700" cap="sq">
            <a:solidFill>
              <a:srgbClr val="000000"/>
            </a:solidFill>
            <a:headEnd type="none" w="sm" len="sm"/>
            <a:tailEnd type="none" w="sm" len="sm"/>
          </a:ln>
        </p:spPr>
      </p:pic>
      <p:sp>
        <p:nvSpPr>
          <p:cNvPr id="274442" name="Line 10"/>
          <p:cNvSpPr>
            <a:spLocks noChangeShapeType="1"/>
          </p:cNvSpPr>
          <p:nvPr/>
        </p:nvSpPr>
        <p:spPr bwMode="auto">
          <a:xfrm flipH="1" flipV="1">
            <a:off x="914400" y="1524000"/>
            <a:ext cx="609600" cy="762000"/>
          </a:xfrm>
          <a:prstGeom prst="line">
            <a:avLst/>
          </a:prstGeom>
          <a:noFill/>
          <a:ln w="57150">
            <a:solidFill>
              <a:srgbClr val="FF0000"/>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74435">
                                            <p:txEl>
                                              <p:pRg st="0" end="0"/>
                                            </p:txEl>
                                          </p:spTgt>
                                        </p:tgtEl>
                                        <p:attrNameLst>
                                          <p:attrName>style.visibility</p:attrName>
                                        </p:attrNameLst>
                                      </p:cBhvr>
                                      <p:to>
                                        <p:strVal val="visible"/>
                                      </p:to>
                                    </p:set>
                                    <p:anim calcmode="lin" valueType="num">
                                      <p:cBhvr>
                                        <p:cTn id="7" dur="1000" fill="hold"/>
                                        <p:tgtEl>
                                          <p:spTgt spid="2744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7443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274435">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74442"/>
                                        </p:tgtEl>
                                        <p:attrNameLst>
                                          <p:attrName>style.visibility</p:attrName>
                                        </p:attrNameLst>
                                      </p:cBhvr>
                                      <p:to>
                                        <p:strVal val="visible"/>
                                      </p:to>
                                    </p:set>
                                    <p:anim calcmode="lin" valueType="num">
                                      <p:cBhvr>
                                        <p:cTn id="12" dur="1000" fill="hold"/>
                                        <p:tgtEl>
                                          <p:spTgt spid="274442"/>
                                        </p:tgtEl>
                                        <p:attrNameLst>
                                          <p:attrName>ppt_w</p:attrName>
                                        </p:attrNameLst>
                                      </p:cBhvr>
                                      <p:tavLst>
                                        <p:tav tm="0">
                                          <p:val>
                                            <p:fltVal val="0"/>
                                          </p:val>
                                        </p:tav>
                                        <p:tav tm="100000">
                                          <p:val>
                                            <p:strVal val="#ppt_w"/>
                                          </p:val>
                                        </p:tav>
                                      </p:tavLst>
                                    </p:anim>
                                    <p:anim calcmode="lin" valueType="num">
                                      <p:cBhvr>
                                        <p:cTn id="13" dur="1000" fill="hold"/>
                                        <p:tgtEl>
                                          <p:spTgt spid="274442"/>
                                        </p:tgtEl>
                                        <p:attrNameLst>
                                          <p:attrName>ppt_h</p:attrName>
                                        </p:attrNameLst>
                                      </p:cBhvr>
                                      <p:tavLst>
                                        <p:tav tm="0">
                                          <p:val>
                                            <p:fltVal val="0"/>
                                          </p:val>
                                        </p:tav>
                                        <p:tav tm="100000">
                                          <p:val>
                                            <p:strVal val="#ppt_h"/>
                                          </p:val>
                                        </p:tav>
                                      </p:tavLst>
                                    </p:anim>
                                    <p:animEffect transition="in" filter="fade">
                                      <p:cBhvr>
                                        <p:cTn id="14" dur="1000"/>
                                        <p:tgtEl>
                                          <p:spTgt spid="27444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74435">
                                            <p:txEl>
                                              <p:pRg st="1" end="1"/>
                                            </p:txEl>
                                          </p:spTgt>
                                        </p:tgtEl>
                                        <p:attrNameLst>
                                          <p:attrName>style.visibility</p:attrName>
                                        </p:attrNameLst>
                                      </p:cBhvr>
                                      <p:to>
                                        <p:strVal val="visible"/>
                                      </p:to>
                                    </p:set>
                                    <p:anim calcmode="lin" valueType="num">
                                      <p:cBhvr>
                                        <p:cTn id="19" dur="1000" fill="hold"/>
                                        <p:tgtEl>
                                          <p:spTgt spid="274435">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274435">
                                            <p:txEl>
                                              <p:pRg st="1" end="1"/>
                                            </p:txEl>
                                          </p:spTgt>
                                        </p:tgtEl>
                                        <p:attrNameLst>
                                          <p:attrName>ppt_h</p:attrName>
                                        </p:attrNameLst>
                                      </p:cBhvr>
                                      <p:tavLst>
                                        <p:tav tm="0">
                                          <p:val>
                                            <p:fltVal val="0"/>
                                          </p:val>
                                        </p:tav>
                                        <p:tav tm="100000">
                                          <p:val>
                                            <p:strVal val="#ppt_h"/>
                                          </p:val>
                                        </p:tav>
                                      </p:tavLst>
                                    </p:anim>
                                    <p:animEffect transition="in" filter="fade">
                                      <p:cBhvr>
                                        <p:cTn id="21" dur="1000"/>
                                        <p:tgtEl>
                                          <p:spTgt spid="274435">
                                            <p:txEl>
                                              <p:pRg st="1" end="1"/>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274438"/>
                                        </p:tgtEl>
                                        <p:attrNameLst>
                                          <p:attrName>style.visibility</p:attrName>
                                        </p:attrNameLst>
                                      </p:cBhvr>
                                      <p:to>
                                        <p:strVal val="visible"/>
                                      </p:to>
                                    </p:set>
                                    <p:anim calcmode="lin" valueType="num">
                                      <p:cBhvr>
                                        <p:cTn id="24" dur="1000" fill="hold"/>
                                        <p:tgtEl>
                                          <p:spTgt spid="274438"/>
                                        </p:tgtEl>
                                        <p:attrNameLst>
                                          <p:attrName>ppt_w</p:attrName>
                                        </p:attrNameLst>
                                      </p:cBhvr>
                                      <p:tavLst>
                                        <p:tav tm="0">
                                          <p:val>
                                            <p:fltVal val="0"/>
                                          </p:val>
                                        </p:tav>
                                        <p:tav tm="100000">
                                          <p:val>
                                            <p:strVal val="#ppt_w"/>
                                          </p:val>
                                        </p:tav>
                                      </p:tavLst>
                                    </p:anim>
                                    <p:anim calcmode="lin" valueType="num">
                                      <p:cBhvr>
                                        <p:cTn id="25" dur="1000" fill="hold"/>
                                        <p:tgtEl>
                                          <p:spTgt spid="274438"/>
                                        </p:tgtEl>
                                        <p:attrNameLst>
                                          <p:attrName>ppt_h</p:attrName>
                                        </p:attrNameLst>
                                      </p:cBhvr>
                                      <p:tavLst>
                                        <p:tav tm="0">
                                          <p:val>
                                            <p:fltVal val="0"/>
                                          </p:val>
                                        </p:tav>
                                        <p:tav tm="100000">
                                          <p:val>
                                            <p:strVal val="#ppt_h"/>
                                          </p:val>
                                        </p:tav>
                                      </p:tavLst>
                                    </p:anim>
                                    <p:animEffect transition="in" filter="fade">
                                      <p:cBhvr>
                                        <p:cTn id="26" dur="1000"/>
                                        <p:tgtEl>
                                          <p:spTgt spid="2744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274435">
                                            <p:txEl>
                                              <p:pRg st="2" end="2"/>
                                            </p:txEl>
                                          </p:spTgt>
                                        </p:tgtEl>
                                        <p:attrNameLst>
                                          <p:attrName>style.visibility</p:attrName>
                                        </p:attrNameLst>
                                      </p:cBhvr>
                                      <p:to>
                                        <p:strVal val="visible"/>
                                      </p:to>
                                    </p:set>
                                    <p:anim calcmode="lin" valueType="num">
                                      <p:cBhvr>
                                        <p:cTn id="31" dur="1000" fill="hold"/>
                                        <p:tgtEl>
                                          <p:spTgt spid="274435">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274435">
                                            <p:txEl>
                                              <p:pRg st="2" end="2"/>
                                            </p:txEl>
                                          </p:spTgt>
                                        </p:tgtEl>
                                        <p:attrNameLst>
                                          <p:attrName>ppt_h</p:attrName>
                                        </p:attrNameLst>
                                      </p:cBhvr>
                                      <p:tavLst>
                                        <p:tav tm="0">
                                          <p:val>
                                            <p:fltVal val="0"/>
                                          </p:val>
                                        </p:tav>
                                        <p:tav tm="100000">
                                          <p:val>
                                            <p:strVal val="#ppt_h"/>
                                          </p:val>
                                        </p:tav>
                                      </p:tavLst>
                                    </p:anim>
                                    <p:animEffect transition="in" filter="fade">
                                      <p:cBhvr>
                                        <p:cTn id="33" dur="1000"/>
                                        <p:tgtEl>
                                          <p:spTgt spid="274435">
                                            <p:txEl>
                                              <p:pRg st="2" end="2"/>
                                            </p:tx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274437"/>
                                        </p:tgtEl>
                                        <p:attrNameLst>
                                          <p:attrName>style.visibility</p:attrName>
                                        </p:attrNameLst>
                                      </p:cBhvr>
                                      <p:to>
                                        <p:strVal val="visible"/>
                                      </p:to>
                                    </p:set>
                                    <p:anim calcmode="lin" valueType="num">
                                      <p:cBhvr>
                                        <p:cTn id="36" dur="1000" fill="hold"/>
                                        <p:tgtEl>
                                          <p:spTgt spid="274437"/>
                                        </p:tgtEl>
                                        <p:attrNameLst>
                                          <p:attrName>ppt_w</p:attrName>
                                        </p:attrNameLst>
                                      </p:cBhvr>
                                      <p:tavLst>
                                        <p:tav tm="0">
                                          <p:val>
                                            <p:fltVal val="0"/>
                                          </p:val>
                                        </p:tav>
                                        <p:tav tm="100000">
                                          <p:val>
                                            <p:strVal val="#ppt_w"/>
                                          </p:val>
                                        </p:tav>
                                      </p:tavLst>
                                    </p:anim>
                                    <p:anim calcmode="lin" valueType="num">
                                      <p:cBhvr>
                                        <p:cTn id="37" dur="1000" fill="hold"/>
                                        <p:tgtEl>
                                          <p:spTgt spid="274437"/>
                                        </p:tgtEl>
                                        <p:attrNameLst>
                                          <p:attrName>ppt_h</p:attrName>
                                        </p:attrNameLst>
                                      </p:cBhvr>
                                      <p:tavLst>
                                        <p:tav tm="0">
                                          <p:val>
                                            <p:fltVal val="0"/>
                                          </p:val>
                                        </p:tav>
                                        <p:tav tm="100000">
                                          <p:val>
                                            <p:strVal val="#ppt_h"/>
                                          </p:val>
                                        </p:tav>
                                      </p:tavLst>
                                    </p:anim>
                                    <p:animEffect transition="in" filter="fade">
                                      <p:cBhvr>
                                        <p:cTn id="38" dur="1000"/>
                                        <p:tgtEl>
                                          <p:spTgt spid="274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animBg="1"/>
      <p:bldP spid="274438" grpId="0" animBg="1"/>
      <p:bldP spid="27444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Droplet Studies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ChangeArrowheads="1"/>
          </p:cNvSpPr>
          <p:nvPr/>
        </p:nvSpPr>
        <p:spPr bwMode="auto">
          <a:xfrm>
            <a:off x="457200" y="1295400"/>
            <a:ext cx="8382000" cy="381000"/>
          </a:xfrm>
          <a:prstGeom prst="rect">
            <a:avLst/>
          </a:prstGeom>
          <a:solidFill>
            <a:schemeClr val="bg1"/>
          </a:solidFill>
          <a:ln w="12700">
            <a:noFill/>
            <a:miter lim="800000"/>
            <a:headEnd/>
            <a:tailEnd/>
          </a:ln>
        </p:spPr>
        <p:txBody>
          <a:bodyPr wrap="none" anchor="ctr"/>
          <a:lstStyle/>
          <a:p>
            <a:endParaRPr lang="en-US"/>
          </a:p>
        </p:txBody>
      </p:sp>
      <p:sp>
        <p:nvSpPr>
          <p:cNvPr id="12292" name="Rectangle 3"/>
          <p:cNvSpPr>
            <a:spLocks noChangeArrowheads="1"/>
          </p:cNvSpPr>
          <p:nvPr/>
        </p:nvSpPr>
        <p:spPr bwMode="auto">
          <a:xfrm>
            <a:off x="76200" y="90488"/>
            <a:ext cx="9067800" cy="747712"/>
          </a:xfrm>
          <a:prstGeom prst="rect">
            <a:avLst/>
          </a:prstGeom>
          <a:noFill/>
          <a:ln w="9525">
            <a:noFill/>
            <a:miter lim="800000"/>
            <a:headEnd/>
            <a:tailEnd/>
          </a:ln>
        </p:spPr>
        <p:txBody>
          <a:bodyPr>
            <a:spAutoFit/>
          </a:bodyPr>
          <a:lstStyle/>
          <a:p>
            <a:pPr algn="ctr"/>
            <a:r>
              <a:rPr lang="en-US" sz="4300" b="1" dirty="0"/>
              <a:t>Volume Median Diameter   (VMD)</a:t>
            </a:r>
          </a:p>
        </p:txBody>
      </p:sp>
      <p:graphicFrame>
        <p:nvGraphicFramePr>
          <p:cNvPr id="12290" name="Object 2"/>
          <p:cNvGraphicFramePr>
            <a:graphicFrameLocks noChangeAspect="1"/>
          </p:cNvGraphicFramePr>
          <p:nvPr/>
        </p:nvGraphicFramePr>
        <p:xfrm>
          <a:off x="76200" y="533400"/>
          <a:ext cx="8978900" cy="5330825"/>
        </p:xfrm>
        <a:graphic>
          <a:graphicData uri="http://schemas.openxmlformats.org/presentationml/2006/ole">
            <p:oleObj spid="_x0000_s12290" name="Chart" r:id="rId5" imgW="8953548" imgH="5219795" progId="MSGraph.Chart.8">
              <p:embed followColorScheme="full"/>
            </p:oleObj>
          </a:graphicData>
        </a:graphic>
      </p:graphicFrame>
      <p:sp>
        <p:nvSpPr>
          <p:cNvPr id="12293" name="Text Box 5"/>
          <p:cNvSpPr txBox="1">
            <a:spLocks noChangeArrowheads="1"/>
          </p:cNvSpPr>
          <p:nvPr/>
        </p:nvSpPr>
        <p:spPr bwMode="auto">
          <a:xfrm>
            <a:off x="1289050" y="5562600"/>
            <a:ext cx="7626350" cy="457200"/>
          </a:xfrm>
          <a:prstGeom prst="rect">
            <a:avLst/>
          </a:prstGeom>
          <a:noFill/>
          <a:ln w="12700">
            <a:noFill/>
            <a:miter lim="800000"/>
            <a:headEnd type="none" w="sm" len="sm"/>
            <a:tailEnd type="none" w="sm" len="sm"/>
          </a:ln>
        </p:spPr>
        <p:txBody>
          <a:bodyPr lIns="91439" tIns="45719" rIns="91439" bIns="45719">
            <a:spAutoFit/>
          </a:bodyPr>
          <a:lstStyle/>
          <a:p>
            <a:r>
              <a:rPr lang="en-US" b="1"/>
              <a:t>     40 psi                40 psi               40 psi                70 psi</a:t>
            </a:r>
          </a:p>
        </p:txBody>
      </p:sp>
      <p:sp>
        <p:nvSpPr>
          <p:cNvPr id="12294" name="Rectangle 6" descr="Wide downward diagonal"/>
          <p:cNvSpPr>
            <a:spLocks noChangeArrowheads="1"/>
          </p:cNvSpPr>
          <p:nvPr/>
        </p:nvSpPr>
        <p:spPr bwMode="auto">
          <a:xfrm>
            <a:off x="1684338" y="4408488"/>
            <a:ext cx="265112" cy="533400"/>
          </a:xfrm>
          <a:prstGeom prst="rect">
            <a:avLst/>
          </a:prstGeom>
          <a:pattFill prst="wdDnDiag">
            <a:fgClr>
              <a:schemeClr val="bg2"/>
            </a:fgClr>
            <a:bgClr>
              <a:srgbClr val="FFFF99"/>
            </a:bgClr>
          </a:pattFill>
          <a:ln w="9525">
            <a:noFill/>
            <a:miter lim="800000"/>
            <a:headEnd/>
            <a:tailEnd/>
          </a:ln>
        </p:spPr>
        <p:txBody>
          <a:bodyPr wrap="none" anchor="ctr"/>
          <a:lstStyle/>
          <a:p>
            <a:endParaRPr lang="en-US"/>
          </a:p>
        </p:txBody>
      </p:sp>
      <p:sp>
        <p:nvSpPr>
          <p:cNvPr id="12295" name="Rectangle 7" descr="Wide downward diagonal"/>
          <p:cNvSpPr>
            <a:spLocks noChangeArrowheads="1"/>
          </p:cNvSpPr>
          <p:nvPr/>
        </p:nvSpPr>
        <p:spPr bwMode="auto">
          <a:xfrm>
            <a:off x="1989138" y="4318000"/>
            <a:ext cx="265112" cy="630238"/>
          </a:xfrm>
          <a:prstGeom prst="rect">
            <a:avLst/>
          </a:prstGeom>
          <a:pattFill prst="wdDnDiag">
            <a:fgClr>
              <a:schemeClr val="bg2"/>
            </a:fgClr>
            <a:bgClr>
              <a:schemeClr val="accent1"/>
            </a:bgClr>
          </a:pattFill>
          <a:ln w="9525">
            <a:noFill/>
            <a:miter lim="800000"/>
            <a:headEnd/>
            <a:tailEnd/>
          </a:ln>
        </p:spPr>
        <p:txBody>
          <a:bodyPr wrap="none" anchor="ctr"/>
          <a:lstStyle/>
          <a:p>
            <a:endParaRPr lang="en-US"/>
          </a:p>
        </p:txBody>
      </p:sp>
      <p:sp>
        <p:nvSpPr>
          <p:cNvPr id="12296" name="Rectangle 8" descr="Wide downward diagonal"/>
          <p:cNvSpPr>
            <a:spLocks noChangeArrowheads="1"/>
          </p:cNvSpPr>
          <p:nvPr/>
        </p:nvSpPr>
        <p:spPr bwMode="auto">
          <a:xfrm>
            <a:off x="2274888" y="4335463"/>
            <a:ext cx="265112" cy="612775"/>
          </a:xfrm>
          <a:prstGeom prst="rect">
            <a:avLst/>
          </a:prstGeom>
          <a:pattFill prst="wdDnDiag">
            <a:fgClr>
              <a:schemeClr val="bg2"/>
            </a:fgClr>
            <a:bgClr>
              <a:srgbClr val="CC99FF"/>
            </a:bgClr>
          </a:pattFill>
          <a:ln w="9525">
            <a:noFill/>
            <a:miter lim="800000"/>
            <a:headEnd/>
            <a:tailEnd/>
          </a:ln>
        </p:spPr>
        <p:txBody>
          <a:bodyPr wrap="none" anchor="ctr"/>
          <a:lstStyle/>
          <a:p>
            <a:endParaRPr lang="en-US"/>
          </a:p>
        </p:txBody>
      </p:sp>
      <p:sp>
        <p:nvSpPr>
          <p:cNvPr id="12297" name="Rectangle 9" descr="Wide downward diagonal"/>
          <p:cNvSpPr>
            <a:spLocks noChangeArrowheads="1"/>
          </p:cNvSpPr>
          <p:nvPr/>
        </p:nvSpPr>
        <p:spPr bwMode="auto">
          <a:xfrm>
            <a:off x="2566988" y="4381500"/>
            <a:ext cx="265112" cy="566738"/>
          </a:xfrm>
          <a:prstGeom prst="rect">
            <a:avLst/>
          </a:prstGeom>
          <a:pattFill prst="wdDnDiag">
            <a:fgClr>
              <a:schemeClr val="bg2"/>
            </a:fgClr>
            <a:bgClr>
              <a:schemeClr val="accent2"/>
            </a:bgClr>
          </a:pattFill>
          <a:ln w="9525">
            <a:noFill/>
            <a:miter lim="800000"/>
            <a:headEnd/>
            <a:tailEnd/>
          </a:ln>
        </p:spPr>
        <p:txBody>
          <a:bodyPr wrap="none" anchor="ctr"/>
          <a:lstStyle/>
          <a:p>
            <a:endParaRPr lang="en-US"/>
          </a:p>
        </p:txBody>
      </p:sp>
      <p:sp>
        <p:nvSpPr>
          <p:cNvPr id="12298" name="Rectangle 10" descr="Wide downward diagonal"/>
          <p:cNvSpPr>
            <a:spLocks noChangeArrowheads="1"/>
          </p:cNvSpPr>
          <p:nvPr/>
        </p:nvSpPr>
        <p:spPr bwMode="auto">
          <a:xfrm>
            <a:off x="2859088" y="4344988"/>
            <a:ext cx="265112" cy="603250"/>
          </a:xfrm>
          <a:prstGeom prst="rect">
            <a:avLst/>
          </a:prstGeom>
          <a:pattFill prst="wdDnDiag">
            <a:fgClr>
              <a:schemeClr val="bg2"/>
            </a:fgClr>
            <a:bgClr>
              <a:srgbClr val="B5F6A6"/>
            </a:bgClr>
          </a:pattFill>
          <a:ln w="9525">
            <a:noFill/>
            <a:miter lim="800000"/>
            <a:headEnd/>
            <a:tailEnd/>
          </a:ln>
        </p:spPr>
        <p:txBody>
          <a:bodyPr wrap="none" anchor="ctr"/>
          <a:lstStyle/>
          <a:p>
            <a:endParaRPr lang="en-US"/>
          </a:p>
        </p:txBody>
      </p:sp>
      <p:sp>
        <p:nvSpPr>
          <p:cNvPr id="12299" name="Rectangle 11" descr="Wide downward diagonal"/>
          <p:cNvSpPr>
            <a:spLocks noChangeArrowheads="1"/>
          </p:cNvSpPr>
          <p:nvPr/>
        </p:nvSpPr>
        <p:spPr bwMode="auto">
          <a:xfrm>
            <a:off x="3525838" y="4437063"/>
            <a:ext cx="265112" cy="503237"/>
          </a:xfrm>
          <a:prstGeom prst="rect">
            <a:avLst/>
          </a:prstGeom>
          <a:pattFill prst="wdDnDiag">
            <a:fgClr>
              <a:schemeClr val="bg2"/>
            </a:fgClr>
            <a:bgClr>
              <a:srgbClr val="FFFF99"/>
            </a:bgClr>
          </a:pattFill>
          <a:ln w="9525">
            <a:noFill/>
            <a:miter lim="800000"/>
            <a:headEnd/>
            <a:tailEnd/>
          </a:ln>
        </p:spPr>
        <p:txBody>
          <a:bodyPr wrap="none" anchor="ctr"/>
          <a:lstStyle/>
          <a:p>
            <a:endParaRPr lang="en-US"/>
          </a:p>
        </p:txBody>
      </p:sp>
      <p:sp>
        <p:nvSpPr>
          <p:cNvPr id="12300" name="Rectangle 12" descr="Wide downward diagonal"/>
          <p:cNvSpPr>
            <a:spLocks noChangeArrowheads="1"/>
          </p:cNvSpPr>
          <p:nvPr/>
        </p:nvSpPr>
        <p:spPr bwMode="auto">
          <a:xfrm>
            <a:off x="3827463" y="4400550"/>
            <a:ext cx="265112" cy="539750"/>
          </a:xfrm>
          <a:prstGeom prst="rect">
            <a:avLst/>
          </a:prstGeom>
          <a:pattFill prst="wdDnDiag">
            <a:fgClr>
              <a:schemeClr val="bg2"/>
            </a:fgClr>
            <a:bgClr>
              <a:schemeClr val="accent1"/>
            </a:bgClr>
          </a:pattFill>
          <a:ln w="9525">
            <a:noFill/>
            <a:miter lim="800000"/>
            <a:headEnd/>
            <a:tailEnd/>
          </a:ln>
        </p:spPr>
        <p:txBody>
          <a:bodyPr wrap="none" anchor="ctr"/>
          <a:lstStyle/>
          <a:p>
            <a:endParaRPr lang="en-US"/>
          </a:p>
        </p:txBody>
      </p:sp>
      <p:sp>
        <p:nvSpPr>
          <p:cNvPr id="12301" name="Rectangle 13" descr="Wide downward diagonal"/>
          <p:cNvSpPr>
            <a:spLocks noChangeArrowheads="1"/>
          </p:cNvSpPr>
          <p:nvPr/>
        </p:nvSpPr>
        <p:spPr bwMode="auto">
          <a:xfrm>
            <a:off x="4111625" y="4573588"/>
            <a:ext cx="265113" cy="365125"/>
          </a:xfrm>
          <a:prstGeom prst="rect">
            <a:avLst/>
          </a:prstGeom>
          <a:pattFill prst="wdDnDiag">
            <a:fgClr>
              <a:schemeClr val="bg2"/>
            </a:fgClr>
            <a:bgClr>
              <a:srgbClr val="CC99FF"/>
            </a:bgClr>
          </a:pattFill>
          <a:ln w="9525">
            <a:noFill/>
            <a:miter lim="800000"/>
            <a:headEnd/>
            <a:tailEnd/>
          </a:ln>
        </p:spPr>
        <p:txBody>
          <a:bodyPr wrap="none" anchor="ctr"/>
          <a:lstStyle/>
          <a:p>
            <a:endParaRPr lang="en-US"/>
          </a:p>
        </p:txBody>
      </p:sp>
      <p:sp>
        <p:nvSpPr>
          <p:cNvPr id="12302" name="Rectangle 14" descr="Wide downward diagonal"/>
          <p:cNvSpPr>
            <a:spLocks noChangeArrowheads="1"/>
          </p:cNvSpPr>
          <p:nvPr/>
        </p:nvSpPr>
        <p:spPr bwMode="auto">
          <a:xfrm>
            <a:off x="4403725" y="4556125"/>
            <a:ext cx="265113" cy="384175"/>
          </a:xfrm>
          <a:prstGeom prst="rect">
            <a:avLst/>
          </a:prstGeom>
          <a:pattFill prst="wdDnDiag">
            <a:fgClr>
              <a:schemeClr val="bg2"/>
            </a:fgClr>
            <a:bgClr>
              <a:schemeClr val="accent2"/>
            </a:bgClr>
          </a:pattFill>
          <a:ln w="9525">
            <a:noFill/>
            <a:miter lim="800000"/>
            <a:headEnd/>
            <a:tailEnd/>
          </a:ln>
        </p:spPr>
        <p:txBody>
          <a:bodyPr wrap="none" anchor="ctr"/>
          <a:lstStyle/>
          <a:p>
            <a:endParaRPr lang="en-US"/>
          </a:p>
        </p:txBody>
      </p:sp>
      <p:sp>
        <p:nvSpPr>
          <p:cNvPr id="12303" name="Rectangle 15" descr="Wide downward diagonal"/>
          <p:cNvSpPr>
            <a:spLocks noChangeArrowheads="1"/>
          </p:cNvSpPr>
          <p:nvPr/>
        </p:nvSpPr>
        <p:spPr bwMode="auto">
          <a:xfrm>
            <a:off x="4687888" y="4427538"/>
            <a:ext cx="265112" cy="520700"/>
          </a:xfrm>
          <a:prstGeom prst="rect">
            <a:avLst/>
          </a:prstGeom>
          <a:pattFill prst="wdDnDiag">
            <a:fgClr>
              <a:schemeClr val="bg2"/>
            </a:fgClr>
            <a:bgClr>
              <a:srgbClr val="C5F3B5"/>
            </a:bgClr>
          </a:pattFill>
          <a:ln w="9525">
            <a:noFill/>
            <a:miter lim="800000"/>
            <a:headEnd/>
            <a:tailEnd/>
          </a:ln>
        </p:spPr>
        <p:txBody>
          <a:bodyPr wrap="none" anchor="ctr"/>
          <a:lstStyle/>
          <a:p>
            <a:endParaRPr lang="en-US"/>
          </a:p>
        </p:txBody>
      </p:sp>
      <p:sp>
        <p:nvSpPr>
          <p:cNvPr id="12304" name="Rectangle 16" descr="Wide downward diagonal"/>
          <p:cNvSpPr>
            <a:spLocks noChangeArrowheads="1"/>
          </p:cNvSpPr>
          <p:nvPr/>
        </p:nvSpPr>
        <p:spPr bwMode="auto">
          <a:xfrm>
            <a:off x="5422900" y="4437063"/>
            <a:ext cx="265113" cy="511175"/>
          </a:xfrm>
          <a:prstGeom prst="rect">
            <a:avLst/>
          </a:prstGeom>
          <a:pattFill prst="wdDnDiag">
            <a:fgClr>
              <a:schemeClr val="bg2"/>
            </a:fgClr>
            <a:bgClr>
              <a:srgbClr val="FFFF99"/>
            </a:bgClr>
          </a:pattFill>
          <a:ln w="9525">
            <a:noFill/>
            <a:miter lim="800000"/>
            <a:headEnd/>
            <a:tailEnd/>
          </a:ln>
        </p:spPr>
        <p:txBody>
          <a:bodyPr wrap="none" anchor="ctr"/>
          <a:lstStyle/>
          <a:p>
            <a:endParaRPr lang="en-US"/>
          </a:p>
        </p:txBody>
      </p:sp>
      <p:sp>
        <p:nvSpPr>
          <p:cNvPr id="12305" name="Rectangle 17" descr="Wide downward diagonal"/>
          <p:cNvSpPr>
            <a:spLocks noChangeArrowheads="1"/>
          </p:cNvSpPr>
          <p:nvPr/>
        </p:nvSpPr>
        <p:spPr bwMode="auto">
          <a:xfrm>
            <a:off x="5724525" y="4408488"/>
            <a:ext cx="265113" cy="539750"/>
          </a:xfrm>
          <a:prstGeom prst="rect">
            <a:avLst/>
          </a:prstGeom>
          <a:pattFill prst="wdDnDiag">
            <a:fgClr>
              <a:schemeClr val="bg2"/>
            </a:fgClr>
            <a:bgClr>
              <a:schemeClr val="accent1"/>
            </a:bgClr>
          </a:pattFill>
          <a:ln w="9525">
            <a:noFill/>
            <a:miter lim="800000"/>
            <a:headEnd/>
            <a:tailEnd/>
          </a:ln>
        </p:spPr>
        <p:txBody>
          <a:bodyPr wrap="none" anchor="ctr"/>
          <a:lstStyle/>
          <a:p>
            <a:endParaRPr lang="en-US"/>
          </a:p>
        </p:txBody>
      </p:sp>
      <p:sp>
        <p:nvSpPr>
          <p:cNvPr id="12306" name="Rectangle 18" descr="Wide downward diagonal"/>
          <p:cNvSpPr>
            <a:spLocks noChangeArrowheads="1"/>
          </p:cNvSpPr>
          <p:nvPr/>
        </p:nvSpPr>
        <p:spPr bwMode="auto">
          <a:xfrm>
            <a:off x="6008688" y="4576763"/>
            <a:ext cx="265112" cy="365125"/>
          </a:xfrm>
          <a:prstGeom prst="rect">
            <a:avLst/>
          </a:prstGeom>
          <a:pattFill prst="wdDnDiag">
            <a:fgClr>
              <a:schemeClr val="bg2"/>
            </a:fgClr>
            <a:bgClr>
              <a:srgbClr val="CC99FF"/>
            </a:bgClr>
          </a:pattFill>
          <a:ln w="9525">
            <a:noFill/>
            <a:miter lim="800000"/>
            <a:headEnd/>
            <a:tailEnd/>
          </a:ln>
        </p:spPr>
        <p:txBody>
          <a:bodyPr wrap="none" anchor="ctr"/>
          <a:lstStyle/>
          <a:p>
            <a:endParaRPr lang="en-US"/>
          </a:p>
        </p:txBody>
      </p:sp>
      <p:sp>
        <p:nvSpPr>
          <p:cNvPr id="12307" name="Rectangle 19" descr="Wide downward diagonal"/>
          <p:cNvSpPr>
            <a:spLocks noChangeArrowheads="1"/>
          </p:cNvSpPr>
          <p:nvPr/>
        </p:nvSpPr>
        <p:spPr bwMode="auto">
          <a:xfrm>
            <a:off x="6300788" y="4556125"/>
            <a:ext cx="265112" cy="384175"/>
          </a:xfrm>
          <a:prstGeom prst="rect">
            <a:avLst/>
          </a:prstGeom>
          <a:pattFill prst="wdDnDiag">
            <a:fgClr>
              <a:schemeClr val="bg2"/>
            </a:fgClr>
            <a:bgClr>
              <a:schemeClr val="accent2"/>
            </a:bgClr>
          </a:pattFill>
          <a:ln w="9525">
            <a:noFill/>
            <a:miter lim="800000"/>
            <a:headEnd/>
            <a:tailEnd/>
          </a:ln>
        </p:spPr>
        <p:txBody>
          <a:bodyPr wrap="none" anchor="ctr"/>
          <a:lstStyle/>
          <a:p>
            <a:endParaRPr lang="en-US"/>
          </a:p>
        </p:txBody>
      </p:sp>
      <p:sp>
        <p:nvSpPr>
          <p:cNvPr id="12308" name="Rectangle 20" descr="Wide downward diagonal"/>
          <p:cNvSpPr>
            <a:spLocks noChangeArrowheads="1"/>
          </p:cNvSpPr>
          <p:nvPr/>
        </p:nvSpPr>
        <p:spPr bwMode="auto">
          <a:xfrm>
            <a:off x="6592888" y="4430713"/>
            <a:ext cx="265112" cy="511175"/>
          </a:xfrm>
          <a:prstGeom prst="rect">
            <a:avLst/>
          </a:prstGeom>
          <a:pattFill prst="wdDnDiag">
            <a:fgClr>
              <a:schemeClr val="bg2"/>
            </a:fgClr>
            <a:bgClr>
              <a:srgbClr val="BDFFBD"/>
            </a:bgClr>
          </a:pattFill>
          <a:ln w="9525">
            <a:noFill/>
            <a:miter lim="800000"/>
            <a:headEnd/>
            <a:tailEnd/>
          </a:ln>
        </p:spPr>
        <p:txBody>
          <a:bodyPr wrap="none" anchor="ctr"/>
          <a:lstStyle/>
          <a:p>
            <a:endParaRPr lang="en-US"/>
          </a:p>
        </p:txBody>
      </p:sp>
      <p:sp>
        <p:nvSpPr>
          <p:cNvPr id="12309" name="Rectangle 21" descr="Wide downward diagonal"/>
          <p:cNvSpPr>
            <a:spLocks noChangeArrowheads="1"/>
          </p:cNvSpPr>
          <p:nvPr/>
        </p:nvSpPr>
        <p:spPr bwMode="auto">
          <a:xfrm>
            <a:off x="7269163" y="4665663"/>
            <a:ext cx="265112" cy="274637"/>
          </a:xfrm>
          <a:prstGeom prst="rect">
            <a:avLst/>
          </a:prstGeom>
          <a:pattFill prst="wdDnDiag">
            <a:fgClr>
              <a:schemeClr val="bg2"/>
            </a:fgClr>
            <a:bgClr>
              <a:srgbClr val="FFFF99"/>
            </a:bgClr>
          </a:pattFill>
          <a:ln w="9525">
            <a:noFill/>
            <a:miter lim="800000"/>
            <a:headEnd/>
            <a:tailEnd/>
          </a:ln>
        </p:spPr>
        <p:txBody>
          <a:bodyPr wrap="none" anchor="ctr"/>
          <a:lstStyle/>
          <a:p>
            <a:endParaRPr lang="en-US"/>
          </a:p>
        </p:txBody>
      </p:sp>
      <p:sp>
        <p:nvSpPr>
          <p:cNvPr id="12310" name="Rectangle 22" descr="Wide downward diagonal"/>
          <p:cNvSpPr>
            <a:spLocks noChangeArrowheads="1"/>
          </p:cNvSpPr>
          <p:nvPr/>
        </p:nvSpPr>
        <p:spPr bwMode="auto">
          <a:xfrm>
            <a:off x="7550150" y="4576763"/>
            <a:ext cx="265113" cy="365125"/>
          </a:xfrm>
          <a:prstGeom prst="rect">
            <a:avLst/>
          </a:prstGeom>
          <a:pattFill prst="wdDnDiag">
            <a:fgClr>
              <a:schemeClr val="bg2"/>
            </a:fgClr>
            <a:bgClr>
              <a:schemeClr val="accent1"/>
            </a:bgClr>
          </a:pattFill>
          <a:ln w="9525">
            <a:noFill/>
            <a:miter lim="800000"/>
            <a:headEnd/>
            <a:tailEnd/>
          </a:ln>
        </p:spPr>
        <p:txBody>
          <a:bodyPr wrap="none" anchor="ctr"/>
          <a:lstStyle/>
          <a:p>
            <a:endParaRPr lang="en-US"/>
          </a:p>
        </p:txBody>
      </p:sp>
      <p:sp>
        <p:nvSpPr>
          <p:cNvPr id="12311" name="Rectangle 23" descr="Wide downward diagonal"/>
          <p:cNvSpPr>
            <a:spLocks noChangeArrowheads="1"/>
          </p:cNvSpPr>
          <p:nvPr/>
        </p:nvSpPr>
        <p:spPr bwMode="auto">
          <a:xfrm>
            <a:off x="7845425" y="4371975"/>
            <a:ext cx="265113" cy="566738"/>
          </a:xfrm>
          <a:prstGeom prst="rect">
            <a:avLst/>
          </a:prstGeom>
          <a:pattFill prst="wdDnDiag">
            <a:fgClr>
              <a:schemeClr val="bg2"/>
            </a:fgClr>
            <a:bgClr>
              <a:srgbClr val="CC99FF"/>
            </a:bgClr>
          </a:pattFill>
          <a:ln w="9525">
            <a:noFill/>
            <a:miter lim="800000"/>
            <a:headEnd/>
            <a:tailEnd/>
          </a:ln>
        </p:spPr>
        <p:txBody>
          <a:bodyPr wrap="none" anchor="ctr"/>
          <a:lstStyle/>
          <a:p>
            <a:endParaRPr lang="en-US"/>
          </a:p>
        </p:txBody>
      </p:sp>
      <p:sp>
        <p:nvSpPr>
          <p:cNvPr id="12312" name="Rectangle 24" descr="Wide downward diagonal"/>
          <p:cNvSpPr>
            <a:spLocks noChangeArrowheads="1"/>
          </p:cNvSpPr>
          <p:nvPr/>
        </p:nvSpPr>
        <p:spPr bwMode="auto">
          <a:xfrm>
            <a:off x="8137525" y="4344988"/>
            <a:ext cx="265113" cy="603250"/>
          </a:xfrm>
          <a:prstGeom prst="rect">
            <a:avLst/>
          </a:prstGeom>
          <a:pattFill prst="wdDnDiag">
            <a:fgClr>
              <a:schemeClr val="bg2"/>
            </a:fgClr>
            <a:bgClr>
              <a:schemeClr val="accent2"/>
            </a:bgClr>
          </a:pattFill>
          <a:ln w="9525">
            <a:noFill/>
            <a:miter lim="800000"/>
            <a:headEnd/>
            <a:tailEnd/>
          </a:ln>
        </p:spPr>
        <p:txBody>
          <a:bodyPr wrap="none" anchor="ctr"/>
          <a:lstStyle/>
          <a:p>
            <a:endParaRPr lang="en-US"/>
          </a:p>
        </p:txBody>
      </p:sp>
      <p:sp>
        <p:nvSpPr>
          <p:cNvPr id="12313" name="Rectangle 25" descr="Wide downward diagonal"/>
          <p:cNvSpPr>
            <a:spLocks noChangeArrowheads="1"/>
          </p:cNvSpPr>
          <p:nvPr/>
        </p:nvSpPr>
        <p:spPr bwMode="auto">
          <a:xfrm>
            <a:off x="8421688" y="4592638"/>
            <a:ext cx="265112" cy="357187"/>
          </a:xfrm>
          <a:prstGeom prst="rect">
            <a:avLst/>
          </a:prstGeom>
          <a:pattFill prst="wdDnDiag">
            <a:fgClr>
              <a:schemeClr val="bg2"/>
            </a:fgClr>
            <a:bgClr>
              <a:srgbClr val="C1FFC1"/>
            </a:bgClr>
          </a:pattFill>
          <a:ln w="9525">
            <a:noFill/>
            <a:miter lim="800000"/>
            <a:headEnd/>
            <a:tailEnd/>
          </a:ln>
        </p:spPr>
        <p:txBody>
          <a:bodyPr wrap="none" anchor="ctr"/>
          <a:lstStyle/>
          <a:p>
            <a:endParaRPr lang="en-US"/>
          </a:p>
        </p:txBody>
      </p:sp>
      <p:sp>
        <p:nvSpPr>
          <p:cNvPr id="12314" name="Rectangle 26" descr="Wide downward diagonal"/>
          <p:cNvSpPr>
            <a:spLocks noChangeArrowheads="1"/>
          </p:cNvSpPr>
          <p:nvPr/>
        </p:nvSpPr>
        <p:spPr bwMode="auto">
          <a:xfrm>
            <a:off x="5257800" y="1357313"/>
            <a:ext cx="152400" cy="152400"/>
          </a:xfrm>
          <a:prstGeom prst="rect">
            <a:avLst/>
          </a:prstGeom>
          <a:pattFill prst="wdDnDiag">
            <a:fgClr>
              <a:schemeClr val="bg2"/>
            </a:fgClr>
            <a:bgClr>
              <a:schemeClr val="tx1"/>
            </a:bgClr>
          </a:pattFill>
          <a:ln w="9525">
            <a:noFill/>
            <a:miter lim="800000"/>
            <a:headEnd/>
            <a:tailEnd/>
          </a:ln>
        </p:spPr>
        <p:txBody>
          <a:bodyPr wrap="none" anchor="ctr"/>
          <a:lstStyle/>
          <a:p>
            <a:endParaRPr lang="en-US"/>
          </a:p>
        </p:txBody>
      </p:sp>
      <p:sp>
        <p:nvSpPr>
          <p:cNvPr id="12315" name="Text Box 27"/>
          <p:cNvSpPr txBox="1">
            <a:spLocks noChangeArrowheads="1"/>
          </p:cNvSpPr>
          <p:nvPr/>
        </p:nvSpPr>
        <p:spPr bwMode="auto">
          <a:xfrm>
            <a:off x="5416550" y="1219200"/>
            <a:ext cx="2584450" cy="366713"/>
          </a:xfrm>
          <a:prstGeom prst="rect">
            <a:avLst/>
          </a:prstGeom>
          <a:noFill/>
          <a:ln w="9525">
            <a:noFill/>
            <a:miter lim="800000"/>
            <a:headEnd/>
            <a:tailEnd/>
          </a:ln>
        </p:spPr>
        <p:txBody>
          <a:bodyPr wrap="none">
            <a:spAutoFit/>
          </a:bodyPr>
          <a:lstStyle/>
          <a:p>
            <a:r>
              <a:rPr lang="en-US" b="1"/>
              <a:t>% less than 210 Microns</a:t>
            </a:r>
          </a:p>
        </p:txBody>
      </p:sp>
      <p:sp>
        <p:nvSpPr>
          <p:cNvPr id="12316" name="Text Box 28"/>
          <p:cNvSpPr txBox="1">
            <a:spLocks noChangeArrowheads="1"/>
          </p:cNvSpPr>
          <p:nvPr/>
        </p:nvSpPr>
        <p:spPr bwMode="auto">
          <a:xfrm>
            <a:off x="1638300" y="4064000"/>
            <a:ext cx="374650" cy="320675"/>
          </a:xfrm>
          <a:prstGeom prst="rect">
            <a:avLst/>
          </a:prstGeom>
          <a:noFill/>
          <a:ln w="9525">
            <a:noFill/>
            <a:miter lim="800000"/>
            <a:headEnd/>
            <a:tailEnd/>
          </a:ln>
        </p:spPr>
        <p:txBody>
          <a:bodyPr wrap="none">
            <a:spAutoFit/>
          </a:bodyPr>
          <a:lstStyle/>
          <a:p>
            <a:r>
              <a:rPr lang="en-US" sz="1500" b="1"/>
              <a:t>37</a:t>
            </a:r>
          </a:p>
        </p:txBody>
      </p:sp>
      <p:sp>
        <p:nvSpPr>
          <p:cNvPr id="12317" name="Text Box 29"/>
          <p:cNvSpPr txBox="1">
            <a:spLocks noChangeArrowheads="1"/>
          </p:cNvSpPr>
          <p:nvPr/>
        </p:nvSpPr>
        <p:spPr bwMode="auto">
          <a:xfrm>
            <a:off x="1933575" y="3998913"/>
            <a:ext cx="374650" cy="320675"/>
          </a:xfrm>
          <a:prstGeom prst="rect">
            <a:avLst/>
          </a:prstGeom>
          <a:noFill/>
          <a:ln w="9525">
            <a:noFill/>
            <a:miter lim="800000"/>
            <a:headEnd/>
            <a:tailEnd/>
          </a:ln>
        </p:spPr>
        <p:txBody>
          <a:bodyPr wrap="none">
            <a:spAutoFit/>
          </a:bodyPr>
          <a:lstStyle/>
          <a:p>
            <a:r>
              <a:rPr lang="en-US" sz="1500" b="1"/>
              <a:t>51</a:t>
            </a:r>
          </a:p>
        </p:txBody>
      </p:sp>
      <p:sp>
        <p:nvSpPr>
          <p:cNvPr id="12318" name="Text Box 30"/>
          <p:cNvSpPr txBox="1">
            <a:spLocks noChangeArrowheads="1"/>
          </p:cNvSpPr>
          <p:nvPr/>
        </p:nvSpPr>
        <p:spPr bwMode="auto">
          <a:xfrm>
            <a:off x="2219325" y="4064000"/>
            <a:ext cx="374650" cy="320675"/>
          </a:xfrm>
          <a:prstGeom prst="rect">
            <a:avLst/>
          </a:prstGeom>
          <a:noFill/>
          <a:ln w="9525">
            <a:noFill/>
            <a:miter lim="800000"/>
            <a:headEnd/>
            <a:tailEnd/>
          </a:ln>
        </p:spPr>
        <p:txBody>
          <a:bodyPr wrap="none">
            <a:spAutoFit/>
          </a:bodyPr>
          <a:lstStyle/>
          <a:p>
            <a:r>
              <a:rPr lang="en-US" sz="1500" b="1"/>
              <a:t>36</a:t>
            </a:r>
          </a:p>
        </p:txBody>
      </p:sp>
      <p:sp>
        <p:nvSpPr>
          <p:cNvPr id="12319" name="Text Box 31"/>
          <p:cNvSpPr txBox="1">
            <a:spLocks noChangeArrowheads="1"/>
          </p:cNvSpPr>
          <p:nvPr/>
        </p:nvSpPr>
        <p:spPr bwMode="auto">
          <a:xfrm>
            <a:off x="2505075" y="3998913"/>
            <a:ext cx="374650" cy="320675"/>
          </a:xfrm>
          <a:prstGeom prst="rect">
            <a:avLst/>
          </a:prstGeom>
          <a:noFill/>
          <a:ln w="9525">
            <a:noFill/>
            <a:miter lim="800000"/>
            <a:headEnd/>
            <a:tailEnd/>
          </a:ln>
        </p:spPr>
        <p:txBody>
          <a:bodyPr wrap="none">
            <a:spAutoFit/>
          </a:bodyPr>
          <a:lstStyle/>
          <a:p>
            <a:r>
              <a:rPr lang="en-US" sz="1500" b="1"/>
              <a:t>35</a:t>
            </a:r>
          </a:p>
        </p:txBody>
      </p:sp>
      <p:sp>
        <p:nvSpPr>
          <p:cNvPr id="12320" name="Text Box 32"/>
          <p:cNvSpPr txBox="1">
            <a:spLocks noChangeArrowheads="1"/>
          </p:cNvSpPr>
          <p:nvPr/>
        </p:nvSpPr>
        <p:spPr bwMode="auto">
          <a:xfrm>
            <a:off x="2800350" y="4064000"/>
            <a:ext cx="374650" cy="320675"/>
          </a:xfrm>
          <a:prstGeom prst="rect">
            <a:avLst/>
          </a:prstGeom>
          <a:noFill/>
          <a:ln w="9525">
            <a:noFill/>
            <a:miter lim="800000"/>
            <a:headEnd/>
            <a:tailEnd/>
          </a:ln>
        </p:spPr>
        <p:txBody>
          <a:bodyPr wrap="none">
            <a:spAutoFit/>
          </a:bodyPr>
          <a:lstStyle/>
          <a:p>
            <a:r>
              <a:rPr lang="en-US" sz="1500" b="1"/>
              <a:t>45</a:t>
            </a:r>
          </a:p>
        </p:txBody>
      </p:sp>
      <p:sp>
        <p:nvSpPr>
          <p:cNvPr id="12321" name="Text Box 33"/>
          <p:cNvSpPr txBox="1">
            <a:spLocks noChangeArrowheads="1"/>
          </p:cNvSpPr>
          <p:nvPr/>
        </p:nvSpPr>
        <p:spPr bwMode="auto">
          <a:xfrm>
            <a:off x="3460750" y="3987800"/>
            <a:ext cx="374650" cy="320675"/>
          </a:xfrm>
          <a:prstGeom prst="rect">
            <a:avLst/>
          </a:prstGeom>
          <a:noFill/>
          <a:ln w="9525">
            <a:noFill/>
            <a:miter lim="800000"/>
            <a:headEnd/>
            <a:tailEnd/>
          </a:ln>
        </p:spPr>
        <p:txBody>
          <a:bodyPr wrap="none">
            <a:spAutoFit/>
          </a:bodyPr>
          <a:lstStyle/>
          <a:p>
            <a:r>
              <a:rPr lang="en-US" sz="1500" b="1"/>
              <a:t>23</a:t>
            </a:r>
          </a:p>
        </p:txBody>
      </p:sp>
      <p:sp>
        <p:nvSpPr>
          <p:cNvPr id="12322" name="Text Box 34"/>
          <p:cNvSpPr txBox="1">
            <a:spLocks noChangeArrowheads="1"/>
          </p:cNvSpPr>
          <p:nvPr/>
        </p:nvSpPr>
        <p:spPr bwMode="auto">
          <a:xfrm>
            <a:off x="3746500" y="4016375"/>
            <a:ext cx="374650" cy="320675"/>
          </a:xfrm>
          <a:prstGeom prst="rect">
            <a:avLst/>
          </a:prstGeom>
          <a:noFill/>
          <a:ln w="9525">
            <a:noFill/>
            <a:miter lim="800000"/>
            <a:headEnd/>
            <a:tailEnd/>
          </a:ln>
        </p:spPr>
        <p:txBody>
          <a:bodyPr wrap="none">
            <a:spAutoFit/>
          </a:bodyPr>
          <a:lstStyle/>
          <a:p>
            <a:r>
              <a:rPr lang="en-US" sz="1500" b="1"/>
              <a:t>30</a:t>
            </a:r>
          </a:p>
        </p:txBody>
      </p:sp>
      <p:sp>
        <p:nvSpPr>
          <p:cNvPr id="12323" name="Text Box 35"/>
          <p:cNvSpPr txBox="1">
            <a:spLocks noChangeArrowheads="1"/>
          </p:cNvSpPr>
          <p:nvPr/>
        </p:nvSpPr>
        <p:spPr bwMode="auto">
          <a:xfrm>
            <a:off x="4032250" y="3987800"/>
            <a:ext cx="374650" cy="320675"/>
          </a:xfrm>
          <a:prstGeom prst="rect">
            <a:avLst/>
          </a:prstGeom>
          <a:noFill/>
          <a:ln w="9525">
            <a:noFill/>
            <a:miter lim="800000"/>
            <a:headEnd/>
            <a:tailEnd/>
          </a:ln>
        </p:spPr>
        <p:txBody>
          <a:bodyPr wrap="none">
            <a:spAutoFit/>
          </a:bodyPr>
          <a:lstStyle/>
          <a:p>
            <a:r>
              <a:rPr lang="en-US" sz="1500" b="1"/>
              <a:t>14</a:t>
            </a:r>
          </a:p>
        </p:txBody>
      </p:sp>
      <p:sp>
        <p:nvSpPr>
          <p:cNvPr id="12324" name="Text Box 36"/>
          <p:cNvSpPr txBox="1">
            <a:spLocks noChangeArrowheads="1"/>
          </p:cNvSpPr>
          <p:nvPr/>
        </p:nvSpPr>
        <p:spPr bwMode="auto">
          <a:xfrm>
            <a:off x="4327525" y="3986213"/>
            <a:ext cx="374650" cy="320675"/>
          </a:xfrm>
          <a:prstGeom prst="rect">
            <a:avLst/>
          </a:prstGeom>
          <a:noFill/>
          <a:ln w="9525">
            <a:noFill/>
            <a:miter lim="800000"/>
            <a:headEnd/>
            <a:tailEnd/>
          </a:ln>
        </p:spPr>
        <p:txBody>
          <a:bodyPr wrap="none">
            <a:spAutoFit/>
          </a:bodyPr>
          <a:lstStyle/>
          <a:p>
            <a:r>
              <a:rPr lang="en-US" sz="1500" b="1"/>
              <a:t>15</a:t>
            </a:r>
          </a:p>
        </p:txBody>
      </p:sp>
      <p:sp>
        <p:nvSpPr>
          <p:cNvPr id="12325" name="Text Box 37"/>
          <p:cNvSpPr txBox="1">
            <a:spLocks noChangeArrowheads="1"/>
          </p:cNvSpPr>
          <p:nvPr/>
        </p:nvSpPr>
        <p:spPr bwMode="auto">
          <a:xfrm>
            <a:off x="4629150" y="3987800"/>
            <a:ext cx="374650" cy="320675"/>
          </a:xfrm>
          <a:prstGeom prst="rect">
            <a:avLst/>
          </a:prstGeom>
          <a:noFill/>
          <a:ln w="9525">
            <a:noFill/>
            <a:miter lim="800000"/>
            <a:headEnd/>
            <a:tailEnd/>
          </a:ln>
        </p:spPr>
        <p:txBody>
          <a:bodyPr wrap="none">
            <a:spAutoFit/>
          </a:bodyPr>
          <a:lstStyle/>
          <a:p>
            <a:r>
              <a:rPr lang="en-US" sz="1500" b="1"/>
              <a:t>26</a:t>
            </a:r>
          </a:p>
        </p:txBody>
      </p:sp>
      <p:sp>
        <p:nvSpPr>
          <p:cNvPr id="12326" name="Text Box 38"/>
          <p:cNvSpPr txBox="1">
            <a:spLocks noChangeArrowheads="1"/>
          </p:cNvSpPr>
          <p:nvPr/>
        </p:nvSpPr>
        <p:spPr bwMode="auto">
          <a:xfrm>
            <a:off x="5334000" y="3987800"/>
            <a:ext cx="374650" cy="320675"/>
          </a:xfrm>
          <a:prstGeom prst="rect">
            <a:avLst/>
          </a:prstGeom>
          <a:noFill/>
          <a:ln w="9525">
            <a:noFill/>
            <a:miter lim="800000"/>
            <a:headEnd/>
            <a:tailEnd/>
          </a:ln>
        </p:spPr>
        <p:txBody>
          <a:bodyPr wrap="none">
            <a:spAutoFit/>
          </a:bodyPr>
          <a:lstStyle/>
          <a:p>
            <a:r>
              <a:rPr lang="en-US" sz="1500" b="1"/>
              <a:t>19</a:t>
            </a:r>
          </a:p>
        </p:txBody>
      </p:sp>
      <p:sp>
        <p:nvSpPr>
          <p:cNvPr id="12327" name="Text Box 39"/>
          <p:cNvSpPr txBox="1">
            <a:spLocks noChangeArrowheads="1"/>
          </p:cNvSpPr>
          <p:nvPr/>
        </p:nvSpPr>
        <p:spPr bwMode="auto">
          <a:xfrm>
            <a:off x="5619750" y="4005263"/>
            <a:ext cx="374650" cy="320675"/>
          </a:xfrm>
          <a:prstGeom prst="rect">
            <a:avLst/>
          </a:prstGeom>
          <a:noFill/>
          <a:ln w="9525">
            <a:noFill/>
            <a:miter lim="800000"/>
            <a:headEnd/>
            <a:tailEnd/>
          </a:ln>
        </p:spPr>
        <p:txBody>
          <a:bodyPr wrap="none">
            <a:spAutoFit/>
          </a:bodyPr>
          <a:lstStyle/>
          <a:p>
            <a:r>
              <a:rPr lang="en-US" sz="1500" b="1"/>
              <a:t>22</a:t>
            </a:r>
          </a:p>
        </p:txBody>
      </p:sp>
      <p:sp>
        <p:nvSpPr>
          <p:cNvPr id="12328" name="Text Box 40"/>
          <p:cNvSpPr txBox="1">
            <a:spLocks noChangeArrowheads="1"/>
          </p:cNvSpPr>
          <p:nvPr/>
        </p:nvSpPr>
        <p:spPr bwMode="auto">
          <a:xfrm>
            <a:off x="5905500" y="3987800"/>
            <a:ext cx="374650" cy="320675"/>
          </a:xfrm>
          <a:prstGeom prst="rect">
            <a:avLst/>
          </a:prstGeom>
          <a:noFill/>
          <a:ln w="9525">
            <a:noFill/>
            <a:miter lim="800000"/>
            <a:headEnd/>
            <a:tailEnd/>
          </a:ln>
        </p:spPr>
        <p:txBody>
          <a:bodyPr wrap="none">
            <a:spAutoFit/>
          </a:bodyPr>
          <a:lstStyle/>
          <a:p>
            <a:r>
              <a:rPr lang="en-US" sz="1500" b="1"/>
              <a:t>14</a:t>
            </a:r>
          </a:p>
        </p:txBody>
      </p:sp>
      <p:sp>
        <p:nvSpPr>
          <p:cNvPr id="12329" name="Text Box 41"/>
          <p:cNvSpPr txBox="1">
            <a:spLocks noChangeArrowheads="1"/>
          </p:cNvSpPr>
          <p:nvPr/>
        </p:nvSpPr>
        <p:spPr bwMode="auto">
          <a:xfrm>
            <a:off x="6191250" y="4005263"/>
            <a:ext cx="374650" cy="320675"/>
          </a:xfrm>
          <a:prstGeom prst="rect">
            <a:avLst/>
          </a:prstGeom>
          <a:noFill/>
          <a:ln w="9525">
            <a:noFill/>
            <a:miter lim="800000"/>
            <a:headEnd/>
            <a:tailEnd/>
          </a:ln>
        </p:spPr>
        <p:txBody>
          <a:bodyPr wrap="none">
            <a:spAutoFit/>
          </a:bodyPr>
          <a:lstStyle/>
          <a:p>
            <a:r>
              <a:rPr lang="en-US" sz="1500" b="1"/>
              <a:t>13</a:t>
            </a:r>
          </a:p>
        </p:txBody>
      </p:sp>
      <p:sp>
        <p:nvSpPr>
          <p:cNvPr id="12330" name="Text Box 42"/>
          <p:cNvSpPr txBox="1">
            <a:spLocks noChangeArrowheads="1"/>
          </p:cNvSpPr>
          <p:nvPr/>
        </p:nvSpPr>
        <p:spPr bwMode="auto">
          <a:xfrm>
            <a:off x="6486525" y="3987800"/>
            <a:ext cx="374650" cy="320675"/>
          </a:xfrm>
          <a:prstGeom prst="rect">
            <a:avLst/>
          </a:prstGeom>
          <a:noFill/>
          <a:ln w="9525">
            <a:noFill/>
            <a:miter lim="800000"/>
            <a:headEnd/>
            <a:tailEnd/>
          </a:ln>
        </p:spPr>
        <p:txBody>
          <a:bodyPr wrap="none">
            <a:spAutoFit/>
          </a:bodyPr>
          <a:lstStyle/>
          <a:p>
            <a:r>
              <a:rPr lang="en-US" sz="1500" b="1"/>
              <a:t>22</a:t>
            </a:r>
          </a:p>
        </p:txBody>
      </p:sp>
      <p:sp>
        <p:nvSpPr>
          <p:cNvPr id="12331" name="Text Box 43"/>
          <p:cNvSpPr txBox="1">
            <a:spLocks noChangeArrowheads="1"/>
          </p:cNvSpPr>
          <p:nvPr/>
        </p:nvSpPr>
        <p:spPr bwMode="auto">
          <a:xfrm>
            <a:off x="7216775" y="3987800"/>
            <a:ext cx="374650" cy="320675"/>
          </a:xfrm>
          <a:prstGeom prst="rect">
            <a:avLst/>
          </a:prstGeom>
          <a:noFill/>
          <a:ln w="9525">
            <a:noFill/>
            <a:miter lim="800000"/>
            <a:headEnd/>
            <a:tailEnd/>
          </a:ln>
        </p:spPr>
        <p:txBody>
          <a:bodyPr wrap="none">
            <a:spAutoFit/>
          </a:bodyPr>
          <a:lstStyle/>
          <a:p>
            <a:r>
              <a:rPr lang="en-US" sz="1500" b="1"/>
              <a:t>10</a:t>
            </a:r>
          </a:p>
        </p:txBody>
      </p:sp>
      <p:sp>
        <p:nvSpPr>
          <p:cNvPr id="12332" name="Text Box 44"/>
          <p:cNvSpPr txBox="1">
            <a:spLocks noChangeArrowheads="1"/>
          </p:cNvSpPr>
          <p:nvPr/>
        </p:nvSpPr>
        <p:spPr bwMode="auto">
          <a:xfrm>
            <a:off x="7502525" y="3995738"/>
            <a:ext cx="374650" cy="320675"/>
          </a:xfrm>
          <a:prstGeom prst="rect">
            <a:avLst/>
          </a:prstGeom>
          <a:noFill/>
          <a:ln w="9525">
            <a:noFill/>
            <a:miter lim="800000"/>
            <a:headEnd/>
            <a:tailEnd/>
          </a:ln>
        </p:spPr>
        <p:txBody>
          <a:bodyPr wrap="none">
            <a:spAutoFit/>
          </a:bodyPr>
          <a:lstStyle/>
          <a:p>
            <a:r>
              <a:rPr lang="en-US" sz="1500" b="1"/>
              <a:t>17</a:t>
            </a:r>
          </a:p>
        </p:txBody>
      </p:sp>
      <p:sp>
        <p:nvSpPr>
          <p:cNvPr id="12333" name="Text Box 45"/>
          <p:cNvSpPr txBox="1">
            <a:spLocks noChangeArrowheads="1"/>
          </p:cNvSpPr>
          <p:nvPr/>
        </p:nvSpPr>
        <p:spPr bwMode="auto">
          <a:xfrm>
            <a:off x="7797800" y="3987800"/>
            <a:ext cx="374650" cy="320675"/>
          </a:xfrm>
          <a:prstGeom prst="rect">
            <a:avLst/>
          </a:prstGeom>
          <a:noFill/>
          <a:ln w="9525">
            <a:noFill/>
            <a:miter lim="800000"/>
            <a:headEnd/>
            <a:tailEnd/>
          </a:ln>
        </p:spPr>
        <p:txBody>
          <a:bodyPr wrap="none">
            <a:spAutoFit/>
          </a:bodyPr>
          <a:lstStyle/>
          <a:p>
            <a:r>
              <a:rPr lang="en-US" sz="1500" b="1"/>
              <a:t>29</a:t>
            </a:r>
          </a:p>
        </p:txBody>
      </p:sp>
      <p:sp>
        <p:nvSpPr>
          <p:cNvPr id="12334" name="Text Box 46"/>
          <p:cNvSpPr txBox="1">
            <a:spLocks noChangeArrowheads="1"/>
          </p:cNvSpPr>
          <p:nvPr/>
        </p:nvSpPr>
        <p:spPr bwMode="auto">
          <a:xfrm>
            <a:off x="8083550" y="3986213"/>
            <a:ext cx="374650" cy="320675"/>
          </a:xfrm>
          <a:prstGeom prst="rect">
            <a:avLst/>
          </a:prstGeom>
          <a:noFill/>
          <a:ln w="9525">
            <a:noFill/>
            <a:miter lim="800000"/>
            <a:headEnd/>
            <a:tailEnd/>
          </a:ln>
        </p:spPr>
        <p:txBody>
          <a:bodyPr wrap="none">
            <a:spAutoFit/>
          </a:bodyPr>
          <a:lstStyle/>
          <a:p>
            <a:r>
              <a:rPr lang="en-US" sz="1500" b="1"/>
              <a:t>29</a:t>
            </a:r>
          </a:p>
        </p:txBody>
      </p:sp>
      <p:sp>
        <p:nvSpPr>
          <p:cNvPr id="12335" name="Text Box 47"/>
          <p:cNvSpPr txBox="1">
            <a:spLocks noChangeArrowheads="1"/>
          </p:cNvSpPr>
          <p:nvPr/>
        </p:nvSpPr>
        <p:spPr bwMode="auto">
          <a:xfrm>
            <a:off x="8362950" y="3987800"/>
            <a:ext cx="374650" cy="320675"/>
          </a:xfrm>
          <a:prstGeom prst="rect">
            <a:avLst/>
          </a:prstGeom>
          <a:noFill/>
          <a:ln w="9525">
            <a:noFill/>
            <a:miter lim="800000"/>
            <a:headEnd/>
            <a:tailEnd/>
          </a:ln>
        </p:spPr>
        <p:txBody>
          <a:bodyPr wrap="none">
            <a:spAutoFit/>
          </a:bodyPr>
          <a:lstStyle/>
          <a:p>
            <a:r>
              <a:rPr lang="en-US" sz="1500" b="1"/>
              <a:t>15</a:t>
            </a:r>
          </a:p>
        </p:txBody>
      </p:sp>
      <p:pic>
        <p:nvPicPr>
          <p:cNvPr id="12336" name="Picture 48" descr="XR11004VK-1"/>
          <p:cNvPicPr>
            <a:picLocks noChangeAspect="1" noChangeArrowheads="1"/>
          </p:cNvPicPr>
          <p:nvPr/>
        </p:nvPicPr>
        <p:blipFill>
          <a:blip r:embed="rId6" cstate="email"/>
          <a:srcRect/>
          <a:stretch>
            <a:fillRect/>
          </a:stretch>
        </p:blipFill>
        <p:spPr bwMode="auto">
          <a:xfrm>
            <a:off x="2133600" y="6019800"/>
            <a:ext cx="465138" cy="533400"/>
          </a:xfrm>
          <a:prstGeom prst="rect">
            <a:avLst/>
          </a:prstGeom>
          <a:noFill/>
          <a:ln w="9525">
            <a:noFill/>
            <a:miter lim="800000"/>
            <a:headEnd/>
            <a:tailEnd/>
          </a:ln>
        </p:spPr>
      </p:pic>
      <p:pic>
        <p:nvPicPr>
          <p:cNvPr id="12337" name="Picture 49" descr="TT11004"/>
          <p:cNvPicPr>
            <a:picLocks noChangeAspect="1" noChangeArrowheads="1"/>
          </p:cNvPicPr>
          <p:nvPr/>
        </p:nvPicPr>
        <p:blipFill>
          <a:blip r:embed="rId7" cstate="email"/>
          <a:srcRect/>
          <a:stretch>
            <a:fillRect/>
          </a:stretch>
        </p:blipFill>
        <p:spPr bwMode="auto">
          <a:xfrm>
            <a:off x="4114800" y="6019800"/>
            <a:ext cx="422275" cy="533400"/>
          </a:xfrm>
          <a:prstGeom prst="rect">
            <a:avLst/>
          </a:prstGeom>
          <a:noFill/>
          <a:ln w="9525">
            <a:noFill/>
            <a:miter lim="800000"/>
            <a:headEnd/>
            <a:tailEnd/>
          </a:ln>
        </p:spPr>
      </p:pic>
      <p:pic>
        <p:nvPicPr>
          <p:cNvPr id="12338" name="Picture 50" descr="TFVS2"/>
          <p:cNvPicPr>
            <a:picLocks noChangeAspect="1" noChangeArrowheads="1"/>
          </p:cNvPicPr>
          <p:nvPr/>
        </p:nvPicPr>
        <p:blipFill>
          <a:blip r:embed="rId8" cstate="email"/>
          <a:srcRect/>
          <a:stretch>
            <a:fillRect/>
          </a:stretch>
        </p:blipFill>
        <p:spPr bwMode="auto">
          <a:xfrm>
            <a:off x="5791200" y="6016625"/>
            <a:ext cx="347663" cy="612775"/>
          </a:xfrm>
          <a:prstGeom prst="rect">
            <a:avLst/>
          </a:prstGeom>
          <a:noFill/>
          <a:ln w="9525">
            <a:noFill/>
            <a:miter lim="800000"/>
            <a:headEnd/>
            <a:tailEnd/>
          </a:ln>
        </p:spPr>
      </p:pic>
      <p:pic>
        <p:nvPicPr>
          <p:cNvPr id="12339" name="Picture 51" descr="ai11003_t"/>
          <p:cNvPicPr>
            <a:picLocks noChangeAspect="1" noChangeArrowheads="1"/>
          </p:cNvPicPr>
          <p:nvPr/>
        </p:nvPicPr>
        <p:blipFill>
          <a:blip r:embed="rId9" cstate="email"/>
          <a:srcRect/>
          <a:stretch>
            <a:fillRect/>
          </a:stretch>
        </p:blipFill>
        <p:spPr bwMode="auto">
          <a:xfrm>
            <a:off x="7696200" y="6019800"/>
            <a:ext cx="331788" cy="609600"/>
          </a:xfrm>
          <a:prstGeom prst="rect">
            <a:avLst/>
          </a:prstGeom>
          <a:noFill/>
          <a:ln w="9525">
            <a:noFill/>
            <a:miter lim="800000"/>
            <a:headEnd/>
            <a:tailEnd/>
          </a:ln>
        </p:spPr>
      </p:pic>
      <p:sp>
        <p:nvSpPr>
          <p:cNvPr id="12340" name="Text Box 52"/>
          <p:cNvSpPr txBox="1">
            <a:spLocks noChangeArrowheads="1"/>
          </p:cNvSpPr>
          <p:nvPr/>
        </p:nvSpPr>
        <p:spPr bwMode="auto">
          <a:xfrm>
            <a:off x="136525" y="6289675"/>
            <a:ext cx="1857375" cy="457200"/>
          </a:xfrm>
          <a:prstGeom prst="rect">
            <a:avLst/>
          </a:prstGeom>
          <a:noFill/>
          <a:ln w="12700">
            <a:noFill/>
            <a:miter lim="800000"/>
            <a:headEnd/>
            <a:tailEnd/>
          </a:ln>
        </p:spPr>
        <p:txBody>
          <a:bodyPr wrap="none">
            <a:spAutoFit/>
          </a:bodyPr>
          <a:lstStyle/>
          <a:p>
            <a:r>
              <a:rPr lang="en-US"/>
              <a:t> </a:t>
            </a:r>
            <a:r>
              <a:rPr lang="en-US" sz="1200"/>
              <a:t>Bob Klein, U of Nebraska</a:t>
            </a:r>
          </a:p>
        </p:txBody>
      </p:sp>
      <p:sp>
        <p:nvSpPr>
          <p:cNvPr id="12341" name="Line 53"/>
          <p:cNvSpPr>
            <a:spLocks noChangeShapeType="1"/>
          </p:cNvSpPr>
          <p:nvPr/>
        </p:nvSpPr>
        <p:spPr bwMode="auto">
          <a:xfrm>
            <a:off x="1828800" y="2514600"/>
            <a:ext cx="0" cy="914400"/>
          </a:xfrm>
          <a:prstGeom prst="line">
            <a:avLst/>
          </a:prstGeom>
          <a:noFill/>
          <a:ln w="38100">
            <a:solidFill>
              <a:srgbClr val="FF0000"/>
            </a:solidFill>
            <a:prstDash val="dash"/>
            <a:round/>
            <a:headEnd/>
            <a:tailEnd type="triangle" w="med" len="med"/>
          </a:ln>
        </p:spPr>
        <p:txBody>
          <a:bodyPr/>
          <a:lstStyle/>
          <a:p>
            <a:endParaRPr lang="en-US"/>
          </a:p>
        </p:txBody>
      </p:sp>
      <p:sp>
        <p:nvSpPr>
          <p:cNvPr id="12342" name="Line 54"/>
          <p:cNvSpPr>
            <a:spLocks noChangeShapeType="1"/>
          </p:cNvSpPr>
          <p:nvPr/>
        </p:nvSpPr>
        <p:spPr bwMode="auto">
          <a:xfrm flipV="1">
            <a:off x="914400" y="838200"/>
            <a:ext cx="914400" cy="152400"/>
          </a:xfrm>
          <a:prstGeom prst="line">
            <a:avLst/>
          </a:prstGeom>
          <a:noFill/>
          <a:ln w="38100">
            <a:solidFill>
              <a:srgbClr val="FF0000"/>
            </a:solidFill>
            <a:prstDash val="dash"/>
            <a:round/>
            <a:headEnd/>
            <a:tailEnd type="triangle" w="med" len="med"/>
          </a:ln>
        </p:spPr>
        <p:txBody>
          <a:bodyPr/>
          <a:lstStyle/>
          <a:p>
            <a:endParaRPr lang="en-US"/>
          </a:p>
        </p:txBody>
      </p:sp>
      <p:sp>
        <p:nvSpPr>
          <p:cNvPr id="12343" name="Line 55"/>
          <p:cNvSpPr>
            <a:spLocks noChangeShapeType="1"/>
          </p:cNvSpPr>
          <p:nvPr/>
        </p:nvSpPr>
        <p:spPr bwMode="auto">
          <a:xfrm>
            <a:off x="2133600" y="2590800"/>
            <a:ext cx="0" cy="914400"/>
          </a:xfrm>
          <a:prstGeom prst="line">
            <a:avLst/>
          </a:prstGeom>
          <a:noFill/>
          <a:ln w="38100">
            <a:solidFill>
              <a:srgbClr val="3333FF"/>
            </a:solidFill>
            <a:prstDash val="dash"/>
            <a:round/>
            <a:headEnd/>
            <a:tailEnd type="triangle" w="med" len="med"/>
          </a:ln>
        </p:spPr>
        <p:txBody>
          <a:bodyPr/>
          <a:lstStyle/>
          <a:p>
            <a:endParaRPr lang="en-US"/>
          </a:p>
        </p:txBody>
      </p:sp>
      <p:sp>
        <p:nvSpPr>
          <p:cNvPr id="12344" name="Line 56"/>
          <p:cNvSpPr>
            <a:spLocks noChangeShapeType="1"/>
          </p:cNvSpPr>
          <p:nvPr/>
        </p:nvSpPr>
        <p:spPr bwMode="auto">
          <a:xfrm flipV="1">
            <a:off x="4267200" y="838200"/>
            <a:ext cx="914400" cy="0"/>
          </a:xfrm>
          <a:prstGeom prst="line">
            <a:avLst/>
          </a:prstGeom>
          <a:noFill/>
          <a:ln w="38100">
            <a:solidFill>
              <a:srgbClr val="3333FF"/>
            </a:solidFill>
            <a:prstDash val="dash"/>
            <a:round/>
            <a:headEnd/>
            <a:tailEnd type="triangle" w="med" len="med"/>
          </a:ln>
        </p:spPr>
        <p:txBody>
          <a:bodyPr/>
          <a:lstStyle/>
          <a:p>
            <a:endParaRPr lang="en-US"/>
          </a:p>
        </p:txBody>
      </p:sp>
      <p:sp>
        <p:nvSpPr>
          <p:cNvPr id="12345" name="Oval 57"/>
          <p:cNvSpPr>
            <a:spLocks noChangeArrowheads="1"/>
          </p:cNvSpPr>
          <p:nvPr/>
        </p:nvSpPr>
        <p:spPr bwMode="auto">
          <a:xfrm>
            <a:off x="685800" y="3352800"/>
            <a:ext cx="762000" cy="304800"/>
          </a:xfrm>
          <a:prstGeom prst="ellipse">
            <a:avLst/>
          </a:prstGeom>
          <a:noFill/>
          <a:ln w="12700">
            <a:solidFill>
              <a:srgbClr val="FF0000"/>
            </a:solidFill>
            <a:round/>
            <a:headEnd/>
            <a:tailEnd/>
          </a:ln>
        </p:spPr>
        <p:txBody>
          <a:bodyPr wrap="none" anchor="ctr"/>
          <a:lstStyle/>
          <a:p>
            <a:endParaRPr lang="en-US"/>
          </a:p>
        </p:txBody>
      </p:sp>
      <p:sp>
        <p:nvSpPr>
          <p:cNvPr id="12346" name="Line 58"/>
          <p:cNvSpPr>
            <a:spLocks noChangeShapeType="1"/>
          </p:cNvSpPr>
          <p:nvPr/>
        </p:nvSpPr>
        <p:spPr bwMode="auto">
          <a:xfrm flipV="1">
            <a:off x="1143000" y="4343400"/>
            <a:ext cx="609600" cy="1295400"/>
          </a:xfrm>
          <a:prstGeom prst="line">
            <a:avLst/>
          </a:prstGeom>
          <a:noFill/>
          <a:ln w="12700">
            <a:solidFill>
              <a:srgbClr val="FF0000"/>
            </a:solidFill>
            <a:round/>
            <a:headEnd/>
            <a:tailEnd type="triangle" w="med" len="med"/>
          </a:ln>
        </p:spPr>
        <p:txBody>
          <a:bodyPr/>
          <a:lstStyle/>
          <a:p>
            <a:endParaRPr lang="en-US"/>
          </a:p>
        </p:txBody>
      </p:sp>
      <p:sp>
        <p:nvSpPr>
          <p:cNvPr id="12347" name="Text Box 59"/>
          <p:cNvSpPr txBox="1">
            <a:spLocks noChangeArrowheads="1"/>
          </p:cNvSpPr>
          <p:nvPr/>
        </p:nvSpPr>
        <p:spPr bwMode="auto">
          <a:xfrm>
            <a:off x="152400" y="5638800"/>
            <a:ext cx="1371600" cy="469900"/>
          </a:xfrm>
          <a:prstGeom prst="rect">
            <a:avLst/>
          </a:prstGeom>
          <a:noFill/>
          <a:ln w="12700">
            <a:solidFill>
              <a:srgbClr val="FF0000"/>
            </a:solidFill>
            <a:miter lim="800000"/>
            <a:headEnd/>
            <a:tailEnd/>
          </a:ln>
        </p:spPr>
        <p:txBody>
          <a:bodyPr>
            <a:spAutoFit/>
          </a:bodyPr>
          <a:lstStyle/>
          <a:p>
            <a:r>
              <a:rPr lang="en-US"/>
              <a:t> </a:t>
            </a:r>
            <a:r>
              <a:rPr lang="en-US" sz="1600"/>
              <a:t>Percent fines</a:t>
            </a:r>
            <a:endParaRPr lang="en-US" sz="800"/>
          </a:p>
        </p:txBody>
      </p:sp>
      <p:sp>
        <p:nvSpPr>
          <p:cNvPr id="60" name="Oval 59"/>
          <p:cNvSpPr/>
          <p:nvPr/>
        </p:nvSpPr>
        <p:spPr>
          <a:xfrm>
            <a:off x="1371600" y="2133600"/>
            <a:ext cx="1981200" cy="457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ine 56"/>
          <p:cNvSpPr>
            <a:spLocks noChangeShapeType="1"/>
          </p:cNvSpPr>
          <p:nvPr/>
        </p:nvSpPr>
        <p:spPr bwMode="auto">
          <a:xfrm flipV="1">
            <a:off x="838200" y="1143000"/>
            <a:ext cx="990600" cy="381000"/>
          </a:xfrm>
          <a:prstGeom prst="line">
            <a:avLst/>
          </a:prstGeom>
          <a:noFill/>
          <a:ln w="38100">
            <a:solidFill>
              <a:srgbClr val="7030A0"/>
            </a:solidFill>
            <a:prstDash val="dash"/>
            <a:round/>
            <a:headEnd/>
            <a:tailEnd type="triangle" w="med" len="med"/>
          </a:ln>
        </p:spPr>
        <p:txBody>
          <a:bodyPr/>
          <a:lstStyle/>
          <a:p>
            <a:endParaRPr lang="en-US"/>
          </a:p>
        </p:txBody>
      </p:sp>
      <p:sp>
        <p:nvSpPr>
          <p:cNvPr id="62" name="Line 56"/>
          <p:cNvSpPr>
            <a:spLocks noChangeShapeType="1"/>
          </p:cNvSpPr>
          <p:nvPr/>
        </p:nvSpPr>
        <p:spPr bwMode="auto">
          <a:xfrm>
            <a:off x="2362200" y="2209800"/>
            <a:ext cx="0" cy="838200"/>
          </a:xfrm>
          <a:prstGeom prst="line">
            <a:avLst/>
          </a:prstGeom>
          <a:noFill/>
          <a:ln w="38100">
            <a:solidFill>
              <a:srgbClr val="7030A0"/>
            </a:solidFill>
            <a:prstDash val="dash"/>
            <a:round/>
            <a:headEnd/>
            <a:tailEnd type="triangle" w="med" len="med"/>
          </a:ln>
        </p:spPr>
        <p:txBody>
          <a:bodyPr/>
          <a:lstStyle/>
          <a:p>
            <a:endParaRPr lang="en-US"/>
          </a:p>
        </p:txBody>
      </p:sp>
    </p:spTree>
    <p:custDataLst>
      <p:tags r:id="rId2"/>
    </p:custDataLst>
  </p:cSld>
  <p:clrMapOvr>
    <a:masterClrMapping/>
  </p:clrMapOvr>
  <p:transition spd="med">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mpspraywind_AI_herbvsILock_82+88i.wmv">
            <a:hlinkClick r:id="" action="ppaction://media"/>
          </p:cNvPr>
          <p:cNvPicPr>
            <a:picLocks noGrp="1" noRot="1" noChangeAspect="1"/>
          </p:cNvPicPr>
          <p:nvPr>
            <p:ph idx="1"/>
            <a:videoFile r:link="rId1"/>
          </p:nvPr>
        </p:nvPicPr>
        <p:blipFill>
          <a:blip r:embed="rId3" cstate="print"/>
          <a:stretch>
            <a:fillRect/>
          </a:stretch>
        </p:blipFill>
        <p:spPr>
          <a:xfrm>
            <a:off x="0" y="990599"/>
            <a:ext cx="9144000" cy="5143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l"/>
            <a:r>
              <a:rPr lang="en-US" sz="3600" dirty="0" smtClean="0"/>
              <a:t>Need to evaluate droplets of solutions:</a:t>
            </a:r>
            <a:endParaRPr lang="en-US" sz="3600" dirty="0"/>
          </a:p>
        </p:txBody>
      </p:sp>
      <p:pic>
        <p:nvPicPr>
          <p:cNvPr id="4" name="Content Placeholder 3" descr="IMG_4411.JPG"/>
          <p:cNvPicPr>
            <a:picLocks noGrp="1" noChangeAspect="1"/>
          </p:cNvPicPr>
          <p:nvPr>
            <p:ph idx="1"/>
          </p:nvPr>
        </p:nvPicPr>
        <p:blipFill>
          <a:blip r:embed="rId2" cstate="email"/>
          <a:stretch>
            <a:fillRect/>
          </a:stretch>
        </p:blipFill>
        <p:spPr>
          <a:xfrm>
            <a:off x="5105400" y="3962400"/>
            <a:ext cx="3657600" cy="2743200"/>
          </a:xfrm>
        </p:spPr>
      </p:pic>
      <p:pic>
        <p:nvPicPr>
          <p:cNvPr id="5" name="Picture 4" descr="IMG_4404.JPG"/>
          <p:cNvPicPr>
            <a:picLocks noChangeAspect="1"/>
          </p:cNvPicPr>
          <p:nvPr/>
        </p:nvPicPr>
        <p:blipFill>
          <a:blip r:embed="rId3" cstate="email"/>
          <a:stretch>
            <a:fillRect/>
          </a:stretch>
        </p:blipFill>
        <p:spPr>
          <a:xfrm>
            <a:off x="4876800" y="1066800"/>
            <a:ext cx="3657600" cy="2743200"/>
          </a:xfrm>
          <a:prstGeom prst="rect">
            <a:avLst/>
          </a:prstGeom>
        </p:spPr>
      </p:pic>
      <p:pic>
        <p:nvPicPr>
          <p:cNvPr id="6" name="Picture 5" descr="IMG_4372.JPG"/>
          <p:cNvPicPr>
            <a:picLocks noChangeAspect="1"/>
          </p:cNvPicPr>
          <p:nvPr/>
        </p:nvPicPr>
        <p:blipFill>
          <a:blip r:embed="rId4" cstate="email"/>
          <a:stretch>
            <a:fillRect/>
          </a:stretch>
        </p:blipFill>
        <p:spPr>
          <a:xfrm>
            <a:off x="457200" y="3962400"/>
            <a:ext cx="3759200" cy="2819400"/>
          </a:xfrm>
          <a:prstGeom prst="rect">
            <a:avLst/>
          </a:prstGeom>
        </p:spPr>
      </p:pic>
      <p:pic>
        <p:nvPicPr>
          <p:cNvPr id="7" name="Picture 6" descr="IMG_4365.JPG"/>
          <p:cNvPicPr>
            <a:picLocks noChangeAspect="1"/>
          </p:cNvPicPr>
          <p:nvPr/>
        </p:nvPicPr>
        <p:blipFill>
          <a:blip r:embed="rId5" cstate="email"/>
          <a:stretch>
            <a:fillRect/>
          </a:stretch>
        </p:blipFill>
        <p:spPr>
          <a:xfrm>
            <a:off x="457200" y="990600"/>
            <a:ext cx="3810000" cy="285750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VI_4376.AVI">
            <a:hlinkClick r:id="" action="ppaction://media"/>
          </p:cNvPr>
          <p:cNvPicPr>
            <a:picLocks noRot="1" noChangeAspect="1"/>
          </p:cNvPicPr>
          <p:nvPr>
            <a:videoFile r:link="rId1"/>
          </p:nvPr>
        </p:nvPicPr>
        <p:blipFill>
          <a:blip r:embed="rId4" cstate="email"/>
          <a:stretch>
            <a:fillRect/>
          </a:stretch>
        </p:blipFill>
        <p:spPr>
          <a:xfrm>
            <a:off x="1828800" y="2286000"/>
            <a:ext cx="5892800" cy="4419600"/>
          </a:xfrm>
          <a:prstGeom prst="rect">
            <a:avLst/>
          </a:prstGeom>
        </p:spPr>
      </p:pic>
      <p:pic>
        <p:nvPicPr>
          <p:cNvPr id="10" name="Picture 9" descr="IMG_4387.JPG"/>
          <p:cNvPicPr>
            <a:picLocks noChangeAspect="1"/>
          </p:cNvPicPr>
          <p:nvPr/>
        </p:nvPicPr>
        <p:blipFill>
          <a:blip r:embed="rId5" cstate="email"/>
          <a:srcRect/>
          <a:stretch>
            <a:fillRect/>
          </a:stretch>
        </p:blipFill>
        <p:spPr>
          <a:xfrm>
            <a:off x="5356122" y="22860"/>
            <a:ext cx="3650225" cy="2263140"/>
          </a:xfrm>
          <a:prstGeom prst="ellipse">
            <a:avLst/>
          </a:prstGeom>
          <a:ln>
            <a:noFill/>
          </a:ln>
          <a:effectLst>
            <a:softEdge rad="112500"/>
          </a:effectLst>
        </p:spPr>
      </p:pic>
      <p:sp>
        <p:nvSpPr>
          <p:cNvPr id="9" name="Title 1"/>
          <p:cNvSpPr txBox="1">
            <a:spLocks/>
          </p:cNvSpPr>
          <p:nvPr/>
        </p:nvSpPr>
        <p:spPr>
          <a:xfrm>
            <a:off x="457200" y="381000"/>
            <a:ext cx="4114800" cy="63976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CP11TT4015 Flat-Fan</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Box 10"/>
          <p:cNvSpPr txBox="1"/>
          <p:nvPr/>
        </p:nvSpPr>
        <p:spPr>
          <a:xfrm>
            <a:off x="381000" y="1143000"/>
            <a:ext cx="2895600" cy="1200329"/>
          </a:xfrm>
          <a:prstGeom prst="rect">
            <a:avLst/>
          </a:prstGeom>
          <a:noFill/>
        </p:spPr>
        <p:txBody>
          <a:bodyPr wrap="square" rtlCol="0">
            <a:spAutoFit/>
          </a:bodyPr>
          <a:lstStyle/>
          <a:p>
            <a:r>
              <a:rPr lang="en-US" dirty="0" smtClean="0"/>
              <a:t>140 MPH</a:t>
            </a:r>
          </a:p>
          <a:p>
            <a:r>
              <a:rPr lang="en-US" dirty="0" smtClean="0"/>
              <a:t>40 PSI</a:t>
            </a:r>
          </a:p>
          <a:p>
            <a:r>
              <a:rPr lang="en-US" dirty="0" smtClean="0"/>
              <a:t>23 degree orientation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VI_4425.AVI">
            <a:hlinkClick r:id="" action="ppaction://media"/>
          </p:cNvPr>
          <p:cNvPicPr>
            <a:picLocks noGrp="1" noRot="1" noChangeAspect="1"/>
          </p:cNvPicPr>
          <p:nvPr>
            <p:ph/>
            <a:videoFile r:link="rId1"/>
          </p:nvPr>
        </p:nvPicPr>
        <p:blipFill>
          <a:blip r:embed="rId4" cstate="email"/>
          <a:stretch>
            <a:fillRect/>
          </a:stretch>
        </p:blipFill>
        <p:spPr>
          <a:xfrm>
            <a:off x="304800" y="2209800"/>
            <a:ext cx="5994400" cy="4495800"/>
          </a:xfrm>
          <a:prstGeom prst="rect">
            <a:avLst/>
          </a:prstGeom>
        </p:spPr>
      </p:pic>
      <p:pic>
        <p:nvPicPr>
          <p:cNvPr id="6" name="Picture 5" descr="IMG_4397.JPG"/>
          <p:cNvPicPr>
            <a:picLocks noChangeAspect="1"/>
          </p:cNvPicPr>
          <p:nvPr/>
        </p:nvPicPr>
        <p:blipFill>
          <a:blip r:embed="rId5" cstate="email"/>
          <a:stretch>
            <a:fillRect/>
          </a:stretch>
        </p:blipFill>
        <p:spPr>
          <a:xfrm>
            <a:off x="6400800" y="2667000"/>
            <a:ext cx="2692400" cy="2019300"/>
          </a:xfrm>
          <a:prstGeom prst="ellipse">
            <a:avLst/>
          </a:prstGeom>
          <a:ln>
            <a:noFill/>
          </a:ln>
          <a:effectLst>
            <a:softEdge rad="112500"/>
          </a:effectLst>
        </p:spPr>
      </p:pic>
      <p:pic>
        <p:nvPicPr>
          <p:cNvPr id="8" name="Picture 7" descr="IMG_4152.JPG"/>
          <p:cNvPicPr>
            <a:picLocks noChangeAspect="1"/>
          </p:cNvPicPr>
          <p:nvPr/>
        </p:nvPicPr>
        <p:blipFill>
          <a:blip r:embed="rId6" cstate="email"/>
          <a:stretch>
            <a:fillRect/>
          </a:stretch>
        </p:blipFill>
        <p:spPr>
          <a:xfrm>
            <a:off x="5562600" y="0"/>
            <a:ext cx="3429000" cy="25717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itle 1"/>
          <p:cNvSpPr txBox="1">
            <a:spLocks/>
          </p:cNvSpPr>
          <p:nvPr/>
        </p:nvSpPr>
        <p:spPr>
          <a:xfrm>
            <a:off x="609600" y="838200"/>
            <a:ext cx="5029200" cy="63976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ASC D-12 Rotary Atomizer</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Box 8"/>
          <p:cNvSpPr txBox="1"/>
          <p:nvPr/>
        </p:nvSpPr>
        <p:spPr>
          <a:xfrm>
            <a:off x="6553200" y="4876800"/>
            <a:ext cx="2209800" cy="1569660"/>
          </a:xfrm>
          <a:prstGeom prst="rect">
            <a:avLst/>
          </a:prstGeom>
          <a:noFill/>
          <a:ln>
            <a:solidFill>
              <a:schemeClr val="tx1"/>
            </a:solidFill>
          </a:ln>
        </p:spPr>
        <p:txBody>
          <a:bodyPr wrap="square" rtlCol="0">
            <a:spAutoFit/>
          </a:bodyPr>
          <a:lstStyle/>
          <a:p>
            <a:r>
              <a:rPr lang="en-US" dirty="0" smtClean="0"/>
              <a:t>140 MPH</a:t>
            </a:r>
          </a:p>
          <a:p>
            <a:r>
              <a:rPr lang="en-US" dirty="0" smtClean="0"/>
              <a:t>26 PSI</a:t>
            </a:r>
          </a:p>
          <a:p>
            <a:r>
              <a:rPr lang="en-US" dirty="0" smtClean="0"/>
              <a:t>2 GPA</a:t>
            </a:r>
          </a:p>
          <a:p>
            <a:r>
              <a:rPr lang="en-US" dirty="0" smtClean="0"/>
              <a:t>Blade pitch #2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ASC D-12 Rotary Atomizer</a:t>
            </a:r>
            <a:endParaRPr lang="en-US" dirty="0"/>
          </a:p>
        </p:txBody>
      </p:sp>
      <p:graphicFrame>
        <p:nvGraphicFramePr>
          <p:cNvPr id="3" name="Chart 2"/>
          <p:cNvGraphicFramePr/>
          <p:nvPr/>
        </p:nvGraphicFramePr>
        <p:xfrm>
          <a:off x="4648200" y="3733800"/>
          <a:ext cx="4495800" cy="2895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nvGraphicFramePr>
        <p:xfrm>
          <a:off x="0" y="1371600"/>
          <a:ext cx="5029200"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09600" y="4648200"/>
            <a:ext cx="2209800" cy="1569660"/>
          </a:xfrm>
          <a:prstGeom prst="rect">
            <a:avLst/>
          </a:prstGeom>
          <a:noFill/>
          <a:ln>
            <a:solidFill>
              <a:schemeClr val="tx1"/>
            </a:solidFill>
          </a:ln>
        </p:spPr>
        <p:txBody>
          <a:bodyPr wrap="square" rtlCol="0">
            <a:spAutoFit/>
          </a:bodyPr>
          <a:lstStyle/>
          <a:p>
            <a:r>
              <a:rPr lang="en-US" dirty="0" smtClean="0"/>
              <a:t>140 MPH</a:t>
            </a:r>
          </a:p>
          <a:p>
            <a:r>
              <a:rPr lang="en-US" dirty="0" smtClean="0"/>
              <a:t>26 PSI</a:t>
            </a:r>
          </a:p>
          <a:p>
            <a:r>
              <a:rPr lang="en-US" dirty="0" smtClean="0"/>
              <a:t>2 GPA</a:t>
            </a:r>
          </a:p>
          <a:p>
            <a:r>
              <a:rPr lang="en-US" dirty="0" smtClean="0"/>
              <a:t>Blade pitch #2</a:t>
            </a:r>
            <a:endParaRPr lang="en-US" dirty="0"/>
          </a:p>
        </p:txBody>
      </p:sp>
      <p:sp>
        <p:nvSpPr>
          <p:cNvPr id="6" name="TextBox 5"/>
          <p:cNvSpPr txBox="1"/>
          <p:nvPr/>
        </p:nvSpPr>
        <p:spPr>
          <a:xfrm>
            <a:off x="5181600" y="1349276"/>
            <a:ext cx="3733800" cy="2308324"/>
          </a:xfrm>
          <a:prstGeom prst="rect">
            <a:avLst/>
          </a:prstGeom>
          <a:noFill/>
          <a:ln>
            <a:solidFill>
              <a:schemeClr val="tx1"/>
            </a:solidFill>
          </a:ln>
        </p:spPr>
        <p:txBody>
          <a:bodyPr wrap="square" rtlCol="0">
            <a:spAutoFit/>
          </a:bodyPr>
          <a:lstStyle/>
          <a:p>
            <a:pPr algn="ctr"/>
            <a:r>
              <a:rPr lang="en-US" dirty="0" smtClean="0"/>
              <a:t>Treatments</a:t>
            </a:r>
          </a:p>
          <a:p>
            <a:pPr>
              <a:buFont typeface="Arial" pitchFamily="34" charset="0"/>
              <a:buChar char="•"/>
            </a:pPr>
            <a:r>
              <a:rPr lang="en-US" sz="2000" dirty="0" smtClean="0"/>
              <a:t>Water</a:t>
            </a:r>
          </a:p>
          <a:p>
            <a:pPr>
              <a:buFont typeface="Arial" pitchFamily="34" charset="0"/>
              <a:buChar char="•"/>
            </a:pPr>
            <a:r>
              <a:rPr lang="en-US" sz="2000" dirty="0" smtClean="0"/>
              <a:t>Water + Quilt</a:t>
            </a:r>
          </a:p>
          <a:p>
            <a:pPr>
              <a:buFont typeface="Arial" pitchFamily="34" charset="0"/>
              <a:buChar char="•"/>
            </a:pPr>
            <a:r>
              <a:rPr lang="en-US" sz="2000" dirty="0" smtClean="0"/>
              <a:t>Water + Quilt + Foliar Fertilizer</a:t>
            </a:r>
          </a:p>
          <a:p>
            <a:pPr>
              <a:buFont typeface="Arial" pitchFamily="34" charset="0"/>
              <a:buChar char="•"/>
            </a:pPr>
            <a:r>
              <a:rPr lang="en-US" sz="2000" dirty="0" smtClean="0"/>
              <a:t>Water + Quilt + NIS</a:t>
            </a:r>
          </a:p>
          <a:p>
            <a:pPr>
              <a:buFont typeface="Arial" pitchFamily="34" charset="0"/>
              <a:buChar char="•"/>
            </a:pPr>
            <a:r>
              <a:rPr lang="en-US" sz="2000" dirty="0" smtClean="0"/>
              <a:t>Water + Quilt + COC</a:t>
            </a:r>
          </a:p>
          <a:p>
            <a:pPr>
              <a:buFont typeface="Arial" pitchFamily="34" charset="0"/>
              <a:buChar char="•"/>
            </a:pPr>
            <a:r>
              <a:rPr lang="en-US" sz="2000" dirty="0" smtClean="0"/>
              <a:t>Water + Quilt + Deposition Aid</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CP11TT4015 Flat-Fan</a:t>
            </a:r>
            <a:endParaRPr lang="en-US" dirty="0"/>
          </a:p>
        </p:txBody>
      </p:sp>
      <p:graphicFrame>
        <p:nvGraphicFramePr>
          <p:cNvPr id="3" name="Chart 2"/>
          <p:cNvGraphicFramePr/>
          <p:nvPr/>
        </p:nvGraphicFramePr>
        <p:xfrm>
          <a:off x="0" y="1447800"/>
          <a:ext cx="4876800" cy="2971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nvGraphicFramePr>
        <p:xfrm>
          <a:off x="4267200" y="3733800"/>
          <a:ext cx="4876800" cy="3124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33400" y="4724400"/>
            <a:ext cx="3733800" cy="1200329"/>
          </a:xfrm>
          <a:prstGeom prst="rect">
            <a:avLst/>
          </a:prstGeom>
          <a:noFill/>
        </p:spPr>
        <p:txBody>
          <a:bodyPr wrap="square" rtlCol="0">
            <a:spAutoFit/>
          </a:bodyPr>
          <a:lstStyle/>
          <a:p>
            <a:r>
              <a:rPr lang="en-US" dirty="0" smtClean="0"/>
              <a:t>140 MPH</a:t>
            </a:r>
          </a:p>
          <a:p>
            <a:r>
              <a:rPr lang="en-US" dirty="0" smtClean="0"/>
              <a:t>40 PSI</a:t>
            </a:r>
          </a:p>
          <a:p>
            <a:r>
              <a:rPr lang="en-US" dirty="0" smtClean="0"/>
              <a:t>23 degree orientation</a:t>
            </a:r>
            <a:endParaRPr lang="en-US" dirty="0"/>
          </a:p>
        </p:txBody>
      </p:sp>
      <p:sp>
        <p:nvSpPr>
          <p:cNvPr id="6" name="TextBox 5"/>
          <p:cNvSpPr txBox="1"/>
          <p:nvPr/>
        </p:nvSpPr>
        <p:spPr>
          <a:xfrm>
            <a:off x="5181600" y="1349276"/>
            <a:ext cx="3733800" cy="2308324"/>
          </a:xfrm>
          <a:prstGeom prst="rect">
            <a:avLst/>
          </a:prstGeom>
          <a:noFill/>
          <a:ln>
            <a:solidFill>
              <a:schemeClr val="tx1"/>
            </a:solidFill>
          </a:ln>
        </p:spPr>
        <p:txBody>
          <a:bodyPr wrap="square" rtlCol="0">
            <a:spAutoFit/>
          </a:bodyPr>
          <a:lstStyle/>
          <a:p>
            <a:pPr algn="ctr"/>
            <a:r>
              <a:rPr lang="en-US" dirty="0" smtClean="0"/>
              <a:t>Treatments</a:t>
            </a:r>
          </a:p>
          <a:p>
            <a:pPr>
              <a:buFont typeface="Arial" pitchFamily="34" charset="0"/>
              <a:buChar char="•"/>
            </a:pPr>
            <a:r>
              <a:rPr lang="en-US" sz="2000" dirty="0" smtClean="0"/>
              <a:t>Water</a:t>
            </a:r>
          </a:p>
          <a:p>
            <a:pPr>
              <a:buFont typeface="Arial" pitchFamily="34" charset="0"/>
              <a:buChar char="•"/>
            </a:pPr>
            <a:r>
              <a:rPr lang="en-US" sz="2000" dirty="0" smtClean="0"/>
              <a:t>Water + Quilt</a:t>
            </a:r>
          </a:p>
          <a:p>
            <a:pPr>
              <a:buFont typeface="Arial" pitchFamily="34" charset="0"/>
              <a:buChar char="•"/>
            </a:pPr>
            <a:r>
              <a:rPr lang="en-US" sz="2000" dirty="0" smtClean="0"/>
              <a:t>Water + Quilt + Foliar Fertilizer</a:t>
            </a:r>
          </a:p>
          <a:p>
            <a:pPr>
              <a:buFont typeface="Arial" pitchFamily="34" charset="0"/>
              <a:buChar char="•"/>
            </a:pPr>
            <a:r>
              <a:rPr lang="en-US" sz="2000" dirty="0" smtClean="0"/>
              <a:t>Water + Quilt + NIS</a:t>
            </a:r>
          </a:p>
          <a:p>
            <a:pPr>
              <a:buFont typeface="Arial" pitchFamily="34" charset="0"/>
              <a:buChar char="•"/>
            </a:pPr>
            <a:r>
              <a:rPr lang="en-US" sz="2000" dirty="0" smtClean="0"/>
              <a:t>Water + Quilt + COC</a:t>
            </a:r>
          </a:p>
          <a:p>
            <a:pPr>
              <a:buFont typeface="Arial" pitchFamily="34" charset="0"/>
              <a:buChar char="•"/>
            </a:pPr>
            <a:r>
              <a:rPr lang="en-US" sz="2000" dirty="0" smtClean="0"/>
              <a:t>Water + Quilt + Deposition Aid</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mtClean="0"/>
              <a:t>Disclaimer:</a:t>
            </a:r>
          </a:p>
        </p:txBody>
      </p:sp>
      <p:sp>
        <p:nvSpPr>
          <p:cNvPr id="66563" name="Rectangle 3"/>
          <p:cNvSpPr>
            <a:spLocks noGrp="1" noChangeArrowheads="1"/>
          </p:cNvSpPr>
          <p:nvPr>
            <p:ph idx="1"/>
          </p:nvPr>
        </p:nvSpPr>
        <p:spPr/>
        <p:txBody>
          <a:bodyPr/>
          <a:lstStyle/>
          <a:p>
            <a:r>
              <a:rPr lang="en-US" smtClean="0"/>
              <a:t>Brand names appearing in this presentation are for identification and illustration purposes only.</a:t>
            </a:r>
          </a:p>
          <a:p>
            <a:r>
              <a:rPr lang="en-US" smtClean="0"/>
              <a:t>No endorsement is intended, nor is criticism implied of similar products not mentioned.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IMG_129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3555" name="Rectangle 4"/>
          <p:cNvSpPr>
            <a:spLocks noChangeArrowheads="1"/>
          </p:cNvSpPr>
          <p:nvPr/>
        </p:nvSpPr>
        <p:spPr bwMode="auto">
          <a:xfrm>
            <a:off x="474663" y="6096000"/>
            <a:ext cx="8288337" cy="762000"/>
          </a:xfrm>
          <a:prstGeom prst="rect">
            <a:avLst/>
          </a:prstGeom>
          <a:noFill/>
          <a:ln w="12700">
            <a:noFill/>
            <a:miter lim="800000"/>
            <a:headEnd/>
            <a:tailEnd/>
          </a:ln>
        </p:spPr>
        <p:txBody>
          <a:bodyPr wrap="none">
            <a:spAutoFit/>
          </a:bodyPr>
          <a:lstStyle/>
          <a:p>
            <a:r>
              <a:rPr lang="en-US" sz="4400">
                <a:solidFill>
                  <a:schemeClr val="bg1"/>
                </a:solidFill>
                <a:latin typeface="Comic Sans MS" pitchFamily="66" charset="0"/>
              </a:rPr>
              <a:t>www.bae.ksu.edu/faculty/wolf/</a:t>
            </a:r>
          </a:p>
        </p:txBody>
      </p:sp>
      <p:sp>
        <p:nvSpPr>
          <p:cNvPr id="889861" name="Rectangle 5"/>
          <p:cNvSpPr>
            <a:spLocks noChangeArrowheads="1"/>
          </p:cNvSpPr>
          <p:nvPr/>
        </p:nvSpPr>
        <p:spPr bwMode="auto">
          <a:xfrm rot="-1194350">
            <a:off x="2611014" y="4191000"/>
            <a:ext cx="3581400" cy="1404938"/>
          </a:xfrm>
          <a:prstGeom prst="rect">
            <a:avLst/>
          </a:prstGeom>
          <a:noFill/>
          <a:ln w="9525">
            <a:noFill/>
            <a:miter lim="800000"/>
            <a:headEnd/>
            <a:tailEnd/>
          </a:ln>
        </p:spPr>
        <p:txBody>
          <a:bodyPr anchor="ctr"/>
          <a:lstStyle/>
          <a:p>
            <a:r>
              <a:rPr kumimoji="1" lang="en-US" sz="6700" dirty="0">
                <a:solidFill>
                  <a:srgbClr val="FFFF00"/>
                </a:solidFill>
                <a:latin typeface="Comic Sans MS" pitchFamily="66" charset="0"/>
              </a:rPr>
              <a:t>T</a:t>
            </a:r>
            <a:r>
              <a:rPr kumimoji="1" lang="en-US" sz="6100" dirty="0">
                <a:solidFill>
                  <a:srgbClr val="FFFF00"/>
                </a:solidFill>
                <a:latin typeface="Comic Sans MS" pitchFamily="66" charset="0"/>
              </a:rPr>
              <a:t>hanks!</a:t>
            </a:r>
          </a:p>
        </p:txBody>
      </p:sp>
      <p:sp>
        <p:nvSpPr>
          <p:cNvPr id="23557" name="Rectangle 6"/>
          <p:cNvSpPr>
            <a:spLocks noChangeArrowheads="1"/>
          </p:cNvSpPr>
          <p:nvPr/>
        </p:nvSpPr>
        <p:spPr bwMode="auto">
          <a:xfrm>
            <a:off x="76200" y="228600"/>
            <a:ext cx="5689600" cy="520700"/>
          </a:xfrm>
          <a:prstGeom prst="rect">
            <a:avLst/>
          </a:prstGeom>
          <a:noFill/>
          <a:ln w="9525">
            <a:noFill/>
            <a:miter lim="800000"/>
            <a:headEnd/>
            <a:tailEnd/>
          </a:ln>
        </p:spPr>
        <p:txBody>
          <a:bodyPr lIns="91425" tIns="45713" rIns="91425" bIns="45713" anchor="b"/>
          <a:lstStyle/>
          <a:p>
            <a:r>
              <a:rPr kumimoji="1" lang="en-US">
                <a:solidFill>
                  <a:schemeClr val="bg1"/>
                </a:solidFill>
                <a:latin typeface="Comic Sans MS" pitchFamily="66" charset="0"/>
              </a:rPr>
              <a:t>For more information contact:</a:t>
            </a:r>
          </a:p>
        </p:txBody>
      </p:sp>
      <p:sp>
        <p:nvSpPr>
          <p:cNvPr id="23558" name="Text Box 7"/>
          <p:cNvSpPr txBox="1">
            <a:spLocks noChangeArrowheads="1"/>
          </p:cNvSpPr>
          <p:nvPr/>
        </p:nvSpPr>
        <p:spPr bwMode="auto">
          <a:xfrm>
            <a:off x="5791200" y="0"/>
            <a:ext cx="3190875" cy="579438"/>
          </a:xfrm>
          <a:prstGeom prst="rect">
            <a:avLst/>
          </a:prstGeom>
          <a:noFill/>
          <a:ln w="9525">
            <a:noFill/>
            <a:miter lim="800000"/>
            <a:headEnd type="none" w="sm" len="sm"/>
            <a:tailEnd type="none" w="sm" len="sm"/>
          </a:ln>
        </p:spPr>
        <p:txBody>
          <a:bodyPr wrap="none">
            <a:spAutoFit/>
          </a:bodyPr>
          <a:lstStyle/>
          <a:p>
            <a:r>
              <a:rPr lang="en-US" sz="3200">
                <a:latin typeface="Comic Sans MS" pitchFamily="66" charset="0"/>
              </a:rPr>
              <a:t>rewolf@ksu.edu</a:t>
            </a:r>
          </a:p>
        </p:txBody>
      </p:sp>
      <p:pic>
        <p:nvPicPr>
          <p:cNvPr id="23559" name="Picture 7" descr="IMG_0298"/>
          <p:cNvPicPr>
            <a:picLocks noChangeAspect="1" noChangeArrowheads="1"/>
          </p:cNvPicPr>
          <p:nvPr/>
        </p:nvPicPr>
        <p:blipFill>
          <a:blip r:embed="rId3" cstate="print"/>
          <a:srcRect/>
          <a:stretch>
            <a:fillRect/>
          </a:stretch>
        </p:blipFill>
        <p:spPr bwMode="auto">
          <a:xfrm>
            <a:off x="5638800" y="3962400"/>
            <a:ext cx="3276600" cy="2184400"/>
          </a:xfrm>
          <a:prstGeom prst="snip2DiagRect">
            <a:avLst>
              <a:gd name="adj1" fmla="val 21927"/>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descr="IMG_0214.JPG"/>
          <p:cNvPicPr>
            <a:picLocks noChangeAspect="1"/>
          </p:cNvPicPr>
          <p:nvPr/>
        </p:nvPicPr>
        <p:blipFill>
          <a:blip r:embed="rId4" cstate="print"/>
          <a:srcRect l="34166" t="28750" r="33334" b="22500"/>
          <a:stretch>
            <a:fillRect/>
          </a:stretch>
        </p:blipFill>
        <p:spPr>
          <a:xfrm>
            <a:off x="228600" y="4343400"/>
            <a:ext cx="1981200" cy="1981200"/>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89861"/>
                                        </p:tgtEl>
                                        <p:attrNameLst>
                                          <p:attrName>style.visibility</p:attrName>
                                        </p:attrNameLst>
                                      </p:cBhvr>
                                      <p:to>
                                        <p:strVal val="visible"/>
                                      </p:to>
                                    </p:set>
                                    <p:anim calcmode="lin" valueType="num">
                                      <p:cBhvr additive="base">
                                        <p:cTn id="7" dur="3000" fill="hold"/>
                                        <p:tgtEl>
                                          <p:spTgt spid="889861"/>
                                        </p:tgtEl>
                                        <p:attrNameLst>
                                          <p:attrName>ppt_x</p:attrName>
                                        </p:attrNameLst>
                                      </p:cBhvr>
                                      <p:tavLst>
                                        <p:tav tm="0">
                                          <p:val>
                                            <p:strVal val="#ppt_x"/>
                                          </p:val>
                                        </p:tav>
                                        <p:tav tm="100000">
                                          <p:val>
                                            <p:strVal val="#ppt_x"/>
                                          </p:val>
                                        </p:tav>
                                      </p:tavLst>
                                    </p:anim>
                                    <p:anim calcmode="lin" valueType="num">
                                      <p:cBhvr additive="base">
                                        <p:cTn id="8" dur="3000" fill="hold"/>
                                        <p:tgtEl>
                                          <p:spTgt spid="8898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4" name="Rectangle 4"/>
          <p:cNvSpPr>
            <a:spLocks noGrp="1" noChangeArrowheads="1"/>
          </p:cNvSpPr>
          <p:nvPr>
            <p:ph type="title"/>
          </p:nvPr>
        </p:nvSpPr>
        <p:spPr>
          <a:noFill/>
          <a:ln/>
        </p:spPr>
        <p:txBody>
          <a:bodyPr/>
          <a:lstStyle/>
          <a:p>
            <a:r>
              <a:rPr lang="en-US"/>
              <a:t>Label Interpretation</a:t>
            </a:r>
          </a:p>
        </p:txBody>
      </p:sp>
      <p:sp>
        <p:nvSpPr>
          <p:cNvPr id="343048" name="Rectangle 8"/>
          <p:cNvSpPr>
            <a:spLocks noGrp="1" noChangeArrowheads="1"/>
          </p:cNvSpPr>
          <p:nvPr>
            <p:ph type="body" idx="1"/>
          </p:nvPr>
        </p:nvSpPr>
        <p:spPr>
          <a:xfrm>
            <a:off x="457200" y="3200400"/>
            <a:ext cx="8229600" cy="2895600"/>
          </a:xfrm>
        </p:spPr>
        <p:txBody>
          <a:bodyPr/>
          <a:lstStyle/>
          <a:p>
            <a:r>
              <a:rPr lang="en-US"/>
              <a:t>What is advisory?</a:t>
            </a:r>
          </a:p>
          <a:p>
            <a:r>
              <a:rPr lang="en-US"/>
              <a:t>What is mandatory?</a:t>
            </a:r>
          </a:p>
          <a:p>
            <a:r>
              <a:rPr lang="en-US"/>
              <a:t>What is enforceable - Regulatory?</a:t>
            </a:r>
          </a:p>
          <a:p>
            <a:r>
              <a:rPr lang="en-US"/>
              <a:t>What is enforceable – Litigation?</a:t>
            </a:r>
          </a:p>
        </p:txBody>
      </p:sp>
      <p:pic>
        <p:nvPicPr>
          <p:cNvPr id="343046" name="Picture 6"/>
          <p:cNvPicPr>
            <a:picLocks noGrp="1" noChangeAspect="1" noChangeArrowheads="1"/>
          </p:cNvPicPr>
          <p:nvPr>
            <p:ph idx="4294967295"/>
          </p:nvPr>
        </p:nvPicPr>
        <p:blipFill>
          <a:blip r:embed="rId3" cstate="print"/>
          <a:srcRect/>
          <a:stretch>
            <a:fillRect/>
          </a:stretch>
        </p:blipFill>
        <p:spPr>
          <a:xfrm>
            <a:off x="304800" y="1447800"/>
            <a:ext cx="8229600" cy="1403350"/>
          </a:xfrm>
          <a:noFill/>
          <a:ln>
            <a:solidFill>
              <a:srgbClr val="000000"/>
            </a:solidFill>
          </a:ln>
        </p:spPr>
      </p:pic>
      <p:sp>
        <p:nvSpPr>
          <p:cNvPr id="343049" name="Line 9"/>
          <p:cNvSpPr>
            <a:spLocks noChangeShapeType="1"/>
          </p:cNvSpPr>
          <p:nvPr/>
        </p:nvSpPr>
        <p:spPr bwMode="auto">
          <a:xfrm>
            <a:off x="2514600" y="2438400"/>
            <a:ext cx="914400" cy="0"/>
          </a:xfrm>
          <a:prstGeom prst="line">
            <a:avLst/>
          </a:prstGeom>
          <a:noFill/>
          <a:ln w="28575" cap="sq">
            <a:solidFill>
              <a:srgbClr val="FF0000"/>
            </a:solidFill>
            <a:round/>
            <a:headEnd type="none" w="sm" len="sm"/>
            <a:tailEnd type="none" w="sm" len="sm"/>
          </a:ln>
          <a:effectLst/>
        </p:spPr>
        <p:txBody>
          <a:bodyPr wrap="none"/>
          <a:lstStyle/>
          <a:p>
            <a:endParaRPr lang="en-US"/>
          </a:p>
        </p:txBody>
      </p:sp>
      <p:sp>
        <p:nvSpPr>
          <p:cNvPr id="343051" name="Oval 11"/>
          <p:cNvSpPr>
            <a:spLocks noChangeArrowheads="1"/>
          </p:cNvSpPr>
          <p:nvPr/>
        </p:nvSpPr>
        <p:spPr bwMode="auto">
          <a:xfrm>
            <a:off x="4191000" y="1676400"/>
            <a:ext cx="3962400" cy="685800"/>
          </a:xfrm>
          <a:prstGeom prst="ellipse">
            <a:avLst/>
          </a:prstGeom>
          <a:noFill/>
          <a:ln w="38100" cap="sq">
            <a:solidFill>
              <a:srgbClr val="FF0000"/>
            </a:solidFill>
            <a:round/>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43051"/>
                                        </p:tgtEl>
                                        <p:attrNameLst>
                                          <p:attrName>style.visibility</p:attrName>
                                        </p:attrNameLst>
                                      </p:cBhvr>
                                      <p:to>
                                        <p:strVal val="visible"/>
                                      </p:to>
                                    </p:set>
                                    <p:anim calcmode="lin" valueType="num">
                                      <p:cBhvr>
                                        <p:cTn id="7" dur="1000" fill="hold"/>
                                        <p:tgtEl>
                                          <p:spTgt spid="343051"/>
                                        </p:tgtEl>
                                        <p:attrNameLst>
                                          <p:attrName>ppt_w</p:attrName>
                                        </p:attrNameLst>
                                      </p:cBhvr>
                                      <p:tavLst>
                                        <p:tav tm="0">
                                          <p:val>
                                            <p:fltVal val="0"/>
                                          </p:val>
                                        </p:tav>
                                        <p:tav tm="100000">
                                          <p:val>
                                            <p:strVal val="#ppt_w"/>
                                          </p:val>
                                        </p:tav>
                                      </p:tavLst>
                                    </p:anim>
                                    <p:anim calcmode="lin" valueType="num">
                                      <p:cBhvr>
                                        <p:cTn id="8" dur="1000" fill="hold"/>
                                        <p:tgtEl>
                                          <p:spTgt spid="343051"/>
                                        </p:tgtEl>
                                        <p:attrNameLst>
                                          <p:attrName>ppt_h</p:attrName>
                                        </p:attrNameLst>
                                      </p:cBhvr>
                                      <p:tavLst>
                                        <p:tav tm="0">
                                          <p:val>
                                            <p:fltVal val="0"/>
                                          </p:val>
                                        </p:tav>
                                        <p:tav tm="100000">
                                          <p:val>
                                            <p:strVal val="#ppt_h"/>
                                          </p:val>
                                        </p:tav>
                                      </p:tavLst>
                                    </p:anim>
                                    <p:animEffect transition="in" filter="fade">
                                      <p:cBhvr>
                                        <p:cTn id="9" dur="1000"/>
                                        <p:tgtEl>
                                          <p:spTgt spid="34305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43048">
                                            <p:txEl>
                                              <p:pRg st="0" end="0"/>
                                            </p:txEl>
                                          </p:spTgt>
                                        </p:tgtEl>
                                        <p:attrNameLst>
                                          <p:attrName>style.visibility</p:attrName>
                                        </p:attrNameLst>
                                      </p:cBhvr>
                                      <p:to>
                                        <p:strVal val="visible"/>
                                      </p:to>
                                    </p:set>
                                    <p:anim calcmode="lin" valueType="num">
                                      <p:cBhvr>
                                        <p:cTn id="14" dur="1000" fill="hold"/>
                                        <p:tgtEl>
                                          <p:spTgt spid="343048">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43048">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34304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43048">
                                            <p:txEl>
                                              <p:pRg st="1" end="1"/>
                                            </p:txEl>
                                          </p:spTgt>
                                        </p:tgtEl>
                                        <p:attrNameLst>
                                          <p:attrName>style.visibility</p:attrName>
                                        </p:attrNameLst>
                                      </p:cBhvr>
                                      <p:to>
                                        <p:strVal val="visible"/>
                                      </p:to>
                                    </p:set>
                                    <p:anim calcmode="lin" valueType="num">
                                      <p:cBhvr>
                                        <p:cTn id="21" dur="1000" fill="hold"/>
                                        <p:tgtEl>
                                          <p:spTgt spid="343048">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43048">
                                            <p:txEl>
                                              <p:pRg st="1" end="1"/>
                                            </p:txEl>
                                          </p:spTgt>
                                        </p:tgtEl>
                                        <p:attrNameLst>
                                          <p:attrName>ppt_h</p:attrName>
                                        </p:attrNameLst>
                                      </p:cBhvr>
                                      <p:tavLst>
                                        <p:tav tm="0">
                                          <p:val>
                                            <p:fltVal val="0"/>
                                          </p:val>
                                        </p:tav>
                                        <p:tav tm="100000">
                                          <p:val>
                                            <p:strVal val="#ppt_h"/>
                                          </p:val>
                                        </p:tav>
                                      </p:tavLst>
                                    </p:anim>
                                    <p:animEffect transition="in" filter="fade">
                                      <p:cBhvr>
                                        <p:cTn id="23" dur="1000"/>
                                        <p:tgtEl>
                                          <p:spTgt spid="34304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43048">
                                            <p:txEl>
                                              <p:pRg st="2" end="2"/>
                                            </p:txEl>
                                          </p:spTgt>
                                        </p:tgtEl>
                                        <p:attrNameLst>
                                          <p:attrName>style.visibility</p:attrName>
                                        </p:attrNameLst>
                                      </p:cBhvr>
                                      <p:to>
                                        <p:strVal val="visible"/>
                                      </p:to>
                                    </p:set>
                                    <p:anim calcmode="lin" valueType="num">
                                      <p:cBhvr>
                                        <p:cTn id="28" dur="1000" fill="hold"/>
                                        <p:tgtEl>
                                          <p:spTgt spid="343048">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43048">
                                            <p:txEl>
                                              <p:pRg st="2" end="2"/>
                                            </p:txEl>
                                          </p:spTgt>
                                        </p:tgtEl>
                                        <p:attrNameLst>
                                          <p:attrName>ppt_h</p:attrName>
                                        </p:attrNameLst>
                                      </p:cBhvr>
                                      <p:tavLst>
                                        <p:tav tm="0">
                                          <p:val>
                                            <p:fltVal val="0"/>
                                          </p:val>
                                        </p:tav>
                                        <p:tav tm="100000">
                                          <p:val>
                                            <p:strVal val="#ppt_h"/>
                                          </p:val>
                                        </p:tav>
                                      </p:tavLst>
                                    </p:anim>
                                    <p:animEffect transition="in" filter="fade">
                                      <p:cBhvr>
                                        <p:cTn id="30" dur="1000"/>
                                        <p:tgtEl>
                                          <p:spTgt spid="34304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343048">
                                            <p:txEl>
                                              <p:pRg st="3" end="3"/>
                                            </p:txEl>
                                          </p:spTgt>
                                        </p:tgtEl>
                                        <p:attrNameLst>
                                          <p:attrName>style.visibility</p:attrName>
                                        </p:attrNameLst>
                                      </p:cBhvr>
                                      <p:to>
                                        <p:strVal val="visible"/>
                                      </p:to>
                                    </p:set>
                                    <p:anim calcmode="lin" valueType="num">
                                      <p:cBhvr>
                                        <p:cTn id="35" dur="1000" fill="hold"/>
                                        <p:tgtEl>
                                          <p:spTgt spid="343048">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43048">
                                            <p:txEl>
                                              <p:pRg st="3" end="3"/>
                                            </p:txEl>
                                          </p:spTgt>
                                        </p:tgtEl>
                                        <p:attrNameLst>
                                          <p:attrName>ppt_h</p:attrName>
                                        </p:attrNameLst>
                                      </p:cBhvr>
                                      <p:tavLst>
                                        <p:tav tm="0">
                                          <p:val>
                                            <p:fltVal val="0"/>
                                          </p:val>
                                        </p:tav>
                                        <p:tav tm="100000">
                                          <p:val>
                                            <p:strVal val="#ppt_h"/>
                                          </p:val>
                                        </p:tav>
                                      </p:tavLst>
                                    </p:anim>
                                    <p:animEffect transition="in" filter="fade">
                                      <p:cBhvr>
                                        <p:cTn id="37" dur="1000"/>
                                        <p:tgtEl>
                                          <p:spTgt spid="3430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838200"/>
          </a:xfrm>
        </p:spPr>
        <p:txBody>
          <a:bodyPr/>
          <a:lstStyle/>
          <a:p>
            <a:r>
              <a:rPr lang="en-US" dirty="0"/>
              <a:t>Spray Drift Management</a:t>
            </a:r>
          </a:p>
        </p:txBody>
      </p:sp>
      <p:sp>
        <p:nvSpPr>
          <p:cNvPr id="210948" name="WordArt 4"/>
          <p:cNvSpPr>
            <a:spLocks noChangeArrowheads="1" noChangeShapeType="1" noTextEdit="1"/>
          </p:cNvSpPr>
          <p:nvPr/>
        </p:nvSpPr>
        <p:spPr bwMode="auto">
          <a:xfrm>
            <a:off x="1447800" y="5715000"/>
            <a:ext cx="6096000" cy="990600"/>
          </a:xfrm>
          <a:prstGeom prst="rect">
            <a:avLst/>
          </a:prstGeom>
        </p:spPr>
        <p:txBody>
          <a:bodyPr wrap="none" fromWordArt="1">
            <a:prstTxWarp prst="textPlain">
              <a:avLst>
                <a:gd name="adj" fmla="val 50000"/>
              </a:avLst>
            </a:prstTxWarp>
          </a:bodyPr>
          <a:lstStyle/>
          <a:p>
            <a:pPr algn="ctr"/>
            <a:r>
              <a:rPr lang="en-US" sz="3600" kern="10" dirty="0">
                <a:ln w="9525" cap="sq">
                  <a:noFill/>
                  <a:round/>
                  <a:headEnd type="none" w="sm" len="sm"/>
                  <a:tailEnd type="none" w="sm" len="sm"/>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Statements on the Label</a:t>
            </a:r>
          </a:p>
        </p:txBody>
      </p:sp>
      <p:pic>
        <p:nvPicPr>
          <p:cNvPr id="6" name="Picture 5" descr="IMG_5705.JPG"/>
          <p:cNvPicPr>
            <a:picLocks noChangeAspect="1"/>
          </p:cNvPicPr>
          <p:nvPr/>
        </p:nvPicPr>
        <p:blipFill>
          <a:blip r:embed="rId2" cstate="print"/>
          <a:stretch>
            <a:fillRect/>
          </a:stretch>
        </p:blipFill>
        <p:spPr>
          <a:xfrm>
            <a:off x="1676400" y="1066800"/>
            <a:ext cx="6096000" cy="4572000"/>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4217</TotalTime>
  <Pages>29</Pages>
  <Words>3078</Words>
  <Application>Microsoft Office PowerPoint</Application>
  <PresentationFormat>Overhead</PresentationFormat>
  <Paragraphs>458</Paragraphs>
  <Slides>79</Slides>
  <Notes>25</Notes>
  <HiddenSlides>3</HiddenSlides>
  <MMClips>3</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79</vt:i4>
      </vt:variant>
    </vt:vector>
  </HeadingPairs>
  <TitlesOfParts>
    <vt:vector size="83" baseType="lpstr">
      <vt:lpstr>Office Theme</vt:lpstr>
      <vt:lpstr>Photo Editor Photo</vt:lpstr>
      <vt:lpstr>Bitmap Image</vt:lpstr>
      <vt:lpstr>Chart</vt:lpstr>
      <vt:lpstr>Understanding Label Language and the Implications for Application</vt:lpstr>
      <vt:lpstr>Changes in the Application Industry!</vt:lpstr>
      <vt:lpstr>Slide 3</vt:lpstr>
      <vt:lpstr>Looking At Labels</vt:lpstr>
      <vt:lpstr>Pesticide Labeling</vt:lpstr>
      <vt:lpstr>Slide 6</vt:lpstr>
      <vt:lpstr>Label Sections</vt:lpstr>
      <vt:lpstr>Label Interpretation</vt:lpstr>
      <vt:lpstr>Spray Drift Management</vt:lpstr>
      <vt:lpstr>Slide 10</vt:lpstr>
      <vt:lpstr>Slide 11</vt:lpstr>
      <vt:lpstr>Slide 12</vt:lpstr>
      <vt:lpstr>Slide 13</vt:lpstr>
      <vt:lpstr>Slide 14</vt:lpstr>
      <vt:lpstr>Slide 15</vt:lpstr>
      <vt:lpstr>Droplet Size</vt:lpstr>
      <vt:lpstr>Label Restrictions &amp; Limitations</vt:lpstr>
      <vt:lpstr>Label Restrictions and Limitations</vt:lpstr>
      <vt:lpstr>Slide 19</vt:lpstr>
      <vt:lpstr>Calibration</vt:lpstr>
      <vt:lpstr>Operation S.A.F.E.</vt:lpstr>
      <vt:lpstr>Slide 22</vt:lpstr>
      <vt:lpstr>Two sources of data – two reports</vt:lpstr>
      <vt:lpstr>Spray pattern analysis</vt:lpstr>
      <vt:lpstr>DropletScan</vt:lpstr>
      <vt:lpstr>Composite droplet size data</vt:lpstr>
      <vt:lpstr>Important Droplet Statistics:</vt:lpstr>
      <vt:lpstr>Other droplet measurement terms</vt:lpstr>
      <vt:lpstr>Droplet size recommendations</vt:lpstr>
      <vt:lpstr>Slide 30</vt:lpstr>
      <vt:lpstr>Calibration!!!! The next phase!</vt:lpstr>
      <vt:lpstr>Slide 32</vt:lpstr>
      <vt:lpstr>Slide 33</vt:lpstr>
      <vt:lpstr>Slide 34</vt:lpstr>
      <vt:lpstr>Slide 35</vt:lpstr>
      <vt:lpstr>Slide 36</vt:lpstr>
      <vt:lpstr>Roadside Equipment?</vt:lpstr>
      <vt:lpstr>Slide 38</vt:lpstr>
      <vt:lpstr>Slide 39</vt:lpstr>
      <vt:lpstr>Off-Center Venturi Flat-fan</vt:lpstr>
      <vt:lpstr>Pre-orifice Air Induction Nozzles:</vt:lpstr>
      <vt:lpstr>Boom Buster</vt:lpstr>
      <vt:lpstr>XP BoomJet</vt:lpstr>
      <vt:lpstr>Boom Extender:</vt:lpstr>
      <vt:lpstr>Aerial Applications</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Droplet size recommendations</vt:lpstr>
      <vt:lpstr>Drift Study</vt:lpstr>
      <vt:lpstr>Drift Reduction/Deposition Aids:</vt:lpstr>
      <vt:lpstr>Slide 65</vt:lpstr>
      <vt:lpstr>Materials and Methods (2008):</vt:lpstr>
      <vt:lpstr>Slide 67</vt:lpstr>
      <vt:lpstr>Total Drift Ranked:</vt:lpstr>
      <vt:lpstr>Solution Factor:</vt:lpstr>
      <vt:lpstr>Droplet Studies</vt:lpstr>
      <vt:lpstr>Slide 71</vt:lpstr>
      <vt:lpstr>Slide 72</vt:lpstr>
      <vt:lpstr>Need to evaluate droplets of solutions:</vt:lpstr>
      <vt:lpstr>Slide 74</vt:lpstr>
      <vt:lpstr>Slide 75</vt:lpstr>
      <vt:lpstr>ASC D-12 Rotary Atomizer</vt:lpstr>
      <vt:lpstr>CP11TT4015 Flat-Fan</vt:lpstr>
      <vt:lpstr>Disclaimer:</vt:lpstr>
      <vt:lpstr>Slide 79</vt:lpstr>
    </vt:vector>
  </TitlesOfParts>
  <Company>AgEng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Coalition on Drift Minimization</dc:title>
  <dc:subject/>
  <dc:creator>Robert E. Wolf</dc:creator>
  <cp:keywords/>
  <dc:description/>
  <cp:lastModifiedBy>Bob Wolf</cp:lastModifiedBy>
  <cp:revision>360</cp:revision>
  <cp:lastPrinted>1999-07-01T14:34:41Z</cp:lastPrinted>
  <dcterms:created xsi:type="dcterms:W3CDTF">1998-05-05T03:49:06Z</dcterms:created>
  <dcterms:modified xsi:type="dcterms:W3CDTF">2010-06-04T15:26:20Z</dcterms:modified>
</cp:coreProperties>
</file>