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5"/>
  </p:notesMasterIdLst>
  <p:handoutMasterIdLst>
    <p:handoutMasterId r:id="rId56"/>
  </p:handoutMasterIdLst>
  <p:sldIdLst>
    <p:sldId id="559" r:id="rId2"/>
    <p:sldId id="641" r:id="rId3"/>
    <p:sldId id="637" r:id="rId4"/>
    <p:sldId id="532" r:id="rId5"/>
    <p:sldId id="644" r:id="rId6"/>
    <p:sldId id="645" r:id="rId7"/>
    <p:sldId id="439" r:id="rId8"/>
    <p:sldId id="440" r:id="rId9"/>
    <p:sldId id="441" r:id="rId10"/>
    <p:sldId id="568" r:id="rId11"/>
    <p:sldId id="569" r:id="rId12"/>
    <p:sldId id="561" r:id="rId13"/>
    <p:sldId id="570" r:id="rId14"/>
    <p:sldId id="638" r:id="rId15"/>
    <p:sldId id="612" r:id="rId16"/>
    <p:sldId id="611" r:id="rId17"/>
    <p:sldId id="578" r:id="rId18"/>
    <p:sldId id="552" r:id="rId19"/>
    <p:sldId id="527" r:id="rId20"/>
    <p:sldId id="553" r:id="rId21"/>
    <p:sldId id="476" r:id="rId22"/>
    <p:sldId id="477" r:id="rId23"/>
    <p:sldId id="478" r:id="rId24"/>
    <p:sldId id="479" r:id="rId25"/>
    <p:sldId id="481" r:id="rId26"/>
    <p:sldId id="482" r:id="rId27"/>
    <p:sldId id="530" r:id="rId28"/>
    <p:sldId id="646" r:id="rId29"/>
    <p:sldId id="647" r:id="rId30"/>
    <p:sldId id="588" r:id="rId31"/>
    <p:sldId id="653" r:id="rId32"/>
    <p:sldId id="485" r:id="rId33"/>
    <p:sldId id="486" r:id="rId34"/>
    <p:sldId id="533" r:id="rId35"/>
    <p:sldId id="526" r:id="rId36"/>
    <p:sldId id="488" r:id="rId37"/>
    <p:sldId id="496" r:id="rId38"/>
    <p:sldId id="632" r:id="rId39"/>
    <p:sldId id="602" r:id="rId40"/>
    <p:sldId id="603" r:id="rId41"/>
    <p:sldId id="654" r:id="rId42"/>
    <p:sldId id="579" r:id="rId43"/>
    <p:sldId id="657" r:id="rId44"/>
    <p:sldId id="599" r:id="rId45"/>
    <p:sldId id="650" r:id="rId46"/>
    <p:sldId id="642" r:id="rId47"/>
    <p:sldId id="643" r:id="rId48"/>
    <p:sldId id="648" r:id="rId49"/>
    <p:sldId id="658" r:id="rId50"/>
    <p:sldId id="659" r:id="rId51"/>
    <p:sldId id="634" r:id="rId52"/>
    <p:sldId id="635" r:id="rId53"/>
    <p:sldId id="652" r:id="rId54"/>
  </p:sldIdLst>
  <p:sldSz cx="9144000" cy="6858000" type="overhead"/>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FF"/>
    <a:srgbClr val="0000CC"/>
    <a:srgbClr val="9900CC"/>
    <a:srgbClr val="FF0000"/>
    <a:srgbClr val="6600CC"/>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79" autoAdjust="0"/>
    <p:restoredTop sz="88376" autoAdjust="0"/>
  </p:normalViewPr>
  <p:slideViewPr>
    <p:cSldViewPr>
      <p:cViewPr varScale="1">
        <p:scale>
          <a:sx n="81" d="100"/>
          <a:sy n="81" d="100"/>
        </p:scale>
        <p:origin x="-104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164"/>
    </p:cViewPr>
  </p:sorterViewPr>
  <p:notesViewPr>
    <p:cSldViewPr>
      <p:cViewPr varScale="1">
        <p:scale>
          <a:sx n="56" d="100"/>
          <a:sy n="56" d="100"/>
        </p:scale>
        <p:origin x="-172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9850" y="8750300"/>
            <a:ext cx="723900" cy="301625"/>
          </a:xfrm>
          <a:prstGeom prst="rect">
            <a:avLst/>
          </a:prstGeom>
          <a:noFill/>
          <a:ln w="12700">
            <a:noFill/>
            <a:miter lim="800000"/>
            <a:headEnd/>
            <a:tailEnd/>
          </a:ln>
          <a:effectLst/>
        </p:spPr>
        <p:txBody>
          <a:bodyPr wrap="none" lIns="90488" tIns="44450" rIns="90488" bIns="44450" anchor="ctr">
            <a:spAutoFit/>
          </a:bodyPr>
          <a:lstStyle/>
          <a:p>
            <a:pPr>
              <a:defRPr/>
            </a:pPr>
            <a:fld id="{A882C4A4-8B44-419C-85AE-087F19918D70}" type="datetime1">
              <a:rPr lang="en-US" sz="1400"/>
              <a:pPr>
                <a:defRPr/>
              </a:pPr>
              <a:t>9/26/2010</a:t>
            </a:fld>
            <a:endParaRPr lang="en-US" sz="1400"/>
          </a:p>
        </p:txBody>
      </p:sp>
      <p:sp>
        <p:nvSpPr>
          <p:cNvPr id="3075" name="Rectangle 3"/>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defRPr/>
            </a:pPr>
            <a:fld id="{AACF9D1D-B364-4ACF-9AA4-EDAF275C2181}" type="slidenum">
              <a:rPr lang="en-US" sz="1400"/>
              <a:pPr algn="r">
                <a:defRPr/>
              </a:pP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idx="2"/>
          </p:nvPr>
        </p:nvSpPr>
        <p:spPr bwMode="auto">
          <a:xfrm>
            <a:off x="1144588" y="687388"/>
            <a:ext cx="4568825" cy="342582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r>
              <a:rPr lang="en-US" smtClean="0"/>
              <a:t>Use either title slide.  Hide the one you do not want to use.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a:noFill/>
          <a:ln w="9525"/>
        </p:spPr>
        <p:txBody>
          <a:bodyPr/>
          <a:lstStyle/>
          <a:p>
            <a:r>
              <a:rPr lang="en-US" smtClean="0"/>
              <a:t>‘Sensitive’ is and will become an even more important factor.  Obviously cotton fits the category as would bodies of water.  ‘No spray zones’ or ‘buffer zones’ will become an integral part of spraying fields in the future.  Wind will influence how much material moves and in what direction.  Thus determining wind direction is critical.  The importance of using the compass to indicate actual ‘magnetic’ direction in degrees (0 – 360 degrees) is becoming very important from a legal perspective.  From what has been learned in previous legal settings it is highly recommended to make the official record in degrees rather that simply listing the direction as N – S – E – W.  Direction is recorded as blowing ‘from’.</a:t>
            </a:r>
          </a:p>
          <a:p>
            <a:endParaRPr lang="en-US" smtClean="0"/>
          </a:p>
          <a:p>
            <a:r>
              <a:rPr lang="en-US" smtClean="0"/>
              <a:t>In addition, it is advised not to spray in periods when the winds are ‘dead calm’.  This is related to the issues of applying chemicals during inversion conditions and will be discussed later.</a:t>
            </a:r>
          </a:p>
          <a:p>
            <a:endParaRPr lang="en-US" smtClean="0"/>
          </a:p>
          <a:p>
            <a:r>
              <a:rPr lang="en-US" smtClean="0"/>
              <a:t>Suggest they should purchase an inexpensive compass ($10 at Walmart).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a:ln w="9525"/>
        </p:spPr>
        <p:txBody>
          <a:bodyPr/>
          <a:lstStyle/>
          <a:p>
            <a:r>
              <a:rPr lang="en-US" smtClean="0"/>
              <a:t>When winds are light and variable it usually means that the direction they are blowing is unpredictable.  This is a disaster waiting to happen in most application scenarios.  As an applicator you would rather have a wind blowing strong enough to have a set direction.  Then you can make better judgments regarding a particular application in reference to downwind sensitive areas.  Such as not spraying, leaving a buffer and coming back when wind changes direction,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914400" y="4394200"/>
            <a:ext cx="5029200" cy="4013200"/>
          </a:xfrm>
          <a:noFill/>
          <a:ln w="9525"/>
        </p:spPr>
        <p:txBody>
          <a:bodyPr lIns="92062" tIns="46032" rIns="92062" bIns="46032"/>
          <a:lstStyle/>
          <a:p>
            <a:r>
              <a:rPr lang="en-US" smtClean="0">
                <a:latin typeface="Arial" pitchFamily="34" charset="0"/>
              </a:rPr>
              <a:t>The information presented on this slide demonstrates the effects of wind on the spray droplets.  Note that the  distances the droplets move are dramatically higher with the smaller droplets.  As the droplet sizes increase, the distances moved decreases.</a:t>
            </a:r>
          </a:p>
          <a:p>
            <a:r>
              <a:rPr lang="en-US" smtClean="0">
                <a:latin typeface="Arial" pitchFamily="34" charset="0"/>
              </a:rPr>
              <a:t>Thus, larger spray droplets have a far greater opportunity to deposit on the target area.</a:t>
            </a:r>
          </a:p>
          <a:p>
            <a:endParaRPr lang="en-US" smtClean="0">
              <a:latin typeface="Arial" pitchFamily="34" charset="0"/>
            </a:endParaRPr>
          </a:p>
        </p:txBody>
      </p:sp>
      <p:sp>
        <p:nvSpPr>
          <p:cNvPr id="81923" name="Rectangle 3"/>
          <p:cNvSpPr>
            <a:spLocks noGrp="1" noRot="1" noChangeAspect="1" noChangeArrowheads="1" noTextEdit="1"/>
          </p:cNvSpPr>
          <p:nvPr>
            <p:ph type="sldImg"/>
          </p:nvPr>
        </p:nvSpPr>
        <p:spPr>
          <a:xfrm>
            <a:off x="1187450" y="711200"/>
            <a:ext cx="4433888" cy="3325813"/>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914400" y="4394200"/>
            <a:ext cx="5029200" cy="4013200"/>
          </a:xfrm>
          <a:noFill/>
          <a:ln w="9525"/>
        </p:spPr>
        <p:txBody>
          <a:bodyPr lIns="92062" tIns="46032" rIns="92062" bIns="46032"/>
          <a:lstStyle/>
          <a:p>
            <a:r>
              <a:rPr lang="en-US" smtClean="0">
                <a:latin typeface="Arial" pitchFamily="34" charset="0"/>
              </a:rPr>
              <a:t>This diagram shows that as the height above the ground or the crop increases the velocity of the wind increases.</a:t>
            </a:r>
          </a:p>
          <a:p>
            <a:r>
              <a:rPr lang="en-US" smtClean="0">
                <a:latin typeface="Arial" pitchFamily="34" charset="0"/>
              </a:rPr>
              <a:t>This is a natural phenomenon.</a:t>
            </a:r>
          </a:p>
        </p:txBody>
      </p:sp>
      <p:sp>
        <p:nvSpPr>
          <p:cNvPr id="82947" name="Rectangle 3"/>
          <p:cNvSpPr>
            <a:spLocks noGrp="1" noRot="1" noChangeAspect="1" noChangeArrowheads="1" noTextEdit="1"/>
          </p:cNvSpPr>
          <p:nvPr>
            <p:ph type="sldImg"/>
          </p:nvPr>
        </p:nvSpPr>
        <p:spPr>
          <a:xfrm>
            <a:off x="1187450" y="711200"/>
            <a:ext cx="4433888" cy="3325813"/>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914400" y="4394200"/>
            <a:ext cx="5029200" cy="4013200"/>
          </a:xfrm>
          <a:noFill/>
          <a:ln w="9525"/>
        </p:spPr>
        <p:txBody>
          <a:bodyPr lIns="92062" tIns="46032" rIns="92062" bIns="46032"/>
          <a:lstStyle/>
          <a:p>
            <a:r>
              <a:rPr lang="en-US" smtClean="0">
                <a:latin typeface="Arial" pitchFamily="34" charset="0"/>
              </a:rPr>
              <a:t>Wind and air currents can drastically affect spray droplet deposition.  When the wind blows against structures, the direction of the wind currents can be drastically affected.  In this discussion, structures will be used to define anything that can deflect wind flow. </a:t>
            </a:r>
          </a:p>
        </p:txBody>
      </p:sp>
      <p:sp>
        <p:nvSpPr>
          <p:cNvPr id="83971" name="Rectangle 3"/>
          <p:cNvSpPr>
            <a:spLocks noGrp="1" noRot="1" noChangeAspect="1" noChangeArrowheads="1" noTextEdit="1"/>
          </p:cNvSpPr>
          <p:nvPr>
            <p:ph type="sldImg"/>
          </p:nvPr>
        </p:nvSpPr>
        <p:spPr>
          <a:xfrm>
            <a:off x="1187450" y="711200"/>
            <a:ext cx="4433888" cy="3325813"/>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914400" y="4394200"/>
            <a:ext cx="5029200" cy="4013200"/>
          </a:xfrm>
          <a:noFill/>
          <a:ln w="9525"/>
        </p:spPr>
        <p:txBody>
          <a:bodyPr lIns="92062" tIns="46032" rIns="92062" bIns="46032"/>
          <a:lstStyle/>
          <a:p>
            <a:r>
              <a:rPr lang="en-US" smtClean="0">
                <a:latin typeface="Arial" pitchFamily="34" charset="0"/>
              </a:rPr>
              <a:t>This diagram of wind currents has several applications.</a:t>
            </a:r>
          </a:p>
          <a:p>
            <a:r>
              <a:rPr lang="en-US" smtClean="0">
                <a:latin typeface="Arial" pitchFamily="34" charset="0"/>
              </a:rPr>
              <a:t>If there was a field between two tree lines then the turbulent and circular flows described could result in spray droplet deposition even in upwind areas bordering the field</a:t>
            </a:r>
          </a:p>
          <a:p>
            <a:r>
              <a:rPr lang="en-US" smtClean="0">
                <a:latin typeface="Arial" pitchFamily="34" charset="0"/>
              </a:rPr>
              <a:t>If the sketch was depicting level fields with a ditch or depression, then one could understand how product was moved down into the depression by wind currents.</a:t>
            </a:r>
          </a:p>
          <a:p>
            <a:r>
              <a:rPr lang="en-US" smtClean="0">
                <a:latin typeface="Arial" pitchFamily="34" charset="0"/>
              </a:rPr>
              <a:t>Areas with topographical variability-i.e, a combination of hills, valleys, woodlands-can present even greater variables which result in spray droplet deposition in areas that would be difficult to explain without these diagrams.</a:t>
            </a:r>
          </a:p>
          <a:p>
            <a:endParaRPr lang="en-US" smtClean="0">
              <a:latin typeface="Arial" pitchFamily="34" charset="0"/>
            </a:endParaRPr>
          </a:p>
        </p:txBody>
      </p:sp>
      <p:sp>
        <p:nvSpPr>
          <p:cNvPr id="84995" name="Rectangle 3"/>
          <p:cNvSpPr>
            <a:spLocks noGrp="1" noRot="1" noChangeAspect="1" noChangeArrowheads="1" noTextEdit="1"/>
          </p:cNvSpPr>
          <p:nvPr>
            <p:ph type="sldImg"/>
          </p:nvPr>
        </p:nvSpPr>
        <p:spPr>
          <a:xfrm>
            <a:off x="1187450" y="711200"/>
            <a:ext cx="4433888" cy="3325813"/>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914400" y="4394200"/>
            <a:ext cx="5029200" cy="4013200"/>
          </a:xfrm>
          <a:noFill/>
          <a:ln w="9525"/>
        </p:spPr>
        <p:txBody>
          <a:bodyPr lIns="92062" tIns="46032" rIns="92062" bIns="46032"/>
          <a:lstStyle/>
          <a:p>
            <a:r>
              <a:rPr lang="en-US" smtClean="0">
                <a:latin typeface="Arial" pitchFamily="34" charset="0"/>
              </a:rPr>
              <a:t>This  diagram and the following one describe the flow of winds around a building or similar structure.  Notice how the air swirls toward the ground on the downwind side of the building.  Drifting fine droplets could easily be deposited here.</a:t>
            </a:r>
          </a:p>
          <a:p>
            <a:endParaRPr lang="en-US" smtClean="0">
              <a:latin typeface="Arial" pitchFamily="34" charset="0"/>
            </a:endParaRPr>
          </a:p>
          <a:p>
            <a:r>
              <a:rPr lang="en-US" smtClean="0">
                <a:latin typeface="Arial" pitchFamily="34" charset="0"/>
              </a:rPr>
              <a:t>I like to use the comparison of drifting spray droplets to drifting snow during a snow storm.  Ask the audience to think about how structures affect the movement of snow particles.  Where the drifts deposit.  Spray droplets will perform in the same way.</a:t>
            </a:r>
          </a:p>
        </p:txBody>
      </p:sp>
      <p:sp>
        <p:nvSpPr>
          <p:cNvPr id="86019" name="Rectangle 3"/>
          <p:cNvSpPr>
            <a:spLocks noGrp="1" noRot="1" noChangeAspect="1" noChangeArrowheads="1" noTextEdit="1"/>
          </p:cNvSpPr>
          <p:nvPr>
            <p:ph type="sldImg"/>
          </p:nvPr>
        </p:nvSpPr>
        <p:spPr>
          <a:xfrm>
            <a:off x="1187450" y="711200"/>
            <a:ext cx="4433888" cy="3325813"/>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r>
              <a:rPr lang="en-US" smtClean="0"/>
              <a:t>Inversions are often very complicated to understand but are probably responsible for more drift complaints than any thing else.  I try to make it as simple as possible to understand.  The following two slides are simplifications of a temperature inversion.  During normal atmospheric conditions the air temperature will get colder as you go higher creating a normal temperature profile.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smtClean="0"/>
              <a:t>During a temperature inversion a layer of warmer air may develop.  This can happen at any altitude and can be a thick or thin layer.  Then above the warm layer the normal cooling may occur.  The layer will cause problems as indicated in the text of the slide.  Usually inversion conditions occur late evening and into the morning when the winds are calm.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r>
              <a:rPr lang="en-US" smtClean="0"/>
              <a:t>Around bodies of water, bottom ground, in valleys, and in protected areas.  The lower picture actually shows a double inversion layer.  Low to the ground inversion layers will trap light weight droplets.  They can not fall and will not rise.  They are just waiting for some wind to blow them somewhere.  Pilots have to be aware of similar situations because if they spray above the inversion the spray will not all reach the target.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4113" y="692150"/>
            <a:ext cx="4554537" cy="3416300"/>
          </a:xfrm>
          <a:ln/>
        </p:spPr>
      </p:sp>
      <p:sp>
        <p:nvSpPr>
          <p:cNvPr id="37891" name="Rectangle 3"/>
          <p:cNvSpPr>
            <a:spLocks noGrp="1" noChangeArrowheads="1"/>
          </p:cNvSpPr>
          <p:nvPr>
            <p:ph type="body" idx="1"/>
          </p:nvPr>
        </p:nvSpPr>
        <p:spPr>
          <a:xfrm>
            <a:off x="915988" y="4344988"/>
            <a:ext cx="5026025" cy="4113212"/>
          </a:xfrm>
          <a:noFill/>
          <a:ln w="9525"/>
        </p:spPr>
        <p:txBody>
          <a:bodyPr/>
          <a:lstStyle/>
          <a:p>
            <a:r>
              <a:rPr lang="en-US" smtClean="0"/>
              <a:t>Many technological changes have occurred in the spray industry in recent years.  Much attention has been given to application equipment to increase efficiency and minimize spray drift.  This presentation is designed for you to share some of these application technologies in ground application with your applicator audiences.  Equipment design changes have occurred in all forms of ground application.  Much of the improvements has been directed at the reduction of spray drift.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a:noFill/>
          <a:ln w="9525"/>
        </p:spPr>
        <p:txBody>
          <a:bodyPr/>
          <a:lstStyle/>
          <a:p>
            <a:r>
              <a:rPr lang="en-US" smtClean="0"/>
              <a:t>So what is the problem with spraying in an inversion?  Since the air is calm many of the very small spray droplets that are created during the spray process will not settle into the target area.  Normally these smaller droplets would rise and dissipate into the higher atmosphere.  Instead, because of the inversion layer, they are left hanging around over the field.  Later when the wind picks up the droplets can move to a sensitive area.  If spraying occurred at sunrise, the drift could occur 2-3 hours later when the winds pick up.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5800"/>
            <a:ext cx="4572000" cy="3429000"/>
          </a:xfrm>
          <a:ln/>
        </p:spPr>
      </p:sp>
      <p:sp>
        <p:nvSpPr>
          <p:cNvPr id="91139" name="Rectangle 3"/>
          <p:cNvSpPr>
            <a:spLocks noGrp="1" noChangeArrowheads="1"/>
          </p:cNvSpPr>
          <p:nvPr>
            <p:ph type="body" idx="1"/>
          </p:nvPr>
        </p:nvSpPr>
        <p:spPr>
          <a:xfrm>
            <a:off x="915988" y="4343400"/>
            <a:ext cx="5026025" cy="4114800"/>
          </a:xfrm>
          <a:noFill/>
          <a:ln w="9525"/>
        </p:spPr>
        <p:txBody>
          <a:bodyPr/>
          <a:lstStyle/>
          <a:p>
            <a:r>
              <a:rPr lang="en-US" smtClean="0"/>
              <a:t>In addition to raising pressure to decrease droplet size the evaporation of water from spray droplets will also cause the droplets to get smaller.  Evaporation will increase as temperature increases and humidity lowers.  Labels will often provide cautions against spraying during high temperatures and lower humidity's.  This problem can be worsened for applicators using very low GPA’s (2-3 GPA).  As the droplets get smaller the wind becomes more of a factor.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a:noFill/>
          <a:ln w="9525"/>
        </p:spPr>
        <p:txBody>
          <a:bodyPr/>
          <a:lstStyle/>
          <a:p>
            <a:r>
              <a:rPr lang="en-US" smtClean="0"/>
              <a:t>This list of ways to reduce drift is designed to encourage applicators to include as many of the strategies as possible into their daily application routine.  One item alone may not prove successful.  Many have thought the addition of drift control additives alone would be the cure all.   Technological advancements are occurring that are showing promise in reducing drift.  Encourage operators to be open minded regarding adoption even though many are coming with hefty price tags.  The price of a drift claim as a comparison should always be kept in mind.</a:t>
            </a:r>
          </a:p>
          <a:p>
            <a:endParaRPr lang="en-US" smtClean="0"/>
          </a:p>
          <a:p>
            <a:r>
              <a:rPr lang="en-US" smtClean="0"/>
              <a:t>We can not eliminate drift, but by using good management and adopting spray practices with drift reduction in mind, improvements will occur.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2000" cy="3429000"/>
          </a:xfrm>
          <a:ln/>
        </p:spPr>
      </p:sp>
      <p:sp>
        <p:nvSpPr>
          <p:cNvPr id="102403" name="Rectangle 3"/>
          <p:cNvSpPr>
            <a:spLocks noGrp="1" noChangeArrowheads="1"/>
          </p:cNvSpPr>
          <p:nvPr>
            <p:ph type="body" idx="1"/>
          </p:nvPr>
        </p:nvSpPr>
        <p:spPr>
          <a:noFill/>
          <a:ln w="9525"/>
        </p:spPr>
        <p:txBody>
          <a:bodyPr/>
          <a:lstStyle/>
          <a:p>
            <a:r>
              <a:rPr lang="en-US" smtClean="0"/>
              <a:t>‘Everyone’ means all those involved in the crop protection industry – not just the person driving the sprayer.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6B80FFC2-D782-4406-A510-68CFCE4BD939}" type="slidenum">
              <a:rPr lang="en-US" smtClean="0">
                <a:latin typeface="Arial" charset="0"/>
              </a:rPr>
              <a:pPr/>
              <a:t>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r>
              <a:rPr lang="en-US" smtClean="0"/>
              <a:t>Drift defined.  I usually focus on the particles with my talks but some of the issues with cotton may be reason to think a little more about the issues with vapors.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r>
              <a:rPr lang="en-US" smtClean="0"/>
              <a:t>Again, focus is on the particles and emphasize the ‘after’.  Environmental concerns with inversions would be the reason.  Later slides will illustrate the role of inversions.  ‘During’ will be strongly influenced by wind.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4613" y="0"/>
            <a:ext cx="2971800" cy="457200"/>
          </a:xfrm>
          <a:prstGeom prst="rect">
            <a:avLst/>
          </a:prstGeom>
          <a:noFill/>
          <a:ln w="9525">
            <a:noFill/>
            <a:miter lim="800000"/>
            <a:headEnd/>
            <a:tailEnd/>
          </a:ln>
        </p:spPr>
        <p:txBody>
          <a:bodyPr wrap="none" anchor="ctr"/>
          <a:lstStyle/>
          <a:p>
            <a:endParaRPr lang="en-US"/>
          </a:p>
        </p:txBody>
      </p:sp>
      <p:sp>
        <p:nvSpPr>
          <p:cNvPr id="74755" name="Rectangle 3"/>
          <p:cNvSpPr>
            <a:spLocks noChangeArrowheads="1"/>
          </p:cNvSpPr>
          <p:nvPr/>
        </p:nvSpPr>
        <p:spPr bwMode="auto">
          <a:xfrm>
            <a:off x="3884613" y="8686800"/>
            <a:ext cx="2971800" cy="457200"/>
          </a:xfrm>
          <a:prstGeom prst="rect">
            <a:avLst/>
          </a:prstGeom>
          <a:noFill/>
          <a:ln w="9525">
            <a:noFill/>
            <a:miter lim="800000"/>
            <a:headEnd/>
            <a:tailEnd/>
          </a:ln>
        </p:spPr>
        <p:txBody>
          <a:bodyPr lIns="19050" tIns="0" rIns="19050" bIns="0" anchor="b"/>
          <a:lstStyle/>
          <a:p>
            <a:pPr algn="r"/>
            <a:r>
              <a:rPr lang="en-US" sz="1000" i="1"/>
              <a:t>5</a:t>
            </a:r>
          </a:p>
        </p:txBody>
      </p:sp>
      <p:sp>
        <p:nvSpPr>
          <p:cNvPr id="74756" name="Rectangle 4"/>
          <p:cNvSpPr>
            <a:spLocks noChangeArrowheads="1"/>
          </p:cNvSpPr>
          <p:nvPr/>
        </p:nvSpPr>
        <p:spPr bwMode="auto">
          <a:xfrm>
            <a:off x="-1588" y="8686800"/>
            <a:ext cx="2971801" cy="457200"/>
          </a:xfrm>
          <a:prstGeom prst="rect">
            <a:avLst/>
          </a:prstGeom>
          <a:noFill/>
          <a:ln w="9525">
            <a:noFill/>
            <a:miter lim="800000"/>
            <a:headEnd/>
            <a:tailEnd/>
          </a:ln>
        </p:spPr>
        <p:txBody>
          <a:bodyPr wrap="none" anchor="ctr"/>
          <a:lstStyle/>
          <a:p>
            <a:endParaRPr lang="en-US"/>
          </a:p>
        </p:txBody>
      </p:sp>
      <p:sp>
        <p:nvSpPr>
          <p:cNvPr id="74757" name="Rectangle 5"/>
          <p:cNvSpPr>
            <a:spLocks noChangeArrowheads="1"/>
          </p:cNvSpPr>
          <p:nvPr/>
        </p:nvSpPr>
        <p:spPr bwMode="auto">
          <a:xfrm>
            <a:off x="-1588" y="0"/>
            <a:ext cx="2971801" cy="457200"/>
          </a:xfrm>
          <a:prstGeom prst="rect">
            <a:avLst/>
          </a:prstGeom>
          <a:noFill/>
          <a:ln w="9525">
            <a:noFill/>
            <a:miter lim="800000"/>
            <a:headEnd/>
            <a:tailEnd/>
          </a:ln>
        </p:spPr>
        <p:txBody>
          <a:bodyPr wrap="none" anchor="ctr"/>
          <a:lstStyle/>
          <a:p>
            <a:endParaRPr lang="en-US"/>
          </a:p>
        </p:txBody>
      </p:sp>
      <p:sp>
        <p:nvSpPr>
          <p:cNvPr id="74758" name="Rectangle 6"/>
          <p:cNvSpPr>
            <a:spLocks noGrp="1" noChangeArrowheads="1"/>
          </p:cNvSpPr>
          <p:nvPr>
            <p:ph type="body" idx="1"/>
          </p:nvPr>
        </p:nvSpPr>
        <p:spPr>
          <a:xfrm>
            <a:off x="912813" y="4343400"/>
            <a:ext cx="5029200" cy="4114800"/>
          </a:xfrm>
          <a:noFill/>
          <a:ln w="9525"/>
        </p:spPr>
        <p:txBody>
          <a:bodyPr lIns="92075" tIns="46038" rIns="92075" bIns="46038"/>
          <a:lstStyle/>
          <a:p>
            <a:r>
              <a:rPr lang="en-US" smtClean="0"/>
              <a:t>All the factors that are associated with causing drift.  Nothing new.  However, items in red are getting new interest in research and education.  The main focus of the rest of this presentation will discuss the weather related items listed.</a:t>
            </a:r>
          </a:p>
        </p:txBody>
      </p:sp>
      <p:sp>
        <p:nvSpPr>
          <p:cNvPr id="74759" name="Rectangle 7"/>
          <p:cNvSpPr>
            <a:spLocks noGrp="1" noRot="1" noChangeAspect="1" noChangeArrowheads="1" noTextEdit="1"/>
          </p:cNvSpPr>
          <p:nvPr>
            <p:ph type="sldImg"/>
          </p:nvPr>
        </p:nvSpPr>
        <p:spPr>
          <a:xfrm>
            <a:off x="1143000" y="685800"/>
            <a:ext cx="4570413" cy="3427413"/>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a:xfrm>
            <a:off x="915988" y="4343400"/>
            <a:ext cx="5026025" cy="4114800"/>
          </a:xfrm>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a:xfrm>
            <a:off x="915988" y="4343400"/>
            <a:ext cx="5026025" cy="4114800"/>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86200" y="-1588"/>
            <a:ext cx="2971800" cy="458788"/>
          </a:xfrm>
          <a:prstGeom prst="rect">
            <a:avLst/>
          </a:prstGeom>
          <a:noFill/>
          <a:ln w="9525">
            <a:noFill/>
            <a:miter lim="800000"/>
            <a:headEnd/>
            <a:tailEnd/>
          </a:ln>
        </p:spPr>
        <p:txBody>
          <a:bodyPr wrap="none" anchor="ctr"/>
          <a:lstStyle/>
          <a:p>
            <a:endParaRPr lang="en-US"/>
          </a:p>
        </p:txBody>
      </p:sp>
      <p:sp>
        <p:nvSpPr>
          <p:cNvPr id="77827"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50" tIns="0" rIns="19050" bIns="0" anchor="b"/>
          <a:lstStyle/>
          <a:p>
            <a:pPr algn="r"/>
            <a:r>
              <a:rPr lang="en-US" sz="1000" i="1"/>
              <a:t>9</a:t>
            </a:r>
          </a:p>
        </p:txBody>
      </p:sp>
      <p:sp>
        <p:nvSpPr>
          <p:cNvPr id="77828"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lstStyle/>
          <a:p>
            <a:endParaRPr lang="en-US"/>
          </a:p>
        </p:txBody>
      </p:sp>
      <p:sp>
        <p:nvSpPr>
          <p:cNvPr id="77829" name="Rectangle 5"/>
          <p:cNvSpPr>
            <a:spLocks noChangeArrowheads="1"/>
          </p:cNvSpPr>
          <p:nvPr/>
        </p:nvSpPr>
        <p:spPr bwMode="auto">
          <a:xfrm>
            <a:off x="0" y="-1588"/>
            <a:ext cx="2971800" cy="458788"/>
          </a:xfrm>
          <a:prstGeom prst="rect">
            <a:avLst/>
          </a:prstGeom>
          <a:noFill/>
          <a:ln w="9525">
            <a:noFill/>
            <a:miter lim="800000"/>
            <a:headEnd/>
            <a:tailEnd/>
          </a:ln>
        </p:spPr>
        <p:txBody>
          <a:bodyPr wrap="none" anchor="ctr"/>
          <a:lstStyle/>
          <a:p>
            <a:endParaRPr lang="en-US"/>
          </a:p>
        </p:txBody>
      </p:sp>
      <p:sp>
        <p:nvSpPr>
          <p:cNvPr id="77830" name="Rectangle 6"/>
          <p:cNvSpPr>
            <a:spLocks noGrp="1" noRot="1" noChangeAspect="1" noChangeArrowheads="1" noTextEdit="1"/>
          </p:cNvSpPr>
          <p:nvPr>
            <p:ph type="sldImg"/>
          </p:nvPr>
        </p:nvSpPr>
        <p:spPr>
          <a:xfrm>
            <a:off x="1152525" y="682625"/>
            <a:ext cx="4554538" cy="3416300"/>
          </a:xfrm>
          <a:ln cap="flat"/>
        </p:spPr>
      </p:sp>
      <p:sp>
        <p:nvSpPr>
          <p:cNvPr id="77831" name="Rectangle 7"/>
          <p:cNvSpPr>
            <a:spLocks noGrp="1" noChangeArrowheads="1"/>
          </p:cNvSpPr>
          <p:nvPr>
            <p:ph type="body" idx="1"/>
          </p:nvPr>
        </p:nvSpPr>
        <p:spPr>
          <a:noFill/>
          <a:ln w="9525"/>
        </p:spPr>
        <p:txBody>
          <a:bodyPr lIns="92075" tIns="46038" rIns="92075" bIns="46038"/>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1"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40962" name="Rectangle 1026"/>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40963" name="Rectangle 1027"/>
          <p:cNvSpPr>
            <a:spLocks noGrp="1" noChangeArrowheads="1"/>
          </p:cNvSpPr>
          <p:nvPr>
            <p:ph type="subTitle" idx="1"/>
          </p:nvPr>
        </p:nvSpPr>
        <p:spPr>
          <a:xfrm>
            <a:off x="1295400" y="2743200"/>
            <a:ext cx="6858000" cy="1771650"/>
          </a:xfrm>
        </p:spPr>
        <p:txBody>
          <a:bodyPr/>
          <a:lstStyle>
            <a:lvl1pPr marL="0" indent="0">
              <a:buFont typeface="Wingdings" pitchFamily="2" charset="2"/>
              <a:buNone/>
              <a:defRPr/>
            </a:lvl1pPr>
          </a:lstStyle>
          <a:p>
            <a:r>
              <a:rPr lang="en-US"/>
              <a:t>Click to edit Master subtitle style</a:t>
            </a:r>
          </a:p>
        </p:txBody>
      </p:sp>
      <p:sp>
        <p:nvSpPr>
          <p:cNvPr id="5" name="Rectangle 1028"/>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1029"/>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1030"/>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2BDBBE1D-A137-4C40-BFFE-DCB9B5CF91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88D6F-4424-4141-88C6-469B9FBD4C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457200"/>
            <a:ext cx="20574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457200"/>
            <a:ext cx="6019800"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35165-BEB9-4280-83B7-54891AB7ED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457200"/>
            <a:ext cx="8229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6211C2-AD2B-4342-815D-8C8E937E6A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05EE9B1-C78B-4F91-AD26-30EF557BFBA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FA4A10-B6BB-41D9-A2E1-91793462CB4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4812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6901BF-8778-4E17-AA35-8DAB88F28ED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5950"/>
            <a:ext cx="8178800" cy="417195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67DD4B-2FF5-4F89-8D5F-2CE28849546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4572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C7A001-2F57-42C2-8D77-676E1CF580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49429-24F2-4085-B48E-C3431FE1E1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E9976-6F1B-47FB-9C1F-FF2DED477E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A1D884-2595-4143-97A2-046E81ED47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87C0D1-1BE4-4746-A55B-16C8B46AD6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55CA8A-9C43-45E8-9980-9505AD5217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0FDFAE-F3F4-448C-A563-56E167591A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EF2EC3-4C31-41CC-A8C2-3AA52A65E2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1F104-350F-47B0-ABFD-6496959890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06400" y="457200"/>
            <a:ext cx="7772400" cy="762000"/>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spcBef>
                <a:spcPct val="50000"/>
              </a:spcBef>
              <a:defRPr sz="1400">
                <a:solidFill>
                  <a:schemeClr val="bg2"/>
                </a:solidFill>
                <a:latin typeface="Arial" pitchFamily="34" charset="0"/>
              </a:defRPr>
            </a:lvl1pPr>
          </a:lstStyle>
          <a:p>
            <a:pPr>
              <a:defRPr/>
            </a:pPr>
            <a:endParaRPr lang="en-US"/>
          </a:p>
        </p:txBody>
      </p:sp>
      <p:sp>
        <p:nvSpPr>
          <p:cNvPr id="3994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lgn="ctr">
              <a:spcBef>
                <a:spcPct val="50000"/>
              </a:spcBef>
              <a:defRPr sz="1400">
                <a:solidFill>
                  <a:schemeClr val="bg2"/>
                </a:solidFill>
                <a:latin typeface="Arial" pitchFamily="34" charset="0"/>
              </a:defRPr>
            </a:lvl1pPr>
          </a:lstStyle>
          <a:p>
            <a:pPr>
              <a:defRPr/>
            </a:pPr>
            <a:endParaRPr lang="en-US"/>
          </a:p>
        </p:txBody>
      </p:sp>
      <p:sp>
        <p:nvSpPr>
          <p:cNvPr id="3994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pPr>
              <a:defRPr/>
            </a:pPr>
            <a:fld id="{0BA54E8C-DDFC-4082-BA92-471C43033874}" type="slidenum">
              <a:rPr lang="en-US"/>
              <a:pPr>
                <a:defRPr/>
              </a:pPr>
              <a:t>‹#›</a:t>
            </a:fld>
            <a:endParaRPr lang="en-US"/>
          </a:p>
        </p:txBody>
      </p:sp>
      <p:pic>
        <p:nvPicPr>
          <p:cNvPr id="14343" name="Picture 7" descr="paint"/>
          <p:cNvPicPr>
            <a:picLocks noChangeAspect="1" noChangeArrowheads="1"/>
          </p:cNvPicPr>
          <p:nvPr/>
        </p:nvPicPr>
        <p:blipFill>
          <a:blip r:embed="rId19" cstate="print">
            <a:clrChange>
              <a:clrFrom>
                <a:srgbClr val="C0C0C0"/>
              </a:clrFrom>
              <a:clrTo>
                <a:srgbClr val="C0C0C0">
                  <a:alpha val="0"/>
                </a:srgbClr>
              </a:clrTo>
            </a:clrChange>
          </a:blip>
          <a:srcRect/>
          <a:stretch>
            <a:fillRect/>
          </a:stretch>
        </p:blipFill>
        <p:spPr bwMode="auto">
          <a:xfrm>
            <a:off x="4572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rtl="0" eaLnBrk="0" fontAlgn="base" hangingPunct="0">
        <a:spcBef>
          <a:spcPct val="0"/>
        </a:spcBef>
        <a:spcAft>
          <a:spcPct val="0"/>
        </a:spcAft>
        <a:defRPr kumimoji="1" sz="4000">
          <a:solidFill>
            <a:schemeClr val="tx1"/>
          </a:solidFill>
          <a:latin typeface="+mj-lt"/>
          <a:ea typeface="+mj-ea"/>
          <a:cs typeface="+mj-cs"/>
        </a:defRPr>
      </a:lvl1pPr>
      <a:lvl2pPr algn="l" rtl="0" eaLnBrk="0" fontAlgn="base" hangingPunct="0">
        <a:spcBef>
          <a:spcPct val="0"/>
        </a:spcBef>
        <a:spcAft>
          <a:spcPct val="0"/>
        </a:spcAft>
        <a:defRPr kumimoji="1" sz="4000">
          <a:solidFill>
            <a:schemeClr val="tx1"/>
          </a:solidFill>
          <a:latin typeface="Comic Sans MS" pitchFamily="66" charset="0"/>
        </a:defRPr>
      </a:lvl2pPr>
      <a:lvl3pPr algn="l" rtl="0" eaLnBrk="0" fontAlgn="base" hangingPunct="0">
        <a:spcBef>
          <a:spcPct val="0"/>
        </a:spcBef>
        <a:spcAft>
          <a:spcPct val="0"/>
        </a:spcAft>
        <a:defRPr kumimoji="1" sz="4000">
          <a:solidFill>
            <a:schemeClr val="tx1"/>
          </a:solidFill>
          <a:latin typeface="Comic Sans MS" pitchFamily="66" charset="0"/>
        </a:defRPr>
      </a:lvl3pPr>
      <a:lvl4pPr algn="l" rtl="0" eaLnBrk="0" fontAlgn="base" hangingPunct="0">
        <a:spcBef>
          <a:spcPct val="0"/>
        </a:spcBef>
        <a:spcAft>
          <a:spcPct val="0"/>
        </a:spcAft>
        <a:defRPr kumimoji="1" sz="4000">
          <a:solidFill>
            <a:schemeClr val="tx1"/>
          </a:solidFill>
          <a:latin typeface="Comic Sans MS" pitchFamily="66" charset="0"/>
        </a:defRPr>
      </a:lvl4pPr>
      <a:lvl5pPr algn="l" rtl="0" eaLnBrk="0" fontAlgn="base" hangingPunct="0">
        <a:spcBef>
          <a:spcPct val="0"/>
        </a:spcBef>
        <a:spcAft>
          <a:spcPct val="0"/>
        </a:spcAft>
        <a:defRPr kumimoji="1" sz="4000">
          <a:solidFill>
            <a:schemeClr val="tx1"/>
          </a:solidFill>
          <a:latin typeface="Comic Sans MS" pitchFamily="66" charset="0"/>
        </a:defRPr>
      </a:lvl5pPr>
      <a:lvl6pPr marL="457200" algn="l" rtl="0" eaLnBrk="0" fontAlgn="base" hangingPunct="0">
        <a:spcBef>
          <a:spcPct val="0"/>
        </a:spcBef>
        <a:spcAft>
          <a:spcPct val="0"/>
        </a:spcAft>
        <a:defRPr kumimoji="1" sz="4000">
          <a:solidFill>
            <a:schemeClr val="tx1"/>
          </a:solidFill>
          <a:latin typeface="Comic Sans MS" pitchFamily="66" charset="0"/>
        </a:defRPr>
      </a:lvl6pPr>
      <a:lvl7pPr marL="914400" algn="l" rtl="0" eaLnBrk="0" fontAlgn="base" hangingPunct="0">
        <a:spcBef>
          <a:spcPct val="0"/>
        </a:spcBef>
        <a:spcAft>
          <a:spcPct val="0"/>
        </a:spcAft>
        <a:defRPr kumimoji="1" sz="4000">
          <a:solidFill>
            <a:schemeClr val="tx1"/>
          </a:solidFill>
          <a:latin typeface="Comic Sans MS" pitchFamily="66" charset="0"/>
        </a:defRPr>
      </a:lvl7pPr>
      <a:lvl8pPr marL="1371600" algn="l" rtl="0" eaLnBrk="0" fontAlgn="base" hangingPunct="0">
        <a:spcBef>
          <a:spcPct val="0"/>
        </a:spcBef>
        <a:spcAft>
          <a:spcPct val="0"/>
        </a:spcAft>
        <a:defRPr kumimoji="1" sz="4000">
          <a:solidFill>
            <a:schemeClr val="tx1"/>
          </a:solidFill>
          <a:latin typeface="Comic Sans MS" pitchFamily="66" charset="0"/>
        </a:defRPr>
      </a:lvl8pPr>
      <a:lvl9pPr marL="1828800" algn="l" rtl="0" eaLnBrk="0" fontAlgn="base" hangingPunct="0">
        <a:spcBef>
          <a:spcPct val="0"/>
        </a:spcBef>
        <a:spcAft>
          <a:spcPct val="0"/>
        </a:spcAft>
        <a:defRPr kumimoji="1" sz="40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lr>
          <a:srgbClr val="6600CC"/>
        </a:buClr>
        <a:buFont typeface="Wingdings" pitchFamily="2" charset="2"/>
        <a:buChar char="ü"/>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rgbClr val="6600CC"/>
        </a:buClr>
        <a:buFont typeface="Wingdings" pitchFamily="2" charset="2"/>
        <a:buChar char="ü"/>
        <a:defRPr kumimoji="1" sz="2000">
          <a:solidFill>
            <a:schemeClr val="tx1"/>
          </a:solidFill>
          <a:latin typeface="+mn-lt"/>
        </a:defRPr>
      </a:lvl4pPr>
      <a:lvl5pPr marL="2057400" indent="-228600" algn="l" rtl="0" eaLnBrk="0" fontAlgn="base" hangingPunct="0">
        <a:spcBef>
          <a:spcPct val="20000"/>
        </a:spcBef>
        <a:spcAft>
          <a:spcPct val="0"/>
        </a:spcAft>
        <a:buClr>
          <a:srgbClr val="6600CC"/>
        </a:buClr>
        <a:buFont typeface="Wingdings" pitchFamily="2" charset="2"/>
        <a:buChar char="ü"/>
        <a:defRPr kumimoji="1" sz="2000">
          <a:solidFill>
            <a:schemeClr val="tx1"/>
          </a:solidFill>
          <a:latin typeface="+mn-lt"/>
        </a:defRPr>
      </a:lvl5pPr>
      <a:lvl6pPr marL="2514600" indent="-228600" algn="l" rtl="0" eaLnBrk="0" fontAlgn="base" hangingPunct="0">
        <a:spcBef>
          <a:spcPct val="20000"/>
        </a:spcBef>
        <a:spcAft>
          <a:spcPct val="0"/>
        </a:spcAft>
        <a:buClr>
          <a:srgbClr val="6600CC"/>
        </a:buClr>
        <a:buFont typeface="Wingdings" pitchFamily="2" charset="2"/>
        <a:buChar char="ü"/>
        <a:defRPr kumimoji="1" sz="2000">
          <a:solidFill>
            <a:schemeClr val="tx1"/>
          </a:solidFill>
          <a:latin typeface="+mn-lt"/>
        </a:defRPr>
      </a:lvl6pPr>
      <a:lvl7pPr marL="2971800" indent="-228600" algn="l" rtl="0" eaLnBrk="0" fontAlgn="base" hangingPunct="0">
        <a:spcBef>
          <a:spcPct val="20000"/>
        </a:spcBef>
        <a:spcAft>
          <a:spcPct val="0"/>
        </a:spcAft>
        <a:buClr>
          <a:srgbClr val="6600CC"/>
        </a:buClr>
        <a:buFont typeface="Wingdings" pitchFamily="2" charset="2"/>
        <a:buChar char="ü"/>
        <a:defRPr kumimoji="1" sz="2000">
          <a:solidFill>
            <a:schemeClr val="tx1"/>
          </a:solidFill>
          <a:latin typeface="+mn-lt"/>
        </a:defRPr>
      </a:lvl7pPr>
      <a:lvl8pPr marL="3429000" indent="-228600" algn="l" rtl="0" eaLnBrk="0" fontAlgn="base" hangingPunct="0">
        <a:spcBef>
          <a:spcPct val="20000"/>
        </a:spcBef>
        <a:spcAft>
          <a:spcPct val="0"/>
        </a:spcAft>
        <a:buClr>
          <a:srgbClr val="6600CC"/>
        </a:buClr>
        <a:buFont typeface="Wingdings" pitchFamily="2" charset="2"/>
        <a:buChar char="ü"/>
        <a:defRPr kumimoji="1" sz="2000">
          <a:solidFill>
            <a:schemeClr val="tx1"/>
          </a:solidFill>
          <a:latin typeface="+mn-lt"/>
        </a:defRPr>
      </a:lvl8pPr>
      <a:lvl9pPr marL="3886200" indent="-228600" algn="l" rtl="0" eaLnBrk="0" fontAlgn="base" hangingPunct="0">
        <a:spcBef>
          <a:spcPct val="20000"/>
        </a:spcBef>
        <a:spcAft>
          <a:spcPct val="0"/>
        </a:spcAft>
        <a:buClr>
          <a:srgbClr val="6600CC"/>
        </a:buClr>
        <a:buFont typeface="Wingdings" pitchFamily="2" charset="2"/>
        <a:buChar char="ü"/>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www.oznet.ksu.edu/edtech/TeamServices/Images/LOGOS/72dpi/Pcat.gi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6.vml"/><Relationship Id="rId4" Type="http://schemas.openxmlformats.org/officeDocument/2006/relationships/oleObject" Target="../embeddings/Microsoft_Office_Word_97_-_2003_Document4.doc"/></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2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aventech.co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3886200"/>
            <a:ext cx="7696200" cy="24384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87" name="Rectangle 3"/>
          <p:cNvSpPr>
            <a:spLocks noGrp="1" noChangeArrowheads="1"/>
          </p:cNvSpPr>
          <p:nvPr>
            <p:ph type="ctrTitle"/>
          </p:nvPr>
        </p:nvSpPr>
        <p:spPr>
          <a:xfrm>
            <a:off x="381000" y="685800"/>
            <a:ext cx="8534400" cy="685800"/>
          </a:xfrm>
        </p:spPr>
        <p:txBody>
          <a:bodyPr/>
          <a:lstStyle/>
          <a:p>
            <a:pPr algn="ctr"/>
            <a:r>
              <a:rPr lang="en-US" smtClean="0">
                <a:solidFill>
                  <a:srgbClr val="9900CC"/>
                </a:solidFill>
              </a:rPr>
              <a:t>Keys to Spray Drift Management</a:t>
            </a:r>
          </a:p>
        </p:txBody>
      </p:sp>
      <p:sp>
        <p:nvSpPr>
          <p:cNvPr id="16388" name="Rectangle 4"/>
          <p:cNvSpPr>
            <a:spLocks noGrp="1" noChangeArrowheads="1"/>
          </p:cNvSpPr>
          <p:nvPr>
            <p:ph type="subTitle" idx="1"/>
          </p:nvPr>
        </p:nvSpPr>
        <p:spPr>
          <a:xfrm>
            <a:off x="685800" y="2514600"/>
            <a:ext cx="8077200" cy="1295400"/>
          </a:xfrm>
        </p:spPr>
        <p:txBody>
          <a:bodyPr/>
          <a:lstStyle/>
          <a:p>
            <a:pPr algn="ctr"/>
            <a:r>
              <a:rPr lang="en-US" sz="3600" smtClean="0"/>
              <a:t>Robert E. Wolf </a:t>
            </a:r>
          </a:p>
          <a:p>
            <a:pPr algn="ctr"/>
            <a:r>
              <a:rPr lang="en-US" sz="2800" smtClean="0"/>
              <a:t>Extension Specialist Application Technology</a:t>
            </a:r>
            <a:endParaRPr lang="en-US" sz="4000" smtClean="0"/>
          </a:p>
        </p:txBody>
      </p:sp>
      <p:sp>
        <p:nvSpPr>
          <p:cNvPr id="16389" name="Rectangle 5"/>
          <p:cNvSpPr>
            <a:spLocks noChangeArrowheads="1"/>
          </p:cNvSpPr>
          <p:nvPr/>
        </p:nvSpPr>
        <p:spPr bwMode="auto">
          <a:xfrm>
            <a:off x="152400" y="5105400"/>
            <a:ext cx="4648200" cy="1600200"/>
          </a:xfrm>
          <a:prstGeom prst="rect">
            <a:avLst/>
          </a:prstGeom>
          <a:noFill/>
          <a:ln w="9525">
            <a:noFill/>
            <a:miter lim="800000"/>
            <a:headEnd/>
            <a:tailEnd/>
          </a:ln>
        </p:spPr>
        <p:txBody>
          <a:bodyPr wrap="none" anchor="ctr"/>
          <a:lstStyle/>
          <a:p>
            <a:endParaRPr lang="en-US"/>
          </a:p>
        </p:txBody>
      </p:sp>
      <p:pic>
        <p:nvPicPr>
          <p:cNvPr id="16390" name="Picture 6"/>
          <p:cNvPicPr>
            <a:picLocks noChangeAspect="1" noChangeArrowheads="1"/>
          </p:cNvPicPr>
          <p:nvPr/>
        </p:nvPicPr>
        <p:blipFill>
          <a:blip r:embed="rId3" cstate="print"/>
          <a:srcRect r="-7359"/>
          <a:stretch>
            <a:fillRect/>
          </a:stretch>
        </p:blipFill>
        <p:spPr bwMode="auto">
          <a:xfrm>
            <a:off x="3048000" y="4038600"/>
            <a:ext cx="5649913" cy="1676400"/>
          </a:xfrm>
          <a:prstGeom prst="rect">
            <a:avLst/>
          </a:prstGeom>
          <a:noFill/>
          <a:ln w="12700">
            <a:noFill/>
            <a:miter lim="800000"/>
            <a:headEnd/>
            <a:tailEnd/>
          </a:ln>
        </p:spPr>
      </p:pic>
      <p:pic>
        <p:nvPicPr>
          <p:cNvPr id="16391" name="Picture 7" descr="http://www.oznet.ksu.edu/edtech/TeamServices/Images/LOGOS/72dpi/Pcat.gif"/>
          <p:cNvPicPr>
            <a:picLocks noChangeAspect="1" noChangeArrowheads="1"/>
          </p:cNvPicPr>
          <p:nvPr/>
        </p:nvPicPr>
        <p:blipFill>
          <a:blip r:embed="rId4" r:link="rId5" cstate="print"/>
          <a:srcRect/>
          <a:stretch>
            <a:fillRect/>
          </a:stretch>
        </p:blipFill>
        <p:spPr bwMode="auto">
          <a:xfrm>
            <a:off x="823913" y="4038600"/>
            <a:ext cx="2071687" cy="1679575"/>
          </a:xfrm>
          <a:prstGeom prst="rect">
            <a:avLst/>
          </a:prstGeom>
          <a:noFill/>
          <a:ln w="9525">
            <a:noFill/>
            <a:miter lim="800000"/>
            <a:headEnd/>
            <a:tailEnd/>
          </a:ln>
        </p:spPr>
      </p:pic>
      <p:sp>
        <p:nvSpPr>
          <p:cNvPr id="16392" name="Text Box 8"/>
          <p:cNvSpPr txBox="1">
            <a:spLocks noChangeArrowheads="1"/>
          </p:cNvSpPr>
          <p:nvPr/>
        </p:nvSpPr>
        <p:spPr bwMode="auto">
          <a:xfrm>
            <a:off x="1143000" y="5791200"/>
            <a:ext cx="7246938" cy="457200"/>
          </a:xfrm>
          <a:prstGeom prst="rect">
            <a:avLst/>
          </a:prstGeom>
          <a:noFill/>
          <a:ln w="9525">
            <a:noFill/>
            <a:miter lim="800000"/>
            <a:headEnd/>
            <a:tailEnd/>
          </a:ln>
        </p:spPr>
        <p:txBody>
          <a:bodyPr>
            <a:spAutoFit/>
          </a:bodyPr>
          <a:lstStyle/>
          <a:p>
            <a:pPr algn="ctr" eaLnBrk="1" hangingPunct="1">
              <a:spcBef>
                <a:spcPct val="20000"/>
              </a:spcBef>
            </a:pPr>
            <a:r>
              <a:rPr lang="en-US">
                <a:solidFill>
                  <a:srgbClr val="6600CC"/>
                </a:solidFill>
              </a:rPr>
              <a:t>Biological and Agricultural Engineering</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26627" name="Rectangle 3"/>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en-US"/>
          </a:p>
        </p:txBody>
      </p:sp>
      <p:sp>
        <p:nvSpPr>
          <p:cNvPr id="2662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662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6630" name="Rectangle 6"/>
          <p:cNvSpPr>
            <a:spLocks noGrp="1" noChangeArrowheads="1"/>
          </p:cNvSpPr>
          <p:nvPr>
            <p:ph type="title"/>
          </p:nvPr>
        </p:nvSpPr>
        <p:spPr>
          <a:xfrm>
            <a:off x="457200" y="228600"/>
            <a:ext cx="8305800" cy="1143000"/>
          </a:xfrm>
          <a:noFill/>
        </p:spPr>
        <p:txBody>
          <a:bodyPr lIns="92075" tIns="46038" rIns="92075" bIns="46038" anchor="ctr"/>
          <a:lstStyle/>
          <a:p>
            <a:r>
              <a:rPr lang="en-US" smtClean="0"/>
              <a:t>Efficacy and Drift Mitigation:</a:t>
            </a:r>
          </a:p>
        </p:txBody>
      </p:sp>
      <p:sp>
        <p:nvSpPr>
          <p:cNvPr id="26631" name="Rectangle 7"/>
          <p:cNvSpPr>
            <a:spLocks noGrp="1" noChangeArrowheads="1"/>
          </p:cNvSpPr>
          <p:nvPr>
            <p:ph type="body" idx="1"/>
          </p:nvPr>
        </p:nvSpPr>
        <p:spPr>
          <a:xfrm>
            <a:off x="381000" y="1828800"/>
            <a:ext cx="8534400" cy="1863725"/>
          </a:xfrm>
          <a:noFill/>
        </p:spPr>
        <p:txBody>
          <a:bodyPr lIns="92075" tIns="46038" rIns="92075" bIns="46038"/>
          <a:lstStyle/>
          <a:p>
            <a:r>
              <a:rPr lang="en-US" smtClean="0"/>
              <a:t>Size of the Spray Droplets - Microns</a:t>
            </a:r>
          </a:p>
          <a:p>
            <a:pPr lvl="1">
              <a:buFontTx/>
              <a:buNone/>
            </a:pPr>
            <a:r>
              <a:rPr lang="en-US" smtClean="0"/>
              <a:t>	Volume Median Diameter (VMD)</a:t>
            </a:r>
          </a:p>
          <a:p>
            <a:r>
              <a:rPr lang="en-US" smtClean="0"/>
              <a:t>Droplet Spectrum (Range - big to small)</a:t>
            </a:r>
          </a:p>
        </p:txBody>
      </p:sp>
      <p:sp>
        <p:nvSpPr>
          <p:cNvPr id="26632" name="Rectangle 8"/>
          <p:cNvSpPr>
            <a:spLocks noChangeArrowheads="1"/>
          </p:cNvSpPr>
          <p:nvPr/>
        </p:nvSpPr>
        <p:spPr bwMode="auto">
          <a:xfrm>
            <a:off x="1600200" y="4422775"/>
            <a:ext cx="6324600" cy="1216025"/>
          </a:xfrm>
          <a:prstGeom prst="rect">
            <a:avLst/>
          </a:prstGeom>
          <a:noFill/>
          <a:ln w="25400">
            <a:solidFill>
              <a:srgbClr val="FF0000"/>
            </a:solidFill>
            <a:miter lim="800000"/>
            <a:headEnd/>
            <a:tailEnd/>
          </a:ln>
        </p:spPr>
        <p:txBody>
          <a:bodyPr lIns="92075" tIns="46038" rIns="92075" bIns="46038">
            <a:spAutoFit/>
          </a:bodyPr>
          <a:lstStyle/>
          <a:p>
            <a:pPr algn="ctr"/>
            <a:r>
              <a:rPr lang="en-US" sz="3600" b="1">
                <a:solidFill>
                  <a:srgbClr val="0000FF"/>
                </a:solidFill>
              </a:rPr>
              <a:t>% Volume in droplets less than </a:t>
            </a:r>
          </a:p>
          <a:p>
            <a:pPr algn="ctr"/>
            <a:r>
              <a:rPr lang="en-US" sz="3600" b="1" u="sng">
                <a:solidFill>
                  <a:srgbClr val="0000FF"/>
                </a:solidFill>
              </a:rPr>
              <a:t>200 microns</a:t>
            </a:r>
            <a:r>
              <a:rPr lang="en-US" sz="3600" b="1">
                <a:solidFill>
                  <a:srgbClr val="0000FF"/>
                </a:solidFill>
              </a:rPr>
              <a:t> in size</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95400" y="5562600"/>
            <a:ext cx="6856413" cy="762000"/>
          </a:xfrm>
          <a:prstGeom prst="rect">
            <a:avLst/>
          </a:prstGeom>
          <a:noFill/>
          <a:ln w="12700">
            <a:noFill/>
            <a:miter lim="800000"/>
            <a:headEnd/>
            <a:tailEnd/>
          </a:ln>
        </p:spPr>
        <p:txBody>
          <a:bodyPr wrap="none" anchor="ctr"/>
          <a:lstStyle/>
          <a:p>
            <a:pPr algn="ctr"/>
            <a:r>
              <a:rPr lang="en-US" sz="4000" b="1">
                <a:solidFill>
                  <a:srgbClr val="0000FF"/>
                </a:solidFill>
              </a:rPr>
              <a:t>One micron (</a:t>
            </a:r>
            <a:r>
              <a:rPr lang="en-US" sz="2800">
                <a:solidFill>
                  <a:srgbClr val="0000FF"/>
                </a:solidFill>
                <a:sym typeface="Symbol" pitchFamily="18" charset="2"/>
              </a:rPr>
              <a:t>m</a:t>
            </a:r>
            <a:r>
              <a:rPr lang="en-US" sz="4000" b="1">
                <a:solidFill>
                  <a:srgbClr val="0000FF"/>
                </a:solidFill>
                <a:sym typeface="Symbol" pitchFamily="18" charset="2"/>
              </a:rPr>
              <a:t>)</a:t>
            </a:r>
            <a:r>
              <a:rPr lang="en-US" sz="4000" b="1">
                <a:solidFill>
                  <a:srgbClr val="0000FF"/>
                </a:solidFill>
              </a:rPr>
              <a:t> =1/25,000 inch</a:t>
            </a:r>
            <a:endParaRPr lang="en-US" sz="4400" b="1">
              <a:solidFill>
                <a:srgbClr val="0000FF"/>
              </a:solidFill>
            </a:endParaRPr>
          </a:p>
        </p:txBody>
      </p:sp>
      <p:sp>
        <p:nvSpPr>
          <p:cNvPr id="27651" name="Rectangle 3"/>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27652" name="Rectangle 4"/>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en-US"/>
          </a:p>
        </p:txBody>
      </p:sp>
      <p:sp>
        <p:nvSpPr>
          <p:cNvPr id="27653" name="Rectangle 5"/>
          <p:cNvSpPr>
            <a:spLocks noGrp="1" noChangeArrowheads="1"/>
          </p:cNvSpPr>
          <p:nvPr>
            <p:ph type="title"/>
          </p:nvPr>
        </p:nvSpPr>
        <p:spPr>
          <a:xfrm>
            <a:off x="406400" y="457200"/>
            <a:ext cx="8356600" cy="762000"/>
          </a:xfrm>
          <a:noFill/>
        </p:spPr>
        <p:txBody>
          <a:bodyPr lIns="92075" tIns="46038" rIns="92075" bIns="46038" anchor="ctr"/>
          <a:lstStyle/>
          <a:p>
            <a:r>
              <a:rPr lang="en-US" smtClean="0"/>
              <a:t>Drop Size:</a:t>
            </a:r>
          </a:p>
        </p:txBody>
      </p:sp>
      <p:pic>
        <p:nvPicPr>
          <p:cNvPr id="27654" name="Picture 6" descr="vmd2"/>
          <p:cNvPicPr>
            <a:picLocks noGrp="1" noChangeAspect="1" noChangeArrowheads="1"/>
          </p:cNvPicPr>
          <p:nvPr>
            <p:ph idx="1"/>
          </p:nvPr>
        </p:nvPicPr>
        <p:blipFill>
          <a:blip r:embed="rId3" cstate="print"/>
          <a:srcRect r="5661"/>
          <a:stretch>
            <a:fillRect/>
          </a:stretch>
        </p:blipFill>
        <p:spPr>
          <a:xfrm>
            <a:off x="1895475" y="1885950"/>
            <a:ext cx="5226050" cy="3371850"/>
          </a:xfrm>
          <a:no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1028" name="Rectangle 3"/>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en-US"/>
          </a:p>
        </p:txBody>
      </p:sp>
      <p:sp>
        <p:nvSpPr>
          <p:cNvPr id="1029" name="Rectangle 4"/>
          <p:cNvSpPr>
            <a:spLocks noGrp="1" noChangeArrowheads="1"/>
          </p:cNvSpPr>
          <p:nvPr>
            <p:ph type="title"/>
          </p:nvPr>
        </p:nvSpPr>
        <p:spPr>
          <a:xfrm>
            <a:off x="381000" y="228600"/>
            <a:ext cx="8763000" cy="1276350"/>
          </a:xfrm>
          <a:noFill/>
        </p:spPr>
        <p:txBody>
          <a:bodyPr lIns="92075" tIns="46038" rIns="92075" bIns="46038" anchor="ctr"/>
          <a:lstStyle/>
          <a:p>
            <a:r>
              <a:rPr lang="en-US" sz="3600" smtClean="0"/>
              <a:t>Comparison of Micron Sizes for Various Items: (approximate values)</a:t>
            </a:r>
            <a:endParaRPr lang="en-US" smtClean="0"/>
          </a:p>
        </p:txBody>
      </p:sp>
      <p:sp>
        <p:nvSpPr>
          <p:cNvPr id="1030" name="Rectangle 5"/>
          <p:cNvSpPr>
            <a:spLocks noGrp="1" noChangeArrowheads="1"/>
          </p:cNvSpPr>
          <p:nvPr>
            <p:ph type="body" sz="half" idx="1"/>
          </p:nvPr>
        </p:nvSpPr>
        <p:spPr>
          <a:xfrm>
            <a:off x="838200" y="1905000"/>
            <a:ext cx="7848600" cy="4419600"/>
          </a:xfrm>
          <a:noFill/>
        </p:spPr>
        <p:txBody>
          <a:bodyPr lIns="92075" tIns="46038" rIns="92075" bIns="46038"/>
          <a:lstStyle/>
          <a:p>
            <a:pPr>
              <a:lnSpc>
                <a:spcPct val="90000"/>
              </a:lnSpc>
            </a:pPr>
            <a:r>
              <a:rPr lang="en-US" sz="3200" smtClean="0"/>
              <a:t>pencil lead		 		2000 </a:t>
            </a:r>
            <a:r>
              <a:rPr lang="en-US" sz="3600" b="1" smtClean="0"/>
              <a:t>(</a:t>
            </a:r>
            <a:r>
              <a:rPr lang="en-US" sz="2400" smtClean="0">
                <a:sym typeface="Symbol" pitchFamily="18" charset="2"/>
              </a:rPr>
              <a:t>m</a:t>
            </a:r>
            <a:r>
              <a:rPr lang="en-US" sz="3600" b="1" smtClean="0">
                <a:sym typeface="Symbol" pitchFamily="18" charset="2"/>
              </a:rPr>
              <a:t>)</a:t>
            </a:r>
          </a:p>
          <a:p>
            <a:pPr>
              <a:lnSpc>
                <a:spcPct val="90000"/>
              </a:lnSpc>
            </a:pPr>
            <a:r>
              <a:rPr lang="en-US" sz="3200" smtClean="0"/>
              <a:t>paper clip		 		850 </a:t>
            </a:r>
            <a:r>
              <a:rPr lang="en-US" sz="3600" b="1" smtClean="0"/>
              <a:t>(</a:t>
            </a:r>
            <a:r>
              <a:rPr lang="en-US" sz="2400" smtClean="0">
                <a:sym typeface="Symbol" pitchFamily="18" charset="2"/>
              </a:rPr>
              <a:t>m</a:t>
            </a:r>
            <a:r>
              <a:rPr lang="en-US" sz="3600" b="1" smtClean="0">
                <a:sym typeface="Symbol" pitchFamily="18" charset="2"/>
              </a:rPr>
              <a:t>)</a:t>
            </a:r>
            <a:r>
              <a:rPr lang="en-US" sz="4000" b="1" smtClean="0">
                <a:solidFill>
                  <a:schemeClr val="tx2"/>
                </a:solidFill>
              </a:rPr>
              <a:t> </a:t>
            </a:r>
            <a:endParaRPr lang="en-US" sz="3200" smtClean="0"/>
          </a:p>
          <a:p>
            <a:pPr>
              <a:lnSpc>
                <a:spcPct val="90000"/>
              </a:lnSpc>
            </a:pPr>
            <a:r>
              <a:rPr lang="en-US" sz="3200" smtClean="0"/>
              <a:t>staple			 		420 </a:t>
            </a:r>
            <a:r>
              <a:rPr lang="en-US" sz="3600" b="1" smtClean="0"/>
              <a:t>(</a:t>
            </a:r>
            <a:r>
              <a:rPr lang="en-US" sz="2400" smtClean="0">
                <a:sym typeface="Symbol" pitchFamily="18" charset="2"/>
              </a:rPr>
              <a:t>m</a:t>
            </a:r>
            <a:r>
              <a:rPr lang="en-US" sz="3600" b="1" smtClean="0">
                <a:sym typeface="Symbol" pitchFamily="18" charset="2"/>
              </a:rPr>
              <a:t>)</a:t>
            </a:r>
            <a:r>
              <a:rPr lang="en-US" sz="4000" b="1" smtClean="0">
                <a:solidFill>
                  <a:schemeClr val="tx2"/>
                </a:solidFill>
              </a:rPr>
              <a:t> </a:t>
            </a:r>
            <a:endParaRPr lang="en-US" sz="3200" smtClean="0"/>
          </a:p>
          <a:p>
            <a:pPr>
              <a:lnSpc>
                <a:spcPct val="90000"/>
              </a:lnSpc>
            </a:pPr>
            <a:r>
              <a:rPr lang="en-US" sz="3200" smtClean="0"/>
              <a:t>toothbrush bristle 		300 </a:t>
            </a:r>
            <a:r>
              <a:rPr lang="en-US" sz="3600" b="1" smtClean="0"/>
              <a:t>(</a:t>
            </a:r>
            <a:r>
              <a:rPr lang="en-US" sz="2400" smtClean="0">
                <a:sym typeface="Symbol" pitchFamily="18" charset="2"/>
              </a:rPr>
              <a:t>m</a:t>
            </a:r>
            <a:r>
              <a:rPr lang="en-US" sz="3600" b="1" smtClean="0">
                <a:sym typeface="Symbol" pitchFamily="18" charset="2"/>
              </a:rPr>
              <a:t>)</a:t>
            </a:r>
            <a:r>
              <a:rPr lang="en-US" sz="3200" smtClean="0"/>
              <a:t>	</a:t>
            </a:r>
          </a:p>
          <a:p>
            <a:pPr>
              <a:lnSpc>
                <a:spcPct val="90000"/>
              </a:lnSpc>
            </a:pPr>
            <a:r>
              <a:rPr lang="en-US" sz="3200" smtClean="0"/>
              <a:t>sewing thread			150	 </a:t>
            </a:r>
            <a:r>
              <a:rPr lang="en-US" sz="3600" b="1" smtClean="0"/>
              <a:t>(</a:t>
            </a:r>
            <a:r>
              <a:rPr lang="en-US" sz="2400" smtClean="0">
                <a:sym typeface="Symbol" pitchFamily="18" charset="2"/>
              </a:rPr>
              <a:t>m</a:t>
            </a:r>
            <a:r>
              <a:rPr lang="en-US" sz="3600" b="1" smtClean="0">
                <a:sym typeface="Symbol" pitchFamily="18" charset="2"/>
              </a:rPr>
              <a:t>)</a:t>
            </a:r>
            <a:endParaRPr lang="en-US" sz="3200" smtClean="0"/>
          </a:p>
          <a:p>
            <a:pPr>
              <a:lnSpc>
                <a:spcPct val="90000"/>
              </a:lnSpc>
            </a:pPr>
            <a:r>
              <a:rPr lang="en-US" sz="3200" smtClean="0"/>
              <a:t>human hair				100 </a:t>
            </a:r>
            <a:r>
              <a:rPr lang="en-US" sz="3600" b="1" smtClean="0"/>
              <a:t>(</a:t>
            </a:r>
            <a:r>
              <a:rPr lang="en-US" sz="2400" smtClean="0">
                <a:sym typeface="Symbol" pitchFamily="18" charset="2"/>
              </a:rPr>
              <a:t>m</a:t>
            </a:r>
            <a:r>
              <a:rPr lang="en-US" sz="3600" b="1" smtClean="0">
                <a:sym typeface="Symbol" pitchFamily="18" charset="2"/>
              </a:rPr>
              <a:t>)</a:t>
            </a:r>
            <a:r>
              <a:rPr lang="en-US" sz="4000" b="1" smtClean="0">
                <a:solidFill>
                  <a:schemeClr val="tx2"/>
                </a:solidFill>
              </a:rPr>
              <a:t> </a:t>
            </a:r>
          </a:p>
        </p:txBody>
      </p:sp>
      <p:graphicFrame>
        <p:nvGraphicFramePr>
          <p:cNvPr id="528390" name="Object 6"/>
          <p:cNvGraphicFramePr>
            <a:graphicFrameLocks/>
          </p:cNvGraphicFramePr>
          <p:nvPr/>
        </p:nvGraphicFramePr>
        <p:xfrm>
          <a:off x="3962400" y="2022475"/>
          <a:ext cx="2298700" cy="3159125"/>
        </p:xfrm>
        <a:graphic>
          <a:graphicData uri="http://schemas.openxmlformats.org/presentationml/2006/ole">
            <p:oleObj spid="_x0000_s1026" name="ClipArt" r:id="rId4" imgW="2660400" imgH="3659040" progId="">
              <p:embed/>
            </p:oleObj>
          </a:graphicData>
        </a:graphic>
      </p:graphicFrame>
      <p:sp>
        <p:nvSpPr>
          <p:cNvPr id="528391" name="Rectangle 7"/>
          <p:cNvSpPr>
            <a:spLocks noChangeArrowheads="1"/>
          </p:cNvSpPr>
          <p:nvPr/>
        </p:nvSpPr>
        <p:spPr bwMode="auto">
          <a:xfrm>
            <a:off x="4419600" y="2635250"/>
            <a:ext cx="1143000" cy="641350"/>
          </a:xfrm>
          <a:prstGeom prst="rect">
            <a:avLst/>
          </a:prstGeom>
          <a:noFill/>
          <a:ln w="9525">
            <a:noFill/>
            <a:miter lim="800000"/>
            <a:headEnd/>
            <a:tailEnd/>
          </a:ln>
        </p:spPr>
        <p:txBody>
          <a:bodyPr lIns="92075" tIns="46038" rIns="92075" bIns="46038">
            <a:spAutoFit/>
          </a:bodyPr>
          <a:lstStyle/>
          <a:p>
            <a:r>
              <a:rPr lang="en-US" sz="3600" b="1">
                <a:solidFill>
                  <a:srgbClr val="CC0000"/>
                </a:solidFill>
                <a:latin typeface="Arial" pitchFamily="34" charset="0"/>
              </a:rPr>
              <a:t>150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2000"/>
                                  </p:stCondLst>
                                  <p:childTnLst>
                                    <p:set>
                                      <p:cBhvr>
                                        <p:cTn id="6" dur="1" fill="hold">
                                          <p:stCondLst>
                                            <p:cond delay="0"/>
                                          </p:stCondLst>
                                        </p:cTn>
                                        <p:tgtEl>
                                          <p:spTgt spid="528390"/>
                                        </p:tgtEl>
                                        <p:attrNameLst>
                                          <p:attrName>style.visibility</p:attrName>
                                        </p:attrNameLst>
                                      </p:cBhvr>
                                      <p:to>
                                        <p:strVal val="visible"/>
                                      </p:to>
                                    </p:set>
                                    <p:animEffect transition="in" filter="box(out)">
                                      <p:cBhvr>
                                        <p:cTn id="7" dur="500"/>
                                        <p:tgtEl>
                                          <p:spTgt spid="528390"/>
                                        </p:tgtEl>
                                      </p:cBhvr>
                                    </p:animEffect>
                                  </p:childTnLst>
                                </p:cTn>
                              </p:par>
                            </p:childTnLst>
                          </p:cTn>
                        </p:par>
                        <p:par>
                          <p:cTn id="8" fill="hold">
                            <p:stCondLst>
                              <p:cond delay="2500"/>
                            </p:stCondLst>
                            <p:childTnLst>
                              <p:par>
                                <p:cTn id="9" presetID="1" presetClass="entr" presetSubtype="0" fill="hold" grpId="0" nodeType="afterEffect">
                                  <p:stCondLst>
                                    <p:cond delay="2000"/>
                                  </p:stCondLst>
                                  <p:childTnLst>
                                    <p:set>
                                      <p:cBhvr>
                                        <p:cTn id="10" dur="1" fill="hold">
                                          <p:stCondLst>
                                            <p:cond delay="499"/>
                                          </p:stCondLst>
                                        </p:cTn>
                                        <p:tgtEl>
                                          <p:spTgt spid="528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 y="838200"/>
            <a:ext cx="8610600" cy="1143000"/>
          </a:xfrm>
          <a:prstGeom prst="rect">
            <a:avLst/>
          </a:prstGeom>
          <a:solidFill>
            <a:schemeClr val="bg1"/>
          </a:solidFill>
          <a:ln w="12700">
            <a:noFill/>
            <a:miter lim="800000"/>
            <a:headEnd/>
            <a:tailEnd/>
          </a:ln>
        </p:spPr>
        <p:txBody>
          <a:bodyPr wrap="none" anchor="ctr"/>
          <a:lstStyle/>
          <a:p>
            <a:endParaRPr lang="en-US"/>
          </a:p>
        </p:txBody>
      </p:sp>
      <p:sp>
        <p:nvSpPr>
          <p:cNvPr id="28675" name="Oval 3"/>
          <p:cNvSpPr>
            <a:spLocks noChangeArrowheads="1"/>
          </p:cNvSpPr>
          <p:nvPr/>
        </p:nvSpPr>
        <p:spPr bwMode="auto">
          <a:xfrm>
            <a:off x="6019800" y="1295400"/>
            <a:ext cx="609600" cy="8382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76" name="AutoShape 4"/>
          <p:cNvSpPr>
            <a:spLocks noChangeArrowheads="1"/>
          </p:cNvSpPr>
          <p:nvPr/>
        </p:nvSpPr>
        <p:spPr bwMode="auto">
          <a:xfrm>
            <a:off x="1828800" y="1219200"/>
            <a:ext cx="5510213" cy="4953000"/>
          </a:xfrm>
          <a:prstGeom prst="cube">
            <a:avLst>
              <a:gd name="adj" fmla="val 25000"/>
            </a:avLst>
          </a:prstGeom>
          <a:solidFill>
            <a:srgbClr val="5F5F5F"/>
          </a:solidFill>
          <a:ln w="19050">
            <a:solidFill>
              <a:srgbClr val="FF0000"/>
            </a:solidFill>
            <a:miter lim="800000"/>
            <a:headEnd type="none" w="sm" len="sm"/>
            <a:tailEnd type="none" w="sm" len="sm"/>
          </a:ln>
        </p:spPr>
        <p:txBody>
          <a:bodyPr wrap="none" anchor="ctr"/>
          <a:lstStyle/>
          <a:p>
            <a:endParaRPr lang="en-US"/>
          </a:p>
        </p:txBody>
      </p:sp>
      <p:sp>
        <p:nvSpPr>
          <p:cNvPr id="28677" name="Oval 5"/>
          <p:cNvSpPr>
            <a:spLocks noChangeArrowheads="1"/>
          </p:cNvSpPr>
          <p:nvPr/>
        </p:nvSpPr>
        <p:spPr bwMode="auto">
          <a:xfrm>
            <a:off x="5029200" y="4038600"/>
            <a:ext cx="796925" cy="8382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78" name="Oval 6"/>
          <p:cNvSpPr>
            <a:spLocks noChangeArrowheads="1"/>
          </p:cNvSpPr>
          <p:nvPr/>
        </p:nvSpPr>
        <p:spPr bwMode="auto">
          <a:xfrm>
            <a:off x="5181600" y="5029200"/>
            <a:ext cx="903288" cy="10668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79" name="Oval 7"/>
          <p:cNvSpPr>
            <a:spLocks noChangeArrowheads="1"/>
          </p:cNvSpPr>
          <p:nvPr/>
        </p:nvSpPr>
        <p:spPr bwMode="auto">
          <a:xfrm>
            <a:off x="5334000" y="2590800"/>
            <a:ext cx="768350" cy="8382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0" name="Oval 8"/>
          <p:cNvSpPr>
            <a:spLocks noChangeArrowheads="1"/>
          </p:cNvSpPr>
          <p:nvPr/>
        </p:nvSpPr>
        <p:spPr bwMode="auto">
          <a:xfrm>
            <a:off x="6477000" y="2438400"/>
            <a:ext cx="782638" cy="9144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1" name="Line 9"/>
          <p:cNvSpPr>
            <a:spLocks noChangeShapeType="1"/>
          </p:cNvSpPr>
          <p:nvPr/>
        </p:nvSpPr>
        <p:spPr bwMode="auto">
          <a:xfrm>
            <a:off x="3962400" y="2514600"/>
            <a:ext cx="0" cy="3657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8682" name="Line 10"/>
          <p:cNvSpPr>
            <a:spLocks noChangeShapeType="1"/>
          </p:cNvSpPr>
          <p:nvPr/>
        </p:nvSpPr>
        <p:spPr bwMode="auto">
          <a:xfrm flipV="1">
            <a:off x="3962400" y="1219200"/>
            <a:ext cx="946150" cy="1219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8683" name="Oval 11"/>
          <p:cNvSpPr>
            <a:spLocks noChangeArrowheads="1"/>
          </p:cNvSpPr>
          <p:nvPr/>
        </p:nvSpPr>
        <p:spPr bwMode="auto">
          <a:xfrm>
            <a:off x="4038600" y="2514600"/>
            <a:ext cx="903288" cy="10668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4" name="Oval 12"/>
          <p:cNvSpPr>
            <a:spLocks noChangeArrowheads="1"/>
          </p:cNvSpPr>
          <p:nvPr/>
        </p:nvSpPr>
        <p:spPr bwMode="auto">
          <a:xfrm>
            <a:off x="4648200" y="1295400"/>
            <a:ext cx="903288" cy="10668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5" name="Oval 13"/>
          <p:cNvSpPr>
            <a:spLocks noChangeArrowheads="1"/>
          </p:cNvSpPr>
          <p:nvPr/>
        </p:nvSpPr>
        <p:spPr bwMode="auto">
          <a:xfrm>
            <a:off x="4114800" y="5486400"/>
            <a:ext cx="481013"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6" name="Oval 14"/>
          <p:cNvSpPr>
            <a:spLocks noChangeArrowheads="1"/>
          </p:cNvSpPr>
          <p:nvPr/>
        </p:nvSpPr>
        <p:spPr bwMode="auto">
          <a:xfrm>
            <a:off x="6781800" y="1676400"/>
            <a:ext cx="481013"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7" name="Oval 15"/>
          <p:cNvSpPr>
            <a:spLocks noChangeArrowheads="1"/>
          </p:cNvSpPr>
          <p:nvPr/>
        </p:nvSpPr>
        <p:spPr bwMode="auto">
          <a:xfrm>
            <a:off x="6172200" y="5105400"/>
            <a:ext cx="481013"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8" name="Oval 16"/>
          <p:cNvSpPr>
            <a:spLocks noChangeArrowheads="1"/>
          </p:cNvSpPr>
          <p:nvPr/>
        </p:nvSpPr>
        <p:spPr bwMode="auto">
          <a:xfrm>
            <a:off x="6248400" y="3429000"/>
            <a:ext cx="481013"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89" name="Oval 17"/>
          <p:cNvSpPr>
            <a:spLocks noChangeArrowheads="1"/>
          </p:cNvSpPr>
          <p:nvPr/>
        </p:nvSpPr>
        <p:spPr bwMode="auto">
          <a:xfrm>
            <a:off x="5562600" y="1752600"/>
            <a:ext cx="481013"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0" name="Oval 18"/>
          <p:cNvSpPr>
            <a:spLocks noChangeArrowheads="1"/>
          </p:cNvSpPr>
          <p:nvPr/>
        </p:nvSpPr>
        <p:spPr bwMode="auto">
          <a:xfrm>
            <a:off x="4419600" y="4724400"/>
            <a:ext cx="482600"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1" name="Oval 19"/>
          <p:cNvSpPr>
            <a:spLocks noChangeArrowheads="1"/>
          </p:cNvSpPr>
          <p:nvPr/>
        </p:nvSpPr>
        <p:spPr bwMode="auto">
          <a:xfrm>
            <a:off x="4576763" y="3810000"/>
            <a:ext cx="481012" cy="609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2" name="Oval 20"/>
          <p:cNvSpPr>
            <a:spLocks noChangeArrowheads="1"/>
          </p:cNvSpPr>
          <p:nvPr/>
        </p:nvSpPr>
        <p:spPr bwMode="auto">
          <a:xfrm>
            <a:off x="5029200" y="25908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3" name="Oval 21"/>
          <p:cNvSpPr>
            <a:spLocks noChangeArrowheads="1"/>
          </p:cNvSpPr>
          <p:nvPr/>
        </p:nvSpPr>
        <p:spPr bwMode="auto">
          <a:xfrm>
            <a:off x="4800600" y="54864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4" name="Oval 22"/>
          <p:cNvSpPr>
            <a:spLocks noChangeArrowheads="1"/>
          </p:cNvSpPr>
          <p:nvPr/>
        </p:nvSpPr>
        <p:spPr bwMode="auto">
          <a:xfrm>
            <a:off x="5410200" y="35814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5" name="Oval 23"/>
          <p:cNvSpPr>
            <a:spLocks noChangeArrowheads="1"/>
          </p:cNvSpPr>
          <p:nvPr/>
        </p:nvSpPr>
        <p:spPr bwMode="auto">
          <a:xfrm>
            <a:off x="6096000" y="4114800"/>
            <a:ext cx="303213"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6" name="Oval 24"/>
          <p:cNvSpPr>
            <a:spLocks noChangeArrowheads="1"/>
          </p:cNvSpPr>
          <p:nvPr/>
        </p:nvSpPr>
        <p:spPr bwMode="auto">
          <a:xfrm>
            <a:off x="2438400" y="37338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7" name="Oval 25"/>
          <p:cNvSpPr>
            <a:spLocks noChangeArrowheads="1"/>
          </p:cNvSpPr>
          <p:nvPr/>
        </p:nvSpPr>
        <p:spPr bwMode="auto">
          <a:xfrm>
            <a:off x="6248400" y="23622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8" name="Oval 26"/>
          <p:cNvSpPr>
            <a:spLocks noChangeArrowheads="1"/>
          </p:cNvSpPr>
          <p:nvPr/>
        </p:nvSpPr>
        <p:spPr bwMode="auto">
          <a:xfrm>
            <a:off x="6629400" y="12954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699" name="Oval 27"/>
          <p:cNvSpPr>
            <a:spLocks noChangeArrowheads="1"/>
          </p:cNvSpPr>
          <p:nvPr/>
        </p:nvSpPr>
        <p:spPr bwMode="auto">
          <a:xfrm>
            <a:off x="3048000" y="46482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0" name="Oval 28"/>
          <p:cNvSpPr>
            <a:spLocks noChangeArrowheads="1"/>
          </p:cNvSpPr>
          <p:nvPr/>
        </p:nvSpPr>
        <p:spPr bwMode="auto">
          <a:xfrm>
            <a:off x="3276600" y="12954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1" name="Oval 29"/>
          <p:cNvSpPr>
            <a:spLocks noChangeArrowheads="1"/>
          </p:cNvSpPr>
          <p:nvPr/>
        </p:nvSpPr>
        <p:spPr bwMode="auto">
          <a:xfrm>
            <a:off x="3048000" y="30480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2" name="Oval 30"/>
          <p:cNvSpPr>
            <a:spLocks noChangeArrowheads="1"/>
          </p:cNvSpPr>
          <p:nvPr/>
        </p:nvSpPr>
        <p:spPr bwMode="auto">
          <a:xfrm>
            <a:off x="2057400" y="5029200"/>
            <a:ext cx="303213"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3" name="Oval 31"/>
          <p:cNvSpPr>
            <a:spLocks noChangeArrowheads="1"/>
          </p:cNvSpPr>
          <p:nvPr/>
        </p:nvSpPr>
        <p:spPr bwMode="auto">
          <a:xfrm>
            <a:off x="2057400" y="58674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4" name="Oval 32"/>
          <p:cNvSpPr>
            <a:spLocks noChangeArrowheads="1"/>
          </p:cNvSpPr>
          <p:nvPr/>
        </p:nvSpPr>
        <p:spPr bwMode="auto">
          <a:xfrm>
            <a:off x="2895600" y="35052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5" name="Oval 33"/>
          <p:cNvSpPr>
            <a:spLocks noChangeArrowheads="1"/>
          </p:cNvSpPr>
          <p:nvPr/>
        </p:nvSpPr>
        <p:spPr bwMode="auto">
          <a:xfrm>
            <a:off x="3352800" y="4267200"/>
            <a:ext cx="179388"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6" name="Oval 34"/>
          <p:cNvSpPr>
            <a:spLocks noChangeArrowheads="1"/>
          </p:cNvSpPr>
          <p:nvPr/>
        </p:nvSpPr>
        <p:spPr bwMode="auto">
          <a:xfrm>
            <a:off x="2362200" y="41910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7" name="Oval 35"/>
          <p:cNvSpPr>
            <a:spLocks noChangeArrowheads="1"/>
          </p:cNvSpPr>
          <p:nvPr/>
        </p:nvSpPr>
        <p:spPr bwMode="auto">
          <a:xfrm>
            <a:off x="3581400" y="31242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8" name="Oval 36"/>
          <p:cNvSpPr>
            <a:spLocks noChangeArrowheads="1"/>
          </p:cNvSpPr>
          <p:nvPr/>
        </p:nvSpPr>
        <p:spPr bwMode="auto">
          <a:xfrm>
            <a:off x="2228850" y="2209800"/>
            <a:ext cx="179388"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09" name="Oval 37"/>
          <p:cNvSpPr>
            <a:spLocks noChangeArrowheads="1"/>
          </p:cNvSpPr>
          <p:nvPr/>
        </p:nvSpPr>
        <p:spPr bwMode="auto">
          <a:xfrm>
            <a:off x="4038600" y="17526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0" name="Rectangle 38"/>
          <p:cNvSpPr>
            <a:spLocks noChangeArrowheads="1"/>
          </p:cNvSpPr>
          <p:nvPr/>
        </p:nvSpPr>
        <p:spPr bwMode="auto">
          <a:xfrm>
            <a:off x="3352800" y="6248400"/>
            <a:ext cx="5181600" cy="533400"/>
          </a:xfrm>
          <a:prstGeom prst="rect">
            <a:avLst/>
          </a:prstGeom>
          <a:solidFill>
            <a:srgbClr val="FFFFFF"/>
          </a:solidFill>
          <a:ln w="9525">
            <a:noFill/>
            <a:miter lim="800000"/>
            <a:headEnd/>
            <a:tailEnd/>
          </a:ln>
        </p:spPr>
        <p:txBody>
          <a:bodyPr/>
          <a:lstStyle/>
          <a:p>
            <a:pPr algn="ctr"/>
            <a:r>
              <a:rPr lang="en-US">
                <a:solidFill>
                  <a:srgbClr val="000000"/>
                </a:solidFill>
              </a:rPr>
              <a:t>1/2 of spray </a:t>
            </a:r>
            <a:r>
              <a:rPr lang="en-US" u="sng">
                <a:solidFill>
                  <a:srgbClr val="000000"/>
                </a:solidFill>
              </a:rPr>
              <a:t>volume</a:t>
            </a:r>
            <a:r>
              <a:rPr lang="en-US">
                <a:solidFill>
                  <a:srgbClr val="000000"/>
                </a:solidFill>
              </a:rPr>
              <a:t> = larger droplets</a:t>
            </a:r>
          </a:p>
        </p:txBody>
      </p:sp>
      <p:sp>
        <p:nvSpPr>
          <p:cNvPr id="543783" name="Rectangle 39"/>
          <p:cNvSpPr>
            <a:spLocks noChangeArrowheads="1"/>
          </p:cNvSpPr>
          <p:nvPr/>
        </p:nvSpPr>
        <p:spPr bwMode="auto">
          <a:xfrm>
            <a:off x="3200400" y="3505200"/>
            <a:ext cx="1693863" cy="914400"/>
          </a:xfrm>
          <a:prstGeom prst="rect">
            <a:avLst/>
          </a:prstGeom>
          <a:noFill/>
          <a:ln w="9525">
            <a:noFill/>
            <a:miter lim="800000"/>
            <a:headEnd/>
            <a:tailEnd/>
          </a:ln>
          <a:effectLst>
            <a:outerShdw dist="35921" dir="2700000" algn="ctr" rotWithShape="0">
              <a:schemeClr val="bg2"/>
            </a:outerShdw>
          </a:effectLst>
        </p:spPr>
        <p:txBody>
          <a:bodyPr anchor="ctr"/>
          <a:lstStyle/>
          <a:p>
            <a:pPr>
              <a:defRPr/>
            </a:pPr>
            <a:r>
              <a:rPr lang="en-US" sz="4000">
                <a:solidFill>
                  <a:srgbClr val="FFFF66"/>
                </a:solidFill>
              </a:rPr>
              <a:t>VMD</a:t>
            </a:r>
            <a:endParaRPr lang="en-US" sz="4000"/>
          </a:p>
        </p:txBody>
      </p:sp>
      <p:sp>
        <p:nvSpPr>
          <p:cNvPr id="28712" name="Oval 40"/>
          <p:cNvSpPr>
            <a:spLocks noChangeArrowheads="1"/>
          </p:cNvSpPr>
          <p:nvPr/>
        </p:nvSpPr>
        <p:spPr bwMode="auto">
          <a:xfrm>
            <a:off x="6400800" y="4114800"/>
            <a:ext cx="903288" cy="10668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3" name="Oval 41"/>
          <p:cNvSpPr>
            <a:spLocks noChangeArrowheads="1"/>
          </p:cNvSpPr>
          <p:nvPr/>
        </p:nvSpPr>
        <p:spPr bwMode="auto">
          <a:xfrm>
            <a:off x="3429000" y="57150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4" name="Oval 42"/>
          <p:cNvSpPr>
            <a:spLocks noChangeArrowheads="1"/>
          </p:cNvSpPr>
          <p:nvPr/>
        </p:nvSpPr>
        <p:spPr bwMode="auto">
          <a:xfrm>
            <a:off x="6934200" y="35052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5" name="Oval 43"/>
          <p:cNvSpPr>
            <a:spLocks noChangeArrowheads="1"/>
          </p:cNvSpPr>
          <p:nvPr/>
        </p:nvSpPr>
        <p:spPr bwMode="auto">
          <a:xfrm>
            <a:off x="1981200" y="3886200"/>
            <a:ext cx="303213"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6" name="Oval 44"/>
          <p:cNvSpPr>
            <a:spLocks noChangeArrowheads="1"/>
          </p:cNvSpPr>
          <p:nvPr/>
        </p:nvSpPr>
        <p:spPr bwMode="auto">
          <a:xfrm>
            <a:off x="3048000" y="25146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7" name="Oval 45"/>
          <p:cNvSpPr>
            <a:spLocks noChangeArrowheads="1"/>
          </p:cNvSpPr>
          <p:nvPr/>
        </p:nvSpPr>
        <p:spPr bwMode="auto">
          <a:xfrm>
            <a:off x="1981200" y="31242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8" name="Oval 46"/>
          <p:cNvSpPr>
            <a:spLocks noChangeArrowheads="1"/>
          </p:cNvSpPr>
          <p:nvPr/>
        </p:nvSpPr>
        <p:spPr bwMode="auto">
          <a:xfrm>
            <a:off x="2514600" y="17526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19" name="Oval 47"/>
          <p:cNvSpPr>
            <a:spLocks noChangeArrowheads="1"/>
          </p:cNvSpPr>
          <p:nvPr/>
        </p:nvSpPr>
        <p:spPr bwMode="auto">
          <a:xfrm>
            <a:off x="2590800" y="44958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0" name="Oval 48"/>
          <p:cNvSpPr>
            <a:spLocks noChangeArrowheads="1"/>
          </p:cNvSpPr>
          <p:nvPr/>
        </p:nvSpPr>
        <p:spPr bwMode="auto">
          <a:xfrm>
            <a:off x="2438400" y="57150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1" name="Oval 49"/>
          <p:cNvSpPr>
            <a:spLocks noChangeArrowheads="1"/>
          </p:cNvSpPr>
          <p:nvPr/>
        </p:nvSpPr>
        <p:spPr bwMode="auto">
          <a:xfrm>
            <a:off x="2895600" y="20574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2" name="Oval 50"/>
          <p:cNvSpPr>
            <a:spLocks noChangeArrowheads="1"/>
          </p:cNvSpPr>
          <p:nvPr/>
        </p:nvSpPr>
        <p:spPr bwMode="auto">
          <a:xfrm>
            <a:off x="3581400" y="18288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3" name="Oval 51"/>
          <p:cNvSpPr>
            <a:spLocks noChangeArrowheads="1"/>
          </p:cNvSpPr>
          <p:nvPr/>
        </p:nvSpPr>
        <p:spPr bwMode="auto">
          <a:xfrm>
            <a:off x="3581400" y="48768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4" name="Oval 52"/>
          <p:cNvSpPr>
            <a:spLocks noChangeArrowheads="1"/>
          </p:cNvSpPr>
          <p:nvPr/>
        </p:nvSpPr>
        <p:spPr bwMode="auto">
          <a:xfrm>
            <a:off x="3276600" y="2057400"/>
            <a:ext cx="303213"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5" name="Oval 53"/>
          <p:cNvSpPr>
            <a:spLocks noChangeArrowheads="1"/>
          </p:cNvSpPr>
          <p:nvPr/>
        </p:nvSpPr>
        <p:spPr bwMode="auto">
          <a:xfrm>
            <a:off x="2438400" y="2590800"/>
            <a:ext cx="301625"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6" name="Oval 54"/>
          <p:cNvSpPr>
            <a:spLocks noChangeArrowheads="1"/>
          </p:cNvSpPr>
          <p:nvPr/>
        </p:nvSpPr>
        <p:spPr bwMode="auto">
          <a:xfrm>
            <a:off x="3048000" y="5562600"/>
            <a:ext cx="300038" cy="3810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7" name="Oval 55"/>
          <p:cNvSpPr>
            <a:spLocks noChangeArrowheads="1"/>
          </p:cNvSpPr>
          <p:nvPr/>
        </p:nvSpPr>
        <p:spPr bwMode="auto">
          <a:xfrm>
            <a:off x="3352800" y="52578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8" name="Oval 56"/>
          <p:cNvSpPr>
            <a:spLocks noChangeArrowheads="1"/>
          </p:cNvSpPr>
          <p:nvPr/>
        </p:nvSpPr>
        <p:spPr bwMode="auto">
          <a:xfrm>
            <a:off x="2057400" y="26670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29" name="Oval 57"/>
          <p:cNvSpPr>
            <a:spLocks noChangeArrowheads="1"/>
          </p:cNvSpPr>
          <p:nvPr/>
        </p:nvSpPr>
        <p:spPr bwMode="auto">
          <a:xfrm>
            <a:off x="3581400" y="26670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30" name="Oval 58"/>
          <p:cNvSpPr>
            <a:spLocks noChangeArrowheads="1"/>
          </p:cNvSpPr>
          <p:nvPr/>
        </p:nvSpPr>
        <p:spPr bwMode="auto">
          <a:xfrm>
            <a:off x="2819400" y="40386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31" name="Oval 59"/>
          <p:cNvSpPr>
            <a:spLocks noChangeArrowheads="1"/>
          </p:cNvSpPr>
          <p:nvPr/>
        </p:nvSpPr>
        <p:spPr bwMode="auto">
          <a:xfrm>
            <a:off x="2590800" y="50292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32" name="Oval 60"/>
          <p:cNvSpPr>
            <a:spLocks noChangeArrowheads="1"/>
          </p:cNvSpPr>
          <p:nvPr/>
        </p:nvSpPr>
        <p:spPr bwMode="auto">
          <a:xfrm>
            <a:off x="3581400" y="15240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33" name="Oval 61"/>
          <p:cNvSpPr>
            <a:spLocks noChangeArrowheads="1"/>
          </p:cNvSpPr>
          <p:nvPr/>
        </p:nvSpPr>
        <p:spPr bwMode="auto">
          <a:xfrm>
            <a:off x="4038600" y="14478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34" name="Oval 62"/>
          <p:cNvSpPr>
            <a:spLocks noChangeArrowheads="1"/>
          </p:cNvSpPr>
          <p:nvPr/>
        </p:nvSpPr>
        <p:spPr bwMode="auto">
          <a:xfrm>
            <a:off x="3009900" y="15240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28735" name="Oval 63"/>
          <p:cNvSpPr>
            <a:spLocks noChangeArrowheads="1"/>
          </p:cNvSpPr>
          <p:nvPr/>
        </p:nvSpPr>
        <p:spPr bwMode="auto">
          <a:xfrm>
            <a:off x="2590800" y="3200400"/>
            <a:ext cx="180975" cy="228600"/>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cxnSp>
        <p:nvCxnSpPr>
          <p:cNvPr id="28736" name="AutoShape 64"/>
          <p:cNvCxnSpPr>
            <a:cxnSpLocks noChangeShapeType="1"/>
            <a:stCxn id="28738" idx="1"/>
            <a:endCxn id="28676" idx="2"/>
          </p:cNvCxnSpPr>
          <p:nvPr/>
        </p:nvCxnSpPr>
        <p:spPr bwMode="auto">
          <a:xfrm rot="10800000" flipH="1" flipV="1">
            <a:off x="1524000" y="647700"/>
            <a:ext cx="295275" cy="3667125"/>
          </a:xfrm>
          <a:prstGeom prst="bentConnector3">
            <a:avLst>
              <a:gd name="adj1" fmla="val -77421"/>
            </a:avLst>
          </a:prstGeom>
          <a:noFill/>
          <a:ln w="19050">
            <a:solidFill>
              <a:schemeClr val="tx1"/>
            </a:solidFill>
            <a:miter lim="800000"/>
            <a:headEnd/>
            <a:tailEnd type="triangle" w="med" len="med"/>
          </a:ln>
        </p:spPr>
      </p:cxnSp>
      <p:cxnSp>
        <p:nvCxnSpPr>
          <p:cNvPr id="28737" name="AutoShape 65"/>
          <p:cNvCxnSpPr>
            <a:cxnSpLocks noChangeShapeType="1"/>
          </p:cNvCxnSpPr>
          <p:nvPr/>
        </p:nvCxnSpPr>
        <p:spPr bwMode="auto">
          <a:xfrm flipH="1" flipV="1">
            <a:off x="7391400" y="2895600"/>
            <a:ext cx="893763" cy="3695700"/>
          </a:xfrm>
          <a:prstGeom prst="bentConnector3">
            <a:avLst>
              <a:gd name="adj1" fmla="val -25579"/>
            </a:avLst>
          </a:prstGeom>
          <a:noFill/>
          <a:ln w="19050">
            <a:solidFill>
              <a:schemeClr val="tx1"/>
            </a:solidFill>
            <a:miter lim="800000"/>
            <a:headEnd/>
            <a:tailEnd type="triangle" w="med" len="med"/>
          </a:ln>
        </p:spPr>
      </p:cxnSp>
      <p:sp>
        <p:nvSpPr>
          <p:cNvPr id="28738" name="Rectangle 66"/>
          <p:cNvSpPr>
            <a:spLocks noChangeArrowheads="1"/>
          </p:cNvSpPr>
          <p:nvPr/>
        </p:nvSpPr>
        <p:spPr bwMode="auto">
          <a:xfrm>
            <a:off x="1524000" y="304800"/>
            <a:ext cx="6858000" cy="685800"/>
          </a:xfrm>
          <a:prstGeom prst="rect">
            <a:avLst/>
          </a:prstGeom>
          <a:solidFill>
            <a:srgbClr val="FFFFFF"/>
          </a:solidFill>
          <a:ln w="9525">
            <a:noFill/>
            <a:miter lim="800000"/>
            <a:headEnd/>
            <a:tailEnd/>
          </a:ln>
        </p:spPr>
        <p:txBody>
          <a:bodyPr lIns="92075" tIns="46038" rIns="92075" bIns="46038"/>
          <a:lstStyle/>
          <a:p>
            <a:r>
              <a:rPr lang="en-US" sz="2800">
                <a:solidFill>
                  <a:srgbClr val="000000"/>
                </a:solidFill>
              </a:rPr>
              <a:t>1/2 of spray </a:t>
            </a:r>
            <a:r>
              <a:rPr lang="en-US" sz="2800" u="sng">
                <a:solidFill>
                  <a:srgbClr val="000000"/>
                </a:solidFill>
              </a:rPr>
              <a:t>volume</a:t>
            </a:r>
            <a:r>
              <a:rPr lang="en-US" sz="2800">
                <a:solidFill>
                  <a:srgbClr val="000000"/>
                </a:solidFill>
              </a:rPr>
              <a:t> = smaller droplets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458788"/>
            <a:ext cx="8534400" cy="762000"/>
          </a:xfrm>
        </p:spPr>
        <p:txBody>
          <a:bodyPr/>
          <a:lstStyle/>
          <a:p>
            <a:pPr eaLnBrk="1" hangingPunct="1"/>
            <a:r>
              <a:rPr lang="en-US" sz="3200" dirty="0" smtClean="0"/>
              <a:t>Improving Coverage or Increasing Drift?</a:t>
            </a:r>
          </a:p>
        </p:txBody>
      </p:sp>
      <p:pic>
        <p:nvPicPr>
          <p:cNvPr id="1375236" name="Picture 4" descr="shear_3"/>
          <p:cNvPicPr>
            <a:picLocks noGrp="1" noChangeAspect="1" noChangeArrowheads="1"/>
          </p:cNvPicPr>
          <p:nvPr>
            <p:ph sz="half" idx="1"/>
          </p:nvPr>
        </p:nvPicPr>
        <p:blipFill>
          <a:blip r:embed="rId2" cstate="print"/>
          <a:srcRect/>
          <a:stretch>
            <a:fillRect/>
          </a:stretch>
        </p:blipFill>
        <p:spPr>
          <a:xfrm>
            <a:off x="3370263" y="1828800"/>
            <a:ext cx="2859087" cy="3802063"/>
          </a:xfrm>
          <a:noFill/>
        </p:spPr>
      </p:pic>
      <p:pic>
        <p:nvPicPr>
          <p:cNvPr id="1375237" name="Picture 5" descr="shear_4"/>
          <p:cNvPicPr>
            <a:picLocks noGrp="1" noChangeAspect="1" noChangeArrowheads="1"/>
          </p:cNvPicPr>
          <p:nvPr>
            <p:ph sz="half" idx="2"/>
          </p:nvPr>
        </p:nvPicPr>
        <p:blipFill>
          <a:blip r:embed="rId3" cstate="print"/>
          <a:srcRect/>
          <a:stretch>
            <a:fillRect/>
          </a:stretch>
        </p:blipFill>
        <p:spPr>
          <a:xfrm>
            <a:off x="6005513" y="2057400"/>
            <a:ext cx="2909887" cy="3505200"/>
          </a:xfrm>
          <a:noFill/>
        </p:spPr>
      </p:pic>
      <p:pic>
        <p:nvPicPr>
          <p:cNvPr id="1375235" name="Picture 3" descr="shear_2"/>
          <p:cNvPicPr>
            <a:picLocks noChangeAspect="1" noChangeArrowheads="1"/>
          </p:cNvPicPr>
          <p:nvPr/>
        </p:nvPicPr>
        <p:blipFill>
          <a:blip r:embed="rId4" cstate="print"/>
          <a:srcRect/>
          <a:stretch>
            <a:fillRect/>
          </a:stretch>
        </p:blipFill>
        <p:spPr bwMode="auto">
          <a:xfrm>
            <a:off x="574675" y="1828800"/>
            <a:ext cx="2625725" cy="3581400"/>
          </a:xfrm>
          <a:prstGeom prst="rect">
            <a:avLst/>
          </a:prstGeom>
          <a:noFill/>
          <a:ln w="9525">
            <a:noFill/>
            <a:miter lim="800000"/>
            <a:headEnd/>
            <a:tailEnd/>
          </a:ln>
        </p:spPr>
      </p:pic>
      <p:sp>
        <p:nvSpPr>
          <p:cNvPr id="1375238" name="WordArt 6"/>
          <p:cNvSpPr>
            <a:spLocks noChangeArrowheads="1" noChangeShapeType="1" noTextEdit="1"/>
          </p:cNvSpPr>
          <p:nvPr/>
        </p:nvSpPr>
        <p:spPr bwMode="auto">
          <a:xfrm>
            <a:off x="381000" y="5486400"/>
            <a:ext cx="1905000" cy="9906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500 microns = 1</a:t>
            </a:r>
          </a:p>
        </p:txBody>
      </p:sp>
      <p:sp>
        <p:nvSpPr>
          <p:cNvPr id="1375239" name="WordArt 7"/>
          <p:cNvSpPr>
            <a:spLocks noChangeArrowheads="1" noChangeShapeType="1" noTextEdit="1"/>
          </p:cNvSpPr>
          <p:nvPr/>
        </p:nvSpPr>
        <p:spPr bwMode="auto">
          <a:xfrm>
            <a:off x="3124200" y="5562600"/>
            <a:ext cx="1905000" cy="9906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250 microns = 8</a:t>
            </a:r>
          </a:p>
        </p:txBody>
      </p:sp>
      <p:sp>
        <p:nvSpPr>
          <p:cNvPr id="1375240" name="WordArt 8"/>
          <p:cNvSpPr>
            <a:spLocks noChangeArrowheads="1" noChangeShapeType="1" noTextEdit="1"/>
          </p:cNvSpPr>
          <p:nvPr/>
        </p:nvSpPr>
        <p:spPr bwMode="auto">
          <a:xfrm>
            <a:off x="6400800" y="5486400"/>
            <a:ext cx="1905000" cy="9906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125 microns = 64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75235"/>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13752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375236"/>
                                        </p:tgtEl>
                                        <p:attrNameLst>
                                          <p:attrName>style.visibility</p:attrName>
                                        </p:attrNameLst>
                                      </p:cBhvr>
                                      <p:to>
                                        <p:strVal val="visible"/>
                                      </p:to>
                                    </p:set>
                                    <p:anim calcmode="lin" valueType="num">
                                      <p:cBhvr>
                                        <p:cTn id="13" dur="1000" fill="hold"/>
                                        <p:tgtEl>
                                          <p:spTgt spid="1375236"/>
                                        </p:tgtEl>
                                        <p:attrNameLst>
                                          <p:attrName>ppt_w</p:attrName>
                                        </p:attrNameLst>
                                      </p:cBhvr>
                                      <p:tavLst>
                                        <p:tav tm="0">
                                          <p:val>
                                            <p:strVal val="#ppt_w*0.70"/>
                                          </p:val>
                                        </p:tav>
                                        <p:tav tm="100000">
                                          <p:val>
                                            <p:strVal val="#ppt_w"/>
                                          </p:val>
                                        </p:tav>
                                      </p:tavLst>
                                    </p:anim>
                                    <p:anim calcmode="lin" valueType="num">
                                      <p:cBhvr>
                                        <p:cTn id="14" dur="1000" fill="hold"/>
                                        <p:tgtEl>
                                          <p:spTgt spid="1375236"/>
                                        </p:tgtEl>
                                        <p:attrNameLst>
                                          <p:attrName>ppt_h</p:attrName>
                                        </p:attrNameLst>
                                      </p:cBhvr>
                                      <p:tavLst>
                                        <p:tav tm="0">
                                          <p:val>
                                            <p:strVal val="#ppt_h"/>
                                          </p:val>
                                        </p:tav>
                                        <p:tav tm="100000">
                                          <p:val>
                                            <p:strVal val="#ppt_h"/>
                                          </p:val>
                                        </p:tav>
                                      </p:tavLst>
                                    </p:anim>
                                    <p:animEffect transition="in" filter="fade">
                                      <p:cBhvr>
                                        <p:cTn id="15" dur="1000"/>
                                        <p:tgtEl>
                                          <p:spTgt spid="1375236"/>
                                        </p:tgtEl>
                                      </p:cBhvr>
                                    </p:animEffect>
                                  </p:childTnLst>
                                </p:cTn>
                              </p:par>
                            </p:childTnLst>
                          </p:cTn>
                        </p:par>
                        <p:par>
                          <p:cTn id="16" fill="hold">
                            <p:stCondLst>
                              <p:cond delay="1000"/>
                            </p:stCondLst>
                            <p:childTnLst>
                              <p:par>
                                <p:cTn id="17" presetID="3" presetClass="entr" presetSubtype="0" fill="hold" grpId="0" nodeType="afterEffect">
                                  <p:stCondLst>
                                    <p:cond delay="0"/>
                                  </p:stCondLst>
                                  <p:childTnLst>
                                    <p:set>
                                      <p:cBhvr>
                                        <p:cTn id="18" dur="1" fill="hold">
                                          <p:stCondLst>
                                            <p:cond delay="0"/>
                                          </p:stCondLst>
                                        </p:cTn>
                                        <p:tgtEl>
                                          <p:spTgt spid="1375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75237"/>
                                        </p:tgtEl>
                                        <p:attrNameLst>
                                          <p:attrName>style.visibility</p:attrName>
                                        </p:attrNameLst>
                                      </p:cBhvr>
                                      <p:to>
                                        <p:strVal val="visible"/>
                                      </p:to>
                                    </p:set>
                                    <p:animEffect transition="in" filter="fade">
                                      <p:cBhvr>
                                        <p:cTn id="23" dur="2000"/>
                                        <p:tgtEl>
                                          <p:spTgt spid="1375237"/>
                                        </p:tgtEl>
                                      </p:cBhvr>
                                    </p:animEffect>
                                  </p:childTnLst>
                                </p:cTn>
                              </p:par>
                            </p:childTnLst>
                          </p:cTn>
                        </p:par>
                        <p:par>
                          <p:cTn id="24" fill="hold">
                            <p:stCondLst>
                              <p:cond delay="2000"/>
                            </p:stCondLst>
                            <p:childTnLst>
                              <p:par>
                                <p:cTn id="25" presetID="3" presetClass="entr" presetSubtype="0" fill="hold" grpId="0" nodeType="afterEffect">
                                  <p:stCondLst>
                                    <p:cond delay="0"/>
                                  </p:stCondLst>
                                  <p:childTnLst>
                                    <p:set>
                                      <p:cBhvr>
                                        <p:cTn id="26" dur="1" fill="hold">
                                          <p:stCondLst>
                                            <p:cond delay="0"/>
                                          </p:stCondLst>
                                        </p:cTn>
                                        <p:tgtEl>
                                          <p:spTgt spid="1375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8" grpId="0" animBg="1"/>
      <p:bldP spid="1375239" grpId="0" animBg="1"/>
      <p:bldP spid="13752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81000" y="457200"/>
            <a:ext cx="7772400" cy="762000"/>
          </a:xfrm>
        </p:spPr>
        <p:txBody>
          <a:bodyPr/>
          <a:lstStyle/>
          <a:p>
            <a:r>
              <a:rPr lang="en-US" smtClean="0"/>
              <a:t>Important Droplet Statistics:</a:t>
            </a:r>
          </a:p>
        </p:txBody>
      </p:sp>
      <p:graphicFrame>
        <p:nvGraphicFramePr>
          <p:cNvPr id="2050" name="Object 2"/>
          <p:cNvGraphicFramePr>
            <a:graphicFrameLocks noChangeAspect="1"/>
          </p:cNvGraphicFramePr>
          <p:nvPr/>
        </p:nvGraphicFramePr>
        <p:xfrm>
          <a:off x="1158875" y="1449388"/>
          <a:ext cx="6332538" cy="4259262"/>
        </p:xfrm>
        <a:graphic>
          <a:graphicData uri="http://schemas.openxmlformats.org/presentationml/2006/ole">
            <p:oleObj spid="_x0000_s2050" name="Chart" r:id="rId3" imgW="6334220" imgH="4257532" progId="MSGraph.Chart.8">
              <p:embed followColorScheme="full"/>
            </p:oleObj>
          </a:graphicData>
        </a:graphic>
      </p:graphicFrame>
      <p:graphicFrame>
        <p:nvGraphicFramePr>
          <p:cNvPr id="2051" name="Object 3"/>
          <p:cNvGraphicFramePr>
            <a:graphicFrameLocks noChangeAspect="1"/>
          </p:cNvGraphicFramePr>
          <p:nvPr/>
        </p:nvGraphicFramePr>
        <p:xfrm>
          <a:off x="812800" y="1647825"/>
          <a:ext cx="7162800" cy="4981575"/>
        </p:xfrm>
        <a:graphic>
          <a:graphicData uri="http://schemas.openxmlformats.org/presentationml/2006/ole">
            <p:oleObj spid="_x0000_s2051" name="Chart" r:id="rId4" imgW="5152320" imgH="3578400" progId="Excel.Sheet.8">
              <p:embed/>
            </p:oleObj>
          </a:graphicData>
        </a:graphic>
      </p:graphicFrame>
      <p:sp>
        <p:nvSpPr>
          <p:cNvPr id="2053" name="Line 5"/>
          <p:cNvSpPr>
            <a:spLocks noChangeShapeType="1"/>
          </p:cNvSpPr>
          <p:nvPr/>
        </p:nvSpPr>
        <p:spPr bwMode="auto">
          <a:xfrm>
            <a:off x="2108200" y="5534025"/>
            <a:ext cx="0" cy="914400"/>
          </a:xfrm>
          <a:prstGeom prst="line">
            <a:avLst/>
          </a:prstGeom>
          <a:noFill/>
          <a:ln w="38100">
            <a:solidFill>
              <a:schemeClr val="hlink"/>
            </a:solidFill>
            <a:prstDash val="sysDot"/>
            <a:round/>
            <a:headEnd type="none" w="sm" len="sm"/>
            <a:tailEnd type="none" w="sm" len="sm"/>
          </a:ln>
        </p:spPr>
        <p:txBody>
          <a:bodyPr/>
          <a:lstStyle/>
          <a:p>
            <a:endParaRPr lang="en-US"/>
          </a:p>
        </p:txBody>
      </p:sp>
      <p:sp>
        <p:nvSpPr>
          <p:cNvPr id="2054" name="Line 6"/>
          <p:cNvSpPr>
            <a:spLocks noChangeShapeType="1"/>
          </p:cNvSpPr>
          <p:nvPr/>
        </p:nvSpPr>
        <p:spPr bwMode="auto">
          <a:xfrm>
            <a:off x="6680200" y="5534025"/>
            <a:ext cx="0" cy="914400"/>
          </a:xfrm>
          <a:prstGeom prst="line">
            <a:avLst/>
          </a:prstGeom>
          <a:noFill/>
          <a:ln w="38100">
            <a:solidFill>
              <a:schemeClr val="hlink"/>
            </a:solidFill>
            <a:prstDash val="sysDot"/>
            <a:round/>
            <a:headEnd type="none" w="sm" len="sm"/>
            <a:tailEnd type="none" w="sm" len="sm"/>
          </a:ln>
        </p:spPr>
        <p:txBody>
          <a:bodyPr/>
          <a:lstStyle/>
          <a:p>
            <a:endParaRPr lang="en-US"/>
          </a:p>
        </p:txBody>
      </p:sp>
      <p:sp>
        <p:nvSpPr>
          <p:cNvPr id="2055" name="Line 7"/>
          <p:cNvSpPr>
            <a:spLocks noChangeShapeType="1"/>
          </p:cNvSpPr>
          <p:nvPr/>
        </p:nvSpPr>
        <p:spPr bwMode="auto">
          <a:xfrm flipH="1">
            <a:off x="4343400" y="1752600"/>
            <a:ext cx="0" cy="4572000"/>
          </a:xfrm>
          <a:prstGeom prst="line">
            <a:avLst/>
          </a:prstGeom>
          <a:noFill/>
          <a:ln w="57150">
            <a:solidFill>
              <a:srgbClr val="33CC33"/>
            </a:solidFill>
            <a:prstDash val="sysDot"/>
            <a:round/>
            <a:headEnd type="none" w="sm" len="sm"/>
            <a:tailEnd type="none" w="sm" len="sm"/>
          </a:ln>
        </p:spPr>
        <p:txBody>
          <a:bodyPr/>
          <a:lstStyle/>
          <a:p>
            <a:endParaRPr lang="en-US"/>
          </a:p>
        </p:txBody>
      </p:sp>
      <p:sp>
        <p:nvSpPr>
          <p:cNvPr id="1351688" name="WordArt 8"/>
          <p:cNvSpPr>
            <a:spLocks noChangeArrowheads="1" noChangeShapeType="1" noTextEdit="1"/>
          </p:cNvSpPr>
          <p:nvPr/>
        </p:nvSpPr>
        <p:spPr bwMode="auto">
          <a:xfrm>
            <a:off x="5765800" y="1916113"/>
            <a:ext cx="1016000" cy="1284287"/>
          </a:xfrm>
          <a:prstGeom prst="rect">
            <a:avLst/>
          </a:prstGeom>
        </p:spPr>
        <p:txBody>
          <a:bodyPr wrap="none" fromWordArt="1">
            <a:prstTxWarp prst="textCascadeUp">
              <a:avLst>
                <a:gd name="adj" fmla="val 10000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VMD</a:t>
            </a:r>
          </a:p>
          <a:p>
            <a:pPr algn="ctr"/>
            <a:r>
              <a:rPr lang="en-US" sz="3600" kern="10">
                <a:ln w="9525">
                  <a:round/>
                  <a:headEnd/>
                  <a:tailEnd/>
                </a:ln>
                <a:gradFill rotWithShape="1">
                  <a:gsLst>
                    <a:gs pos="0">
                      <a:srgbClr val="FFE701"/>
                    </a:gs>
                    <a:gs pos="100000">
                      <a:srgbClr val="FE3E02"/>
                    </a:gs>
                  </a:gsLst>
                  <a:lin ang="5400000" scaled="1"/>
                </a:gradFill>
                <a:latin typeface="Impact"/>
              </a:rPr>
              <a:t>(50%)</a:t>
            </a:r>
          </a:p>
          <a:p>
            <a:pPr algn="ctr"/>
            <a:r>
              <a:rPr lang="en-US" sz="3600" kern="10">
                <a:ln w="9525">
                  <a:round/>
                  <a:headEnd/>
                  <a:tailEnd/>
                </a:ln>
                <a:gradFill rotWithShape="1">
                  <a:gsLst>
                    <a:gs pos="0">
                      <a:srgbClr val="FFE701"/>
                    </a:gs>
                    <a:gs pos="100000">
                      <a:srgbClr val="FE3E02"/>
                    </a:gs>
                  </a:gsLst>
                  <a:lin ang="5400000" scaled="1"/>
                </a:gradFill>
                <a:latin typeface="Impact"/>
              </a:rPr>
              <a:t>or</a:t>
            </a:r>
          </a:p>
          <a:p>
            <a:pPr algn="ctr"/>
            <a:r>
              <a:rPr lang="en-US" sz="3600" kern="10">
                <a:ln w="9525">
                  <a:round/>
                  <a:headEnd/>
                  <a:tailEnd/>
                </a:ln>
                <a:gradFill rotWithShape="1">
                  <a:gsLst>
                    <a:gs pos="0">
                      <a:srgbClr val="FFE701"/>
                    </a:gs>
                    <a:gs pos="100000">
                      <a:srgbClr val="FE3E02"/>
                    </a:gs>
                  </a:gsLst>
                  <a:lin ang="5400000" scaled="1"/>
                </a:gradFill>
                <a:latin typeface="Impact"/>
              </a:rPr>
              <a:t>Vd0.5</a:t>
            </a:r>
          </a:p>
        </p:txBody>
      </p:sp>
      <p:sp>
        <p:nvSpPr>
          <p:cNvPr id="2057" name="Line 9"/>
          <p:cNvSpPr>
            <a:spLocks noChangeShapeType="1"/>
          </p:cNvSpPr>
          <p:nvPr/>
        </p:nvSpPr>
        <p:spPr bwMode="auto">
          <a:xfrm flipH="1">
            <a:off x="4470400" y="2257425"/>
            <a:ext cx="1143000" cy="457200"/>
          </a:xfrm>
          <a:prstGeom prst="line">
            <a:avLst/>
          </a:prstGeom>
          <a:noFill/>
          <a:ln w="38100">
            <a:solidFill>
              <a:schemeClr val="accent2"/>
            </a:solidFill>
            <a:round/>
            <a:headEnd type="none" w="sm" len="sm"/>
            <a:tailEnd type="triangle" w="sm" len="sm"/>
          </a:ln>
        </p:spPr>
        <p:txBody>
          <a:bodyPr/>
          <a:lstStyle/>
          <a:p>
            <a:endParaRPr lang="en-US"/>
          </a:p>
        </p:txBody>
      </p:sp>
      <p:sp>
        <p:nvSpPr>
          <p:cNvPr id="1351690" name="WordArt 10"/>
          <p:cNvSpPr>
            <a:spLocks noChangeArrowheads="1" noChangeShapeType="1" noTextEdit="1"/>
          </p:cNvSpPr>
          <p:nvPr/>
        </p:nvSpPr>
        <p:spPr bwMode="auto">
          <a:xfrm>
            <a:off x="6604000" y="4314825"/>
            <a:ext cx="10668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VD0.9</a:t>
            </a:r>
          </a:p>
          <a:p>
            <a:pPr algn="ctr"/>
            <a:r>
              <a:rPr lang="en-US" sz="3600"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(90%)</a:t>
            </a:r>
          </a:p>
        </p:txBody>
      </p:sp>
      <p:sp>
        <p:nvSpPr>
          <p:cNvPr id="2059" name="Line 11"/>
          <p:cNvSpPr>
            <a:spLocks noChangeShapeType="1"/>
          </p:cNvSpPr>
          <p:nvPr/>
        </p:nvSpPr>
        <p:spPr bwMode="auto">
          <a:xfrm flipH="1">
            <a:off x="7061200" y="5000625"/>
            <a:ext cx="152400" cy="914400"/>
          </a:xfrm>
          <a:prstGeom prst="line">
            <a:avLst/>
          </a:prstGeom>
          <a:noFill/>
          <a:ln w="38100">
            <a:solidFill>
              <a:schemeClr val="accent2"/>
            </a:solidFill>
            <a:round/>
            <a:headEnd type="none" w="sm" len="sm"/>
            <a:tailEnd type="triangle" w="sm" len="sm"/>
          </a:ln>
        </p:spPr>
        <p:txBody>
          <a:bodyPr/>
          <a:lstStyle/>
          <a:p>
            <a:endParaRPr lang="en-US"/>
          </a:p>
        </p:txBody>
      </p:sp>
      <p:sp>
        <p:nvSpPr>
          <p:cNvPr id="1351692" name="WordArt 12"/>
          <p:cNvSpPr>
            <a:spLocks noChangeArrowheads="1" noChangeShapeType="1" noTextEdit="1"/>
          </p:cNvSpPr>
          <p:nvPr/>
        </p:nvSpPr>
        <p:spPr bwMode="auto">
          <a:xfrm>
            <a:off x="1117600" y="4314825"/>
            <a:ext cx="990600" cy="600075"/>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VD0.1</a:t>
            </a:r>
          </a:p>
          <a:p>
            <a:pPr algn="ctr"/>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(10%)</a:t>
            </a:r>
          </a:p>
        </p:txBody>
      </p:sp>
      <p:sp>
        <p:nvSpPr>
          <p:cNvPr id="2061" name="Line 13"/>
          <p:cNvSpPr>
            <a:spLocks noChangeShapeType="1"/>
          </p:cNvSpPr>
          <p:nvPr/>
        </p:nvSpPr>
        <p:spPr bwMode="auto">
          <a:xfrm>
            <a:off x="1422400" y="5000625"/>
            <a:ext cx="228600" cy="1066800"/>
          </a:xfrm>
          <a:prstGeom prst="line">
            <a:avLst/>
          </a:prstGeom>
          <a:noFill/>
          <a:ln w="38100">
            <a:solidFill>
              <a:schemeClr val="accent2"/>
            </a:solidFill>
            <a:round/>
            <a:headEnd type="none" w="sm" len="sm"/>
            <a:tailEnd type="triangle" w="sm" len="sm"/>
          </a:ln>
        </p:spPr>
        <p:txBody>
          <a:bodyPr/>
          <a:lstStyle/>
          <a:p>
            <a:endParaRPr lang="en-US"/>
          </a:p>
        </p:txBody>
      </p:sp>
      <p:sp>
        <p:nvSpPr>
          <p:cNvPr id="1351694" name="Oval 14"/>
          <p:cNvSpPr>
            <a:spLocks noChangeArrowheads="1"/>
          </p:cNvSpPr>
          <p:nvPr/>
        </p:nvSpPr>
        <p:spPr bwMode="auto">
          <a:xfrm>
            <a:off x="3098800" y="3095625"/>
            <a:ext cx="2590800" cy="1447800"/>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1351695" name="Text Box 15"/>
          <p:cNvSpPr txBox="1">
            <a:spLocks noChangeArrowheads="1"/>
          </p:cNvSpPr>
          <p:nvPr/>
        </p:nvSpPr>
        <p:spPr bwMode="auto">
          <a:xfrm>
            <a:off x="3479800" y="3400425"/>
            <a:ext cx="1828800" cy="822325"/>
          </a:xfrm>
          <a:prstGeom prst="rect">
            <a:avLst/>
          </a:prstGeom>
          <a:noFill/>
          <a:ln w="12700">
            <a:noFill/>
            <a:miter lim="800000"/>
            <a:headEnd type="none" w="sm" len="sm"/>
            <a:tailEnd type="none" w="sm" len="sm"/>
          </a:ln>
        </p:spPr>
        <p:txBody>
          <a:bodyPr>
            <a:spAutoFit/>
          </a:bodyPr>
          <a:lstStyle/>
          <a:p>
            <a:pPr algn="ctr">
              <a:spcBef>
                <a:spcPct val="50000"/>
              </a:spcBef>
            </a:pPr>
            <a:r>
              <a:rPr lang="en-US">
                <a:solidFill>
                  <a:srgbClr val="0000FF"/>
                </a:solidFill>
              </a:rPr>
              <a:t>Operational Area</a:t>
            </a:r>
          </a:p>
        </p:txBody>
      </p:sp>
      <p:sp>
        <p:nvSpPr>
          <p:cNvPr id="1351696" name="AutoShape 16"/>
          <p:cNvSpPr>
            <a:spLocks noChangeArrowheads="1"/>
          </p:cNvSpPr>
          <p:nvPr/>
        </p:nvSpPr>
        <p:spPr bwMode="auto">
          <a:xfrm>
            <a:off x="2286000" y="5867400"/>
            <a:ext cx="914400" cy="381000"/>
          </a:xfrm>
          <a:custGeom>
            <a:avLst/>
            <a:gdLst>
              <a:gd name="T0" fmla="*/ 29032200 w 21600"/>
              <a:gd name="T1" fmla="*/ 0 h 21600"/>
              <a:gd name="T2" fmla="*/ 0 w 21600"/>
              <a:gd name="T3" fmla="*/ 3360208 h 21600"/>
              <a:gd name="T4" fmla="*/ 29032200 w 21600"/>
              <a:gd name="T5" fmla="*/ 6720416 h 21600"/>
              <a:gd name="T6" fmla="*/ 38709597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a:tailEnd/>
          </a:ln>
        </p:spPr>
        <p:txBody>
          <a:bodyPr wrap="none" anchor="ctr"/>
          <a:lstStyle/>
          <a:p>
            <a:endParaRPr lang="en-US"/>
          </a:p>
        </p:txBody>
      </p:sp>
      <p:sp>
        <p:nvSpPr>
          <p:cNvPr id="1351697" name="AutoShape 17"/>
          <p:cNvSpPr>
            <a:spLocks noChangeArrowheads="1"/>
          </p:cNvSpPr>
          <p:nvPr/>
        </p:nvSpPr>
        <p:spPr bwMode="auto">
          <a:xfrm rot="10800000">
            <a:off x="5638800" y="5867400"/>
            <a:ext cx="914400" cy="381000"/>
          </a:xfrm>
          <a:custGeom>
            <a:avLst/>
            <a:gdLst>
              <a:gd name="T0" fmla="*/ 29032200 w 21600"/>
              <a:gd name="T1" fmla="*/ 0 h 21600"/>
              <a:gd name="T2" fmla="*/ 0 w 21600"/>
              <a:gd name="T3" fmla="*/ 3360208 h 21600"/>
              <a:gd name="T4" fmla="*/ 29032200 w 21600"/>
              <a:gd name="T5" fmla="*/ 6720416 h 21600"/>
              <a:gd name="T6" fmla="*/ 38709597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51688"/>
                                        </p:tgtEl>
                                        <p:attrNameLst>
                                          <p:attrName>style.visibility</p:attrName>
                                        </p:attrNameLst>
                                      </p:cBhvr>
                                      <p:to>
                                        <p:strVal val="visible"/>
                                      </p:to>
                                    </p:set>
                                    <p:anim calcmode="lin" valueType="num">
                                      <p:cBhvr additive="base">
                                        <p:cTn id="7" dur="500" fill="hold"/>
                                        <p:tgtEl>
                                          <p:spTgt spid="1351688"/>
                                        </p:tgtEl>
                                        <p:attrNameLst>
                                          <p:attrName>ppt_x</p:attrName>
                                        </p:attrNameLst>
                                      </p:cBhvr>
                                      <p:tavLst>
                                        <p:tav tm="0">
                                          <p:val>
                                            <p:strVal val="0-#ppt_w/2"/>
                                          </p:val>
                                        </p:tav>
                                        <p:tav tm="100000">
                                          <p:val>
                                            <p:strVal val="#ppt_x"/>
                                          </p:val>
                                        </p:tav>
                                      </p:tavLst>
                                    </p:anim>
                                    <p:anim calcmode="lin" valueType="num">
                                      <p:cBhvr additive="base">
                                        <p:cTn id="8" dur="500" fill="hold"/>
                                        <p:tgtEl>
                                          <p:spTgt spid="13516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1351690"/>
                                        </p:tgtEl>
                                        <p:attrNameLst>
                                          <p:attrName>style.visibility</p:attrName>
                                        </p:attrNameLst>
                                      </p:cBhvr>
                                      <p:to>
                                        <p:strVal val="visible"/>
                                      </p:to>
                                    </p:set>
                                    <p:anim calcmode="lin" valueType="num">
                                      <p:cBhvr additive="base">
                                        <p:cTn id="12" dur="500" fill="hold"/>
                                        <p:tgtEl>
                                          <p:spTgt spid="1351690"/>
                                        </p:tgtEl>
                                        <p:attrNameLst>
                                          <p:attrName>ppt_x</p:attrName>
                                        </p:attrNameLst>
                                      </p:cBhvr>
                                      <p:tavLst>
                                        <p:tav tm="0">
                                          <p:val>
                                            <p:strVal val="0-#ppt_w/2"/>
                                          </p:val>
                                        </p:tav>
                                        <p:tav tm="100000">
                                          <p:val>
                                            <p:strVal val="#ppt_x"/>
                                          </p:val>
                                        </p:tav>
                                      </p:tavLst>
                                    </p:anim>
                                    <p:anim calcmode="lin" valueType="num">
                                      <p:cBhvr additive="base">
                                        <p:cTn id="13" dur="500" fill="hold"/>
                                        <p:tgtEl>
                                          <p:spTgt spid="135169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1351692"/>
                                        </p:tgtEl>
                                        <p:attrNameLst>
                                          <p:attrName>style.visibility</p:attrName>
                                        </p:attrNameLst>
                                      </p:cBhvr>
                                      <p:to>
                                        <p:strVal val="visible"/>
                                      </p:to>
                                    </p:set>
                                    <p:anim calcmode="lin" valueType="num">
                                      <p:cBhvr additive="base">
                                        <p:cTn id="17" dur="500" fill="hold"/>
                                        <p:tgtEl>
                                          <p:spTgt spid="1351692"/>
                                        </p:tgtEl>
                                        <p:attrNameLst>
                                          <p:attrName>ppt_x</p:attrName>
                                        </p:attrNameLst>
                                      </p:cBhvr>
                                      <p:tavLst>
                                        <p:tav tm="0">
                                          <p:val>
                                            <p:strVal val="0-#ppt_w/2"/>
                                          </p:val>
                                        </p:tav>
                                        <p:tav tm="100000">
                                          <p:val>
                                            <p:strVal val="#ppt_x"/>
                                          </p:val>
                                        </p:tav>
                                      </p:tavLst>
                                    </p:anim>
                                    <p:anim calcmode="lin" valueType="num">
                                      <p:cBhvr additive="base">
                                        <p:cTn id="18" dur="500" fill="hold"/>
                                        <p:tgtEl>
                                          <p:spTgt spid="1351692"/>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1" presetClass="entr" presetSubtype="0" fill="hold" grpId="0" nodeType="afterEffect">
                                  <p:stCondLst>
                                    <p:cond delay="3000"/>
                                  </p:stCondLst>
                                  <p:childTnLst>
                                    <p:set>
                                      <p:cBhvr>
                                        <p:cTn id="21" dur="1" fill="hold">
                                          <p:stCondLst>
                                            <p:cond delay="499"/>
                                          </p:stCondLst>
                                        </p:cTn>
                                        <p:tgtEl>
                                          <p:spTgt spid="1351694"/>
                                        </p:tgtEl>
                                        <p:attrNameLst>
                                          <p:attrName>style.visibility</p:attrName>
                                        </p:attrNameLst>
                                      </p:cBhvr>
                                      <p:to>
                                        <p:strVal val="visible"/>
                                      </p:to>
                                    </p:set>
                                  </p:childTnLst>
                                </p:cTn>
                              </p:par>
                            </p:childTnLst>
                          </p:cTn>
                        </p:par>
                        <p:par>
                          <p:cTn id="22" fill="hold">
                            <p:stCondLst>
                              <p:cond delay="7000"/>
                            </p:stCondLst>
                            <p:childTnLst>
                              <p:par>
                                <p:cTn id="23" presetID="9" presetClass="entr" presetSubtype="0" fill="hold" grpId="0" nodeType="afterEffect">
                                  <p:stCondLst>
                                    <p:cond delay="1000"/>
                                  </p:stCondLst>
                                  <p:childTnLst>
                                    <p:set>
                                      <p:cBhvr>
                                        <p:cTn id="24" dur="1" fill="hold">
                                          <p:stCondLst>
                                            <p:cond delay="0"/>
                                          </p:stCondLst>
                                        </p:cTn>
                                        <p:tgtEl>
                                          <p:spTgt spid="1351695"/>
                                        </p:tgtEl>
                                        <p:attrNameLst>
                                          <p:attrName>style.visibility</p:attrName>
                                        </p:attrNameLst>
                                      </p:cBhvr>
                                      <p:to>
                                        <p:strVal val="visible"/>
                                      </p:to>
                                    </p:set>
                                    <p:animEffect transition="in" filter="dissolve">
                                      <p:cBhvr>
                                        <p:cTn id="25" dur="500"/>
                                        <p:tgtEl>
                                          <p:spTgt spid="1351695"/>
                                        </p:tgtEl>
                                      </p:cBhvr>
                                    </p:animEffect>
                                  </p:childTnLst>
                                </p:cTn>
                              </p:par>
                            </p:childTnLst>
                          </p:cTn>
                        </p:par>
                        <p:par>
                          <p:cTn id="26" fill="hold">
                            <p:stCondLst>
                              <p:cond delay="8500"/>
                            </p:stCondLst>
                            <p:childTnLst>
                              <p:par>
                                <p:cTn id="27" presetID="26" presetClass="emph" presetSubtype="0" fill="hold" grpId="0" nodeType="afterEffect">
                                  <p:stCondLst>
                                    <p:cond delay="2000"/>
                                  </p:stCondLst>
                                  <p:childTnLst>
                                    <p:animEffect transition="out" filter="fade">
                                      <p:cBhvr>
                                        <p:cTn id="28" dur="500" tmFilter="0, 0; .2, .5; .8, .5; 1, 0"/>
                                        <p:tgtEl>
                                          <p:spTgt spid="1351696"/>
                                        </p:tgtEl>
                                      </p:cBhvr>
                                    </p:animEffect>
                                    <p:animScale>
                                      <p:cBhvr>
                                        <p:cTn id="29" dur="250" autoRev="1" fill="hold"/>
                                        <p:tgtEl>
                                          <p:spTgt spid="1351696"/>
                                        </p:tgtEl>
                                      </p:cBhvr>
                                      <p:by x="105000" y="105000"/>
                                    </p:animScale>
                                  </p:childTnLst>
                                </p:cTn>
                              </p:par>
                            </p:childTnLst>
                          </p:cTn>
                        </p:par>
                        <p:par>
                          <p:cTn id="30" fill="hold">
                            <p:stCondLst>
                              <p:cond delay="11000"/>
                            </p:stCondLst>
                            <p:childTnLst>
                              <p:par>
                                <p:cTn id="31" presetID="26" presetClass="emph" presetSubtype="0" fill="hold" grpId="0" nodeType="afterEffect">
                                  <p:stCondLst>
                                    <p:cond delay="0"/>
                                  </p:stCondLst>
                                  <p:childTnLst>
                                    <p:animEffect transition="out" filter="fade">
                                      <p:cBhvr>
                                        <p:cTn id="32" dur="500" tmFilter="0, 0; .2, .5; .8, .5; 1, 0"/>
                                        <p:tgtEl>
                                          <p:spTgt spid="1351697"/>
                                        </p:tgtEl>
                                      </p:cBhvr>
                                    </p:animEffect>
                                    <p:animScale>
                                      <p:cBhvr>
                                        <p:cTn id="33" dur="250" autoRev="1" fill="hold"/>
                                        <p:tgtEl>
                                          <p:spTgt spid="13516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88" grpId="0" animBg="1"/>
      <p:bldP spid="1351690" grpId="0" animBg="1"/>
      <p:bldP spid="1351692" grpId="0" animBg="1"/>
      <p:bldP spid="1351694" grpId="0" animBg="1"/>
      <p:bldP spid="1351695" grpId="0" autoUpdateAnimBg="0"/>
      <p:bldP spid="1351696" grpId="0" animBg="1"/>
      <p:bldP spid="13516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74638"/>
            <a:ext cx="8229600" cy="792162"/>
          </a:xfrm>
        </p:spPr>
        <p:txBody>
          <a:bodyPr/>
          <a:lstStyle/>
          <a:p>
            <a:r>
              <a:rPr lang="en-US" sz="3600" smtClean="0"/>
              <a:t>Droplet measurement terms:</a:t>
            </a:r>
          </a:p>
        </p:txBody>
      </p:sp>
      <p:sp>
        <p:nvSpPr>
          <p:cNvPr id="77827" name="Rectangle 3"/>
          <p:cNvSpPr>
            <a:spLocks noGrp="1" noChangeArrowheads="1"/>
          </p:cNvSpPr>
          <p:nvPr>
            <p:ph type="body" idx="1"/>
          </p:nvPr>
        </p:nvSpPr>
        <p:spPr>
          <a:xfrm>
            <a:off x="457200" y="1905000"/>
            <a:ext cx="8229600" cy="2895600"/>
          </a:xfrm>
        </p:spPr>
        <p:txBody>
          <a:bodyPr/>
          <a:lstStyle/>
          <a:p>
            <a:r>
              <a:rPr lang="en-US" sz="2800" smtClean="0"/>
              <a:t>VD(0.1) – droplet diameter where 10% of spray volume is smaller (90% is greater)</a:t>
            </a:r>
          </a:p>
          <a:p>
            <a:r>
              <a:rPr lang="en-US" sz="2800" smtClean="0"/>
              <a:t>VD(0.9) – droplet diameter where 90% of spray volume is smaller (10% is greater)</a:t>
            </a:r>
          </a:p>
          <a:p>
            <a:r>
              <a:rPr lang="en-US" sz="2800" smtClean="0"/>
              <a:t>Relative span (RS) – used to describe the “width” of the spectrum</a:t>
            </a:r>
          </a:p>
        </p:txBody>
      </p:sp>
      <p:grpSp>
        <p:nvGrpSpPr>
          <p:cNvPr id="2" name="Group 9"/>
          <p:cNvGrpSpPr>
            <a:grpSpLocks/>
          </p:cNvGrpSpPr>
          <p:nvPr/>
        </p:nvGrpSpPr>
        <p:grpSpPr bwMode="auto">
          <a:xfrm>
            <a:off x="2057400" y="5105400"/>
            <a:ext cx="4724400" cy="1265238"/>
            <a:chOff x="2160" y="3120"/>
            <a:chExt cx="2976" cy="797"/>
          </a:xfrm>
        </p:grpSpPr>
        <p:sp>
          <p:nvSpPr>
            <p:cNvPr id="30725" name="Text Box 5"/>
            <p:cNvSpPr txBox="1">
              <a:spLocks noChangeArrowheads="1"/>
            </p:cNvSpPr>
            <p:nvPr/>
          </p:nvSpPr>
          <p:spPr bwMode="auto">
            <a:xfrm>
              <a:off x="2872" y="3120"/>
              <a:ext cx="2264" cy="365"/>
            </a:xfrm>
            <a:prstGeom prst="rect">
              <a:avLst/>
            </a:prstGeom>
            <a:noFill/>
            <a:ln w="9525">
              <a:noFill/>
              <a:miter lim="800000"/>
              <a:headEnd/>
              <a:tailEnd/>
            </a:ln>
          </p:spPr>
          <p:txBody>
            <a:bodyPr>
              <a:spAutoFit/>
            </a:bodyPr>
            <a:lstStyle/>
            <a:p>
              <a:pPr>
                <a:spcBef>
                  <a:spcPct val="50000"/>
                </a:spcBef>
              </a:pPr>
              <a:r>
                <a:rPr lang="en-US" sz="3200">
                  <a:latin typeface="Tahoma" pitchFamily="34" charset="0"/>
                </a:rPr>
                <a:t>VD(0.9) – VD(0.1)</a:t>
              </a:r>
              <a:endParaRPr lang="en-US" sz="3200" baseline="-25000">
                <a:latin typeface="Tahoma" pitchFamily="34" charset="0"/>
              </a:endParaRPr>
            </a:p>
          </p:txBody>
        </p:sp>
        <p:sp>
          <p:nvSpPr>
            <p:cNvPr id="30726" name="Text Box 6"/>
            <p:cNvSpPr txBox="1">
              <a:spLocks noChangeArrowheads="1"/>
            </p:cNvSpPr>
            <p:nvPr/>
          </p:nvSpPr>
          <p:spPr bwMode="auto">
            <a:xfrm>
              <a:off x="2160" y="3360"/>
              <a:ext cx="816" cy="365"/>
            </a:xfrm>
            <a:prstGeom prst="rect">
              <a:avLst/>
            </a:prstGeom>
            <a:noFill/>
            <a:ln w="9525">
              <a:noFill/>
              <a:miter lim="800000"/>
              <a:headEnd/>
              <a:tailEnd/>
            </a:ln>
          </p:spPr>
          <p:txBody>
            <a:bodyPr>
              <a:spAutoFit/>
            </a:bodyPr>
            <a:lstStyle/>
            <a:p>
              <a:pPr>
                <a:spcBef>
                  <a:spcPct val="50000"/>
                </a:spcBef>
              </a:pPr>
              <a:r>
                <a:rPr lang="en-US" sz="3200">
                  <a:latin typeface="Tahoma" pitchFamily="34" charset="0"/>
                </a:rPr>
                <a:t>RS =</a:t>
              </a:r>
            </a:p>
          </p:txBody>
        </p:sp>
        <p:sp>
          <p:nvSpPr>
            <p:cNvPr id="30727" name="Text Box 7"/>
            <p:cNvSpPr txBox="1">
              <a:spLocks noChangeArrowheads="1"/>
            </p:cNvSpPr>
            <p:nvPr/>
          </p:nvSpPr>
          <p:spPr bwMode="auto">
            <a:xfrm>
              <a:off x="3648" y="3552"/>
              <a:ext cx="816" cy="365"/>
            </a:xfrm>
            <a:prstGeom prst="rect">
              <a:avLst/>
            </a:prstGeom>
            <a:noFill/>
            <a:ln w="9525">
              <a:noFill/>
              <a:miter lim="800000"/>
              <a:headEnd/>
              <a:tailEnd/>
            </a:ln>
          </p:spPr>
          <p:txBody>
            <a:bodyPr>
              <a:spAutoFit/>
            </a:bodyPr>
            <a:lstStyle/>
            <a:p>
              <a:pPr>
                <a:spcBef>
                  <a:spcPct val="50000"/>
                </a:spcBef>
              </a:pPr>
              <a:r>
                <a:rPr lang="en-US" sz="3200">
                  <a:latin typeface="Tahoma" pitchFamily="34" charset="0"/>
                </a:rPr>
                <a:t>VMD</a:t>
              </a:r>
            </a:p>
          </p:txBody>
        </p:sp>
        <p:sp>
          <p:nvSpPr>
            <p:cNvPr id="30728" name="Line 8"/>
            <p:cNvSpPr>
              <a:spLocks noChangeShapeType="1"/>
            </p:cNvSpPr>
            <p:nvPr/>
          </p:nvSpPr>
          <p:spPr bwMode="auto">
            <a:xfrm>
              <a:off x="2872" y="3552"/>
              <a:ext cx="2191" cy="0"/>
            </a:xfrm>
            <a:prstGeom prst="line">
              <a:avLst/>
            </a:prstGeom>
            <a:noFill/>
            <a:ln w="1905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Relative Span</a:t>
            </a:r>
          </a:p>
        </p:txBody>
      </p:sp>
      <p:sp>
        <p:nvSpPr>
          <p:cNvPr id="31747" name="Text Box 3"/>
          <p:cNvSpPr>
            <a:spLocks noGrp="1" noChangeArrowheads="1"/>
          </p:cNvSpPr>
          <p:nvPr>
            <p:ph type="body" idx="1"/>
          </p:nvPr>
        </p:nvSpPr>
        <p:spPr>
          <a:xfrm>
            <a:off x="457200" y="1885950"/>
            <a:ext cx="8178800" cy="1314450"/>
          </a:xfrm>
          <a:noFill/>
        </p:spPr>
        <p:txBody>
          <a:bodyPr lIns="92075" tIns="46038" rIns="92075" bIns="46038"/>
          <a:lstStyle/>
          <a:p>
            <a:pPr algn="ctr">
              <a:spcBef>
                <a:spcPct val="0"/>
              </a:spcBef>
              <a:buFont typeface="Wingdings" pitchFamily="2" charset="2"/>
              <a:buNone/>
            </a:pPr>
            <a:r>
              <a:rPr lang="en-US" sz="5400" smtClean="0"/>
              <a:t>RS = (Vd.9 – Vd.1)/VMD</a:t>
            </a:r>
          </a:p>
        </p:txBody>
      </p:sp>
      <p:sp>
        <p:nvSpPr>
          <p:cNvPr id="555012" name="Text Box 4"/>
          <p:cNvSpPr txBox="1">
            <a:spLocks noChangeArrowheads="1"/>
          </p:cNvSpPr>
          <p:nvPr/>
        </p:nvSpPr>
        <p:spPr bwMode="auto">
          <a:xfrm>
            <a:off x="914400" y="3581400"/>
            <a:ext cx="7315200" cy="641350"/>
          </a:xfrm>
          <a:prstGeom prst="rect">
            <a:avLst/>
          </a:prstGeom>
          <a:noFill/>
          <a:ln w="12700">
            <a:noFill/>
            <a:miter lim="800000"/>
            <a:headEnd/>
            <a:tailEnd/>
          </a:ln>
        </p:spPr>
        <p:txBody>
          <a:bodyPr>
            <a:spAutoFit/>
          </a:bodyPr>
          <a:lstStyle/>
          <a:p>
            <a:pPr>
              <a:spcBef>
                <a:spcPct val="50000"/>
              </a:spcBef>
            </a:pPr>
            <a:r>
              <a:rPr lang="en-US" sz="3600"/>
              <a:t>Vd.9 = 500, VMD = 300, Vd.1 = 200</a:t>
            </a:r>
          </a:p>
        </p:txBody>
      </p:sp>
      <p:sp>
        <p:nvSpPr>
          <p:cNvPr id="555013" name="Text Box 5"/>
          <p:cNvSpPr txBox="1">
            <a:spLocks noChangeArrowheads="1"/>
          </p:cNvSpPr>
          <p:nvPr/>
        </p:nvSpPr>
        <p:spPr bwMode="auto">
          <a:xfrm>
            <a:off x="838200" y="4876800"/>
            <a:ext cx="7315200" cy="641350"/>
          </a:xfrm>
          <a:prstGeom prst="rect">
            <a:avLst/>
          </a:prstGeom>
          <a:noFill/>
          <a:ln w="12700">
            <a:noFill/>
            <a:miter lim="800000"/>
            <a:headEnd/>
            <a:tailEnd/>
          </a:ln>
        </p:spPr>
        <p:txBody>
          <a:bodyPr>
            <a:spAutoFit/>
          </a:bodyPr>
          <a:lstStyle/>
          <a:p>
            <a:pPr>
              <a:spcBef>
                <a:spcPct val="50000"/>
              </a:spcBef>
            </a:pPr>
            <a:r>
              <a:rPr lang="en-US" sz="3600"/>
              <a:t>Vd.9 = 700, VMD = 300, Vd.1 = 100</a:t>
            </a:r>
          </a:p>
        </p:txBody>
      </p:sp>
      <p:sp>
        <p:nvSpPr>
          <p:cNvPr id="555014" name="Oval 6"/>
          <p:cNvSpPr>
            <a:spLocks noChangeArrowheads="1"/>
          </p:cNvSpPr>
          <p:nvPr/>
        </p:nvSpPr>
        <p:spPr bwMode="auto">
          <a:xfrm>
            <a:off x="3124200" y="3048000"/>
            <a:ext cx="2667000" cy="3124200"/>
          </a:xfrm>
          <a:prstGeom prst="ellipse">
            <a:avLst/>
          </a:prstGeom>
          <a:noFill/>
          <a:ln w="127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50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5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2" grpId="0"/>
      <p:bldP spid="555013" grpId="0"/>
      <p:bldP spid="5550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Weather factors of concern:</a:t>
            </a:r>
          </a:p>
        </p:txBody>
      </p:sp>
      <p:sp>
        <p:nvSpPr>
          <p:cNvPr id="5124" name="Rectangle 3"/>
          <p:cNvSpPr>
            <a:spLocks noGrp="1" noChangeArrowheads="1"/>
          </p:cNvSpPr>
          <p:nvPr>
            <p:ph type="body" sz="half" idx="1"/>
          </p:nvPr>
        </p:nvSpPr>
        <p:spPr>
          <a:xfrm>
            <a:off x="0" y="1752600"/>
            <a:ext cx="8001000" cy="4171950"/>
          </a:xfrm>
        </p:spPr>
        <p:txBody>
          <a:bodyPr/>
          <a:lstStyle/>
          <a:p>
            <a:r>
              <a:rPr kumimoji="0" lang="en-US" sz="2800" smtClean="0"/>
              <a:t>air movement </a:t>
            </a:r>
            <a:r>
              <a:rPr kumimoji="0" lang="en-US" sz="2000" smtClean="0"/>
              <a:t>(direction  and velocity)</a:t>
            </a:r>
          </a:p>
          <a:p>
            <a:pPr lvl="1"/>
            <a:r>
              <a:rPr kumimoji="0" lang="en-US" sz="2400" smtClean="0"/>
              <a:t>Topography, etc.</a:t>
            </a:r>
          </a:p>
          <a:p>
            <a:r>
              <a:rPr kumimoji="0" lang="en-US" sz="2800" smtClean="0"/>
              <a:t>temperature and humidity</a:t>
            </a:r>
          </a:p>
          <a:p>
            <a:r>
              <a:rPr kumimoji="0" lang="en-US" sz="2800" smtClean="0"/>
              <a:t>air stability/inversions</a:t>
            </a:r>
          </a:p>
          <a:p>
            <a:pPr>
              <a:buFont typeface="Wingdings" pitchFamily="2" charset="2"/>
              <a:buNone/>
            </a:pPr>
            <a:endParaRPr kumimoji="0" lang="en-US" sz="2800" smtClean="0"/>
          </a:p>
        </p:txBody>
      </p:sp>
      <p:graphicFrame>
        <p:nvGraphicFramePr>
          <p:cNvPr id="5122" name="Object 4"/>
          <p:cNvGraphicFramePr>
            <a:graphicFrameLocks noChangeAspect="1"/>
          </p:cNvGraphicFramePr>
          <p:nvPr>
            <p:ph sz="quarter" idx="3"/>
          </p:nvPr>
        </p:nvGraphicFramePr>
        <p:xfrm>
          <a:off x="4572000" y="3352800"/>
          <a:ext cx="4495800" cy="3371850"/>
        </p:xfrm>
        <a:graphic>
          <a:graphicData uri="http://schemas.openxmlformats.org/presentationml/2006/ole">
            <p:oleObj spid="_x0000_s5122" name="Slide" r:id="rId3" imgW="4572000" imgH="3429000" progId="PowerPoint.Slide.8">
              <p:embed/>
            </p:oleObj>
          </a:graphicData>
        </a:graphic>
      </p:graphicFrame>
      <p:pic>
        <p:nvPicPr>
          <p:cNvPr id="5125" name="Picture 5" descr="MVC-055F"/>
          <p:cNvPicPr>
            <a:picLocks noChangeAspect="1" noChangeArrowheads="1"/>
          </p:cNvPicPr>
          <p:nvPr/>
        </p:nvPicPr>
        <p:blipFill>
          <a:blip r:embed="rId4" cstate="print"/>
          <a:srcRect l="55556" t="27850" r="9525" b="25397"/>
          <a:stretch>
            <a:fillRect/>
          </a:stretch>
        </p:blipFill>
        <p:spPr bwMode="auto">
          <a:xfrm>
            <a:off x="76200" y="4343400"/>
            <a:ext cx="1676400" cy="2057400"/>
          </a:xfrm>
          <a:prstGeom prst="rect">
            <a:avLst/>
          </a:prstGeom>
          <a:noFill/>
          <a:ln w="9525">
            <a:noFill/>
            <a:miter lim="800000"/>
            <a:headEnd/>
            <a:tailEnd/>
          </a:ln>
        </p:spPr>
      </p:pic>
      <p:pic>
        <p:nvPicPr>
          <p:cNvPr id="5126" name="Picture 6" descr="wskxxl"/>
          <p:cNvPicPr>
            <a:picLocks noChangeAspect="1" noChangeArrowheads="1"/>
          </p:cNvPicPr>
          <p:nvPr/>
        </p:nvPicPr>
        <p:blipFill>
          <a:blip r:embed="rId5" cstate="print"/>
          <a:srcRect r="12500" b="6615"/>
          <a:stretch>
            <a:fillRect/>
          </a:stretch>
        </p:blipFill>
        <p:spPr bwMode="auto">
          <a:xfrm>
            <a:off x="1828800" y="4191000"/>
            <a:ext cx="2667000" cy="2286000"/>
          </a:xfrm>
          <a:prstGeom prst="rect">
            <a:avLst/>
          </a:prstGeom>
          <a:noFill/>
          <a:ln w="9525">
            <a:noFill/>
            <a:miter lim="800000"/>
            <a:headEnd/>
            <a:tailEnd/>
          </a:ln>
        </p:spPr>
      </p:pic>
      <p:pic>
        <p:nvPicPr>
          <p:cNvPr id="5127" name="Picture 7" descr="MVC-037F"/>
          <p:cNvPicPr>
            <a:picLocks noGrp="1" noChangeAspect="1" noChangeArrowheads="1"/>
          </p:cNvPicPr>
          <p:nvPr>
            <p:ph sz="quarter" idx="2"/>
          </p:nvPr>
        </p:nvPicPr>
        <p:blipFill>
          <a:blip r:embed="rId6" cstate="print">
            <a:lum bright="24000"/>
          </a:blip>
          <a:srcRect t="26540" r="14693" b="24171"/>
          <a:stretch>
            <a:fillRect/>
          </a:stretch>
        </p:blipFill>
        <p:spPr>
          <a:xfrm>
            <a:off x="5638800" y="1676400"/>
            <a:ext cx="3352800" cy="1524000"/>
          </a:xfrm>
          <a:noFill/>
        </p:spPr>
      </p:pic>
      <p:sp>
        <p:nvSpPr>
          <p:cNvPr id="5128" name="Text Box 8"/>
          <p:cNvSpPr txBox="1">
            <a:spLocks noChangeArrowheads="1"/>
          </p:cNvSpPr>
          <p:nvPr/>
        </p:nvSpPr>
        <p:spPr bwMode="auto">
          <a:xfrm>
            <a:off x="4648200" y="6464300"/>
            <a:ext cx="1905000" cy="241300"/>
          </a:xfrm>
          <a:prstGeom prst="rect">
            <a:avLst/>
          </a:prstGeom>
          <a:solidFill>
            <a:schemeClr val="bg1"/>
          </a:solidFill>
          <a:ln w="12700">
            <a:solidFill>
              <a:schemeClr val="tx1"/>
            </a:solidFill>
            <a:miter lim="800000"/>
            <a:headEnd type="none" w="sm" len="sm"/>
            <a:tailEnd type="none" w="sm" len="sm"/>
          </a:ln>
        </p:spPr>
        <p:txBody>
          <a:bodyPr>
            <a:spAutoFit/>
          </a:bodyPr>
          <a:lstStyle/>
          <a:p>
            <a:pPr>
              <a:spcBef>
                <a:spcPct val="50000"/>
              </a:spcBef>
            </a:pPr>
            <a:r>
              <a:rPr lang="en-US" sz="900"/>
              <a:t>Courtesy – George Ramsay, Dupont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Wind direction:</a:t>
            </a:r>
            <a:endParaRPr lang="en-US" sz="3600" smtClean="0">
              <a:solidFill>
                <a:srgbClr val="FFFFCC"/>
              </a:solidFill>
            </a:endParaRPr>
          </a:p>
        </p:txBody>
      </p:sp>
      <p:sp>
        <p:nvSpPr>
          <p:cNvPr id="32771" name="Rectangle 3"/>
          <p:cNvSpPr>
            <a:spLocks noGrp="1" noChangeArrowheads="1"/>
          </p:cNvSpPr>
          <p:nvPr>
            <p:ph type="body" sz="half" idx="1"/>
          </p:nvPr>
        </p:nvSpPr>
        <p:spPr>
          <a:xfrm>
            <a:off x="304800" y="1885950"/>
            <a:ext cx="6400800" cy="4591050"/>
          </a:xfrm>
          <a:noFill/>
        </p:spPr>
        <p:txBody>
          <a:bodyPr/>
          <a:lstStyle/>
          <a:p>
            <a:r>
              <a:rPr lang="en-US" sz="2800" smtClean="0"/>
              <a:t>Wind </a:t>
            </a:r>
            <a:r>
              <a:rPr lang="en-US" sz="2800" b="1" u="sng" smtClean="0">
                <a:solidFill>
                  <a:srgbClr val="FF3300"/>
                </a:solidFill>
              </a:rPr>
              <a:t>direction</a:t>
            </a:r>
            <a:r>
              <a:rPr lang="en-US" sz="2800" smtClean="0"/>
              <a:t> is very important</a:t>
            </a:r>
          </a:p>
          <a:p>
            <a:pPr lvl="1"/>
            <a:r>
              <a:rPr lang="en-US" sz="2400" smtClean="0"/>
              <a:t>Know the location of sensitive areas - consider safe buffer zones.</a:t>
            </a:r>
          </a:p>
          <a:p>
            <a:pPr lvl="1"/>
            <a:r>
              <a:rPr lang="en-US" sz="2400" smtClean="0"/>
              <a:t>Do not spray at any wind speed if it is blowing towards sensitive areas - all nozzles can drift.</a:t>
            </a:r>
          </a:p>
          <a:p>
            <a:pPr lvl="1"/>
            <a:r>
              <a:rPr lang="en-US" sz="2400" smtClean="0"/>
              <a:t>Spray when breeze is gentle, steady, and blowing </a:t>
            </a:r>
            <a:r>
              <a:rPr lang="en-US" sz="2400" b="1" u="sng" smtClean="0">
                <a:solidFill>
                  <a:srgbClr val="FF3300"/>
                </a:solidFill>
              </a:rPr>
              <a:t>away</a:t>
            </a:r>
            <a:r>
              <a:rPr lang="en-US" sz="2400" smtClean="0"/>
              <a:t> from sensitive areas.</a:t>
            </a:r>
          </a:p>
          <a:p>
            <a:pPr lvl="1"/>
            <a:r>
              <a:rPr lang="en-US" sz="2400" smtClean="0"/>
              <a:t>“Dead calm” conditions are</a:t>
            </a:r>
            <a:r>
              <a:rPr lang="en-US" sz="2400" smtClean="0">
                <a:solidFill>
                  <a:srgbClr val="FF3300"/>
                </a:solidFill>
              </a:rPr>
              <a:t> </a:t>
            </a:r>
            <a:r>
              <a:rPr lang="en-US" sz="2400" b="1" u="sng" smtClean="0">
                <a:solidFill>
                  <a:srgbClr val="FF3300"/>
                </a:solidFill>
              </a:rPr>
              <a:t>never</a:t>
            </a:r>
            <a:r>
              <a:rPr lang="en-US" sz="2400" smtClean="0"/>
              <a:t> recommended.</a:t>
            </a:r>
          </a:p>
        </p:txBody>
      </p:sp>
      <p:pic>
        <p:nvPicPr>
          <p:cNvPr id="32772" name="Picture 4" descr="10blnl-l"/>
          <p:cNvPicPr>
            <a:picLocks noGrp="1" noChangeAspect="1" noChangeArrowheads="1"/>
          </p:cNvPicPr>
          <p:nvPr>
            <p:ph sz="quarter" idx="2"/>
          </p:nvPr>
        </p:nvPicPr>
        <p:blipFill>
          <a:blip r:embed="rId3" cstate="print"/>
          <a:srcRect t="7584"/>
          <a:stretch>
            <a:fillRect/>
          </a:stretch>
        </p:blipFill>
        <p:spPr>
          <a:xfrm>
            <a:off x="6934200" y="3857625"/>
            <a:ext cx="2009775" cy="1857375"/>
          </a:xfrm>
          <a:noFill/>
        </p:spPr>
      </p:pic>
      <p:pic>
        <p:nvPicPr>
          <p:cNvPr id="32773" name="Picture 5" descr="28nl-l"/>
          <p:cNvPicPr>
            <a:picLocks noGrp="1" noChangeAspect="1" noChangeArrowheads="1"/>
          </p:cNvPicPr>
          <p:nvPr>
            <p:ph sz="quarter" idx="3"/>
          </p:nvPr>
        </p:nvPicPr>
        <p:blipFill>
          <a:blip r:embed="rId4" cstate="print"/>
          <a:srcRect t="16588" b="22749"/>
          <a:stretch>
            <a:fillRect/>
          </a:stretch>
        </p:blipFill>
        <p:spPr>
          <a:xfrm>
            <a:off x="6934200" y="5562600"/>
            <a:ext cx="2000250" cy="1219200"/>
          </a:xfrm>
          <a:noFill/>
        </p:spPr>
      </p:pic>
      <p:pic>
        <p:nvPicPr>
          <p:cNvPr id="32774" name="Picture 6" descr="iris501"/>
          <p:cNvPicPr>
            <a:picLocks noChangeAspect="1" noChangeArrowheads="1"/>
          </p:cNvPicPr>
          <p:nvPr/>
        </p:nvPicPr>
        <p:blipFill>
          <a:blip r:embed="rId5" cstate="print"/>
          <a:srcRect/>
          <a:stretch>
            <a:fillRect/>
          </a:stretch>
        </p:blipFill>
        <p:spPr bwMode="auto">
          <a:xfrm>
            <a:off x="6553200" y="1689100"/>
            <a:ext cx="2362200" cy="2171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elispr2"/>
          <p:cNvPicPr>
            <a:picLocks noChangeAspect="1" noChangeArrowheads="1"/>
          </p:cNvPicPr>
          <p:nvPr/>
        </p:nvPicPr>
        <p:blipFill>
          <a:blip r:embed="rId4" cstate="print">
            <a:duotone>
              <a:prstClr val="black"/>
              <a:schemeClr val="tx2">
                <a:tint val="45000"/>
                <a:satMod val="400000"/>
              </a:schemeClr>
            </a:duotone>
            <a:lum contrast="30000"/>
          </a:blip>
          <a:srcRect b="16647"/>
          <a:stretch>
            <a:fillRect/>
          </a:stretch>
        </p:blipFill>
        <p:spPr bwMode="auto">
          <a:xfrm>
            <a:off x="0" y="0"/>
            <a:ext cx="9186723" cy="6858000"/>
          </a:xfrm>
          <a:prstGeom prst="rect">
            <a:avLst/>
          </a:prstGeom>
          <a:noFill/>
        </p:spPr>
      </p:pic>
      <p:sp>
        <p:nvSpPr>
          <p:cNvPr id="6146" name="Rectangle 2"/>
          <p:cNvSpPr>
            <a:spLocks noGrp="1" noChangeArrowheads="1"/>
          </p:cNvSpPr>
          <p:nvPr>
            <p:ph type="title"/>
          </p:nvPr>
        </p:nvSpPr>
        <p:spPr>
          <a:xfrm>
            <a:off x="533400" y="152400"/>
            <a:ext cx="7924800" cy="762000"/>
          </a:xfrm>
          <a:noFill/>
        </p:spPr>
        <p:txBody>
          <a:bodyPr>
            <a:normAutofit fontScale="90000"/>
          </a:bodyPr>
          <a:lstStyle/>
          <a:p>
            <a:pPr eaLnBrk="1" hangingPunct="1"/>
            <a:r>
              <a:rPr lang="en-US" dirty="0" smtClean="0"/>
              <a:t>Accurate and Efficient Applications</a:t>
            </a:r>
            <a:endParaRPr lang="en-US" sz="4000" dirty="0" smtClean="0"/>
          </a:p>
        </p:txBody>
      </p:sp>
      <p:sp>
        <p:nvSpPr>
          <p:cNvPr id="4" name="Rectangle 3"/>
          <p:cNvSpPr/>
          <p:nvPr/>
        </p:nvSpPr>
        <p:spPr>
          <a:xfrm>
            <a:off x="1295400" y="3581400"/>
            <a:ext cx="526971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rPr>
              <a:t>Increase Efficacy</a:t>
            </a:r>
            <a:endParaRPr lang="en-US" sz="54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endParaRPr>
          </a:p>
        </p:txBody>
      </p:sp>
      <p:sp>
        <p:nvSpPr>
          <p:cNvPr id="5" name="Rectangle 4"/>
          <p:cNvSpPr/>
          <p:nvPr/>
        </p:nvSpPr>
        <p:spPr>
          <a:xfrm>
            <a:off x="838200" y="4572000"/>
            <a:ext cx="47243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Minimize Drift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28600" y="5638800"/>
            <a:ext cx="7455887"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FF0000"/>
                </a:solidFill>
                <a:effectLst>
                  <a:outerShdw blurRad="80000" dist="40000" dir="5040000" algn="tl">
                    <a:srgbClr val="000000">
                      <a:alpha val="30000"/>
                    </a:srgbClr>
                  </a:outerShdw>
                </a:effectLst>
              </a:rPr>
              <a:t>Maximize Productivity</a:t>
            </a:r>
            <a:endParaRPr lang="en-US" sz="5400" b="1" cap="none" spc="0" dirty="0">
              <a:ln w="11430"/>
              <a:solidFill>
                <a:srgbClr val="FF0000"/>
              </a:solidFill>
              <a:effectLst>
                <a:outerShdw blurRad="80000" dist="40000" dir="5040000" algn="tl">
                  <a:srgbClr val="000000">
                    <a:alpha val="30000"/>
                  </a:srgbClr>
                </a:outerShdw>
              </a:effectLst>
            </a:endParaRPr>
          </a:p>
        </p:txBody>
      </p:sp>
      <p:pic>
        <p:nvPicPr>
          <p:cNvPr id="94209" name="Picture 1" descr="C:\Program Files\Microsoft Office\MEDIA\CAGCAT10\j0300840.wmf"/>
          <p:cNvPicPr>
            <a:picLocks noChangeAspect="1" noChangeArrowheads="1"/>
          </p:cNvPicPr>
          <p:nvPr/>
        </p:nvPicPr>
        <p:blipFill>
          <a:blip r:embed="rId5" cstate="print"/>
          <a:srcRect/>
          <a:stretch>
            <a:fillRect/>
          </a:stretch>
        </p:blipFill>
        <p:spPr bwMode="auto">
          <a:xfrm>
            <a:off x="5638800" y="990600"/>
            <a:ext cx="3200400" cy="2695753"/>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209"/>
                                        </p:tgtEl>
                                        <p:attrNameLst>
                                          <p:attrName>style.visibility</p:attrName>
                                        </p:attrNameLst>
                                      </p:cBhvr>
                                      <p:to>
                                        <p:strVal val="visible"/>
                                      </p:to>
                                    </p:set>
                                    <p:anim calcmode="lin" valueType="num">
                                      <p:cBhvr additive="base">
                                        <p:cTn id="19" dur="500" fill="hold"/>
                                        <p:tgtEl>
                                          <p:spTgt spid="94209"/>
                                        </p:tgtEl>
                                        <p:attrNameLst>
                                          <p:attrName>ppt_x</p:attrName>
                                        </p:attrNameLst>
                                      </p:cBhvr>
                                      <p:tavLst>
                                        <p:tav tm="0">
                                          <p:val>
                                            <p:strVal val="#ppt_x"/>
                                          </p:val>
                                        </p:tav>
                                        <p:tav tm="100000">
                                          <p:val>
                                            <p:strVal val="#ppt_x"/>
                                          </p:val>
                                        </p:tav>
                                      </p:tavLst>
                                    </p:anim>
                                    <p:anim calcmode="lin" valueType="num">
                                      <p:cBhvr additive="base">
                                        <p:cTn id="20" dur="500" fill="hold"/>
                                        <p:tgtEl>
                                          <p:spTgt spid="94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smtClean="0"/>
              <a:t>Determining wind direction:</a:t>
            </a:r>
          </a:p>
        </p:txBody>
      </p:sp>
      <p:sp>
        <p:nvSpPr>
          <p:cNvPr id="33795" name="Rectangle 3"/>
          <p:cNvSpPr>
            <a:spLocks noGrp="1" noChangeArrowheads="1"/>
          </p:cNvSpPr>
          <p:nvPr>
            <p:ph type="body" sz="half" idx="1"/>
          </p:nvPr>
        </p:nvSpPr>
        <p:spPr>
          <a:xfrm>
            <a:off x="457200" y="1885950"/>
            <a:ext cx="5029200" cy="4171950"/>
          </a:xfrm>
        </p:spPr>
        <p:txBody>
          <a:bodyPr/>
          <a:lstStyle/>
          <a:p>
            <a:r>
              <a:rPr lang="en-US" sz="2800" smtClean="0"/>
              <a:t>Compass</a:t>
            </a:r>
          </a:p>
          <a:p>
            <a:pPr lvl="1"/>
            <a:r>
              <a:rPr lang="en-US" sz="2400" smtClean="0"/>
              <a:t>Provide magnetic description</a:t>
            </a:r>
          </a:p>
          <a:p>
            <a:pPr lvl="1"/>
            <a:r>
              <a:rPr lang="en-US" sz="2400" smtClean="0"/>
              <a:t>Direction blowing from</a:t>
            </a:r>
          </a:p>
          <a:p>
            <a:pPr lvl="1"/>
            <a:r>
              <a:rPr lang="en-US" sz="2400" smtClean="0"/>
              <a:t>Into your face!</a:t>
            </a:r>
          </a:p>
        </p:txBody>
      </p:sp>
      <p:pic>
        <p:nvPicPr>
          <p:cNvPr id="33796" name="Picture 4" descr="compass"/>
          <p:cNvPicPr>
            <a:picLocks noGrp="1" noChangeAspect="1" noChangeArrowheads="1"/>
          </p:cNvPicPr>
          <p:nvPr>
            <p:ph sz="quarter" idx="2"/>
          </p:nvPr>
        </p:nvPicPr>
        <p:blipFill>
          <a:blip r:embed="rId2" cstate="print"/>
          <a:srcRect/>
          <a:stretch>
            <a:fillRect/>
          </a:stretch>
        </p:blipFill>
        <p:spPr>
          <a:xfrm>
            <a:off x="6934200" y="1752600"/>
            <a:ext cx="1619250" cy="1771650"/>
          </a:xfrm>
          <a:noFill/>
        </p:spPr>
      </p:pic>
      <p:pic>
        <p:nvPicPr>
          <p:cNvPr id="33797" name="Picture 5" descr="compass-2"/>
          <p:cNvPicPr>
            <a:picLocks noGrp="1" noChangeAspect="1" noChangeArrowheads="1"/>
          </p:cNvPicPr>
          <p:nvPr>
            <p:ph sz="quarter" idx="3"/>
          </p:nvPr>
        </p:nvPicPr>
        <p:blipFill>
          <a:blip r:embed="rId3" cstate="print"/>
          <a:srcRect/>
          <a:stretch>
            <a:fillRect/>
          </a:stretch>
        </p:blipFill>
        <p:spPr>
          <a:xfrm>
            <a:off x="4191000" y="3733800"/>
            <a:ext cx="4648200" cy="2613025"/>
          </a:xfrm>
          <a:noFill/>
        </p:spPr>
      </p:pic>
      <p:pic>
        <p:nvPicPr>
          <p:cNvPr id="33798" name="Picture 6" descr="com_field7"/>
          <p:cNvPicPr>
            <a:picLocks noChangeAspect="1" noChangeArrowheads="1"/>
          </p:cNvPicPr>
          <p:nvPr/>
        </p:nvPicPr>
        <p:blipFill>
          <a:blip r:embed="rId4" cstate="print"/>
          <a:srcRect/>
          <a:stretch>
            <a:fillRect/>
          </a:stretch>
        </p:blipFill>
        <p:spPr bwMode="auto">
          <a:xfrm>
            <a:off x="152400" y="3657600"/>
            <a:ext cx="4114800"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304800" y="381000"/>
            <a:ext cx="8509000" cy="762000"/>
          </a:xfrm>
        </p:spPr>
        <p:txBody>
          <a:bodyPr/>
          <a:lstStyle/>
          <a:p>
            <a:r>
              <a:rPr lang="en-US" sz="3200" smtClean="0"/>
              <a:t>Drift Potential:  High at Low Wind Speeds?</a:t>
            </a:r>
            <a:endParaRPr lang="en-US" sz="3600" smtClean="0"/>
          </a:p>
        </p:txBody>
      </p:sp>
      <p:sp>
        <p:nvSpPr>
          <p:cNvPr id="34819" name="Rectangle 2"/>
          <p:cNvSpPr>
            <a:spLocks noGrp="1" noChangeArrowheads="1"/>
          </p:cNvSpPr>
          <p:nvPr>
            <p:ph type="body" sz="half" idx="1"/>
          </p:nvPr>
        </p:nvSpPr>
        <p:spPr>
          <a:xfrm>
            <a:off x="228600" y="1885950"/>
            <a:ext cx="6629400" cy="4171950"/>
          </a:xfrm>
          <a:noFill/>
        </p:spPr>
        <p:txBody>
          <a:bodyPr/>
          <a:lstStyle/>
          <a:p>
            <a:pPr>
              <a:lnSpc>
                <a:spcPct val="80000"/>
              </a:lnSpc>
            </a:pPr>
            <a:r>
              <a:rPr lang="en-US" sz="2800" smtClean="0"/>
              <a:t>Because:</a:t>
            </a:r>
          </a:p>
          <a:p>
            <a:pPr lvl="1">
              <a:lnSpc>
                <a:spcPct val="80000"/>
              </a:lnSpc>
            </a:pPr>
            <a:r>
              <a:rPr lang="en-US" smtClean="0"/>
              <a:t>Light winds (0-3 mph) tend to be </a:t>
            </a:r>
          </a:p>
          <a:p>
            <a:pPr lvl="1">
              <a:lnSpc>
                <a:spcPct val="80000"/>
              </a:lnSpc>
              <a:buFontTx/>
              <a:buNone/>
            </a:pPr>
            <a:r>
              <a:rPr lang="en-US" smtClean="0"/>
              <a:t>	unpredictable and variable in direction.</a:t>
            </a:r>
            <a:endParaRPr lang="en-US" sz="2400" smtClean="0"/>
          </a:p>
          <a:p>
            <a:pPr lvl="1">
              <a:lnSpc>
                <a:spcPct val="80000"/>
              </a:lnSpc>
            </a:pPr>
            <a:r>
              <a:rPr lang="en-US" smtClean="0"/>
              <a:t>Calm and low wind conditions may indicate presence of a temperature inversion.</a:t>
            </a:r>
          </a:p>
          <a:p>
            <a:pPr>
              <a:lnSpc>
                <a:spcPct val="80000"/>
              </a:lnSpc>
            </a:pPr>
            <a:r>
              <a:rPr lang="en-US" sz="2800" smtClean="0"/>
              <a:t>Drift potential is lowest at wind speeds between 3 and 10 mph (gentle but steady breeze) blowing in a safe direction.</a:t>
            </a:r>
          </a:p>
        </p:txBody>
      </p:sp>
      <p:pic>
        <p:nvPicPr>
          <p:cNvPr id="34820" name="Content Placeholder 5" descr="4500.jpg"/>
          <p:cNvPicPr>
            <a:picLocks noGrp="1" noChangeAspect="1"/>
          </p:cNvPicPr>
          <p:nvPr>
            <p:ph sz="half" idx="2"/>
          </p:nvPr>
        </p:nvPicPr>
        <p:blipFill>
          <a:blip r:embed="rId3" cstate="print"/>
          <a:srcRect l="24686" r="31429"/>
          <a:stretch>
            <a:fillRect/>
          </a:stretch>
        </p:blipFill>
        <p:spPr>
          <a:xfrm>
            <a:off x="6934200" y="1905000"/>
            <a:ext cx="1905000" cy="4340225"/>
          </a:xfr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342900"/>
            <a:ext cx="8610600" cy="1143000"/>
          </a:xfrm>
          <a:noFill/>
        </p:spPr>
        <p:txBody>
          <a:bodyPr lIns="92075" tIns="46038" rIns="92075" bIns="46038" anchor="ctr"/>
          <a:lstStyle/>
          <a:p>
            <a:r>
              <a:rPr lang="en-US" sz="3600" smtClean="0"/>
              <a:t>Wind Speeds: Spray Droplet Movement</a:t>
            </a:r>
          </a:p>
        </p:txBody>
      </p:sp>
      <p:graphicFrame>
        <p:nvGraphicFramePr>
          <p:cNvPr id="6146" name="Object 3"/>
          <p:cNvGraphicFramePr>
            <a:graphicFrameLocks/>
          </p:cNvGraphicFramePr>
          <p:nvPr>
            <p:ph type="tbl" idx="1"/>
          </p:nvPr>
        </p:nvGraphicFramePr>
        <p:xfrm>
          <a:off x="1219200" y="1905000"/>
          <a:ext cx="6461125" cy="4479925"/>
        </p:xfrm>
        <a:graphic>
          <a:graphicData uri="http://schemas.openxmlformats.org/presentationml/2006/ole">
            <p:oleObj spid="_x0000_s6146" name="Document" r:id="rId4" imgW="7778476" imgH="5392642" progId="Word.Document.8">
              <p:embed/>
            </p:oleObj>
          </a:graphicData>
        </a:graphic>
      </p:graphicFrame>
      <p:sp>
        <p:nvSpPr>
          <p:cNvPr id="6148" name="Line 4"/>
          <p:cNvSpPr>
            <a:spLocks noChangeShapeType="1"/>
          </p:cNvSpPr>
          <p:nvPr/>
        </p:nvSpPr>
        <p:spPr bwMode="auto">
          <a:xfrm>
            <a:off x="1287463" y="2667000"/>
            <a:ext cx="62992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49" name="Line 5"/>
          <p:cNvSpPr>
            <a:spLocks noChangeShapeType="1"/>
          </p:cNvSpPr>
          <p:nvPr/>
        </p:nvSpPr>
        <p:spPr bwMode="auto">
          <a:xfrm flipV="1">
            <a:off x="1981200" y="3505200"/>
            <a:ext cx="4800600" cy="19812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3400" y="304800"/>
            <a:ext cx="7772400" cy="838200"/>
          </a:xfrm>
          <a:noFill/>
        </p:spPr>
        <p:txBody>
          <a:bodyPr lIns="92075" tIns="46038" rIns="92075" bIns="46038" anchor="ctr"/>
          <a:lstStyle/>
          <a:p>
            <a:r>
              <a:rPr lang="en-US" smtClean="0"/>
              <a:t>Wind Speeds Gradients:</a:t>
            </a:r>
          </a:p>
        </p:txBody>
      </p:sp>
      <p:sp>
        <p:nvSpPr>
          <p:cNvPr id="7172" name="Rectangle 3"/>
          <p:cNvSpPr>
            <a:spLocks noChangeArrowheads="1"/>
          </p:cNvSpPr>
          <p:nvPr/>
        </p:nvSpPr>
        <p:spPr bwMode="auto">
          <a:xfrm>
            <a:off x="1828800" y="5562600"/>
            <a:ext cx="4470400" cy="517525"/>
          </a:xfrm>
          <a:prstGeom prst="rect">
            <a:avLst/>
          </a:prstGeom>
          <a:noFill/>
          <a:ln w="9525">
            <a:noFill/>
            <a:miter lim="800000"/>
            <a:headEnd/>
            <a:tailEnd/>
          </a:ln>
        </p:spPr>
        <p:txBody>
          <a:bodyPr lIns="92075" tIns="46038" rIns="92075" bIns="46038">
            <a:spAutoFit/>
          </a:bodyPr>
          <a:lstStyle/>
          <a:p>
            <a:pPr algn="ctr"/>
            <a:r>
              <a:rPr lang="en-US" sz="1400" b="1">
                <a:latin typeface="Arial" pitchFamily="34" charset="0"/>
              </a:rPr>
              <a:t>The relation between height above the canopy of a crop like cotton or soybean and the speed of wind.</a:t>
            </a:r>
          </a:p>
        </p:txBody>
      </p:sp>
      <p:grpSp>
        <p:nvGrpSpPr>
          <p:cNvPr id="7173" name="Group 4"/>
          <p:cNvGrpSpPr>
            <a:grpSpLocks/>
          </p:cNvGrpSpPr>
          <p:nvPr/>
        </p:nvGrpSpPr>
        <p:grpSpPr bwMode="auto">
          <a:xfrm>
            <a:off x="815975" y="1612900"/>
            <a:ext cx="7642225" cy="3832225"/>
            <a:chOff x="631" y="920"/>
            <a:chExt cx="4697" cy="2510"/>
          </a:xfrm>
        </p:grpSpPr>
        <p:grpSp>
          <p:nvGrpSpPr>
            <p:cNvPr id="7174" name="Group 5"/>
            <p:cNvGrpSpPr>
              <a:grpSpLocks/>
            </p:cNvGrpSpPr>
            <p:nvPr/>
          </p:nvGrpSpPr>
          <p:grpSpPr bwMode="auto">
            <a:xfrm>
              <a:off x="2858" y="3015"/>
              <a:ext cx="239" cy="203"/>
              <a:chOff x="2858" y="3015"/>
              <a:chExt cx="239" cy="203"/>
            </a:xfrm>
          </p:grpSpPr>
          <p:grpSp>
            <p:nvGrpSpPr>
              <p:cNvPr id="7865" name="Group 6"/>
              <p:cNvGrpSpPr>
                <a:grpSpLocks/>
              </p:cNvGrpSpPr>
              <p:nvPr/>
            </p:nvGrpSpPr>
            <p:grpSpPr bwMode="auto">
              <a:xfrm>
                <a:off x="2858" y="3022"/>
                <a:ext cx="239" cy="150"/>
                <a:chOff x="2858" y="3022"/>
                <a:chExt cx="239" cy="150"/>
              </a:xfrm>
            </p:grpSpPr>
            <p:sp>
              <p:nvSpPr>
                <p:cNvPr id="7878" name="Freeform 7"/>
                <p:cNvSpPr>
                  <a:spLocks/>
                </p:cNvSpPr>
                <p:nvPr/>
              </p:nvSpPr>
              <p:spPr bwMode="auto">
                <a:xfrm>
                  <a:off x="2858" y="3098"/>
                  <a:ext cx="119" cy="74"/>
                </a:xfrm>
                <a:custGeom>
                  <a:avLst/>
                  <a:gdLst>
                    <a:gd name="T0" fmla="*/ 100 w 119"/>
                    <a:gd name="T1" fmla="*/ 71 h 74"/>
                    <a:gd name="T2" fmla="*/ 85 w 119"/>
                    <a:gd name="T3" fmla="*/ 71 h 74"/>
                    <a:gd name="T4" fmla="*/ 77 w 119"/>
                    <a:gd name="T5" fmla="*/ 73 h 74"/>
                    <a:gd name="T6" fmla="*/ 70 w 119"/>
                    <a:gd name="T7" fmla="*/ 71 h 74"/>
                    <a:gd name="T8" fmla="*/ 65 w 119"/>
                    <a:gd name="T9" fmla="*/ 69 h 74"/>
                    <a:gd name="T10" fmla="*/ 59 w 119"/>
                    <a:gd name="T11" fmla="*/ 68 h 74"/>
                    <a:gd name="T12" fmla="*/ 52 w 119"/>
                    <a:gd name="T13" fmla="*/ 66 h 74"/>
                    <a:gd name="T14" fmla="*/ 46 w 119"/>
                    <a:gd name="T15" fmla="*/ 63 h 74"/>
                    <a:gd name="T16" fmla="*/ 38 w 119"/>
                    <a:gd name="T17" fmla="*/ 58 h 74"/>
                    <a:gd name="T18" fmla="*/ 32 w 119"/>
                    <a:gd name="T19" fmla="*/ 52 h 74"/>
                    <a:gd name="T20" fmla="*/ 25 w 119"/>
                    <a:gd name="T21" fmla="*/ 46 h 74"/>
                    <a:gd name="T22" fmla="*/ 17 w 119"/>
                    <a:gd name="T23" fmla="*/ 41 h 74"/>
                    <a:gd name="T24" fmla="*/ 6 w 119"/>
                    <a:gd name="T25" fmla="*/ 28 h 74"/>
                    <a:gd name="T26" fmla="*/ 0 w 119"/>
                    <a:gd name="T27" fmla="*/ 23 h 74"/>
                    <a:gd name="T28" fmla="*/ 16 w 119"/>
                    <a:gd name="T29" fmla="*/ 15 h 74"/>
                    <a:gd name="T30" fmla="*/ 21 w 119"/>
                    <a:gd name="T31" fmla="*/ 12 h 74"/>
                    <a:gd name="T32" fmla="*/ 28 w 119"/>
                    <a:gd name="T33" fmla="*/ 10 h 74"/>
                    <a:gd name="T34" fmla="*/ 35 w 119"/>
                    <a:gd name="T35" fmla="*/ 7 h 74"/>
                    <a:gd name="T36" fmla="*/ 43 w 119"/>
                    <a:gd name="T37" fmla="*/ 5 h 74"/>
                    <a:gd name="T38" fmla="*/ 51 w 119"/>
                    <a:gd name="T39" fmla="*/ 3 h 74"/>
                    <a:gd name="T40" fmla="*/ 59 w 119"/>
                    <a:gd name="T41" fmla="*/ 1 h 74"/>
                    <a:gd name="T42" fmla="*/ 75 w 119"/>
                    <a:gd name="T43" fmla="*/ 0 h 74"/>
                    <a:gd name="T44" fmla="*/ 89 w 119"/>
                    <a:gd name="T45" fmla="*/ 1 h 74"/>
                    <a:gd name="T46" fmla="*/ 101 w 119"/>
                    <a:gd name="T47" fmla="*/ 4 h 74"/>
                    <a:gd name="T48" fmla="*/ 118 w 119"/>
                    <a:gd name="T49" fmla="*/ 13 h 74"/>
                    <a:gd name="T50" fmla="*/ 100 w 119"/>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74"/>
                    <a:gd name="T80" fmla="*/ 119 w 11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74">
                      <a:moveTo>
                        <a:pt x="100" y="71"/>
                      </a:moveTo>
                      <a:lnTo>
                        <a:pt x="85" y="71"/>
                      </a:lnTo>
                      <a:lnTo>
                        <a:pt x="77" y="73"/>
                      </a:lnTo>
                      <a:lnTo>
                        <a:pt x="70" y="71"/>
                      </a:lnTo>
                      <a:lnTo>
                        <a:pt x="65" y="69"/>
                      </a:lnTo>
                      <a:lnTo>
                        <a:pt x="59" y="68"/>
                      </a:lnTo>
                      <a:lnTo>
                        <a:pt x="52" y="66"/>
                      </a:lnTo>
                      <a:lnTo>
                        <a:pt x="46" y="63"/>
                      </a:lnTo>
                      <a:lnTo>
                        <a:pt x="38" y="58"/>
                      </a:lnTo>
                      <a:lnTo>
                        <a:pt x="32" y="52"/>
                      </a:lnTo>
                      <a:lnTo>
                        <a:pt x="25" y="46"/>
                      </a:lnTo>
                      <a:lnTo>
                        <a:pt x="17" y="41"/>
                      </a:lnTo>
                      <a:lnTo>
                        <a:pt x="6" y="28"/>
                      </a:lnTo>
                      <a:lnTo>
                        <a:pt x="0" y="23"/>
                      </a:lnTo>
                      <a:lnTo>
                        <a:pt x="16" y="15"/>
                      </a:lnTo>
                      <a:lnTo>
                        <a:pt x="21" y="12"/>
                      </a:lnTo>
                      <a:lnTo>
                        <a:pt x="28" y="10"/>
                      </a:lnTo>
                      <a:lnTo>
                        <a:pt x="35" y="7"/>
                      </a:lnTo>
                      <a:lnTo>
                        <a:pt x="43" y="5"/>
                      </a:lnTo>
                      <a:lnTo>
                        <a:pt x="51" y="3"/>
                      </a:lnTo>
                      <a:lnTo>
                        <a:pt x="59" y="1"/>
                      </a:lnTo>
                      <a:lnTo>
                        <a:pt x="75" y="0"/>
                      </a:lnTo>
                      <a:lnTo>
                        <a:pt x="89" y="1"/>
                      </a:lnTo>
                      <a:lnTo>
                        <a:pt x="101" y="4"/>
                      </a:lnTo>
                      <a:lnTo>
                        <a:pt x="118" y="13"/>
                      </a:lnTo>
                      <a:lnTo>
                        <a:pt x="100"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879" name="Freeform 8"/>
                <p:cNvSpPr>
                  <a:spLocks/>
                </p:cNvSpPr>
                <p:nvPr/>
              </p:nvSpPr>
              <p:spPr bwMode="auto">
                <a:xfrm>
                  <a:off x="2984" y="3022"/>
                  <a:ext cx="113" cy="112"/>
                </a:xfrm>
                <a:custGeom>
                  <a:avLst/>
                  <a:gdLst>
                    <a:gd name="T0" fmla="*/ 69 w 113"/>
                    <a:gd name="T1" fmla="*/ 111 h 112"/>
                    <a:gd name="T2" fmla="*/ 78 w 113"/>
                    <a:gd name="T3" fmla="*/ 105 h 112"/>
                    <a:gd name="T4" fmla="*/ 83 w 113"/>
                    <a:gd name="T5" fmla="*/ 99 h 112"/>
                    <a:gd name="T6" fmla="*/ 91 w 113"/>
                    <a:gd name="T7" fmla="*/ 92 h 112"/>
                    <a:gd name="T8" fmla="*/ 95 w 113"/>
                    <a:gd name="T9" fmla="*/ 88 h 112"/>
                    <a:gd name="T10" fmla="*/ 99 w 113"/>
                    <a:gd name="T11" fmla="*/ 83 h 112"/>
                    <a:gd name="T12" fmla="*/ 104 w 113"/>
                    <a:gd name="T13" fmla="*/ 76 h 112"/>
                    <a:gd name="T14" fmla="*/ 106 w 113"/>
                    <a:gd name="T15" fmla="*/ 69 h 112"/>
                    <a:gd name="T16" fmla="*/ 108 w 113"/>
                    <a:gd name="T17" fmla="*/ 60 h 112"/>
                    <a:gd name="T18" fmla="*/ 110 w 113"/>
                    <a:gd name="T19" fmla="*/ 53 h 112"/>
                    <a:gd name="T20" fmla="*/ 112 w 113"/>
                    <a:gd name="T21" fmla="*/ 45 h 112"/>
                    <a:gd name="T22" fmla="*/ 112 w 113"/>
                    <a:gd name="T23" fmla="*/ 32 h 112"/>
                    <a:gd name="T24" fmla="*/ 96 w 113"/>
                    <a:gd name="T25" fmla="*/ 36 h 112"/>
                    <a:gd name="T26" fmla="*/ 91 w 113"/>
                    <a:gd name="T27" fmla="*/ 40 h 112"/>
                    <a:gd name="T28" fmla="*/ 81 w 113"/>
                    <a:gd name="T29" fmla="*/ 43 h 112"/>
                    <a:gd name="T30" fmla="*/ 76 w 113"/>
                    <a:gd name="T31" fmla="*/ 45 h 112"/>
                    <a:gd name="T32" fmla="*/ 69 w 113"/>
                    <a:gd name="T33" fmla="*/ 50 h 112"/>
                    <a:gd name="T34" fmla="*/ 62 w 113"/>
                    <a:gd name="T35" fmla="*/ 53 h 112"/>
                    <a:gd name="T36" fmla="*/ 57 w 113"/>
                    <a:gd name="T37" fmla="*/ 57 h 112"/>
                    <a:gd name="T38" fmla="*/ 51 w 113"/>
                    <a:gd name="T39" fmla="*/ 60 h 112"/>
                    <a:gd name="T40" fmla="*/ 61 w 113"/>
                    <a:gd name="T41" fmla="*/ 49 h 112"/>
                    <a:gd name="T42" fmla="*/ 65 w 113"/>
                    <a:gd name="T43" fmla="*/ 43 h 112"/>
                    <a:gd name="T44" fmla="*/ 66 w 113"/>
                    <a:gd name="T45" fmla="*/ 36 h 112"/>
                    <a:gd name="T46" fmla="*/ 67 w 113"/>
                    <a:gd name="T47" fmla="*/ 29 h 112"/>
                    <a:gd name="T48" fmla="*/ 67 w 113"/>
                    <a:gd name="T49" fmla="*/ 21 h 112"/>
                    <a:gd name="T50" fmla="*/ 66 w 113"/>
                    <a:gd name="T51" fmla="*/ 12 h 112"/>
                    <a:gd name="T52" fmla="*/ 65 w 113"/>
                    <a:gd name="T53" fmla="*/ 0 h 112"/>
                    <a:gd name="T54" fmla="*/ 56 w 113"/>
                    <a:gd name="T55" fmla="*/ 4 h 112"/>
                    <a:gd name="T56" fmla="*/ 47 w 113"/>
                    <a:gd name="T57" fmla="*/ 9 h 112"/>
                    <a:gd name="T58" fmla="*/ 41 w 113"/>
                    <a:gd name="T59" fmla="*/ 12 h 112"/>
                    <a:gd name="T60" fmla="*/ 35 w 113"/>
                    <a:gd name="T61" fmla="*/ 16 h 112"/>
                    <a:gd name="T62" fmla="*/ 27 w 113"/>
                    <a:gd name="T63" fmla="*/ 19 h 112"/>
                    <a:gd name="T64" fmla="*/ 20 w 113"/>
                    <a:gd name="T65" fmla="*/ 26 h 112"/>
                    <a:gd name="T66" fmla="*/ 0 w 113"/>
                    <a:gd name="T67" fmla="*/ 42 h 112"/>
                    <a:gd name="T68" fmla="*/ 69 w 113"/>
                    <a:gd name="T69" fmla="*/ 111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2"/>
                    <a:gd name="T107" fmla="*/ 113 w 11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2">
                      <a:moveTo>
                        <a:pt x="69" y="111"/>
                      </a:moveTo>
                      <a:lnTo>
                        <a:pt x="78" y="105"/>
                      </a:lnTo>
                      <a:lnTo>
                        <a:pt x="83" y="99"/>
                      </a:lnTo>
                      <a:lnTo>
                        <a:pt x="91" y="92"/>
                      </a:lnTo>
                      <a:lnTo>
                        <a:pt x="95" y="88"/>
                      </a:lnTo>
                      <a:lnTo>
                        <a:pt x="99" y="83"/>
                      </a:lnTo>
                      <a:lnTo>
                        <a:pt x="104" y="76"/>
                      </a:lnTo>
                      <a:lnTo>
                        <a:pt x="106" y="69"/>
                      </a:lnTo>
                      <a:lnTo>
                        <a:pt x="108" y="60"/>
                      </a:lnTo>
                      <a:lnTo>
                        <a:pt x="110" y="53"/>
                      </a:lnTo>
                      <a:lnTo>
                        <a:pt x="112" y="45"/>
                      </a:lnTo>
                      <a:lnTo>
                        <a:pt x="112" y="32"/>
                      </a:lnTo>
                      <a:lnTo>
                        <a:pt x="96" y="36"/>
                      </a:lnTo>
                      <a:lnTo>
                        <a:pt x="91" y="40"/>
                      </a:lnTo>
                      <a:lnTo>
                        <a:pt x="81" y="43"/>
                      </a:lnTo>
                      <a:lnTo>
                        <a:pt x="76" y="45"/>
                      </a:lnTo>
                      <a:lnTo>
                        <a:pt x="69" y="50"/>
                      </a:lnTo>
                      <a:lnTo>
                        <a:pt x="62" y="53"/>
                      </a:lnTo>
                      <a:lnTo>
                        <a:pt x="57" y="57"/>
                      </a:lnTo>
                      <a:lnTo>
                        <a:pt x="51" y="60"/>
                      </a:lnTo>
                      <a:lnTo>
                        <a:pt x="61" y="49"/>
                      </a:lnTo>
                      <a:lnTo>
                        <a:pt x="65" y="43"/>
                      </a:lnTo>
                      <a:lnTo>
                        <a:pt x="66" y="36"/>
                      </a:lnTo>
                      <a:lnTo>
                        <a:pt x="67" y="29"/>
                      </a:lnTo>
                      <a:lnTo>
                        <a:pt x="67" y="21"/>
                      </a:lnTo>
                      <a:lnTo>
                        <a:pt x="66" y="12"/>
                      </a:lnTo>
                      <a:lnTo>
                        <a:pt x="65" y="0"/>
                      </a:lnTo>
                      <a:lnTo>
                        <a:pt x="56" y="4"/>
                      </a:lnTo>
                      <a:lnTo>
                        <a:pt x="47" y="9"/>
                      </a:lnTo>
                      <a:lnTo>
                        <a:pt x="41" y="12"/>
                      </a:lnTo>
                      <a:lnTo>
                        <a:pt x="35" y="16"/>
                      </a:lnTo>
                      <a:lnTo>
                        <a:pt x="27" y="19"/>
                      </a:lnTo>
                      <a:lnTo>
                        <a:pt x="20" y="26"/>
                      </a:lnTo>
                      <a:lnTo>
                        <a:pt x="0" y="42"/>
                      </a:lnTo>
                      <a:lnTo>
                        <a:pt x="69" y="11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866" name="Group 9"/>
              <p:cNvGrpSpPr>
                <a:grpSpLocks/>
              </p:cNvGrpSpPr>
              <p:nvPr/>
            </p:nvGrpSpPr>
            <p:grpSpPr bwMode="auto">
              <a:xfrm>
                <a:off x="2911" y="3015"/>
                <a:ext cx="151" cy="160"/>
                <a:chOff x="2911" y="3015"/>
                <a:chExt cx="151" cy="160"/>
              </a:xfrm>
            </p:grpSpPr>
            <p:sp>
              <p:nvSpPr>
                <p:cNvPr id="7872" name="Oval 10"/>
                <p:cNvSpPr>
                  <a:spLocks noChangeArrowheads="1"/>
                </p:cNvSpPr>
                <p:nvPr/>
              </p:nvSpPr>
              <p:spPr bwMode="auto">
                <a:xfrm rot="-7920000">
                  <a:off x="2913" y="3020"/>
                  <a:ext cx="111" cy="101"/>
                </a:xfrm>
                <a:prstGeom prst="ellipse">
                  <a:avLst/>
                </a:prstGeom>
                <a:solidFill>
                  <a:srgbClr val="000000"/>
                </a:solidFill>
                <a:ln w="9525">
                  <a:noFill/>
                  <a:round/>
                  <a:headEnd/>
                  <a:tailEnd/>
                </a:ln>
              </p:spPr>
              <p:txBody>
                <a:bodyPr wrap="none" anchor="ctr"/>
                <a:lstStyle/>
                <a:p>
                  <a:endParaRPr lang="en-US"/>
                </a:p>
              </p:txBody>
            </p:sp>
            <p:sp>
              <p:nvSpPr>
                <p:cNvPr id="7873" name="Oval 11"/>
                <p:cNvSpPr>
                  <a:spLocks noChangeArrowheads="1"/>
                </p:cNvSpPr>
                <p:nvPr/>
              </p:nvSpPr>
              <p:spPr bwMode="auto">
                <a:xfrm rot="-7920000">
                  <a:off x="2907" y="3081"/>
                  <a:ext cx="98" cy="90"/>
                </a:xfrm>
                <a:prstGeom prst="ellipse">
                  <a:avLst/>
                </a:prstGeom>
                <a:solidFill>
                  <a:srgbClr val="000000"/>
                </a:solidFill>
                <a:ln w="9525">
                  <a:noFill/>
                  <a:round/>
                  <a:headEnd/>
                  <a:tailEnd/>
                </a:ln>
              </p:spPr>
              <p:txBody>
                <a:bodyPr wrap="none" anchor="ctr"/>
                <a:lstStyle/>
                <a:p>
                  <a:endParaRPr lang="en-US"/>
                </a:p>
              </p:txBody>
            </p:sp>
            <p:sp>
              <p:nvSpPr>
                <p:cNvPr id="7874" name="Oval 12"/>
                <p:cNvSpPr>
                  <a:spLocks noChangeArrowheads="1"/>
                </p:cNvSpPr>
                <p:nvPr/>
              </p:nvSpPr>
              <p:spPr bwMode="auto">
                <a:xfrm rot="-7920000">
                  <a:off x="2975" y="3075"/>
                  <a:ext cx="91" cy="83"/>
                </a:xfrm>
                <a:prstGeom prst="ellipse">
                  <a:avLst/>
                </a:prstGeom>
                <a:solidFill>
                  <a:srgbClr val="000000"/>
                </a:solidFill>
                <a:ln w="9525">
                  <a:noFill/>
                  <a:round/>
                  <a:headEnd/>
                  <a:tailEnd/>
                </a:ln>
              </p:spPr>
              <p:txBody>
                <a:bodyPr wrap="none" anchor="ctr"/>
                <a:lstStyle/>
                <a:p>
                  <a:endParaRPr lang="en-US"/>
                </a:p>
              </p:txBody>
            </p:sp>
            <p:sp>
              <p:nvSpPr>
                <p:cNvPr id="7875" name="Oval 13"/>
                <p:cNvSpPr>
                  <a:spLocks noChangeArrowheads="1"/>
                </p:cNvSpPr>
                <p:nvPr/>
              </p:nvSpPr>
              <p:spPr bwMode="auto">
                <a:xfrm rot="-7920000">
                  <a:off x="2913" y="3088"/>
                  <a:ext cx="86" cy="78"/>
                </a:xfrm>
                <a:prstGeom prst="ellipse">
                  <a:avLst/>
                </a:prstGeom>
                <a:solidFill>
                  <a:srgbClr val="FFFFFF"/>
                </a:solidFill>
                <a:ln w="9525">
                  <a:noFill/>
                  <a:round/>
                  <a:headEnd/>
                  <a:tailEnd/>
                </a:ln>
              </p:spPr>
              <p:txBody>
                <a:bodyPr wrap="none" anchor="ctr"/>
                <a:lstStyle/>
                <a:p>
                  <a:endParaRPr lang="en-US"/>
                </a:p>
              </p:txBody>
            </p:sp>
            <p:sp>
              <p:nvSpPr>
                <p:cNvPr id="7876" name="Oval 14"/>
                <p:cNvSpPr>
                  <a:spLocks noChangeArrowheads="1"/>
                </p:cNvSpPr>
                <p:nvPr/>
              </p:nvSpPr>
              <p:spPr bwMode="auto">
                <a:xfrm rot="-7920000">
                  <a:off x="2978" y="3080"/>
                  <a:ext cx="79" cy="73"/>
                </a:xfrm>
                <a:prstGeom prst="ellipse">
                  <a:avLst/>
                </a:prstGeom>
                <a:solidFill>
                  <a:srgbClr val="FFFFFF"/>
                </a:solidFill>
                <a:ln w="9525">
                  <a:noFill/>
                  <a:round/>
                  <a:headEnd/>
                  <a:tailEnd/>
                </a:ln>
              </p:spPr>
              <p:txBody>
                <a:bodyPr wrap="none" anchor="ctr"/>
                <a:lstStyle/>
                <a:p>
                  <a:endParaRPr lang="en-US"/>
                </a:p>
              </p:txBody>
            </p:sp>
            <p:sp>
              <p:nvSpPr>
                <p:cNvPr id="7877" name="Oval 15"/>
                <p:cNvSpPr>
                  <a:spLocks noChangeArrowheads="1"/>
                </p:cNvSpPr>
                <p:nvPr/>
              </p:nvSpPr>
              <p:spPr bwMode="auto">
                <a:xfrm rot="-7920000">
                  <a:off x="2921" y="3026"/>
                  <a:ext cx="96" cy="86"/>
                </a:xfrm>
                <a:prstGeom prst="ellipse">
                  <a:avLst/>
                </a:prstGeom>
                <a:solidFill>
                  <a:srgbClr val="FFFFFF"/>
                </a:solidFill>
                <a:ln w="9525">
                  <a:noFill/>
                  <a:round/>
                  <a:headEnd/>
                  <a:tailEnd/>
                </a:ln>
              </p:spPr>
              <p:txBody>
                <a:bodyPr wrap="none" anchor="ctr"/>
                <a:lstStyle/>
                <a:p>
                  <a:endParaRPr lang="en-US"/>
                </a:p>
              </p:txBody>
            </p:sp>
          </p:grpSp>
          <p:grpSp>
            <p:nvGrpSpPr>
              <p:cNvPr id="7867" name="Group 16"/>
              <p:cNvGrpSpPr>
                <a:grpSpLocks/>
              </p:cNvGrpSpPr>
              <p:nvPr/>
            </p:nvGrpSpPr>
            <p:grpSpPr bwMode="auto">
              <a:xfrm>
                <a:off x="2946" y="3126"/>
                <a:ext cx="126" cy="92"/>
                <a:chOff x="2946" y="3126"/>
                <a:chExt cx="126" cy="92"/>
              </a:xfrm>
            </p:grpSpPr>
            <p:sp>
              <p:nvSpPr>
                <p:cNvPr id="7868" name="Freeform 17"/>
                <p:cNvSpPr>
                  <a:spLocks/>
                </p:cNvSpPr>
                <p:nvPr/>
              </p:nvSpPr>
              <p:spPr bwMode="auto">
                <a:xfrm>
                  <a:off x="2946" y="3181"/>
                  <a:ext cx="126" cy="37"/>
                </a:xfrm>
                <a:custGeom>
                  <a:avLst/>
                  <a:gdLst>
                    <a:gd name="T0" fmla="*/ 125 w 126"/>
                    <a:gd name="T1" fmla="*/ 18 h 37"/>
                    <a:gd name="T2" fmla="*/ 0 w 126"/>
                    <a:gd name="T3" fmla="*/ 36 h 37"/>
                    <a:gd name="T4" fmla="*/ 0 w 126"/>
                    <a:gd name="T5" fmla="*/ 26 h 37"/>
                    <a:gd name="T6" fmla="*/ 56 w 126"/>
                    <a:gd name="T7" fmla="*/ 23 h 37"/>
                    <a:gd name="T8" fmla="*/ 54 w 126"/>
                    <a:gd name="T9" fmla="*/ 0 h 37"/>
                    <a:gd name="T10" fmla="*/ 59 w 126"/>
                    <a:gd name="T11" fmla="*/ 0 h 37"/>
                    <a:gd name="T12" fmla="*/ 63 w 126"/>
                    <a:gd name="T13" fmla="*/ 23 h 37"/>
                    <a:gd name="T14" fmla="*/ 125 w 126"/>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7"/>
                    <a:gd name="T26" fmla="*/ 126 w 12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7">
                      <a:moveTo>
                        <a:pt x="125" y="18"/>
                      </a:moveTo>
                      <a:lnTo>
                        <a:pt x="0" y="36"/>
                      </a:lnTo>
                      <a:lnTo>
                        <a:pt x="0" y="26"/>
                      </a:lnTo>
                      <a:lnTo>
                        <a:pt x="56" y="23"/>
                      </a:lnTo>
                      <a:lnTo>
                        <a:pt x="54" y="0"/>
                      </a:lnTo>
                      <a:lnTo>
                        <a:pt x="59" y="0"/>
                      </a:lnTo>
                      <a:lnTo>
                        <a:pt x="63" y="23"/>
                      </a:lnTo>
                      <a:lnTo>
                        <a:pt x="125" y="18"/>
                      </a:lnTo>
                    </a:path>
                  </a:pathLst>
                </a:custGeom>
                <a:solidFill>
                  <a:srgbClr val="008000"/>
                </a:solidFill>
                <a:ln w="9525" cap="rnd">
                  <a:noFill/>
                  <a:round/>
                  <a:headEnd/>
                  <a:tailEnd/>
                </a:ln>
              </p:spPr>
              <p:txBody>
                <a:bodyPr/>
                <a:lstStyle/>
                <a:p>
                  <a:endParaRPr lang="en-US"/>
                </a:p>
              </p:txBody>
            </p:sp>
            <p:grpSp>
              <p:nvGrpSpPr>
                <p:cNvPr id="7869" name="Group 18"/>
                <p:cNvGrpSpPr>
                  <a:grpSpLocks/>
                </p:cNvGrpSpPr>
                <p:nvPr/>
              </p:nvGrpSpPr>
              <p:grpSpPr bwMode="auto">
                <a:xfrm>
                  <a:off x="2971" y="3126"/>
                  <a:ext cx="57" cy="60"/>
                  <a:chOff x="2971" y="3126"/>
                  <a:chExt cx="57" cy="60"/>
                </a:xfrm>
              </p:grpSpPr>
              <p:sp>
                <p:nvSpPr>
                  <p:cNvPr id="7870" name="Arc 19"/>
                  <p:cNvSpPr>
                    <a:spLocks/>
                  </p:cNvSpPr>
                  <p:nvPr/>
                </p:nvSpPr>
                <p:spPr bwMode="auto">
                  <a:xfrm rot="-7920000">
                    <a:off x="2970" y="3134"/>
                    <a:ext cx="48" cy="32"/>
                  </a:xfrm>
                  <a:custGeom>
                    <a:avLst/>
                    <a:gdLst>
                      <a:gd name="T0" fmla="*/ 0 w 21028"/>
                      <a:gd name="T1" fmla="*/ 0 h 15873"/>
                      <a:gd name="T2" fmla="*/ 0 w 21028"/>
                      <a:gd name="T3" fmla="*/ 0 h 15873"/>
                      <a:gd name="T4" fmla="*/ 0 w 21028"/>
                      <a:gd name="T5" fmla="*/ 0 h 15873"/>
                      <a:gd name="T6" fmla="*/ 0 60000 65536"/>
                      <a:gd name="T7" fmla="*/ 0 60000 65536"/>
                      <a:gd name="T8" fmla="*/ 0 60000 65536"/>
                      <a:gd name="T9" fmla="*/ 0 w 21028"/>
                      <a:gd name="T10" fmla="*/ 0 h 15873"/>
                      <a:gd name="T11" fmla="*/ 21028 w 21028"/>
                      <a:gd name="T12" fmla="*/ 15873 h 15873"/>
                    </a:gdLst>
                    <a:ahLst/>
                    <a:cxnLst>
                      <a:cxn ang="T6">
                        <a:pos x="T0" y="T1"/>
                      </a:cxn>
                      <a:cxn ang="T7">
                        <a:pos x="T2" y="T3"/>
                      </a:cxn>
                      <a:cxn ang="T8">
                        <a:pos x="T4" y="T5"/>
                      </a:cxn>
                    </a:cxnLst>
                    <a:rect l="T9" t="T10" r="T11" b="T12"/>
                    <a:pathLst>
                      <a:path w="21028" h="15873" fill="none" extrusionOk="0">
                        <a:moveTo>
                          <a:pt x="0" y="10933"/>
                        </a:moveTo>
                        <a:cubicBezTo>
                          <a:pt x="986" y="6733"/>
                          <a:pt x="3208" y="2925"/>
                          <a:pt x="6378" y="0"/>
                        </a:cubicBezTo>
                      </a:path>
                      <a:path w="21028" h="15873" stroke="0" extrusionOk="0">
                        <a:moveTo>
                          <a:pt x="0" y="10933"/>
                        </a:moveTo>
                        <a:cubicBezTo>
                          <a:pt x="986" y="6733"/>
                          <a:pt x="3208" y="2925"/>
                          <a:pt x="6378" y="0"/>
                        </a:cubicBezTo>
                        <a:lnTo>
                          <a:pt x="21028" y="15873"/>
                        </a:lnTo>
                        <a:close/>
                      </a:path>
                    </a:pathLst>
                  </a:custGeom>
                  <a:solidFill>
                    <a:srgbClr val="008000"/>
                  </a:solidFill>
                  <a:ln w="9525" cap="rnd">
                    <a:noFill/>
                    <a:round/>
                    <a:headEnd/>
                    <a:tailEnd/>
                  </a:ln>
                </p:spPr>
                <p:txBody>
                  <a:bodyPr wrap="none" anchor="ctr"/>
                  <a:lstStyle/>
                  <a:p>
                    <a:endParaRPr lang="en-US"/>
                  </a:p>
                </p:txBody>
              </p:sp>
              <p:sp>
                <p:nvSpPr>
                  <p:cNvPr id="7871" name="Arc 20"/>
                  <p:cNvSpPr>
                    <a:spLocks/>
                  </p:cNvSpPr>
                  <p:nvPr/>
                </p:nvSpPr>
                <p:spPr bwMode="auto">
                  <a:xfrm rot="-7920000">
                    <a:off x="2973" y="3130"/>
                    <a:ext cx="54" cy="57"/>
                  </a:xfrm>
                  <a:custGeom>
                    <a:avLst/>
                    <a:gdLst>
                      <a:gd name="T0" fmla="*/ 0 w 39378"/>
                      <a:gd name="T1" fmla="*/ 0 h 43145"/>
                      <a:gd name="T2" fmla="*/ 0 w 39378"/>
                      <a:gd name="T3" fmla="*/ 0 h 43145"/>
                      <a:gd name="T4" fmla="*/ 0 w 39378"/>
                      <a:gd name="T5" fmla="*/ 0 h 43145"/>
                      <a:gd name="T6" fmla="*/ 0 60000 65536"/>
                      <a:gd name="T7" fmla="*/ 0 60000 65536"/>
                      <a:gd name="T8" fmla="*/ 0 60000 65536"/>
                      <a:gd name="T9" fmla="*/ 0 w 39378"/>
                      <a:gd name="T10" fmla="*/ 0 h 43145"/>
                      <a:gd name="T11" fmla="*/ 39378 w 39378"/>
                      <a:gd name="T12" fmla="*/ 43145 h 43145"/>
                    </a:gdLst>
                    <a:ahLst/>
                    <a:cxnLst>
                      <a:cxn ang="T6">
                        <a:pos x="T0" y="T1"/>
                      </a:cxn>
                      <a:cxn ang="T7">
                        <a:pos x="T2" y="T3"/>
                      </a:cxn>
                      <a:cxn ang="T8">
                        <a:pos x="T4" y="T5"/>
                      </a:cxn>
                    </a:cxnLst>
                    <a:rect l="T9" t="T10" r="T11" b="T12"/>
                    <a:pathLst>
                      <a:path w="39378" h="43145" fill="none" extrusionOk="0">
                        <a:moveTo>
                          <a:pt x="20058" y="43144"/>
                        </a:moveTo>
                        <a:cubicBezTo>
                          <a:pt x="8755" y="42335"/>
                          <a:pt x="0" y="32931"/>
                          <a:pt x="0" y="21600"/>
                        </a:cubicBezTo>
                        <a:cubicBezTo>
                          <a:pt x="0" y="9670"/>
                          <a:pt x="9670" y="0"/>
                          <a:pt x="21600" y="0"/>
                        </a:cubicBezTo>
                        <a:cubicBezTo>
                          <a:pt x="28699" y="-1"/>
                          <a:pt x="35345" y="3488"/>
                          <a:pt x="39377" y="9332"/>
                        </a:cubicBezTo>
                      </a:path>
                      <a:path w="39378" h="43145" stroke="0" extrusionOk="0">
                        <a:moveTo>
                          <a:pt x="20058" y="43144"/>
                        </a:moveTo>
                        <a:cubicBezTo>
                          <a:pt x="8755" y="42335"/>
                          <a:pt x="0" y="32931"/>
                          <a:pt x="0" y="21600"/>
                        </a:cubicBezTo>
                        <a:cubicBezTo>
                          <a:pt x="0" y="9670"/>
                          <a:pt x="9670" y="0"/>
                          <a:pt x="21600" y="0"/>
                        </a:cubicBezTo>
                        <a:cubicBezTo>
                          <a:pt x="28699" y="-1"/>
                          <a:pt x="35345" y="3488"/>
                          <a:pt x="39377" y="933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175" name="Group 21"/>
            <p:cNvGrpSpPr>
              <a:grpSpLocks/>
            </p:cNvGrpSpPr>
            <p:nvPr/>
          </p:nvGrpSpPr>
          <p:grpSpPr bwMode="auto">
            <a:xfrm>
              <a:off x="2225" y="3015"/>
              <a:ext cx="238" cy="203"/>
              <a:chOff x="2225" y="3015"/>
              <a:chExt cx="238" cy="203"/>
            </a:xfrm>
          </p:grpSpPr>
          <p:grpSp>
            <p:nvGrpSpPr>
              <p:cNvPr id="7850" name="Group 22"/>
              <p:cNvGrpSpPr>
                <a:grpSpLocks/>
              </p:cNvGrpSpPr>
              <p:nvPr/>
            </p:nvGrpSpPr>
            <p:grpSpPr bwMode="auto">
              <a:xfrm>
                <a:off x="2225" y="3022"/>
                <a:ext cx="238" cy="150"/>
                <a:chOff x="2225" y="3022"/>
                <a:chExt cx="238" cy="150"/>
              </a:xfrm>
            </p:grpSpPr>
            <p:sp>
              <p:nvSpPr>
                <p:cNvPr id="7863" name="Freeform 23"/>
                <p:cNvSpPr>
                  <a:spLocks/>
                </p:cNvSpPr>
                <p:nvPr/>
              </p:nvSpPr>
              <p:spPr bwMode="auto">
                <a:xfrm>
                  <a:off x="2225" y="3098"/>
                  <a:ext cx="119" cy="74"/>
                </a:xfrm>
                <a:custGeom>
                  <a:avLst/>
                  <a:gdLst>
                    <a:gd name="T0" fmla="*/ 100 w 119"/>
                    <a:gd name="T1" fmla="*/ 71 h 74"/>
                    <a:gd name="T2" fmla="*/ 85 w 119"/>
                    <a:gd name="T3" fmla="*/ 71 h 74"/>
                    <a:gd name="T4" fmla="*/ 77 w 119"/>
                    <a:gd name="T5" fmla="*/ 73 h 74"/>
                    <a:gd name="T6" fmla="*/ 70 w 119"/>
                    <a:gd name="T7" fmla="*/ 71 h 74"/>
                    <a:gd name="T8" fmla="*/ 65 w 119"/>
                    <a:gd name="T9" fmla="*/ 69 h 74"/>
                    <a:gd name="T10" fmla="*/ 59 w 119"/>
                    <a:gd name="T11" fmla="*/ 68 h 74"/>
                    <a:gd name="T12" fmla="*/ 52 w 119"/>
                    <a:gd name="T13" fmla="*/ 66 h 74"/>
                    <a:gd name="T14" fmla="*/ 46 w 119"/>
                    <a:gd name="T15" fmla="*/ 63 h 74"/>
                    <a:gd name="T16" fmla="*/ 38 w 119"/>
                    <a:gd name="T17" fmla="*/ 58 h 74"/>
                    <a:gd name="T18" fmla="*/ 32 w 119"/>
                    <a:gd name="T19" fmla="*/ 52 h 74"/>
                    <a:gd name="T20" fmla="*/ 25 w 119"/>
                    <a:gd name="T21" fmla="*/ 46 h 74"/>
                    <a:gd name="T22" fmla="*/ 17 w 119"/>
                    <a:gd name="T23" fmla="*/ 41 h 74"/>
                    <a:gd name="T24" fmla="*/ 6 w 119"/>
                    <a:gd name="T25" fmla="*/ 28 h 74"/>
                    <a:gd name="T26" fmla="*/ 0 w 119"/>
                    <a:gd name="T27" fmla="*/ 23 h 74"/>
                    <a:gd name="T28" fmla="*/ 16 w 119"/>
                    <a:gd name="T29" fmla="*/ 15 h 74"/>
                    <a:gd name="T30" fmla="*/ 21 w 119"/>
                    <a:gd name="T31" fmla="*/ 12 h 74"/>
                    <a:gd name="T32" fmla="*/ 28 w 119"/>
                    <a:gd name="T33" fmla="*/ 10 h 74"/>
                    <a:gd name="T34" fmla="*/ 35 w 119"/>
                    <a:gd name="T35" fmla="*/ 7 h 74"/>
                    <a:gd name="T36" fmla="*/ 43 w 119"/>
                    <a:gd name="T37" fmla="*/ 5 h 74"/>
                    <a:gd name="T38" fmla="*/ 51 w 119"/>
                    <a:gd name="T39" fmla="*/ 3 h 74"/>
                    <a:gd name="T40" fmla="*/ 59 w 119"/>
                    <a:gd name="T41" fmla="*/ 1 h 74"/>
                    <a:gd name="T42" fmla="*/ 75 w 119"/>
                    <a:gd name="T43" fmla="*/ 0 h 74"/>
                    <a:gd name="T44" fmla="*/ 89 w 119"/>
                    <a:gd name="T45" fmla="*/ 1 h 74"/>
                    <a:gd name="T46" fmla="*/ 101 w 119"/>
                    <a:gd name="T47" fmla="*/ 4 h 74"/>
                    <a:gd name="T48" fmla="*/ 118 w 119"/>
                    <a:gd name="T49" fmla="*/ 13 h 74"/>
                    <a:gd name="T50" fmla="*/ 100 w 119"/>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74"/>
                    <a:gd name="T80" fmla="*/ 119 w 11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74">
                      <a:moveTo>
                        <a:pt x="100" y="71"/>
                      </a:moveTo>
                      <a:lnTo>
                        <a:pt x="85" y="71"/>
                      </a:lnTo>
                      <a:lnTo>
                        <a:pt x="77" y="73"/>
                      </a:lnTo>
                      <a:lnTo>
                        <a:pt x="70" y="71"/>
                      </a:lnTo>
                      <a:lnTo>
                        <a:pt x="65" y="69"/>
                      </a:lnTo>
                      <a:lnTo>
                        <a:pt x="59" y="68"/>
                      </a:lnTo>
                      <a:lnTo>
                        <a:pt x="52" y="66"/>
                      </a:lnTo>
                      <a:lnTo>
                        <a:pt x="46" y="63"/>
                      </a:lnTo>
                      <a:lnTo>
                        <a:pt x="38" y="58"/>
                      </a:lnTo>
                      <a:lnTo>
                        <a:pt x="32" y="52"/>
                      </a:lnTo>
                      <a:lnTo>
                        <a:pt x="25" y="46"/>
                      </a:lnTo>
                      <a:lnTo>
                        <a:pt x="17" y="41"/>
                      </a:lnTo>
                      <a:lnTo>
                        <a:pt x="6" y="28"/>
                      </a:lnTo>
                      <a:lnTo>
                        <a:pt x="0" y="23"/>
                      </a:lnTo>
                      <a:lnTo>
                        <a:pt x="16" y="15"/>
                      </a:lnTo>
                      <a:lnTo>
                        <a:pt x="21" y="12"/>
                      </a:lnTo>
                      <a:lnTo>
                        <a:pt x="28" y="10"/>
                      </a:lnTo>
                      <a:lnTo>
                        <a:pt x="35" y="7"/>
                      </a:lnTo>
                      <a:lnTo>
                        <a:pt x="43" y="5"/>
                      </a:lnTo>
                      <a:lnTo>
                        <a:pt x="51" y="3"/>
                      </a:lnTo>
                      <a:lnTo>
                        <a:pt x="59" y="1"/>
                      </a:lnTo>
                      <a:lnTo>
                        <a:pt x="75" y="0"/>
                      </a:lnTo>
                      <a:lnTo>
                        <a:pt x="89" y="1"/>
                      </a:lnTo>
                      <a:lnTo>
                        <a:pt x="101" y="4"/>
                      </a:lnTo>
                      <a:lnTo>
                        <a:pt x="118" y="13"/>
                      </a:lnTo>
                      <a:lnTo>
                        <a:pt x="100"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864" name="Freeform 24"/>
                <p:cNvSpPr>
                  <a:spLocks/>
                </p:cNvSpPr>
                <p:nvPr/>
              </p:nvSpPr>
              <p:spPr bwMode="auto">
                <a:xfrm>
                  <a:off x="2350" y="3022"/>
                  <a:ext cx="113" cy="112"/>
                </a:xfrm>
                <a:custGeom>
                  <a:avLst/>
                  <a:gdLst>
                    <a:gd name="T0" fmla="*/ 69 w 113"/>
                    <a:gd name="T1" fmla="*/ 111 h 112"/>
                    <a:gd name="T2" fmla="*/ 78 w 113"/>
                    <a:gd name="T3" fmla="*/ 105 h 112"/>
                    <a:gd name="T4" fmla="*/ 83 w 113"/>
                    <a:gd name="T5" fmla="*/ 99 h 112"/>
                    <a:gd name="T6" fmla="*/ 91 w 113"/>
                    <a:gd name="T7" fmla="*/ 92 h 112"/>
                    <a:gd name="T8" fmla="*/ 95 w 113"/>
                    <a:gd name="T9" fmla="*/ 88 h 112"/>
                    <a:gd name="T10" fmla="*/ 99 w 113"/>
                    <a:gd name="T11" fmla="*/ 83 h 112"/>
                    <a:gd name="T12" fmla="*/ 104 w 113"/>
                    <a:gd name="T13" fmla="*/ 76 h 112"/>
                    <a:gd name="T14" fmla="*/ 106 w 113"/>
                    <a:gd name="T15" fmla="*/ 69 h 112"/>
                    <a:gd name="T16" fmla="*/ 108 w 113"/>
                    <a:gd name="T17" fmla="*/ 60 h 112"/>
                    <a:gd name="T18" fmla="*/ 110 w 113"/>
                    <a:gd name="T19" fmla="*/ 53 h 112"/>
                    <a:gd name="T20" fmla="*/ 112 w 113"/>
                    <a:gd name="T21" fmla="*/ 45 h 112"/>
                    <a:gd name="T22" fmla="*/ 112 w 113"/>
                    <a:gd name="T23" fmla="*/ 32 h 112"/>
                    <a:gd name="T24" fmla="*/ 96 w 113"/>
                    <a:gd name="T25" fmla="*/ 36 h 112"/>
                    <a:gd name="T26" fmla="*/ 91 w 113"/>
                    <a:gd name="T27" fmla="*/ 40 h 112"/>
                    <a:gd name="T28" fmla="*/ 81 w 113"/>
                    <a:gd name="T29" fmla="*/ 43 h 112"/>
                    <a:gd name="T30" fmla="*/ 76 w 113"/>
                    <a:gd name="T31" fmla="*/ 45 h 112"/>
                    <a:gd name="T32" fmla="*/ 69 w 113"/>
                    <a:gd name="T33" fmla="*/ 50 h 112"/>
                    <a:gd name="T34" fmla="*/ 62 w 113"/>
                    <a:gd name="T35" fmla="*/ 53 h 112"/>
                    <a:gd name="T36" fmla="*/ 57 w 113"/>
                    <a:gd name="T37" fmla="*/ 57 h 112"/>
                    <a:gd name="T38" fmla="*/ 51 w 113"/>
                    <a:gd name="T39" fmla="*/ 60 h 112"/>
                    <a:gd name="T40" fmla="*/ 61 w 113"/>
                    <a:gd name="T41" fmla="*/ 49 h 112"/>
                    <a:gd name="T42" fmla="*/ 65 w 113"/>
                    <a:gd name="T43" fmla="*/ 43 h 112"/>
                    <a:gd name="T44" fmla="*/ 66 w 113"/>
                    <a:gd name="T45" fmla="*/ 36 h 112"/>
                    <a:gd name="T46" fmla="*/ 67 w 113"/>
                    <a:gd name="T47" fmla="*/ 29 h 112"/>
                    <a:gd name="T48" fmla="*/ 67 w 113"/>
                    <a:gd name="T49" fmla="*/ 21 h 112"/>
                    <a:gd name="T50" fmla="*/ 66 w 113"/>
                    <a:gd name="T51" fmla="*/ 12 h 112"/>
                    <a:gd name="T52" fmla="*/ 65 w 113"/>
                    <a:gd name="T53" fmla="*/ 0 h 112"/>
                    <a:gd name="T54" fmla="*/ 56 w 113"/>
                    <a:gd name="T55" fmla="*/ 4 h 112"/>
                    <a:gd name="T56" fmla="*/ 47 w 113"/>
                    <a:gd name="T57" fmla="*/ 9 h 112"/>
                    <a:gd name="T58" fmla="*/ 41 w 113"/>
                    <a:gd name="T59" fmla="*/ 12 h 112"/>
                    <a:gd name="T60" fmla="*/ 35 w 113"/>
                    <a:gd name="T61" fmla="*/ 16 h 112"/>
                    <a:gd name="T62" fmla="*/ 27 w 113"/>
                    <a:gd name="T63" fmla="*/ 19 h 112"/>
                    <a:gd name="T64" fmla="*/ 20 w 113"/>
                    <a:gd name="T65" fmla="*/ 26 h 112"/>
                    <a:gd name="T66" fmla="*/ 0 w 113"/>
                    <a:gd name="T67" fmla="*/ 42 h 112"/>
                    <a:gd name="T68" fmla="*/ 69 w 113"/>
                    <a:gd name="T69" fmla="*/ 111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2"/>
                    <a:gd name="T107" fmla="*/ 113 w 11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2">
                      <a:moveTo>
                        <a:pt x="69" y="111"/>
                      </a:moveTo>
                      <a:lnTo>
                        <a:pt x="78" y="105"/>
                      </a:lnTo>
                      <a:lnTo>
                        <a:pt x="83" y="99"/>
                      </a:lnTo>
                      <a:lnTo>
                        <a:pt x="91" y="92"/>
                      </a:lnTo>
                      <a:lnTo>
                        <a:pt x="95" y="88"/>
                      </a:lnTo>
                      <a:lnTo>
                        <a:pt x="99" y="83"/>
                      </a:lnTo>
                      <a:lnTo>
                        <a:pt x="104" y="76"/>
                      </a:lnTo>
                      <a:lnTo>
                        <a:pt x="106" y="69"/>
                      </a:lnTo>
                      <a:lnTo>
                        <a:pt x="108" y="60"/>
                      </a:lnTo>
                      <a:lnTo>
                        <a:pt x="110" y="53"/>
                      </a:lnTo>
                      <a:lnTo>
                        <a:pt x="112" y="45"/>
                      </a:lnTo>
                      <a:lnTo>
                        <a:pt x="112" y="32"/>
                      </a:lnTo>
                      <a:lnTo>
                        <a:pt x="96" y="36"/>
                      </a:lnTo>
                      <a:lnTo>
                        <a:pt x="91" y="40"/>
                      </a:lnTo>
                      <a:lnTo>
                        <a:pt x="81" y="43"/>
                      </a:lnTo>
                      <a:lnTo>
                        <a:pt x="76" y="45"/>
                      </a:lnTo>
                      <a:lnTo>
                        <a:pt x="69" y="50"/>
                      </a:lnTo>
                      <a:lnTo>
                        <a:pt x="62" y="53"/>
                      </a:lnTo>
                      <a:lnTo>
                        <a:pt x="57" y="57"/>
                      </a:lnTo>
                      <a:lnTo>
                        <a:pt x="51" y="60"/>
                      </a:lnTo>
                      <a:lnTo>
                        <a:pt x="61" y="49"/>
                      </a:lnTo>
                      <a:lnTo>
                        <a:pt x="65" y="43"/>
                      </a:lnTo>
                      <a:lnTo>
                        <a:pt x="66" y="36"/>
                      </a:lnTo>
                      <a:lnTo>
                        <a:pt x="67" y="29"/>
                      </a:lnTo>
                      <a:lnTo>
                        <a:pt x="67" y="21"/>
                      </a:lnTo>
                      <a:lnTo>
                        <a:pt x="66" y="12"/>
                      </a:lnTo>
                      <a:lnTo>
                        <a:pt x="65" y="0"/>
                      </a:lnTo>
                      <a:lnTo>
                        <a:pt x="56" y="4"/>
                      </a:lnTo>
                      <a:lnTo>
                        <a:pt x="47" y="9"/>
                      </a:lnTo>
                      <a:lnTo>
                        <a:pt x="41" y="12"/>
                      </a:lnTo>
                      <a:lnTo>
                        <a:pt x="35" y="16"/>
                      </a:lnTo>
                      <a:lnTo>
                        <a:pt x="27" y="19"/>
                      </a:lnTo>
                      <a:lnTo>
                        <a:pt x="20" y="26"/>
                      </a:lnTo>
                      <a:lnTo>
                        <a:pt x="0" y="42"/>
                      </a:lnTo>
                      <a:lnTo>
                        <a:pt x="69" y="11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851" name="Group 25"/>
              <p:cNvGrpSpPr>
                <a:grpSpLocks/>
              </p:cNvGrpSpPr>
              <p:nvPr/>
            </p:nvGrpSpPr>
            <p:grpSpPr bwMode="auto">
              <a:xfrm>
                <a:off x="2277" y="3015"/>
                <a:ext cx="152" cy="160"/>
                <a:chOff x="2277" y="3015"/>
                <a:chExt cx="152" cy="160"/>
              </a:xfrm>
            </p:grpSpPr>
            <p:sp>
              <p:nvSpPr>
                <p:cNvPr id="7857" name="Oval 26"/>
                <p:cNvSpPr>
                  <a:spLocks noChangeArrowheads="1"/>
                </p:cNvSpPr>
                <p:nvPr/>
              </p:nvSpPr>
              <p:spPr bwMode="auto">
                <a:xfrm rot="-7920000">
                  <a:off x="2280" y="3020"/>
                  <a:ext cx="111" cy="101"/>
                </a:xfrm>
                <a:prstGeom prst="ellipse">
                  <a:avLst/>
                </a:prstGeom>
                <a:solidFill>
                  <a:srgbClr val="000000"/>
                </a:solidFill>
                <a:ln w="9525">
                  <a:noFill/>
                  <a:round/>
                  <a:headEnd/>
                  <a:tailEnd/>
                </a:ln>
              </p:spPr>
              <p:txBody>
                <a:bodyPr wrap="none" anchor="ctr"/>
                <a:lstStyle/>
                <a:p>
                  <a:endParaRPr lang="en-US"/>
                </a:p>
              </p:txBody>
            </p:sp>
            <p:sp>
              <p:nvSpPr>
                <p:cNvPr id="7858" name="Oval 27"/>
                <p:cNvSpPr>
                  <a:spLocks noChangeArrowheads="1"/>
                </p:cNvSpPr>
                <p:nvPr/>
              </p:nvSpPr>
              <p:spPr bwMode="auto">
                <a:xfrm rot="-7920000">
                  <a:off x="2273" y="3081"/>
                  <a:ext cx="98" cy="90"/>
                </a:xfrm>
                <a:prstGeom prst="ellipse">
                  <a:avLst/>
                </a:prstGeom>
                <a:solidFill>
                  <a:srgbClr val="000000"/>
                </a:solidFill>
                <a:ln w="9525">
                  <a:noFill/>
                  <a:round/>
                  <a:headEnd/>
                  <a:tailEnd/>
                </a:ln>
              </p:spPr>
              <p:txBody>
                <a:bodyPr wrap="none" anchor="ctr"/>
                <a:lstStyle/>
                <a:p>
                  <a:endParaRPr lang="en-US"/>
                </a:p>
              </p:txBody>
            </p:sp>
            <p:sp>
              <p:nvSpPr>
                <p:cNvPr id="7859" name="Oval 28"/>
                <p:cNvSpPr>
                  <a:spLocks noChangeArrowheads="1"/>
                </p:cNvSpPr>
                <p:nvPr/>
              </p:nvSpPr>
              <p:spPr bwMode="auto">
                <a:xfrm rot="-7920000">
                  <a:off x="2342" y="3075"/>
                  <a:ext cx="91" cy="83"/>
                </a:xfrm>
                <a:prstGeom prst="ellipse">
                  <a:avLst/>
                </a:prstGeom>
                <a:solidFill>
                  <a:srgbClr val="000000"/>
                </a:solidFill>
                <a:ln w="9525">
                  <a:noFill/>
                  <a:round/>
                  <a:headEnd/>
                  <a:tailEnd/>
                </a:ln>
              </p:spPr>
              <p:txBody>
                <a:bodyPr wrap="none" anchor="ctr"/>
                <a:lstStyle/>
                <a:p>
                  <a:endParaRPr lang="en-US"/>
                </a:p>
              </p:txBody>
            </p:sp>
            <p:sp>
              <p:nvSpPr>
                <p:cNvPr id="7860" name="Oval 29"/>
                <p:cNvSpPr>
                  <a:spLocks noChangeArrowheads="1"/>
                </p:cNvSpPr>
                <p:nvPr/>
              </p:nvSpPr>
              <p:spPr bwMode="auto">
                <a:xfrm rot="-7920000">
                  <a:off x="2280" y="3088"/>
                  <a:ext cx="85" cy="78"/>
                </a:xfrm>
                <a:prstGeom prst="ellipse">
                  <a:avLst/>
                </a:prstGeom>
                <a:solidFill>
                  <a:srgbClr val="FFFFFF"/>
                </a:solidFill>
                <a:ln w="9525">
                  <a:noFill/>
                  <a:round/>
                  <a:headEnd/>
                  <a:tailEnd/>
                </a:ln>
              </p:spPr>
              <p:txBody>
                <a:bodyPr wrap="none" anchor="ctr"/>
                <a:lstStyle/>
                <a:p>
                  <a:endParaRPr lang="en-US"/>
                </a:p>
              </p:txBody>
            </p:sp>
            <p:sp>
              <p:nvSpPr>
                <p:cNvPr id="7861" name="Oval 30"/>
                <p:cNvSpPr>
                  <a:spLocks noChangeArrowheads="1"/>
                </p:cNvSpPr>
                <p:nvPr/>
              </p:nvSpPr>
              <p:spPr bwMode="auto">
                <a:xfrm rot="-7920000">
                  <a:off x="2345" y="3080"/>
                  <a:ext cx="79" cy="73"/>
                </a:xfrm>
                <a:prstGeom prst="ellipse">
                  <a:avLst/>
                </a:prstGeom>
                <a:solidFill>
                  <a:srgbClr val="FFFFFF"/>
                </a:solidFill>
                <a:ln w="9525">
                  <a:noFill/>
                  <a:round/>
                  <a:headEnd/>
                  <a:tailEnd/>
                </a:ln>
              </p:spPr>
              <p:txBody>
                <a:bodyPr wrap="none" anchor="ctr"/>
                <a:lstStyle/>
                <a:p>
                  <a:endParaRPr lang="en-US"/>
                </a:p>
              </p:txBody>
            </p:sp>
            <p:sp>
              <p:nvSpPr>
                <p:cNvPr id="7862" name="Oval 31"/>
                <p:cNvSpPr>
                  <a:spLocks noChangeArrowheads="1"/>
                </p:cNvSpPr>
                <p:nvPr/>
              </p:nvSpPr>
              <p:spPr bwMode="auto">
                <a:xfrm rot="-7920000">
                  <a:off x="2287" y="3026"/>
                  <a:ext cx="96" cy="86"/>
                </a:xfrm>
                <a:prstGeom prst="ellipse">
                  <a:avLst/>
                </a:prstGeom>
                <a:solidFill>
                  <a:srgbClr val="FFFFFF"/>
                </a:solidFill>
                <a:ln w="9525">
                  <a:noFill/>
                  <a:round/>
                  <a:headEnd/>
                  <a:tailEnd/>
                </a:ln>
              </p:spPr>
              <p:txBody>
                <a:bodyPr wrap="none" anchor="ctr"/>
                <a:lstStyle/>
                <a:p>
                  <a:endParaRPr lang="en-US"/>
                </a:p>
              </p:txBody>
            </p:sp>
          </p:grpSp>
          <p:grpSp>
            <p:nvGrpSpPr>
              <p:cNvPr id="7852" name="Group 32"/>
              <p:cNvGrpSpPr>
                <a:grpSpLocks/>
              </p:cNvGrpSpPr>
              <p:nvPr/>
            </p:nvGrpSpPr>
            <p:grpSpPr bwMode="auto">
              <a:xfrm>
                <a:off x="2312" y="3126"/>
                <a:ext cx="126" cy="92"/>
                <a:chOff x="2312" y="3126"/>
                <a:chExt cx="126" cy="92"/>
              </a:xfrm>
            </p:grpSpPr>
            <p:sp>
              <p:nvSpPr>
                <p:cNvPr id="7853" name="Freeform 33"/>
                <p:cNvSpPr>
                  <a:spLocks/>
                </p:cNvSpPr>
                <p:nvPr/>
              </p:nvSpPr>
              <p:spPr bwMode="auto">
                <a:xfrm>
                  <a:off x="2312" y="3181"/>
                  <a:ext cx="126" cy="37"/>
                </a:xfrm>
                <a:custGeom>
                  <a:avLst/>
                  <a:gdLst>
                    <a:gd name="T0" fmla="*/ 125 w 126"/>
                    <a:gd name="T1" fmla="*/ 18 h 37"/>
                    <a:gd name="T2" fmla="*/ 0 w 126"/>
                    <a:gd name="T3" fmla="*/ 36 h 37"/>
                    <a:gd name="T4" fmla="*/ 0 w 126"/>
                    <a:gd name="T5" fmla="*/ 26 h 37"/>
                    <a:gd name="T6" fmla="*/ 56 w 126"/>
                    <a:gd name="T7" fmla="*/ 23 h 37"/>
                    <a:gd name="T8" fmla="*/ 54 w 126"/>
                    <a:gd name="T9" fmla="*/ 0 h 37"/>
                    <a:gd name="T10" fmla="*/ 59 w 126"/>
                    <a:gd name="T11" fmla="*/ 0 h 37"/>
                    <a:gd name="T12" fmla="*/ 63 w 126"/>
                    <a:gd name="T13" fmla="*/ 23 h 37"/>
                    <a:gd name="T14" fmla="*/ 125 w 126"/>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7"/>
                    <a:gd name="T26" fmla="*/ 126 w 12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7">
                      <a:moveTo>
                        <a:pt x="125" y="18"/>
                      </a:moveTo>
                      <a:lnTo>
                        <a:pt x="0" y="36"/>
                      </a:lnTo>
                      <a:lnTo>
                        <a:pt x="0" y="26"/>
                      </a:lnTo>
                      <a:lnTo>
                        <a:pt x="56" y="23"/>
                      </a:lnTo>
                      <a:lnTo>
                        <a:pt x="54" y="0"/>
                      </a:lnTo>
                      <a:lnTo>
                        <a:pt x="59" y="0"/>
                      </a:lnTo>
                      <a:lnTo>
                        <a:pt x="63" y="23"/>
                      </a:lnTo>
                      <a:lnTo>
                        <a:pt x="125" y="18"/>
                      </a:lnTo>
                    </a:path>
                  </a:pathLst>
                </a:custGeom>
                <a:solidFill>
                  <a:srgbClr val="008000"/>
                </a:solidFill>
                <a:ln w="9525" cap="rnd">
                  <a:noFill/>
                  <a:round/>
                  <a:headEnd/>
                  <a:tailEnd/>
                </a:ln>
              </p:spPr>
              <p:txBody>
                <a:bodyPr/>
                <a:lstStyle/>
                <a:p>
                  <a:endParaRPr lang="en-US"/>
                </a:p>
              </p:txBody>
            </p:sp>
            <p:grpSp>
              <p:nvGrpSpPr>
                <p:cNvPr id="7854" name="Group 34"/>
                <p:cNvGrpSpPr>
                  <a:grpSpLocks/>
                </p:cNvGrpSpPr>
                <p:nvPr/>
              </p:nvGrpSpPr>
              <p:grpSpPr bwMode="auto">
                <a:xfrm>
                  <a:off x="2337" y="3126"/>
                  <a:ext cx="57" cy="60"/>
                  <a:chOff x="2337" y="3126"/>
                  <a:chExt cx="57" cy="60"/>
                </a:xfrm>
              </p:grpSpPr>
              <p:sp>
                <p:nvSpPr>
                  <p:cNvPr id="7855" name="Arc 35"/>
                  <p:cNvSpPr>
                    <a:spLocks/>
                  </p:cNvSpPr>
                  <p:nvPr/>
                </p:nvSpPr>
                <p:spPr bwMode="auto">
                  <a:xfrm rot="-7920000">
                    <a:off x="2337" y="3134"/>
                    <a:ext cx="48" cy="32"/>
                  </a:xfrm>
                  <a:custGeom>
                    <a:avLst/>
                    <a:gdLst>
                      <a:gd name="T0" fmla="*/ 0 w 21028"/>
                      <a:gd name="T1" fmla="*/ 0 h 15873"/>
                      <a:gd name="T2" fmla="*/ 0 w 21028"/>
                      <a:gd name="T3" fmla="*/ 0 h 15873"/>
                      <a:gd name="T4" fmla="*/ 0 w 21028"/>
                      <a:gd name="T5" fmla="*/ 0 h 15873"/>
                      <a:gd name="T6" fmla="*/ 0 60000 65536"/>
                      <a:gd name="T7" fmla="*/ 0 60000 65536"/>
                      <a:gd name="T8" fmla="*/ 0 60000 65536"/>
                      <a:gd name="T9" fmla="*/ 0 w 21028"/>
                      <a:gd name="T10" fmla="*/ 0 h 15873"/>
                      <a:gd name="T11" fmla="*/ 21028 w 21028"/>
                      <a:gd name="T12" fmla="*/ 15873 h 15873"/>
                    </a:gdLst>
                    <a:ahLst/>
                    <a:cxnLst>
                      <a:cxn ang="T6">
                        <a:pos x="T0" y="T1"/>
                      </a:cxn>
                      <a:cxn ang="T7">
                        <a:pos x="T2" y="T3"/>
                      </a:cxn>
                      <a:cxn ang="T8">
                        <a:pos x="T4" y="T5"/>
                      </a:cxn>
                    </a:cxnLst>
                    <a:rect l="T9" t="T10" r="T11" b="T12"/>
                    <a:pathLst>
                      <a:path w="21028" h="15873" fill="none" extrusionOk="0">
                        <a:moveTo>
                          <a:pt x="0" y="10933"/>
                        </a:moveTo>
                        <a:cubicBezTo>
                          <a:pt x="986" y="6733"/>
                          <a:pt x="3208" y="2925"/>
                          <a:pt x="6378" y="0"/>
                        </a:cubicBezTo>
                      </a:path>
                      <a:path w="21028" h="15873" stroke="0" extrusionOk="0">
                        <a:moveTo>
                          <a:pt x="0" y="10933"/>
                        </a:moveTo>
                        <a:cubicBezTo>
                          <a:pt x="986" y="6733"/>
                          <a:pt x="3208" y="2925"/>
                          <a:pt x="6378" y="0"/>
                        </a:cubicBezTo>
                        <a:lnTo>
                          <a:pt x="21028" y="15873"/>
                        </a:lnTo>
                        <a:close/>
                      </a:path>
                    </a:pathLst>
                  </a:custGeom>
                  <a:solidFill>
                    <a:srgbClr val="008000"/>
                  </a:solidFill>
                  <a:ln w="9525" cap="rnd">
                    <a:noFill/>
                    <a:round/>
                    <a:headEnd/>
                    <a:tailEnd/>
                  </a:ln>
                </p:spPr>
                <p:txBody>
                  <a:bodyPr wrap="none" anchor="ctr"/>
                  <a:lstStyle/>
                  <a:p>
                    <a:endParaRPr lang="en-US"/>
                  </a:p>
                </p:txBody>
              </p:sp>
              <p:sp>
                <p:nvSpPr>
                  <p:cNvPr id="7856" name="Arc 36"/>
                  <p:cNvSpPr>
                    <a:spLocks/>
                  </p:cNvSpPr>
                  <p:nvPr/>
                </p:nvSpPr>
                <p:spPr bwMode="auto">
                  <a:xfrm rot="-7920000">
                    <a:off x="2338" y="3130"/>
                    <a:ext cx="55" cy="57"/>
                  </a:xfrm>
                  <a:custGeom>
                    <a:avLst/>
                    <a:gdLst>
                      <a:gd name="T0" fmla="*/ 0 w 39514"/>
                      <a:gd name="T1" fmla="*/ 0 h 43187"/>
                      <a:gd name="T2" fmla="*/ 0 w 39514"/>
                      <a:gd name="T3" fmla="*/ 0 h 43187"/>
                      <a:gd name="T4" fmla="*/ 0 w 39514"/>
                      <a:gd name="T5" fmla="*/ 0 h 43187"/>
                      <a:gd name="T6" fmla="*/ 0 60000 65536"/>
                      <a:gd name="T7" fmla="*/ 0 60000 65536"/>
                      <a:gd name="T8" fmla="*/ 0 60000 65536"/>
                      <a:gd name="T9" fmla="*/ 0 w 39514"/>
                      <a:gd name="T10" fmla="*/ 0 h 43187"/>
                      <a:gd name="T11" fmla="*/ 39514 w 39514"/>
                      <a:gd name="T12" fmla="*/ 43187 h 43187"/>
                    </a:gdLst>
                    <a:ahLst/>
                    <a:cxnLst>
                      <a:cxn ang="T6">
                        <a:pos x="T0" y="T1"/>
                      </a:cxn>
                      <a:cxn ang="T7">
                        <a:pos x="T2" y="T3"/>
                      </a:cxn>
                      <a:cxn ang="T8">
                        <a:pos x="T4" y="T5"/>
                      </a:cxn>
                    </a:cxnLst>
                    <a:rect l="T9" t="T10" r="T11" b="T12"/>
                    <a:pathLst>
                      <a:path w="39514" h="43187" fill="none" extrusionOk="0">
                        <a:moveTo>
                          <a:pt x="20840" y="43186"/>
                        </a:moveTo>
                        <a:cubicBezTo>
                          <a:pt x="9213" y="42777"/>
                          <a:pt x="0" y="33233"/>
                          <a:pt x="0" y="21600"/>
                        </a:cubicBezTo>
                        <a:cubicBezTo>
                          <a:pt x="0" y="9670"/>
                          <a:pt x="9670" y="0"/>
                          <a:pt x="21600" y="0"/>
                        </a:cubicBezTo>
                        <a:cubicBezTo>
                          <a:pt x="28785" y="-1"/>
                          <a:pt x="35499" y="3572"/>
                          <a:pt x="39514" y="9531"/>
                        </a:cubicBezTo>
                      </a:path>
                      <a:path w="39514" h="43187" stroke="0" extrusionOk="0">
                        <a:moveTo>
                          <a:pt x="20840" y="43186"/>
                        </a:moveTo>
                        <a:cubicBezTo>
                          <a:pt x="9213" y="42777"/>
                          <a:pt x="0" y="33233"/>
                          <a:pt x="0" y="21600"/>
                        </a:cubicBezTo>
                        <a:cubicBezTo>
                          <a:pt x="0" y="9670"/>
                          <a:pt x="9670" y="0"/>
                          <a:pt x="21600" y="0"/>
                        </a:cubicBezTo>
                        <a:cubicBezTo>
                          <a:pt x="28785" y="-1"/>
                          <a:pt x="35499" y="3572"/>
                          <a:pt x="39514" y="9531"/>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sp>
          <p:nvSpPr>
            <p:cNvPr id="7176" name="Line 37"/>
            <p:cNvSpPr>
              <a:spLocks noChangeShapeType="1"/>
            </p:cNvSpPr>
            <p:nvPr/>
          </p:nvSpPr>
          <p:spPr bwMode="auto">
            <a:xfrm>
              <a:off x="1302" y="1044"/>
              <a:ext cx="0" cy="238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77" name="Line 38"/>
            <p:cNvSpPr>
              <a:spLocks noChangeShapeType="1"/>
            </p:cNvSpPr>
            <p:nvPr/>
          </p:nvSpPr>
          <p:spPr bwMode="auto">
            <a:xfrm>
              <a:off x="1302" y="3429"/>
              <a:ext cx="280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78" name="Line 39"/>
            <p:cNvSpPr>
              <a:spLocks noChangeShapeType="1"/>
            </p:cNvSpPr>
            <p:nvPr/>
          </p:nvSpPr>
          <p:spPr bwMode="auto">
            <a:xfrm>
              <a:off x="1302" y="2956"/>
              <a:ext cx="1041"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179" name="Line 40"/>
            <p:cNvSpPr>
              <a:spLocks noChangeShapeType="1"/>
            </p:cNvSpPr>
            <p:nvPr/>
          </p:nvSpPr>
          <p:spPr bwMode="auto">
            <a:xfrm>
              <a:off x="1302" y="2545"/>
              <a:ext cx="1493"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180" name="Line 41"/>
            <p:cNvSpPr>
              <a:spLocks noChangeShapeType="1"/>
            </p:cNvSpPr>
            <p:nvPr/>
          </p:nvSpPr>
          <p:spPr bwMode="auto">
            <a:xfrm>
              <a:off x="1302" y="2134"/>
              <a:ext cx="1946"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181" name="Line 42"/>
            <p:cNvSpPr>
              <a:spLocks noChangeShapeType="1"/>
            </p:cNvSpPr>
            <p:nvPr/>
          </p:nvSpPr>
          <p:spPr bwMode="auto">
            <a:xfrm>
              <a:off x="1302" y="1599"/>
              <a:ext cx="2307"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182" name="Line 43"/>
            <p:cNvSpPr>
              <a:spLocks noChangeShapeType="1"/>
            </p:cNvSpPr>
            <p:nvPr/>
          </p:nvSpPr>
          <p:spPr bwMode="auto">
            <a:xfrm>
              <a:off x="1302" y="3224"/>
              <a:ext cx="1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83" name="Line 44"/>
            <p:cNvSpPr>
              <a:spLocks noChangeShapeType="1"/>
            </p:cNvSpPr>
            <p:nvPr/>
          </p:nvSpPr>
          <p:spPr bwMode="auto">
            <a:xfrm>
              <a:off x="1302" y="1125"/>
              <a:ext cx="2489"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184" name="Rectangle 45"/>
            <p:cNvSpPr>
              <a:spLocks noChangeArrowheads="1"/>
            </p:cNvSpPr>
            <p:nvPr/>
          </p:nvSpPr>
          <p:spPr bwMode="auto">
            <a:xfrm>
              <a:off x="1021" y="920"/>
              <a:ext cx="245" cy="2198"/>
            </a:xfrm>
            <a:prstGeom prst="rect">
              <a:avLst/>
            </a:prstGeom>
            <a:noFill/>
            <a:ln w="9525">
              <a:noFill/>
              <a:miter lim="800000"/>
              <a:headEnd/>
              <a:tailEnd/>
            </a:ln>
          </p:spPr>
          <p:txBody>
            <a:bodyPr lIns="69850" tIns="34925" rIns="69850" bIns="34925">
              <a:spAutoFit/>
            </a:bodyPr>
            <a:lstStyle/>
            <a:p>
              <a:pPr defTabSz="514350"/>
              <a:endParaRPr lang="en-US" sz="1200" b="1">
                <a:latin typeface="Arial" pitchFamily="34" charset="0"/>
              </a:endParaRPr>
            </a:p>
            <a:p>
              <a:pPr defTabSz="514350"/>
              <a:r>
                <a:rPr lang="en-US" sz="1200" b="1">
                  <a:latin typeface="Arial" pitchFamily="34" charset="0"/>
                </a:rPr>
                <a:t>30</a:t>
              </a:r>
            </a:p>
            <a:p>
              <a:pPr defTabSz="514350"/>
              <a:endParaRPr lang="en-US" sz="1200" b="1">
                <a:latin typeface="Arial" pitchFamily="34" charset="0"/>
              </a:endParaRPr>
            </a:p>
            <a:p>
              <a:pPr defTabSz="514350"/>
              <a:endParaRPr lang="en-US" sz="1200" b="1">
                <a:latin typeface="Arial" pitchFamily="34" charset="0"/>
              </a:endParaRPr>
            </a:p>
            <a:p>
              <a:pPr defTabSz="514350"/>
              <a:endParaRPr lang="en-US" sz="1200" b="1">
                <a:latin typeface="Arial" pitchFamily="34" charset="0"/>
              </a:endParaRPr>
            </a:p>
            <a:p>
              <a:pPr defTabSz="514350"/>
              <a:r>
                <a:rPr lang="en-US" sz="1200" b="1">
                  <a:latin typeface="Arial" pitchFamily="34" charset="0"/>
                </a:rPr>
                <a:t>20</a:t>
              </a:r>
            </a:p>
            <a:p>
              <a:pPr defTabSz="514350"/>
              <a:endParaRPr lang="en-US" sz="1200" b="1">
                <a:latin typeface="Arial" pitchFamily="34" charset="0"/>
              </a:endParaRPr>
            </a:p>
            <a:p>
              <a:pPr defTabSz="514350"/>
              <a:endParaRPr lang="en-US" sz="1200" b="1">
                <a:latin typeface="Arial" pitchFamily="34" charset="0"/>
              </a:endParaRPr>
            </a:p>
            <a:p>
              <a:pPr defTabSz="514350"/>
              <a:endParaRPr lang="en-US" sz="1200" b="1">
                <a:latin typeface="Arial" pitchFamily="34" charset="0"/>
              </a:endParaRPr>
            </a:p>
            <a:p>
              <a:pPr defTabSz="514350"/>
              <a:r>
                <a:rPr lang="en-US" sz="1200" b="1">
                  <a:latin typeface="Arial" pitchFamily="34" charset="0"/>
                </a:rPr>
                <a:t>10</a:t>
              </a:r>
            </a:p>
            <a:p>
              <a:pPr defTabSz="514350"/>
              <a:endParaRPr lang="en-US" sz="1200" b="1">
                <a:latin typeface="Arial" pitchFamily="34" charset="0"/>
              </a:endParaRPr>
            </a:p>
            <a:p>
              <a:pPr defTabSz="514350"/>
              <a:endParaRPr lang="en-US" sz="1200" b="1">
                <a:latin typeface="Arial" pitchFamily="34" charset="0"/>
              </a:endParaRPr>
            </a:p>
            <a:p>
              <a:pPr defTabSz="514350"/>
              <a:r>
                <a:rPr lang="en-US" sz="1200" b="1">
                  <a:latin typeface="Arial" pitchFamily="34" charset="0"/>
                </a:rPr>
                <a:t>  6</a:t>
              </a:r>
            </a:p>
            <a:p>
              <a:pPr defTabSz="514350"/>
              <a:endParaRPr lang="en-US" sz="1200" b="1">
                <a:latin typeface="Arial" pitchFamily="34" charset="0"/>
              </a:endParaRPr>
            </a:p>
            <a:p>
              <a:pPr defTabSz="514350"/>
              <a:endParaRPr lang="en-US" sz="1200" b="1">
                <a:latin typeface="Arial" pitchFamily="34" charset="0"/>
              </a:endParaRPr>
            </a:p>
            <a:p>
              <a:pPr defTabSz="514350"/>
              <a:r>
                <a:rPr lang="en-US" sz="1200" b="1">
                  <a:latin typeface="Arial" pitchFamily="34" charset="0"/>
                </a:rPr>
                <a:t>  2</a:t>
              </a:r>
            </a:p>
            <a:p>
              <a:pPr defTabSz="514350"/>
              <a:endParaRPr lang="en-US" sz="1200" b="1">
                <a:latin typeface="Arial" pitchFamily="34" charset="0"/>
              </a:endParaRPr>
            </a:p>
            <a:p>
              <a:pPr defTabSz="514350"/>
              <a:r>
                <a:rPr lang="en-US" sz="1200" b="1">
                  <a:latin typeface="Arial" pitchFamily="34" charset="0"/>
                </a:rPr>
                <a:t>  0</a:t>
              </a:r>
            </a:p>
          </p:txBody>
        </p:sp>
        <p:sp>
          <p:nvSpPr>
            <p:cNvPr id="7185" name="Rectangle 46"/>
            <p:cNvSpPr>
              <a:spLocks noChangeArrowheads="1"/>
            </p:cNvSpPr>
            <p:nvPr/>
          </p:nvSpPr>
          <p:spPr bwMode="auto">
            <a:xfrm>
              <a:off x="1926" y="968"/>
              <a:ext cx="343" cy="156"/>
            </a:xfrm>
            <a:prstGeom prst="rect">
              <a:avLst/>
            </a:prstGeom>
            <a:noFill/>
            <a:ln w="9525">
              <a:noFill/>
              <a:miter lim="800000"/>
              <a:headEnd/>
              <a:tailEnd/>
            </a:ln>
          </p:spPr>
          <p:txBody>
            <a:bodyPr wrap="none" lIns="69850" tIns="34925" rIns="69850" bIns="34925">
              <a:spAutoFit/>
            </a:bodyPr>
            <a:lstStyle/>
            <a:p>
              <a:pPr defTabSz="514350"/>
              <a:r>
                <a:rPr lang="en-US" sz="1100" b="1">
                  <a:latin typeface="Arial" pitchFamily="34" charset="0"/>
                </a:rPr>
                <a:t>11 mph</a:t>
              </a:r>
            </a:p>
          </p:txBody>
        </p:sp>
        <p:sp>
          <p:nvSpPr>
            <p:cNvPr id="7186" name="Rectangle 47"/>
            <p:cNvSpPr>
              <a:spLocks noChangeArrowheads="1"/>
            </p:cNvSpPr>
            <p:nvPr/>
          </p:nvSpPr>
          <p:spPr bwMode="auto">
            <a:xfrm>
              <a:off x="1926" y="1462"/>
              <a:ext cx="343" cy="156"/>
            </a:xfrm>
            <a:prstGeom prst="rect">
              <a:avLst/>
            </a:prstGeom>
            <a:noFill/>
            <a:ln w="9525">
              <a:noFill/>
              <a:miter lim="800000"/>
              <a:headEnd/>
              <a:tailEnd/>
            </a:ln>
          </p:spPr>
          <p:txBody>
            <a:bodyPr wrap="none" lIns="69850" tIns="34925" rIns="69850" bIns="34925">
              <a:spAutoFit/>
            </a:bodyPr>
            <a:lstStyle/>
            <a:p>
              <a:pPr defTabSz="514350"/>
              <a:r>
                <a:rPr lang="en-US" sz="1100" b="1">
                  <a:latin typeface="Arial" pitchFamily="34" charset="0"/>
                </a:rPr>
                <a:t>10 mph</a:t>
              </a:r>
            </a:p>
          </p:txBody>
        </p:sp>
        <p:sp>
          <p:nvSpPr>
            <p:cNvPr id="7187" name="Rectangle 48"/>
            <p:cNvSpPr>
              <a:spLocks noChangeArrowheads="1"/>
            </p:cNvSpPr>
            <p:nvPr/>
          </p:nvSpPr>
          <p:spPr bwMode="auto">
            <a:xfrm>
              <a:off x="1926" y="1955"/>
              <a:ext cx="342" cy="156"/>
            </a:xfrm>
            <a:prstGeom prst="rect">
              <a:avLst/>
            </a:prstGeom>
            <a:noFill/>
            <a:ln w="9525">
              <a:noFill/>
              <a:miter lim="800000"/>
              <a:headEnd/>
              <a:tailEnd/>
            </a:ln>
          </p:spPr>
          <p:txBody>
            <a:bodyPr wrap="none" lIns="69850" tIns="34925" rIns="69850" bIns="34925">
              <a:spAutoFit/>
            </a:bodyPr>
            <a:lstStyle/>
            <a:p>
              <a:pPr defTabSz="514350"/>
              <a:r>
                <a:rPr lang="en-US" sz="1100" b="1">
                  <a:latin typeface="Arial" pitchFamily="34" charset="0"/>
                </a:rPr>
                <a:t>  8 mph</a:t>
              </a:r>
            </a:p>
          </p:txBody>
        </p:sp>
        <p:sp>
          <p:nvSpPr>
            <p:cNvPr id="7188" name="Rectangle 49"/>
            <p:cNvSpPr>
              <a:spLocks noChangeArrowheads="1"/>
            </p:cNvSpPr>
            <p:nvPr/>
          </p:nvSpPr>
          <p:spPr bwMode="auto">
            <a:xfrm>
              <a:off x="1881" y="2407"/>
              <a:ext cx="342" cy="156"/>
            </a:xfrm>
            <a:prstGeom prst="rect">
              <a:avLst/>
            </a:prstGeom>
            <a:noFill/>
            <a:ln w="9525">
              <a:noFill/>
              <a:miter lim="800000"/>
              <a:headEnd/>
              <a:tailEnd/>
            </a:ln>
          </p:spPr>
          <p:txBody>
            <a:bodyPr wrap="none" lIns="69850" tIns="34925" rIns="69850" bIns="34925">
              <a:spAutoFit/>
            </a:bodyPr>
            <a:lstStyle/>
            <a:p>
              <a:pPr defTabSz="514350"/>
              <a:r>
                <a:rPr lang="en-US" sz="1100" b="1">
                  <a:latin typeface="Arial" pitchFamily="34" charset="0"/>
                </a:rPr>
                <a:t>  7 mph</a:t>
              </a:r>
            </a:p>
          </p:txBody>
        </p:sp>
        <p:sp>
          <p:nvSpPr>
            <p:cNvPr id="7189" name="Rectangle 50"/>
            <p:cNvSpPr>
              <a:spLocks noChangeArrowheads="1"/>
            </p:cNvSpPr>
            <p:nvPr/>
          </p:nvSpPr>
          <p:spPr bwMode="auto">
            <a:xfrm>
              <a:off x="1744" y="2778"/>
              <a:ext cx="342" cy="156"/>
            </a:xfrm>
            <a:prstGeom prst="rect">
              <a:avLst/>
            </a:prstGeom>
            <a:noFill/>
            <a:ln w="9525">
              <a:noFill/>
              <a:miter lim="800000"/>
              <a:headEnd/>
              <a:tailEnd/>
            </a:ln>
          </p:spPr>
          <p:txBody>
            <a:bodyPr wrap="none" lIns="69850" tIns="34925" rIns="69850" bIns="34925">
              <a:spAutoFit/>
            </a:bodyPr>
            <a:lstStyle/>
            <a:p>
              <a:pPr defTabSz="514350"/>
              <a:r>
                <a:rPr lang="en-US" sz="1100" b="1">
                  <a:latin typeface="Arial" pitchFamily="34" charset="0"/>
                </a:rPr>
                <a:t>  5 mph</a:t>
              </a:r>
            </a:p>
          </p:txBody>
        </p:sp>
        <p:sp>
          <p:nvSpPr>
            <p:cNvPr id="7190" name="Line 51"/>
            <p:cNvSpPr>
              <a:spLocks noChangeShapeType="1"/>
            </p:cNvSpPr>
            <p:nvPr/>
          </p:nvSpPr>
          <p:spPr bwMode="auto">
            <a:xfrm>
              <a:off x="1709" y="3305"/>
              <a:ext cx="92"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1" name="Line 52"/>
            <p:cNvSpPr>
              <a:spLocks noChangeShapeType="1"/>
            </p:cNvSpPr>
            <p:nvPr/>
          </p:nvSpPr>
          <p:spPr bwMode="auto">
            <a:xfrm>
              <a:off x="1846" y="3265"/>
              <a:ext cx="44" cy="1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2" name="Line 53"/>
            <p:cNvSpPr>
              <a:spLocks noChangeShapeType="1"/>
            </p:cNvSpPr>
            <p:nvPr/>
          </p:nvSpPr>
          <p:spPr bwMode="auto">
            <a:xfrm>
              <a:off x="2026" y="3305"/>
              <a:ext cx="46"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3" name="Line 54"/>
            <p:cNvSpPr>
              <a:spLocks noChangeShapeType="1"/>
            </p:cNvSpPr>
            <p:nvPr/>
          </p:nvSpPr>
          <p:spPr bwMode="auto">
            <a:xfrm>
              <a:off x="2117" y="3305"/>
              <a:ext cx="44"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4" name="Line 55"/>
            <p:cNvSpPr>
              <a:spLocks noChangeShapeType="1"/>
            </p:cNvSpPr>
            <p:nvPr/>
          </p:nvSpPr>
          <p:spPr bwMode="auto">
            <a:xfrm>
              <a:off x="2389" y="3305"/>
              <a:ext cx="44"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5" name="Line 56"/>
            <p:cNvSpPr>
              <a:spLocks noChangeShapeType="1"/>
            </p:cNvSpPr>
            <p:nvPr/>
          </p:nvSpPr>
          <p:spPr bwMode="auto">
            <a:xfrm>
              <a:off x="2389" y="3100"/>
              <a:ext cx="44"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6" name="Line 57"/>
            <p:cNvSpPr>
              <a:spLocks noChangeShapeType="1"/>
            </p:cNvSpPr>
            <p:nvPr/>
          </p:nvSpPr>
          <p:spPr bwMode="auto">
            <a:xfrm>
              <a:off x="2478" y="3182"/>
              <a:ext cx="46" cy="1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7" name="Line 58"/>
            <p:cNvSpPr>
              <a:spLocks noChangeShapeType="1"/>
            </p:cNvSpPr>
            <p:nvPr/>
          </p:nvSpPr>
          <p:spPr bwMode="auto">
            <a:xfrm>
              <a:off x="2682" y="3305"/>
              <a:ext cx="45"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8" name="Line 59"/>
            <p:cNvSpPr>
              <a:spLocks noChangeShapeType="1"/>
            </p:cNvSpPr>
            <p:nvPr/>
          </p:nvSpPr>
          <p:spPr bwMode="auto">
            <a:xfrm>
              <a:off x="2478" y="3346"/>
              <a:ext cx="46"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99" name="Line 60"/>
            <p:cNvSpPr>
              <a:spLocks noChangeShapeType="1"/>
            </p:cNvSpPr>
            <p:nvPr/>
          </p:nvSpPr>
          <p:spPr bwMode="auto">
            <a:xfrm flipV="1">
              <a:off x="2569" y="3388"/>
              <a:ext cx="45" cy="4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00" name="Arc 61"/>
            <p:cNvSpPr>
              <a:spLocks/>
            </p:cNvSpPr>
            <p:nvPr/>
          </p:nvSpPr>
          <p:spPr bwMode="auto">
            <a:xfrm>
              <a:off x="2931" y="3388"/>
              <a:ext cx="45" cy="42"/>
            </a:xfrm>
            <a:custGeom>
              <a:avLst/>
              <a:gdLst>
                <a:gd name="T0" fmla="*/ 0 w 21600"/>
                <a:gd name="T1" fmla="*/ 0 h 22120"/>
                <a:gd name="T2" fmla="*/ 0 w 21600"/>
                <a:gd name="T3" fmla="*/ 0 h 22120"/>
                <a:gd name="T4" fmla="*/ 0 w 21600"/>
                <a:gd name="T5" fmla="*/ 0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0"/>
                  </a:moveTo>
                  <a:cubicBezTo>
                    <a:pt x="21597" y="173"/>
                    <a:pt x="21600" y="346"/>
                    <a:pt x="21600" y="520"/>
                  </a:cubicBezTo>
                  <a:cubicBezTo>
                    <a:pt x="21600" y="12449"/>
                    <a:pt x="11929" y="22119"/>
                    <a:pt x="0" y="22120"/>
                  </a:cubicBezTo>
                </a:path>
                <a:path w="21600" h="22120" stroke="0" extrusionOk="0">
                  <a:moveTo>
                    <a:pt x="21593" y="0"/>
                  </a:moveTo>
                  <a:cubicBezTo>
                    <a:pt x="21597" y="173"/>
                    <a:pt x="21600" y="346"/>
                    <a:pt x="21600" y="520"/>
                  </a:cubicBezTo>
                  <a:cubicBezTo>
                    <a:pt x="21600" y="12449"/>
                    <a:pt x="11929" y="22119"/>
                    <a:pt x="0" y="22120"/>
                  </a:cubicBezTo>
                  <a:lnTo>
                    <a:pt x="0" y="52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1" name="Arc 62"/>
            <p:cNvSpPr>
              <a:spLocks/>
            </p:cNvSpPr>
            <p:nvPr/>
          </p:nvSpPr>
          <p:spPr bwMode="auto">
            <a:xfrm>
              <a:off x="3202" y="3347"/>
              <a:ext cx="47" cy="82"/>
            </a:xfrm>
            <a:custGeom>
              <a:avLst/>
              <a:gdLst>
                <a:gd name="T0" fmla="*/ 0 w 22075"/>
                <a:gd name="T1" fmla="*/ 0 h 21600"/>
                <a:gd name="T2" fmla="*/ 0 w 22075"/>
                <a:gd name="T3" fmla="*/ 0 h 21600"/>
                <a:gd name="T4" fmla="*/ 0 w 22075"/>
                <a:gd name="T5" fmla="*/ 0 h 21600"/>
                <a:gd name="T6" fmla="*/ 0 60000 65536"/>
                <a:gd name="T7" fmla="*/ 0 60000 65536"/>
                <a:gd name="T8" fmla="*/ 0 60000 65536"/>
                <a:gd name="T9" fmla="*/ 0 w 22075"/>
                <a:gd name="T10" fmla="*/ 0 h 21600"/>
                <a:gd name="T11" fmla="*/ 22075 w 22075"/>
                <a:gd name="T12" fmla="*/ 21600 h 21600"/>
              </a:gdLst>
              <a:ahLst/>
              <a:cxnLst>
                <a:cxn ang="T6">
                  <a:pos x="T0" y="T1"/>
                </a:cxn>
                <a:cxn ang="T7">
                  <a:pos x="T2" y="T3"/>
                </a:cxn>
                <a:cxn ang="T8">
                  <a:pos x="T4" y="T5"/>
                </a:cxn>
              </a:cxnLst>
              <a:rect l="T9" t="T10" r="T11" b="T12"/>
              <a:pathLst>
                <a:path w="22075" h="21600" fill="none" extrusionOk="0">
                  <a:moveTo>
                    <a:pt x="22075" y="0"/>
                  </a:moveTo>
                  <a:cubicBezTo>
                    <a:pt x="22075" y="11929"/>
                    <a:pt x="12404" y="21600"/>
                    <a:pt x="475" y="21600"/>
                  </a:cubicBezTo>
                  <a:cubicBezTo>
                    <a:pt x="316" y="21600"/>
                    <a:pt x="158" y="21598"/>
                    <a:pt x="0" y="21594"/>
                  </a:cubicBezTo>
                </a:path>
                <a:path w="22075" h="21600" stroke="0" extrusionOk="0">
                  <a:moveTo>
                    <a:pt x="22075" y="0"/>
                  </a:moveTo>
                  <a:cubicBezTo>
                    <a:pt x="22075" y="11929"/>
                    <a:pt x="12404" y="21600"/>
                    <a:pt x="475" y="21600"/>
                  </a:cubicBezTo>
                  <a:cubicBezTo>
                    <a:pt x="316" y="21600"/>
                    <a:pt x="158" y="21598"/>
                    <a:pt x="0" y="21594"/>
                  </a:cubicBezTo>
                  <a:lnTo>
                    <a:pt x="475"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2" name="Arc 63"/>
            <p:cNvSpPr>
              <a:spLocks/>
            </p:cNvSpPr>
            <p:nvPr/>
          </p:nvSpPr>
          <p:spPr bwMode="auto">
            <a:xfrm>
              <a:off x="3066" y="3305"/>
              <a:ext cx="92" cy="125"/>
            </a:xfrm>
            <a:custGeom>
              <a:avLst/>
              <a:gdLst>
                <a:gd name="T0" fmla="*/ 0 w 21840"/>
                <a:gd name="T1" fmla="*/ 0 h 21776"/>
                <a:gd name="T2" fmla="*/ 0 w 21840"/>
                <a:gd name="T3" fmla="*/ 0 h 21776"/>
                <a:gd name="T4" fmla="*/ 0 w 21840"/>
                <a:gd name="T5" fmla="*/ 0 h 21776"/>
                <a:gd name="T6" fmla="*/ 0 60000 65536"/>
                <a:gd name="T7" fmla="*/ 0 60000 65536"/>
                <a:gd name="T8" fmla="*/ 0 60000 65536"/>
                <a:gd name="T9" fmla="*/ 0 w 21840"/>
                <a:gd name="T10" fmla="*/ 0 h 21776"/>
                <a:gd name="T11" fmla="*/ 21840 w 21840"/>
                <a:gd name="T12" fmla="*/ 21776 h 21776"/>
              </a:gdLst>
              <a:ahLst/>
              <a:cxnLst>
                <a:cxn ang="T6">
                  <a:pos x="T0" y="T1"/>
                </a:cxn>
                <a:cxn ang="T7">
                  <a:pos x="T2" y="T3"/>
                </a:cxn>
                <a:cxn ang="T8">
                  <a:pos x="T4" y="T5"/>
                </a:cxn>
              </a:cxnLst>
              <a:rect l="T9" t="T10" r="T11" b="T12"/>
              <a:pathLst>
                <a:path w="21840" h="21776" fill="none" extrusionOk="0">
                  <a:moveTo>
                    <a:pt x="21839" y="-1"/>
                  </a:moveTo>
                  <a:cubicBezTo>
                    <a:pt x="21839" y="58"/>
                    <a:pt x="21840" y="117"/>
                    <a:pt x="21840" y="176"/>
                  </a:cubicBezTo>
                  <a:cubicBezTo>
                    <a:pt x="21840" y="12105"/>
                    <a:pt x="12169" y="21776"/>
                    <a:pt x="240" y="21776"/>
                  </a:cubicBezTo>
                  <a:cubicBezTo>
                    <a:pt x="159" y="21776"/>
                    <a:pt x="79" y="21775"/>
                    <a:pt x="0" y="21774"/>
                  </a:cubicBezTo>
                </a:path>
                <a:path w="21840" h="21776" stroke="0" extrusionOk="0">
                  <a:moveTo>
                    <a:pt x="21839" y="-1"/>
                  </a:moveTo>
                  <a:cubicBezTo>
                    <a:pt x="21839" y="58"/>
                    <a:pt x="21840" y="117"/>
                    <a:pt x="21840" y="176"/>
                  </a:cubicBezTo>
                  <a:cubicBezTo>
                    <a:pt x="21840" y="12105"/>
                    <a:pt x="12169" y="21776"/>
                    <a:pt x="240" y="21776"/>
                  </a:cubicBezTo>
                  <a:cubicBezTo>
                    <a:pt x="159" y="21776"/>
                    <a:pt x="79" y="21775"/>
                    <a:pt x="0" y="21774"/>
                  </a:cubicBezTo>
                  <a:lnTo>
                    <a:pt x="240" y="176"/>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3" name="Arc 64"/>
            <p:cNvSpPr>
              <a:spLocks/>
            </p:cNvSpPr>
            <p:nvPr/>
          </p:nvSpPr>
          <p:spPr bwMode="auto">
            <a:xfrm>
              <a:off x="3339" y="3265"/>
              <a:ext cx="136" cy="165"/>
            </a:xfrm>
            <a:custGeom>
              <a:avLst/>
              <a:gdLst>
                <a:gd name="T0" fmla="*/ 0 w 21600"/>
                <a:gd name="T1" fmla="*/ 0 h 21730"/>
                <a:gd name="T2" fmla="*/ 0 w 21600"/>
                <a:gd name="T3" fmla="*/ 0 h 21730"/>
                <a:gd name="T4" fmla="*/ 0 w 21600"/>
                <a:gd name="T5" fmla="*/ 0 h 21730"/>
                <a:gd name="T6" fmla="*/ 0 60000 65536"/>
                <a:gd name="T7" fmla="*/ 0 60000 65536"/>
                <a:gd name="T8" fmla="*/ 0 60000 65536"/>
                <a:gd name="T9" fmla="*/ 0 w 21600"/>
                <a:gd name="T10" fmla="*/ 0 h 21730"/>
                <a:gd name="T11" fmla="*/ 21600 w 21600"/>
                <a:gd name="T12" fmla="*/ 21730 h 21730"/>
              </a:gdLst>
              <a:ahLst/>
              <a:cxnLst>
                <a:cxn ang="T6">
                  <a:pos x="T0" y="T1"/>
                </a:cxn>
                <a:cxn ang="T7">
                  <a:pos x="T2" y="T3"/>
                </a:cxn>
                <a:cxn ang="T8">
                  <a:pos x="T4" y="T5"/>
                </a:cxn>
              </a:cxnLst>
              <a:rect l="T9" t="T10" r="T11" b="T12"/>
              <a:pathLst>
                <a:path w="21600" h="21730" fill="none" extrusionOk="0">
                  <a:moveTo>
                    <a:pt x="21439" y="21730"/>
                  </a:moveTo>
                  <a:cubicBezTo>
                    <a:pt x="9573" y="21642"/>
                    <a:pt x="0" y="11997"/>
                    <a:pt x="0" y="131"/>
                  </a:cubicBezTo>
                  <a:cubicBezTo>
                    <a:pt x="-1" y="87"/>
                    <a:pt x="0" y="43"/>
                    <a:pt x="0" y="0"/>
                  </a:cubicBezTo>
                </a:path>
                <a:path w="21600" h="21730" stroke="0" extrusionOk="0">
                  <a:moveTo>
                    <a:pt x="21439" y="21730"/>
                  </a:moveTo>
                  <a:cubicBezTo>
                    <a:pt x="9573" y="21642"/>
                    <a:pt x="0" y="11997"/>
                    <a:pt x="0" y="131"/>
                  </a:cubicBezTo>
                  <a:cubicBezTo>
                    <a:pt x="-1" y="87"/>
                    <a:pt x="0" y="43"/>
                    <a:pt x="0" y="0"/>
                  </a:cubicBezTo>
                  <a:lnTo>
                    <a:pt x="21600" y="131"/>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4" name="Arc 65"/>
            <p:cNvSpPr>
              <a:spLocks/>
            </p:cNvSpPr>
            <p:nvPr/>
          </p:nvSpPr>
          <p:spPr bwMode="auto">
            <a:xfrm>
              <a:off x="3249" y="3223"/>
              <a:ext cx="136" cy="16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40" y="21599"/>
                  </a:moveTo>
                  <a:cubicBezTo>
                    <a:pt x="9574" y="21512"/>
                    <a:pt x="0" y="11867"/>
                    <a:pt x="0" y="0"/>
                  </a:cubicBezTo>
                </a:path>
                <a:path w="21600" h="21599" stroke="0" extrusionOk="0">
                  <a:moveTo>
                    <a:pt x="21440" y="21599"/>
                  </a:moveTo>
                  <a:cubicBezTo>
                    <a:pt x="9574" y="21512"/>
                    <a:pt x="0" y="11867"/>
                    <a:pt x="0" y="0"/>
                  </a:cubicBezTo>
                  <a:lnTo>
                    <a:pt x="21600"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5" name="Arc 66"/>
            <p:cNvSpPr>
              <a:spLocks/>
            </p:cNvSpPr>
            <p:nvPr/>
          </p:nvSpPr>
          <p:spPr bwMode="auto">
            <a:xfrm>
              <a:off x="3022" y="3265"/>
              <a:ext cx="136" cy="165"/>
            </a:xfrm>
            <a:custGeom>
              <a:avLst/>
              <a:gdLst>
                <a:gd name="T0" fmla="*/ 0 w 21600"/>
                <a:gd name="T1" fmla="*/ 0 h 21731"/>
                <a:gd name="T2" fmla="*/ 0 w 21600"/>
                <a:gd name="T3" fmla="*/ 0 h 21731"/>
                <a:gd name="T4" fmla="*/ 0 w 21600"/>
                <a:gd name="T5" fmla="*/ 0 h 21731"/>
                <a:gd name="T6" fmla="*/ 0 60000 65536"/>
                <a:gd name="T7" fmla="*/ 0 60000 65536"/>
                <a:gd name="T8" fmla="*/ 0 60000 65536"/>
                <a:gd name="T9" fmla="*/ 0 w 21600"/>
                <a:gd name="T10" fmla="*/ 0 h 21731"/>
                <a:gd name="T11" fmla="*/ 21600 w 21600"/>
                <a:gd name="T12" fmla="*/ 21731 h 21731"/>
              </a:gdLst>
              <a:ahLst/>
              <a:cxnLst>
                <a:cxn ang="T6">
                  <a:pos x="T0" y="T1"/>
                </a:cxn>
                <a:cxn ang="T7">
                  <a:pos x="T2" y="T3"/>
                </a:cxn>
                <a:cxn ang="T8">
                  <a:pos x="T4" y="T5"/>
                </a:cxn>
              </a:cxnLst>
              <a:rect l="T9" t="T10" r="T11" b="T12"/>
              <a:pathLst>
                <a:path w="21600" h="21731" fill="none" extrusionOk="0">
                  <a:moveTo>
                    <a:pt x="21600" y="21731"/>
                  </a:moveTo>
                  <a:cubicBezTo>
                    <a:pt x="9670" y="21731"/>
                    <a:pt x="0" y="12060"/>
                    <a:pt x="0" y="131"/>
                  </a:cubicBezTo>
                  <a:cubicBezTo>
                    <a:pt x="-1" y="87"/>
                    <a:pt x="0" y="43"/>
                    <a:pt x="0" y="0"/>
                  </a:cubicBezTo>
                </a:path>
                <a:path w="21600" h="21731" stroke="0" extrusionOk="0">
                  <a:moveTo>
                    <a:pt x="21600" y="21731"/>
                  </a:moveTo>
                  <a:cubicBezTo>
                    <a:pt x="9670" y="21731"/>
                    <a:pt x="0" y="12060"/>
                    <a:pt x="0" y="131"/>
                  </a:cubicBezTo>
                  <a:cubicBezTo>
                    <a:pt x="-1" y="87"/>
                    <a:pt x="0" y="43"/>
                    <a:pt x="0" y="0"/>
                  </a:cubicBezTo>
                  <a:lnTo>
                    <a:pt x="21600" y="131"/>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6" name="Arc 67"/>
            <p:cNvSpPr>
              <a:spLocks/>
            </p:cNvSpPr>
            <p:nvPr/>
          </p:nvSpPr>
          <p:spPr bwMode="auto">
            <a:xfrm>
              <a:off x="1802" y="3265"/>
              <a:ext cx="136" cy="165"/>
            </a:xfrm>
            <a:custGeom>
              <a:avLst/>
              <a:gdLst>
                <a:gd name="T0" fmla="*/ 0 w 21600"/>
                <a:gd name="T1" fmla="*/ 0 h 21730"/>
                <a:gd name="T2" fmla="*/ 0 w 21600"/>
                <a:gd name="T3" fmla="*/ 0 h 21730"/>
                <a:gd name="T4" fmla="*/ 0 w 21600"/>
                <a:gd name="T5" fmla="*/ 0 h 21730"/>
                <a:gd name="T6" fmla="*/ 0 60000 65536"/>
                <a:gd name="T7" fmla="*/ 0 60000 65536"/>
                <a:gd name="T8" fmla="*/ 0 60000 65536"/>
                <a:gd name="T9" fmla="*/ 0 w 21600"/>
                <a:gd name="T10" fmla="*/ 0 h 21730"/>
                <a:gd name="T11" fmla="*/ 21600 w 21600"/>
                <a:gd name="T12" fmla="*/ 21730 h 21730"/>
              </a:gdLst>
              <a:ahLst/>
              <a:cxnLst>
                <a:cxn ang="T6">
                  <a:pos x="T0" y="T1"/>
                </a:cxn>
                <a:cxn ang="T7">
                  <a:pos x="T2" y="T3"/>
                </a:cxn>
                <a:cxn ang="T8">
                  <a:pos x="T4" y="T5"/>
                </a:cxn>
              </a:cxnLst>
              <a:rect l="T9" t="T10" r="T11" b="T12"/>
              <a:pathLst>
                <a:path w="21600" h="21730" fill="none" extrusionOk="0">
                  <a:moveTo>
                    <a:pt x="21439" y="21730"/>
                  </a:moveTo>
                  <a:cubicBezTo>
                    <a:pt x="9573" y="21642"/>
                    <a:pt x="0" y="11997"/>
                    <a:pt x="0" y="131"/>
                  </a:cubicBezTo>
                  <a:cubicBezTo>
                    <a:pt x="-1" y="87"/>
                    <a:pt x="0" y="43"/>
                    <a:pt x="0" y="0"/>
                  </a:cubicBezTo>
                </a:path>
                <a:path w="21600" h="21730" stroke="0" extrusionOk="0">
                  <a:moveTo>
                    <a:pt x="21439" y="21730"/>
                  </a:moveTo>
                  <a:cubicBezTo>
                    <a:pt x="9573" y="21642"/>
                    <a:pt x="0" y="11997"/>
                    <a:pt x="0" y="131"/>
                  </a:cubicBezTo>
                  <a:cubicBezTo>
                    <a:pt x="-1" y="87"/>
                    <a:pt x="0" y="43"/>
                    <a:pt x="0" y="0"/>
                  </a:cubicBezTo>
                  <a:lnTo>
                    <a:pt x="21600" y="131"/>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207" name="Line 68"/>
            <p:cNvSpPr>
              <a:spLocks noChangeShapeType="1"/>
            </p:cNvSpPr>
            <p:nvPr/>
          </p:nvSpPr>
          <p:spPr bwMode="auto">
            <a:xfrm>
              <a:off x="1754" y="3305"/>
              <a:ext cx="47"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08" name="Line 69"/>
            <p:cNvSpPr>
              <a:spLocks noChangeShapeType="1"/>
            </p:cNvSpPr>
            <p:nvPr/>
          </p:nvSpPr>
          <p:spPr bwMode="auto">
            <a:xfrm>
              <a:off x="1981" y="3346"/>
              <a:ext cx="0"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09" name="Line 70"/>
            <p:cNvSpPr>
              <a:spLocks noChangeShapeType="1"/>
            </p:cNvSpPr>
            <p:nvPr/>
          </p:nvSpPr>
          <p:spPr bwMode="auto">
            <a:xfrm>
              <a:off x="2072" y="3182"/>
              <a:ext cx="89" cy="24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0" name="Line 71"/>
            <p:cNvSpPr>
              <a:spLocks noChangeShapeType="1"/>
            </p:cNvSpPr>
            <p:nvPr/>
          </p:nvSpPr>
          <p:spPr bwMode="auto">
            <a:xfrm>
              <a:off x="2298" y="3346"/>
              <a:ext cx="45"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1" name="Line 72"/>
            <p:cNvSpPr>
              <a:spLocks noChangeShapeType="1"/>
            </p:cNvSpPr>
            <p:nvPr/>
          </p:nvSpPr>
          <p:spPr bwMode="auto">
            <a:xfrm>
              <a:off x="2252" y="3346"/>
              <a:ext cx="46"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2" name="Arc 73"/>
            <p:cNvSpPr>
              <a:spLocks/>
            </p:cNvSpPr>
            <p:nvPr/>
          </p:nvSpPr>
          <p:spPr bwMode="auto">
            <a:xfrm>
              <a:off x="1483" y="3305"/>
              <a:ext cx="137" cy="125"/>
            </a:xfrm>
            <a:custGeom>
              <a:avLst/>
              <a:gdLst>
                <a:gd name="T0" fmla="*/ 0 w 21760"/>
                <a:gd name="T1" fmla="*/ 0 h 21776"/>
                <a:gd name="T2" fmla="*/ 0 w 21760"/>
                <a:gd name="T3" fmla="*/ 0 h 21776"/>
                <a:gd name="T4" fmla="*/ 0 w 21760"/>
                <a:gd name="T5" fmla="*/ 0 h 21776"/>
                <a:gd name="T6" fmla="*/ 0 60000 65536"/>
                <a:gd name="T7" fmla="*/ 0 60000 65536"/>
                <a:gd name="T8" fmla="*/ 0 60000 65536"/>
                <a:gd name="T9" fmla="*/ 0 w 21760"/>
                <a:gd name="T10" fmla="*/ 0 h 21776"/>
                <a:gd name="T11" fmla="*/ 21760 w 21760"/>
                <a:gd name="T12" fmla="*/ 21776 h 21776"/>
              </a:gdLst>
              <a:ahLst/>
              <a:cxnLst>
                <a:cxn ang="T6">
                  <a:pos x="T0" y="T1"/>
                </a:cxn>
                <a:cxn ang="T7">
                  <a:pos x="T2" y="T3"/>
                </a:cxn>
                <a:cxn ang="T8">
                  <a:pos x="T4" y="T5"/>
                </a:cxn>
              </a:cxnLst>
              <a:rect l="T9" t="T10" r="T11" b="T12"/>
              <a:pathLst>
                <a:path w="21760" h="21776" fill="none" extrusionOk="0">
                  <a:moveTo>
                    <a:pt x="21759" y="-1"/>
                  </a:moveTo>
                  <a:cubicBezTo>
                    <a:pt x="21759" y="58"/>
                    <a:pt x="21760" y="117"/>
                    <a:pt x="21760" y="176"/>
                  </a:cubicBezTo>
                  <a:cubicBezTo>
                    <a:pt x="21760" y="12105"/>
                    <a:pt x="12089" y="21776"/>
                    <a:pt x="160" y="21776"/>
                  </a:cubicBezTo>
                  <a:cubicBezTo>
                    <a:pt x="106" y="21776"/>
                    <a:pt x="53" y="21775"/>
                    <a:pt x="-1" y="21775"/>
                  </a:cubicBezTo>
                </a:path>
                <a:path w="21760" h="21776" stroke="0" extrusionOk="0">
                  <a:moveTo>
                    <a:pt x="21759" y="-1"/>
                  </a:moveTo>
                  <a:cubicBezTo>
                    <a:pt x="21759" y="58"/>
                    <a:pt x="21760" y="117"/>
                    <a:pt x="21760" y="176"/>
                  </a:cubicBezTo>
                  <a:cubicBezTo>
                    <a:pt x="21760" y="12105"/>
                    <a:pt x="12089" y="21776"/>
                    <a:pt x="160" y="21776"/>
                  </a:cubicBezTo>
                  <a:cubicBezTo>
                    <a:pt x="106" y="21776"/>
                    <a:pt x="53" y="21775"/>
                    <a:pt x="-1" y="21775"/>
                  </a:cubicBezTo>
                  <a:lnTo>
                    <a:pt x="160" y="176"/>
                  </a:lnTo>
                  <a:close/>
                </a:path>
              </a:pathLst>
            </a:custGeom>
            <a:noFill/>
            <a:ln w="12700" cap="rnd">
              <a:solidFill>
                <a:schemeClr val="tx1"/>
              </a:solidFill>
              <a:round/>
              <a:headEnd type="none" w="sm" len="sm"/>
              <a:tailEnd type="none" w="sm" len="sm"/>
            </a:ln>
          </p:spPr>
          <p:txBody>
            <a:bodyPr wrap="none" anchor="ctr"/>
            <a:lstStyle/>
            <a:p>
              <a:endParaRPr lang="en-US"/>
            </a:p>
          </p:txBody>
        </p:sp>
        <p:graphicFrame>
          <p:nvGraphicFramePr>
            <p:cNvPr id="7170" name="Object 74"/>
            <p:cNvGraphicFramePr>
              <a:graphicFrameLocks/>
            </p:cNvGraphicFramePr>
            <p:nvPr/>
          </p:nvGraphicFramePr>
          <p:xfrm>
            <a:off x="2168" y="2242"/>
            <a:ext cx="3160" cy="200"/>
          </p:xfrm>
          <a:graphic>
            <a:graphicData uri="http://schemas.openxmlformats.org/presentationml/2006/ole">
              <p:oleObj spid="_x0000_s7170" name="WordArt 2.0" r:id="rId4" imgW="6094080" imgH="4063680" progId="">
                <p:embed/>
              </p:oleObj>
            </a:graphicData>
          </a:graphic>
        </p:graphicFrame>
        <p:sp>
          <p:nvSpPr>
            <p:cNvPr id="7213" name="Rectangle 75"/>
            <p:cNvSpPr>
              <a:spLocks noChangeArrowheads="1"/>
            </p:cNvSpPr>
            <p:nvPr/>
          </p:nvSpPr>
          <p:spPr bwMode="auto">
            <a:xfrm rot="-5400000">
              <a:off x="-244" y="2112"/>
              <a:ext cx="1903" cy="154"/>
            </a:xfrm>
            <a:prstGeom prst="rect">
              <a:avLst/>
            </a:prstGeom>
            <a:noFill/>
            <a:ln w="9525">
              <a:noFill/>
              <a:miter lim="800000"/>
              <a:headEnd/>
              <a:tailEnd/>
            </a:ln>
          </p:spPr>
          <p:txBody>
            <a:bodyPr wrap="none" lIns="69850" tIns="34925" rIns="69850" bIns="34925">
              <a:spAutoFit/>
            </a:bodyPr>
            <a:lstStyle/>
            <a:p>
              <a:pPr defTabSz="514350"/>
              <a:r>
                <a:rPr lang="en-US" sz="1400" b="1">
                  <a:latin typeface="Arial" pitchFamily="34" charset="0"/>
                </a:rPr>
                <a:t>Height Above Crop Canopy, Feet</a:t>
              </a:r>
              <a:endParaRPr lang="en-US" sz="1100" b="1">
                <a:latin typeface="Arial" pitchFamily="34" charset="0"/>
              </a:endParaRPr>
            </a:p>
          </p:txBody>
        </p:sp>
        <p:grpSp>
          <p:nvGrpSpPr>
            <p:cNvPr id="7214" name="Group 76"/>
            <p:cNvGrpSpPr>
              <a:grpSpLocks/>
            </p:cNvGrpSpPr>
            <p:nvPr/>
          </p:nvGrpSpPr>
          <p:grpSpPr bwMode="auto">
            <a:xfrm>
              <a:off x="3402" y="3015"/>
              <a:ext cx="238" cy="203"/>
              <a:chOff x="3402" y="3015"/>
              <a:chExt cx="238" cy="203"/>
            </a:xfrm>
          </p:grpSpPr>
          <p:grpSp>
            <p:nvGrpSpPr>
              <p:cNvPr id="7835" name="Group 77"/>
              <p:cNvGrpSpPr>
                <a:grpSpLocks/>
              </p:cNvGrpSpPr>
              <p:nvPr/>
            </p:nvGrpSpPr>
            <p:grpSpPr bwMode="auto">
              <a:xfrm>
                <a:off x="3402" y="3022"/>
                <a:ext cx="238" cy="150"/>
                <a:chOff x="3402" y="3022"/>
                <a:chExt cx="238" cy="150"/>
              </a:xfrm>
            </p:grpSpPr>
            <p:sp>
              <p:nvSpPr>
                <p:cNvPr id="7848" name="Freeform 78"/>
                <p:cNvSpPr>
                  <a:spLocks/>
                </p:cNvSpPr>
                <p:nvPr/>
              </p:nvSpPr>
              <p:spPr bwMode="auto">
                <a:xfrm>
                  <a:off x="3402" y="3098"/>
                  <a:ext cx="118" cy="74"/>
                </a:xfrm>
                <a:custGeom>
                  <a:avLst/>
                  <a:gdLst>
                    <a:gd name="T0" fmla="*/ 99 w 118"/>
                    <a:gd name="T1" fmla="*/ 71 h 74"/>
                    <a:gd name="T2" fmla="*/ 84 w 118"/>
                    <a:gd name="T3" fmla="*/ 71 h 74"/>
                    <a:gd name="T4" fmla="*/ 77 w 118"/>
                    <a:gd name="T5" fmla="*/ 73 h 74"/>
                    <a:gd name="T6" fmla="*/ 69 w 118"/>
                    <a:gd name="T7" fmla="*/ 71 h 74"/>
                    <a:gd name="T8" fmla="*/ 64 w 118"/>
                    <a:gd name="T9" fmla="*/ 69 h 74"/>
                    <a:gd name="T10" fmla="*/ 58 w 118"/>
                    <a:gd name="T11" fmla="*/ 68 h 74"/>
                    <a:gd name="T12" fmla="*/ 52 w 118"/>
                    <a:gd name="T13" fmla="*/ 66 h 74"/>
                    <a:gd name="T14" fmla="*/ 46 w 118"/>
                    <a:gd name="T15" fmla="*/ 63 h 74"/>
                    <a:gd name="T16" fmla="*/ 38 w 118"/>
                    <a:gd name="T17" fmla="*/ 58 h 74"/>
                    <a:gd name="T18" fmla="*/ 32 w 118"/>
                    <a:gd name="T19" fmla="*/ 52 h 74"/>
                    <a:gd name="T20" fmla="*/ 24 w 118"/>
                    <a:gd name="T21" fmla="*/ 46 h 74"/>
                    <a:gd name="T22" fmla="*/ 17 w 118"/>
                    <a:gd name="T23" fmla="*/ 41 h 74"/>
                    <a:gd name="T24" fmla="*/ 6 w 118"/>
                    <a:gd name="T25" fmla="*/ 28 h 74"/>
                    <a:gd name="T26" fmla="*/ 0 w 118"/>
                    <a:gd name="T27" fmla="*/ 23 h 74"/>
                    <a:gd name="T28" fmla="*/ 16 w 118"/>
                    <a:gd name="T29" fmla="*/ 15 h 74"/>
                    <a:gd name="T30" fmla="*/ 21 w 118"/>
                    <a:gd name="T31" fmla="*/ 12 h 74"/>
                    <a:gd name="T32" fmla="*/ 28 w 118"/>
                    <a:gd name="T33" fmla="*/ 10 h 74"/>
                    <a:gd name="T34" fmla="*/ 34 w 118"/>
                    <a:gd name="T35" fmla="*/ 7 h 74"/>
                    <a:gd name="T36" fmla="*/ 43 w 118"/>
                    <a:gd name="T37" fmla="*/ 5 h 74"/>
                    <a:gd name="T38" fmla="*/ 51 w 118"/>
                    <a:gd name="T39" fmla="*/ 3 h 74"/>
                    <a:gd name="T40" fmla="*/ 58 w 118"/>
                    <a:gd name="T41" fmla="*/ 1 h 74"/>
                    <a:gd name="T42" fmla="*/ 74 w 118"/>
                    <a:gd name="T43" fmla="*/ 0 h 74"/>
                    <a:gd name="T44" fmla="*/ 88 w 118"/>
                    <a:gd name="T45" fmla="*/ 1 h 74"/>
                    <a:gd name="T46" fmla="*/ 100 w 118"/>
                    <a:gd name="T47" fmla="*/ 4 h 74"/>
                    <a:gd name="T48" fmla="*/ 117 w 118"/>
                    <a:gd name="T49" fmla="*/ 13 h 74"/>
                    <a:gd name="T50" fmla="*/ 99 w 118"/>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74"/>
                    <a:gd name="T80" fmla="*/ 118 w 118"/>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74">
                      <a:moveTo>
                        <a:pt x="99" y="71"/>
                      </a:moveTo>
                      <a:lnTo>
                        <a:pt x="84" y="71"/>
                      </a:lnTo>
                      <a:lnTo>
                        <a:pt x="77" y="73"/>
                      </a:lnTo>
                      <a:lnTo>
                        <a:pt x="69" y="71"/>
                      </a:lnTo>
                      <a:lnTo>
                        <a:pt x="64" y="69"/>
                      </a:lnTo>
                      <a:lnTo>
                        <a:pt x="58" y="68"/>
                      </a:lnTo>
                      <a:lnTo>
                        <a:pt x="52" y="66"/>
                      </a:lnTo>
                      <a:lnTo>
                        <a:pt x="46" y="63"/>
                      </a:lnTo>
                      <a:lnTo>
                        <a:pt x="38" y="58"/>
                      </a:lnTo>
                      <a:lnTo>
                        <a:pt x="32" y="52"/>
                      </a:lnTo>
                      <a:lnTo>
                        <a:pt x="24" y="46"/>
                      </a:lnTo>
                      <a:lnTo>
                        <a:pt x="17" y="41"/>
                      </a:lnTo>
                      <a:lnTo>
                        <a:pt x="6" y="28"/>
                      </a:lnTo>
                      <a:lnTo>
                        <a:pt x="0" y="23"/>
                      </a:lnTo>
                      <a:lnTo>
                        <a:pt x="16" y="15"/>
                      </a:lnTo>
                      <a:lnTo>
                        <a:pt x="21" y="12"/>
                      </a:lnTo>
                      <a:lnTo>
                        <a:pt x="28" y="10"/>
                      </a:lnTo>
                      <a:lnTo>
                        <a:pt x="34" y="7"/>
                      </a:lnTo>
                      <a:lnTo>
                        <a:pt x="43" y="5"/>
                      </a:lnTo>
                      <a:lnTo>
                        <a:pt x="51" y="3"/>
                      </a:lnTo>
                      <a:lnTo>
                        <a:pt x="58" y="1"/>
                      </a:lnTo>
                      <a:lnTo>
                        <a:pt x="74" y="0"/>
                      </a:lnTo>
                      <a:lnTo>
                        <a:pt x="88" y="1"/>
                      </a:lnTo>
                      <a:lnTo>
                        <a:pt x="100" y="4"/>
                      </a:lnTo>
                      <a:lnTo>
                        <a:pt x="117" y="13"/>
                      </a:lnTo>
                      <a:lnTo>
                        <a:pt x="99"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849" name="Freeform 79"/>
                <p:cNvSpPr>
                  <a:spLocks/>
                </p:cNvSpPr>
                <p:nvPr/>
              </p:nvSpPr>
              <p:spPr bwMode="auto">
                <a:xfrm>
                  <a:off x="3527" y="3022"/>
                  <a:ext cx="113" cy="112"/>
                </a:xfrm>
                <a:custGeom>
                  <a:avLst/>
                  <a:gdLst>
                    <a:gd name="T0" fmla="*/ 69 w 113"/>
                    <a:gd name="T1" fmla="*/ 111 h 112"/>
                    <a:gd name="T2" fmla="*/ 78 w 113"/>
                    <a:gd name="T3" fmla="*/ 105 h 112"/>
                    <a:gd name="T4" fmla="*/ 83 w 113"/>
                    <a:gd name="T5" fmla="*/ 99 h 112"/>
                    <a:gd name="T6" fmla="*/ 91 w 113"/>
                    <a:gd name="T7" fmla="*/ 92 h 112"/>
                    <a:gd name="T8" fmla="*/ 95 w 113"/>
                    <a:gd name="T9" fmla="*/ 88 h 112"/>
                    <a:gd name="T10" fmla="*/ 99 w 113"/>
                    <a:gd name="T11" fmla="*/ 83 h 112"/>
                    <a:gd name="T12" fmla="*/ 104 w 113"/>
                    <a:gd name="T13" fmla="*/ 76 h 112"/>
                    <a:gd name="T14" fmla="*/ 106 w 113"/>
                    <a:gd name="T15" fmla="*/ 69 h 112"/>
                    <a:gd name="T16" fmla="*/ 108 w 113"/>
                    <a:gd name="T17" fmla="*/ 60 h 112"/>
                    <a:gd name="T18" fmla="*/ 110 w 113"/>
                    <a:gd name="T19" fmla="*/ 53 h 112"/>
                    <a:gd name="T20" fmla="*/ 112 w 113"/>
                    <a:gd name="T21" fmla="*/ 45 h 112"/>
                    <a:gd name="T22" fmla="*/ 112 w 113"/>
                    <a:gd name="T23" fmla="*/ 32 h 112"/>
                    <a:gd name="T24" fmla="*/ 96 w 113"/>
                    <a:gd name="T25" fmla="*/ 36 h 112"/>
                    <a:gd name="T26" fmla="*/ 91 w 113"/>
                    <a:gd name="T27" fmla="*/ 40 h 112"/>
                    <a:gd name="T28" fmla="*/ 81 w 113"/>
                    <a:gd name="T29" fmla="*/ 43 h 112"/>
                    <a:gd name="T30" fmla="*/ 76 w 113"/>
                    <a:gd name="T31" fmla="*/ 45 h 112"/>
                    <a:gd name="T32" fmla="*/ 69 w 113"/>
                    <a:gd name="T33" fmla="*/ 50 h 112"/>
                    <a:gd name="T34" fmla="*/ 62 w 113"/>
                    <a:gd name="T35" fmla="*/ 53 h 112"/>
                    <a:gd name="T36" fmla="*/ 57 w 113"/>
                    <a:gd name="T37" fmla="*/ 57 h 112"/>
                    <a:gd name="T38" fmla="*/ 51 w 113"/>
                    <a:gd name="T39" fmla="*/ 60 h 112"/>
                    <a:gd name="T40" fmla="*/ 61 w 113"/>
                    <a:gd name="T41" fmla="*/ 49 h 112"/>
                    <a:gd name="T42" fmla="*/ 65 w 113"/>
                    <a:gd name="T43" fmla="*/ 43 h 112"/>
                    <a:gd name="T44" fmla="*/ 66 w 113"/>
                    <a:gd name="T45" fmla="*/ 36 h 112"/>
                    <a:gd name="T46" fmla="*/ 67 w 113"/>
                    <a:gd name="T47" fmla="*/ 29 h 112"/>
                    <a:gd name="T48" fmla="*/ 67 w 113"/>
                    <a:gd name="T49" fmla="*/ 21 h 112"/>
                    <a:gd name="T50" fmla="*/ 66 w 113"/>
                    <a:gd name="T51" fmla="*/ 12 h 112"/>
                    <a:gd name="T52" fmla="*/ 65 w 113"/>
                    <a:gd name="T53" fmla="*/ 0 h 112"/>
                    <a:gd name="T54" fmla="*/ 56 w 113"/>
                    <a:gd name="T55" fmla="*/ 4 h 112"/>
                    <a:gd name="T56" fmla="*/ 47 w 113"/>
                    <a:gd name="T57" fmla="*/ 9 h 112"/>
                    <a:gd name="T58" fmla="*/ 41 w 113"/>
                    <a:gd name="T59" fmla="*/ 12 h 112"/>
                    <a:gd name="T60" fmla="*/ 35 w 113"/>
                    <a:gd name="T61" fmla="*/ 16 h 112"/>
                    <a:gd name="T62" fmla="*/ 27 w 113"/>
                    <a:gd name="T63" fmla="*/ 19 h 112"/>
                    <a:gd name="T64" fmla="*/ 20 w 113"/>
                    <a:gd name="T65" fmla="*/ 26 h 112"/>
                    <a:gd name="T66" fmla="*/ 0 w 113"/>
                    <a:gd name="T67" fmla="*/ 42 h 112"/>
                    <a:gd name="T68" fmla="*/ 69 w 113"/>
                    <a:gd name="T69" fmla="*/ 111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2"/>
                    <a:gd name="T107" fmla="*/ 113 w 11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2">
                      <a:moveTo>
                        <a:pt x="69" y="111"/>
                      </a:moveTo>
                      <a:lnTo>
                        <a:pt x="78" y="105"/>
                      </a:lnTo>
                      <a:lnTo>
                        <a:pt x="83" y="99"/>
                      </a:lnTo>
                      <a:lnTo>
                        <a:pt x="91" y="92"/>
                      </a:lnTo>
                      <a:lnTo>
                        <a:pt x="95" y="88"/>
                      </a:lnTo>
                      <a:lnTo>
                        <a:pt x="99" y="83"/>
                      </a:lnTo>
                      <a:lnTo>
                        <a:pt x="104" y="76"/>
                      </a:lnTo>
                      <a:lnTo>
                        <a:pt x="106" y="69"/>
                      </a:lnTo>
                      <a:lnTo>
                        <a:pt x="108" y="60"/>
                      </a:lnTo>
                      <a:lnTo>
                        <a:pt x="110" y="53"/>
                      </a:lnTo>
                      <a:lnTo>
                        <a:pt x="112" y="45"/>
                      </a:lnTo>
                      <a:lnTo>
                        <a:pt x="112" y="32"/>
                      </a:lnTo>
                      <a:lnTo>
                        <a:pt x="96" y="36"/>
                      </a:lnTo>
                      <a:lnTo>
                        <a:pt x="91" y="40"/>
                      </a:lnTo>
                      <a:lnTo>
                        <a:pt x="81" y="43"/>
                      </a:lnTo>
                      <a:lnTo>
                        <a:pt x="76" y="45"/>
                      </a:lnTo>
                      <a:lnTo>
                        <a:pt x="69" y="50"/>
                      </a:lnTo>
                      <a:lnTo>
                        <a:pt x="62" y="53"/>
                      </a:lnTo>
                      <a:lnTo>
                        <a:pt x="57" y="57"/>
                      </a:lnTo>
                      <a:lnTo>
                        <a:pt x="51" y="60"/>
                      </a:lnTo>
                      <a:lnTo>
                        <a:pt x="61" y="49"/>
                      </a:lnTo>
                      <a:lnTo>
                        <a:pt x="65" y="43"/>
                      </a:lnTo>
                      <a:lnTo>
                        <a:pt x="66" y="36"/>
                      </a:lnTo>
                      <a:lnTo>
                        <a:pt x="67" y="29"/>
                      </a:lnTo>
                      <a:lnTo>
                        <a:pt x="67" y="21"/>
                      </a:lnTo>
                      <a:lnTo>
                        <a:pt x="66" y="12"/>
                      </a:lnTo>
                      <a:lnTo>
                        <a:pt x="65" y="0"/>
                      </a:lnTo>
                      <a:lnTo>
                        <a:pt x="56" y="4"/>
                      </a:lnTo>
                      <a:lnTo>
                        <a:pt x="47" y="9"/>
                      </a:lnTo>
                      <a:lnTo>
                        <a:pt x="41" y="12"/>
                      </a:lnTo>
                      <a:lnTo>
                        <a:pt x="35" y="16"/>
                      </a:lnTo>
                      <a:lnTo>
                        <a:pt x="27" y="19"/>
                      </a:lnTo>
                      <a:lnTo>
                        <a:pt x="20" y="26"/>
                      </a:lnTo>
                      <a:lnTo>
                        <a:pt x="0" y="42"/>
                      </a:lnTo>
                      <a:lnTo>
                        <a:pt x="69" y="11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836" name="Group 80"/>
              <p:cNvGrpSpPr>
                <a:grpSpLocks/>
              </p:cNvGrpSpPr>
              <p:nvPr/>
            </p:nvGrpSpPr>
            <p:grpSpPr bwMode="auto">
              <a:xfrm>
                <a:off x="3454" y="3015"/>
                <a:ext cx="150" cy="160"/>
                <a:chOff x="3454" y="3015"/>
                <a:chExt cx="150" cy="160"/>
              </a:xfrm>
            </p:grpSpPr>
            <p:sp>
              <p:nvSpPr>
                <p:cNvPr id="7842" name="Oval 81"/>
                <p:cNvSpPr>
                  <a:spLocks noChangeArrowheads="1"/>
                </p:cNvSpPr>
                <p:nvPr/>
              </p:nvSpPr>
              <p:spPr bwMode="auto">
                <a:xfrm rot="-7920000">
                  <a:off x="3455" y="3020"/>
                  <a:ext cx="111" cy="101"/>
                </a:xfrm>
                <a:prstGeom prst="ellipse">
                  <a:avLst/>
                </a:prstGeom>
                <a:solidFill>
                  <a:srgbClr val="000000"/>
                </a:solidFill>
                <a:ln w="9525">
                  <a:noFill/>
                  <a:round/>
                  <a:headEnd/>
                  <a:tailEnd/>
                </a:ln>
              </p:spPr>
              <p:txBody>
                <a:bodyPr wrap="none" anchor="ctr"/>
                <a:lstStyle/>
                <a:p>
                  <a:endParaRPr lang="en-US"/>
                </a:p>
              </p:txBody>
            </p:sp>
            <p:sp>
              <p:nvSpPr>
                <p:cNvPr id="7843" name="Oval 82"/>
                <p:cNvSpPr>
                  <a:spLocks noChangeArrowheads="1"/>
                </p:cNvSpPr>
                <p:nvPr/>
              </p:nvSpPr>
              <p:spPr bwMode="auto">
                <a:xfrm rot="-7920000">
                  <a:off x="3450" y="3081"/>
                  <a:ext cx="98" cy="90"/>
                </a:xfrm>
                <a:prstGeom prst="ellipse">
                  <a:avLst/>
                </a:prstGeom>
                <a:solidFill>
                  <a:srgbClr val="000000"/>
                </a:solidFill>
                <a:ln w="9525">
                  <a:noFill/>
                  <a:round/>
                  <a:headEnd/>
                  <a:tailEnd/>
                </a:ln>
              </p:spPr>
              <p:txBody>
                <a:bodyPr wrap="none" anchor="ctr"/>
                <a:lstStyle/>
                <a:p>
                  <a:endParaRPr lang="en-US"/>
                </a:p>
              </p:txBody>
            </p:sp>
            <p:sp>
              <p:nvSpPr>
                <p:cNvPr id="7844" name="Oval 83"/>
                <p:cNvSpPr>
                  <a:spLocks noChangeArrowheads="1"/>
                </p:cNvSpPr>
                <p:nvPr/>
              </p:nvSpPr>
              <p:spPr bwMode="auto">
                <a:xfrm rot="-7920000">
                  <a:off x="3517" y="3075"/>
                  <a:ext cx="92" cy="83"/>
                </a:xfrm>
                <a:prstGeom prst="ellipse">
                  <a:avLst/>
                </a:prstGeom>
                <a:solidFill>
                  <a:srgbClr val="000000"/>
                </a:solidFill>
                <a:ln w="9525">
                  <a:noFill/>
                  <a:round/>
                  <a:headEnd/>
                  <a:tailEnd/>
                </a:ln>
              </p:spPr>
              <p:txBody>
                <a:bodyPr wrap="none" anchor="ctr"/>
                <a:lstStyle/>
                <a:p>
                  <a:endParaRPr lang="en-US"/>
                </a:p>
              </p:txBody>
            </p:sp>
            <p:sp>
              <p:nvSpPr>
                <p:cNvPr id="7845" name="Oval 84"/>
                <p:cNvSpPr>
                  <a:spLocks noChangeArrowheads="1"/>
                </p:cNvSpPr>
                <p:nvPr/>
              </p:nvSpPr>
              <p:spPr bwMode="auto">
                <a:xfrm rot="-7920000">
                  <a:off x="3455" y="3088"/>
                  <a:ext cx="86" cy="78"/>
                </a:xfrm>
                <a:prstGeom prst="ellipse">
                  <a:avLst/>
                </a:prstGeom>
                <a:solidFill>
                  <a:srgbClr val="FFFFFF"/>
                </a:solidFill>
                <a:ln w="9525">
                  <a:noFill/>
                  <a:round/>
                  <a:headEnd/>
                  <a:tailEnd/>
                </a:ln>
              </p:spPr>
              <p:txBody>
                <a:bodyPr wrap="none" anchor="ctr"/>
                <a:lstStyle/>
                <a:p>
                  <a:endParaRPr lang="en-US"/>
                </a:p>
              </p:txBody>
            </p:sp>
            <p:sp>
              <p:nvSpPr>
                <p:cNvPr id="7846" name="Oval 85"/>
                <p:cNvSpPr>
                  <a:spLocks noChangeArrowheads="1"/>
                </p:cNvSpPr>
                <p:nvPr/>
              </p:nvSpPr>
              <p:spPr bwMode="auto">
                <a:xfrm rot="-7920000">
                  <a:off x="3521" y="3080"/>
                  <a:ext cx="80" cy="73"/>
                </a:xfrm>
                <a:prstGeom prst="ellipse">
                  <a:avLst/>
                </a:prstGeom>
                <a:solidFill>
                  <a:srgbClr val="FFFFFF"/>
                </a:solidFill>
                <a:ln w="9525">
                  <a:noFill/>
                  <a:round/>
                  <a:headEnd/>
                  <a:tailEnd/>
                </a:ln>
              </p:spPr>
              <p:txBody>
                <a:bodyPr wrap="none" anchor="ctr"/>
                <a:lstStyle/>
                <a:p>
                  <a:endParaRPr lang="en-US"/>
                </a:p>
              </p:txBody>
            </p:sp>
            <p:sp>
              <p:nvSpPr>
                <p:cNvPr id="7847" name="Oval 86"/>
                <p:cNvSpPr>
                  <a:spLocks noChangeArrowheads="1"/>
                </p:cNvSpPr>
                <p:nvPr/>
              </p:nvSpPr>
              <p:spPr bwMode="auto">
                <a:xfrm rot="-7920000">
                  <a:off x="3463" y="3026"/>
                  <a:ext cx="97" cy="86"/>
                </a:xfrm>
                <a:prstGeom prst="ellipse">
                  <a:avLst/>
                </a:prstGeom>
                <a:solidFill>
                  <a:srgbClr val="FFFFFF"/>
                </a:solidFill>
                <a:ln w="9525">
                  <a:noFill/>
                  <a:round/>
                  <a:headEnd/>
                  <a:tailEnd/>
                </a:ln>
              </p:spPr>
              <p:txBody>
                <a:bodyPr wrap="none" anchor="ctr"/>
                <a:lstStyle/>
                <a:p>
                  <a:endParaRPr lang="en-US"/>
                </a:p>
              </p:txBody>
            </p:sp>
          </p:grpSp>
          <p:grpSp>
            <p:nvGrpSpPr>
              <p:cNvPr id="7837" name="Group 87"/>
              <p:cNvGrpSpPr>
                <a:grpSpLocks/>
              </p:cNvGrpSpPr>
              <p:nvPr/>
            </p:nvGrpSpPr>
            <p:grpSpPr bwMode="auto">
              <a:xfrm>
                <a:off x="3488" y="3125"/>
                <a:ext cx="127" cy="93"/>
                <a:chOff x="3488" y="3125"/>
                <a:chExt cx="127" cy="93"/>
              </a:xfrm>
            </p:grpSpPr>
            <p:sp>
              <p:nvSpPr>
                <p:cNvPr id="7838" name="Freeform 88"/>
                <p:cNvSpPr>
                  <a:spLocks/>
                </p:cNvSpPr>
                <p:nvPr/>
              </p:nvSpPr>
              <p:spPr bwMode="auto">
                <a:xfrm>
                  <a:off x="3488" y="3181"/>
                  <a:ext cx="127" cy="37"/>
                </a:xfrm>
                <a:custGeom>
                  <a:avLst/>
                  <a:gdLst>
                    <a:gd name="T0" fmla="*/ 126 w 127"/>
                    <a:gd name="T1" fmla="*/ 18 h 37"/>
                    <a:gd name="T2" fmla="*/ 0 w 127"/>
                    <a:gd name="T3" fmla="*/ 36 h 37"/>
                    <a:gd name="T4" fmla="*/ 0 w 127"/>
                    <a:gd name="T5" fmla="*/ 26 h 37"/>
                    <a:gd name="T6" fmla="*/ 57 w 127"/>
                    <a:gd name="T7" fmla="*/ 23 h 37"/>
                    <a:gd name="T8" fmla="*/ 54 w 127"/>
                    <a:gd name="T9" fmla="*/ 0 h 37"/>
                    <a:gd name="T10" fmla="*/ 59 w 127"/>
                    <a:gd name="T11" fmla="*/ 0 h 37"/>
                    <a:gd name="T12" fmla="*/ 63 w 127"/>
                    <a:gd name="T13" fmla="*/ 23 h 37"/>
                    <a:gd name="T14" fmla="*/ 126 w 127"/>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37"/>
                    <a:gd name="T26" fmla="*/ 127 w 127"/>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37">
                      <a:moveTo>
                        <a:pt x="126" y="18"/>
                      </a:moveTo>
                      <a:lnTo>
                        <a:pt x="0" y="36"/>
                      </a:lnTo>
                      <a:lnTo>
                        <a:pt x="0" y="26"/>
                      </a:lnTo>
                      <a:lnTo>
                        <a:pt x="57" y="23"/>
                      </a:lnTo>
                      <a:lnTo>
                        <a:pt x="54" y="0"/>
                      </a:lnTo>
                      <a:lnTo>
                        <a:pt x="59" y="0"/>
                      </a:lnTo>
                      <a:lnTo>
                        <a:pt x="63" y="23"/>
                      </a:lnTo>
                      <a:lnTo>
                        <a:pt x="126" y="18"/>
                      </a:lnTo>
                    </a:path>
                  </a:pathLst>
                </a:custGeom>
                <a:solidFill>
                  <a:srgbClr val="008000"/>
                </a:solidFill>
                <a:ln w="9525" cap="rnd">
                  <a:noFill/>
                  <a:round/>
                  <a:headEnd/>
                  <a:tailEnd/>
                </a:ln>
              </p:spPr>
              <p:txBody>
                <a:bodyPr/>
                <a:lstStyle/>
                <a:p>
                  <a:endParaRPr lang="en-US"/>
                </a:p>
              </p:txBody>
            </p:sp>
            <p:grpSp>
              <p:nvGrpSpPr>
                <p:cNvPr id="7839" name="Group 89"/>
                <p:cNvGrpSpPr>
                  <a:grpSpLocks/>
                </p:cNvGrpSpPr>
                <p:nvPr/>
              </p:nvGrpSpPr>
              <p:grpSpPr bwMode="auto">
                <a:xfrm>
                  <a:off x="3513" y="3125"/>
                  <a:ext cx="57" cy="61"/>
                  <a:chOff x="3513" y="3125"/>
                  <a:chExt cx="57" cy="61"/>
                </a:xfrm>
              </p:grpSpPr>
              <p:sp>
                <p:nvSpPr>
                  <p:cNvPr id="7840" name="Arc 90"/>
                  <p:cNvSpPr>
                    <a:spLocks/>
                  </p:cNvSpPr>
                  <p:nvPr/>
                </p:nvSpPr>
                <p:spPr bwMode="auto">
                  <a:xfrm rot="-7920000">
                    <a:off x="3511" y="3134"/>
                    <a:ext cx="49" cy="32"/>
                  </a:xfrm>
                  <a:custGeom>
                    <a:avLst/>
                    <a:gdLst>
                      <a:gd name="T0" fmla="*/ 0 w 21016"/>
                      <a:gd name="T1" fmla="*/ 0 h 15946"/>
                      <a:gd name="T2" fmla="*/ 0 w 21016"/>
                      <a:gd name="T3" fmla="*/ 0 h 15946"/>
                      <a:gd name="T4" fmla="*/ 0 w 21016"/>
                      <a:gd name="T5" fmla="*/ 0 h 15946"/>
                      <a:gd name="T6" fmla="*/ 0 60000 65536"/>
                      <a:gd name="T7" fmla="*/ 0 60000 65536"/>
                      <a:gd name="T8" fmla="*/ 0 60000 65536"/>
                      <a:gd name="T9" fmla="*/ 0 w 21016"/>
                      <a:gd name="T10" fmla="*/ 0 h 15946"/>
                      <a:gd name="T11" fmla="*/ 21016 w 21016"/>
                      <a:gd name="T12" fmla="*/ 15946 h 15946"/>
                    </a:gdLst>
                    <a:ahLst/>
                    <a:cxnLst>
                      <a:cxn ang="T6">
                        <a:pos x="T0" y="T1"/>
                      </a:cxn>
                      <a:cxn ang="T7">
                        <a:pos x="T2" y="T3"/>
                      </a:cxn>
                      <a:cxn ang="T8">
                        <a:pos x="T4" y="T5"/>
                      </a:cxn>
                    </a:cxnLst>
                    <a:rect l="T9" t="T10" r="T11" b="T12"/>
                    <a:pathLst>
                      <a:path w="21016" h="15946" fill="none" extrusionOk="0">
                        <a:moveTo>
                          <a:pt x="-1" y="10958"/>
                        </a:moveTo>
                        <a:cubicBezTo>
                          <a:pt x="1000" y="6741"/>
                          <a:pt x="3246" y="2923"/>
                          <a:pt x="6445" y="-1"/>
                        </a:cubicBezTo>
                      </a:path>
                      <a:path w="21016" h="15946" stroke="0" extrusionOk="0">
                        <a:moveTo>
                          <a:pt x="-1" y="10958"/>
                        </a:moveTo>
                        <a:cubicBezTo>
                          <a:pt x="1000" y="6741"/>
                          <a:pt x="3246" y="2923"/>
                          <a:pt x="6445" y="-1"/>
                        </a:cubicBezTo>
                        <a:lnTo>
                          <a:pt x="21016" y="15946"/>
                        </a:lnTo>
                        <a:close/>
                      </a:path>
                    </a:pathLst>
                  </a:custGeom>
                  <a:solidFill>
                    <a:srgbClr val="008000"/>
                  </a:solidFill>
                  <a:ln w="9525" cap="rnd">
                    <a:noFill/>
                    <a:round/>
                    <a:headEnd/>
                    <a:tailEnd/>
                  </a:ln>
                </p:spPr>
                <p:txBody>
                  <a:bodyPr wrap="none" anchor="ctr"/>
                  <a:lstStyle/>
                  <a:p>
                    <a:endParaRPr lang="en-US"/>
                  </a:p>
                </p:txBody>
              </p:sp>
              <p:sp>
                <p:nvSpPr>
                  <p:cNvPr id="7841" name="Arc 91"/>
                  <p:cNvSpPr>
                    <a:spLocks/>
                  </p:cNvSpPr>
                  <p:nvPr/>
                </p:nvSpPr>
                <p:spPr bwMode="auto">
                  <a:xfrm rot="-7920000">
                    <a:off x="3514" y="3130"/>
                    <a:ext cx="55" cy="57"/>
                  </a:xfrm>
                  <a:custGeom>
                    <a:avLst/>
                    <a:gdLst>
                      <a:gd name="T0" fmla="*/ 0 w 39514"/>
                      <a:gd name="T1" fmla="*/ 0 h 43187"/>
                      <a:gd name="T2" fmla="*/ 0 w 39514"/>
                      <a:gd name="T3" fmla="*/ 0 h 43187"/>
                      <a:gd name="T4" fmla="*/ 0 w 39514"/>
                      <a:gd name="T5" fmla="*/ 0 h 43187"/>
                      <a:gd name="T6" fmla="*/ 0 60000 65536"/>
                      <a:gd name="T7" fmla="*/ 0 60000 65536"/>
                      <a:gd name="T8" fmla="*/ 0 60000 65536"/>
                      <a:gd name="T9" fmla="*/ 0 w 39514"/>
                      <a:gd name="T10" fmla="*/ 0 h 43187"/>
                      <a:gd name="T11" fmla="*/ 39514 w 39514"/>
                      <a:gd name="T12" fmla="*/ 43187 h 43187"/>
                    </a:gdLst>
                    <a:ahLst/>
                    <a:cxnLst>
                      <a:cxn ang="T6">
                        <a:pos x="T0" y="T1"/>
                      </a:cxn>
                      <a:cxn ang="T7">
                        <a:pos x="T2" y="T3"/>
                      </a:cxn>
                      <a:cxn ang="T8">
                        <a:pos x="T4" y="T5"/>
                      </a:cxn>
                    </a:cxnLst>
                    <a:rect l="T9" t="T10" r="T11" b="T12"/>
                    <a:pathLst>
                      <a:path w="39514" h="43187" fill="none" extrusionOk="0">
                        <a:moveTo>
                          <a:pt x="20840" y="43186"/>
                        </a:moveTo>
                        <a:cubicBezTo>
                          <a:pt x="9213" y="42777"/>
                          <a:pt x="0" y="33233"/>
                          <a:pt x="0" y="21600"/>
                        </a:cubicBezTo>
                        <a:cubicBezTo>
                          <a:pt x="0" y="9670"/>
                          <a:pt x="9670" y="0"/>
                          <a:pt x="21600" y="0"/>
                        </a:cubicBezTo>
                        <a:cubicBezTo>
                          <a:pt x="28785" y="-1"/>
                          <a:pt x="35499" y="3572"/>
                          <a:pt x="39514" y="9531"/>
                        </a:cubicBezTo>
                      </a:path>
                      <a:path w="39514" h="43187" stroke="0" extrusionOk="0">
                        <a:moveTo>
                          <a:pt x="20840" y="43186"/>
                        </a:moveTo>
                        <a:cubicBezTo>
                          <a:pt x="9213" y="42777"/>
                          <a:pt x="0" y="33233"/>
                          <a:pt x="0" y="21600"/>
                        </a:cubicBezTo>
                        <a:cubicBezTo>
                          <a:pt x="0" y="9670"/>
                          <a:pt x="9670" y="0"/>
                          <a:pt x="21600" y="0"/>
                        </a:cubicBezTo>
                        <a:cubicBezTo>
                          <a:pt x="28785" y="-1"/>
                          <a:pt x="35499" y="3572"/>
                          <a:pt x="39514" y="9531"/>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sp>
          <p:nvSpPr>
            <p:cNvPr id="7215" name="Line 92"/>
            <p:cNvSpPr>
              <a:spLocks noChangeShapeType="1"/>
            </p:cNvSpPr>
            <p:nvPr/>
          </p:nvSpPr>
          <p:spPr bwMode="auto">
            <a:xfrm>
              <a:off x="2886" y="3224"/>
              <a:ext cx="45" cy="12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6" name="Line 93"/>
            <p:cNvSpPr>
              <a:spLocks noChangeShapeType="1"/>
            </p:cNvSpPr>
            <p:nvPr/>
          </p:nvSpPr>
          <p:spPr bwMode="auto">
            <a:xfrm>
              <a:off x="3066" y="3265"/>
              <a:ext cx="45" cy="1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7" name="Line 94"/>
            <p:cNvSpPr>
              <a:spLocks noChangeShapeType="1"/>
            </p:cNvSpPr>
            <p:nvPr/>
          </p:nvSpPr>
          <p:spPr bwMode="auto">
            <a:xfrm>
              <a:off x="3428" y="3265"/>
              <a:ext cx="46" cy="1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8" name="Line 95"/>
            <p:cNvSpPr>
              <a:spLocks noChangeShapeType="1"/>
            </p:cNvSpPr>
            <p:nvPr/>
          </p:nvSpPr>
          <p:spPr bwMode="auto">
            <a:xfrm>
              <a:off x="3428" y="3182"/>
              <a:ext cx="46" cy="1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19" name="Line 96"/>
            <p:cNvSpPr>
              <a:spLocks noChangeShapeType="1"/>
            </p:cNvSpPr>
            <p:nvPr/>
          </p:nvSpPr>
          <p:spPr bwMode="auto">
            <a:xfrm>
              <a:off x="3519" y="3141"/>
              <a:ext cx="90" cy="24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0" name="Line 97"/>
            <p:cNvSpPr>
              <a:spLocks noChangeShapeType="1"/>
            </p:cNvSpPr>
            <p:nvPr/>
          </p:nvSpPr>
          <p:spPr bwMode="auto">
            <a:xfrm>
              <a:off x="3519" y="3305"/>
              <a:ext cx="44"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1" name="Line 98"/>
            <p:cNvSpPr>
              <a:spLocks noChangeShapeType="1"/>
            </p:cNvSpPr>
            <p:nvPr/>
          </p:nvSpPr>
          <p:spPr bwMode="auto">
            <a:xfrm flipV="1">
              <a:off x="3654" y="3346"/>
              <a:ext cx="46" cy="4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2" name="Line 99"/>
            <p:cNvSpPr>
              <a:spLocks noChangeShapeType="1"/>
            </p:cNvSpPr>
            <p:nvPr/>
          </p:nvSpPr>
          <p:spPr bwMode="auto">
            <a:xfrm>
              <a:off x="2795" y="3265"/>
              <a:ext cx="46" cy="1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3" name="Line 100"/>
            <p:cNvSpPr>
              <a:spLocks noChangeShapeType="1"/>
            </p:cNvSpPr>
            <p:nvPr/>
          </p:nvSpPr>
          <p:spPr bwMode="auto">
            <a:xfrm>
              <a:off x="3021" y="3305"/>
              <a:ext cx="0"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4" name="Line 101"/>
            <p:cNvSpPr>
              <a:spLocks noChangeShapeType="1"/>
            </p:cNvSpPr>
            <p:nvPr/>
          </p:nvSpPr>
          <p:spPr bwMode="auto">
            <a:xfrm>
              <a:off x="3111" y="3141"/>
              <a:ext cx="92" cy="24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5" name="Line 102"/>
            <p:cNvSpPr>
              <a:spLocks noChangeShapeType="1"/>
            </p:cNvSpPr>
            <p:nvPr/>
          </p:nvSpPr>
          <p:spPr bwMode="auto">
            <a:xfrm>
              <a:off x="3293" y="3305"/>
              <a:ext cx="45" cy="8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226" name="Arc 103"/>
            <p:cNvSpPr>
              <a:spLocks/>
            </p:cNvSpPr>
            <p:nvPr/>
          </p:nvSpPr>
          <p:spPr bwMode="auto">
            <a:xfrm>
              <a:off x="2524" y="3264"/>
              <a:ext cx="135" cy="125"/>
            </a:xfrm>
            <a:custGeom>
              <a:avLst/>
              <a:gdLst>
                <a:gd name="T0" fmla="*/ 0 w 21600"/>
                <a:gd name="T1" fmla="*/ 0 h 21775"/>
                <a:gd name="T2" fmla="*/ 0 w 21600"/>
                <a:gd name="T3" fmla="*/ 0 h 21775"/>
                <a:gd name="T4" fmla="*/ 0 w 21600"/>
                <a:gd name="T5" fmla="*/ 0 h 21775"/>
                <a:gd name="T6" fmla="*/ 0 60000 65536"/>
                <a:gd name="T7" fmla="*/ 0 60000 65536"/>
                <a:gd name="T8" fmla="*/ 0 60000 65536"/>
                <a:gd name="T9" fmla="*/ 0 w 21600"/>
                <a:gd name="T10" fmla="*/ 0 h 21775"/>
                <a:gd name="T11" fmla="*/ 21600 w 21600"/>
                <a:gd name="T12" fmla="*/ 21775 h 21775"/>
              </a:gdLst>
              <a:ahLst/>
              <a:cxnLst>
                <a:cxn ang="T6">
                  <a:pos x="T0" y="T1"/>
                </a:cxn>
                <a:cxn ang="T7">
                  <a:pos x="T2" y="T3"/>
                </a:cxn>
                <a:cxn ang="T8">
                  <a:pos x="T4" y="T5"/>
                </a:cxn>
              </a:cxnLst>
              <a:rect l="T9" t="T10" r="T11" b="T12"/>
              <a:pathLst>
                <a:path w="21600" h="21775" fill="none" extrusionOk="0">
                  <a:moveTo>
                    <a:pt x="21599" y="-1"/>
                  </a:moveTo>
                  <a:cubicBezTo>
                    <a:pt x="21599" y="58"/>
                    <a:pt x="21600" y="116"/>
                    <a:pt x="21600" y="175"/>
                  </a:cubicBezTo>
                  <a:cubicBezTo>
                    <a:pt x="21600" y="12104"/>
                    <a:pt x="11929" y="21774"/>
                    <a:pt x="0" y="21775"/>
                  </a:cubicBezTo>
                </a:path>
                <a:path w="21600" h="21775" stroke="0" extrusionOk="0">
                  <a:moveTo>
                    <a:pt x="21599" y="-1"/>
                  </a:moveTo>
                  <a:cubicBezTo>
                    <a:pt x="21599" y="58"/>
                    <a:pt x="21600" y="116"/>
                    <a:pt x="21600" y="175"/>
                  </a:cubicBezTo>
                  <a:cubicBezTo>
                    <a:pt x="21600" y="12104"/>
                    <a:pt x="11929" y="21774"/>
                    <a:pt x="0" y="21775"/>
                  </a:cubicBezTo>
                  <a:lnTo>
                    <a:pt x="0" y="175"/>
                  </a:lnTo>
                  <a:close/>
                </a:path>
              </a:pathLst>
            </a:custGeom>
            <a:noFill/>
            <a:ln w="12700" cap="rnd">
              <a:solidFill>
                <a:schemeClr val="tx1"/>
              </a:solidFill>
              <a:round/>
              <a:headEnd type="none" w="sm" len="sm"/>
              <a:tailEnd type="none" w="sm" len="sm"/>
            </a:ln>
          </p:spPr>
          <p:txBody>
            <a:bodyPr wrap="none" anchor="ctr"/>
            <a:lstStyle/>
            <a:p>
              <a:endParaRPr lang="en-US"/>
            </a:p>
          </p:txBody>
        </p:sp>
        <p:grpSp>
          <p:nvGrpSpPr>
            <p:cNvPr id="7227" name="Group 104"/>
            <p:cNvGrpSpPr>
              <a:grpSpLocks/>
            </p:cNvGrpSpPr>
            <p:nvPr/>
          </p:nvGrpSpPr>
          <p:grpSpPr bwMode="auto">
            <a:xfrm>
              <a:off x="2994" y="3016"/>
              <a:ext cx="238" cy="202"/>
              <a:chOff x="2994" y="3016"/>
              <a:chExt cx="238" cy="202"/>
            </a:xfrm>
          </p:grpSpPr>
          <p:grpSp>
            <p:nvGrpSpPr>
              <p:cNvPr id="7820" name="Group 105"/>
              <p:cNvGrpSpPr>
                <a:grpSpLocks/>
              </p:cNvGrpSpPr>
              <p:nvPr/>
            </p:nvGrpSpPr>
            <p:grpSpPr bwMode="auto">
              <a:xfrm>
                <a:off x="2994" y="3022"/>
                <a:ext cx="238" cy="150"/>
                <a:chOff x="2994" y="3022"/>
                <a:chExt cx="238" cy="150"/>
              </a:xfrm>
            </p:grpSpPr>
            <p:sp>
              <p:nvSpPr>
                <p:cNvPr id="7833" name="Freeform 106"/>
                <p:cNvSpPr>
                  <a:spLocks/>
                </p:cNvSpPr>
                <p:nvPr/>
              </p:nvSpPr>
              <p:spPr bwMode="auto">
                <a:xfrm>
                  <a:off x="2994" y="3098"/>
                  <a:ext cx="118" cy="74"/>
                </a:xfrm>
                <a:custGeom>
                  <a:avLst/>
                  <a:gdLst>
                    <a:gd name="T0" fmla="*/ 99 w 118"/>
                    <a:gd name="T1" fmla="*/ 71 h 74"/>
                    <a:gd name="T2" fmla="*/ 84 w 118"/>
                    <a:gd name="T3" fmla="*/ 71 h 74"/>
                    <a:gd name="T4" fmla="*/ 77 w 118"/>
                    <a:gd name="T5" fmla="*/ 73 h 74"/>
                    <a:gd name="T6" fmla="*/ 69 w 118"/>
                    <a:gd name="T7" fmla="*/ 71 h 74"/>
                    <a:gd name="T8" fmla="*/ 64 w 118"/>
                    <a:gd name="T9" fmla="*/ 69 h 74"/>
                    <a:gd name="T10" fmla="*/ 58 w 118"/>
                    <a:gd name="T11" fmla="*/ 68 h 74"/>
                    <a:gd name="T12" fmla="*/ 52 w 118"/>
                    <a:gd name="T13" fmla="*/ 66 h 74"/>
                    <a:gd name="T14" fmla="*/ 46 w 118"/>
                    <a:gd name="T15" fmla="*/ 63 h 74"/>
                    <a:gd name="T16" fmla="*/ 38 w 118"/>
                    <a:gd name="T17" fmla="*/ 58 h 74"/>
                    <a:gd name="T18" fmla="*/ 32 w 118"/>
                    <a:gd name="T19" fmla="*/ 52 h 74"/>
                    <a:gd name="T20" fmla="*/ 24 w 118"/>
                    <a:gd name="T21" fmla="*/ 46 h 74"/>
                    <a:gd name="T22" fmla="*/ 17 w 118"/>
                    <a:gd name="T23" fmla="*/ 41 h 74"/>
                    <a:gd name="T24" fmla="*/ 6 w 118"/>
                    <a:gd name="T25" fmla="*/ 28 h 74"/>
                    <a:gd name="T26" fmla="*/ 0 w 118"/>
                    <a:gd name="T27" fmla="*/ 23 h 74"/>
                    <a:gd name="T28" fmla="*/ 16 w 118"/>
                    <a:gd name="T29" fmla="*/ 15 h 74"/>
                    <a:gd name="T30" fmla="*/ 21 w 118"/>
                    <a:gd name="T31" fmla="*/ 12 h 74"/>
                    <a:gd name="T32" fmla="*/ 28 w 118"/>
                    <a:gd name="T33" fmla="*/ 10 h 74"/>
                    <a:gd name="T34" fmla="*/ 34 w 118"/>
                    <a:gd name="T35" fmla="*/ 7 h 74"/>
                    <a:gd name="T36" fmla="*/ 43 w 118"/>
                    <a:gd name="T37" fmla="*/ 5 h 74"/>
                    <a:gd name="T38" fmla="*/ 51 w 118"/>
                    <a:gd name="T39" fmla="*/ 3 h 74"/>
                    <a:gd name="T40" fmla="*/ 58 w 118"/>
                    <a:gd name="T41" fmla="*/ 1 h 74"/>
                    <a:gd name="T42" fmla="*/ 74 w 118"/>
                    <a:gd name="T43" fmla="*/ 0 h 74"/>
                    <a:gd name="T44" fmla="*/ 88 w 118"/>
                    <a:gd name="T45" fmla="*/ 1 h 74"/>
                    <a:gd name="T46" fmla="*/ 100 w 118"/>
                    <a:gd name="T47" fmla="*/ 4 h 74"/>
                    <a:gd name="T48" fmla="*/ 117 w 118"/>
                    <a:gd name="T49" fmla="*/ 13 h 74"/>
                    <a:gd name="T50" fmla="*/ 99 w 118"/>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74"/>
                    <a:gd name="T80" fmla="*/ 118 w 118"/>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74">
                      <a:moveTo>
                        <a:pt x="99" y="71"/>
                      </a:moveTo>
                      <a:lnTo>
                        <a:pt x="84" y="71"/>
                      </a:lnTo>
                      <a:lnTo>
                        <a:pt x="77" y="73"/>
                      </a:lnTo>
                      <a:lnTo>
                        <a:pt x="69" y="71"/>
                      </a:lnTo>
                      <a:lnTo>
                        <a:pt x="64" y="69"/>
                      </a:lnTo>
                      <a:lnTo>
                        <a:pt x="58" y="68"/>
                      </a:lnTo>
                      <a:lnTo>
                        <a:pt x="52" y="66"/>
                      </a:lnTo>
                      <a:lnTo>
                        <a:pt x="46" y="63"/>
                      </a:lnTo>
                      <a:lnTo>
                        <a:pt x="38" y="58"/>
                      </a:lnTo>
                      <a:lnTo>
                        <a:pt x="32" y="52"/>
                      </a:lnTo>
                      <a:lnTo>
                        <a:pt x="24" y="46"/>
                      </a:lnTo>
                      <a:lnTo>
                        <a:pt x="17" y="41"/>
                      </a:lnTo>
                      <a:lnTo>
                        <a:pt x="6" y="28"/>
                      </a:lnTo>
                      <a:lnTo>
                        <a:pt x="0" y="23"/>
                      </a:lnTo>
                      <a:lnTo>
                        <a:pt x="16" y="15"/>
                      </a:lnTo>
                      <a:lnTo>
                        <a:pt x="21" y="12"/>
                      </a:lnTo>
                      <a:lnTo>
                        <a:pt x="28" y="10"/>
                      </a:lnTo>
                      <a:lnTo>
                        <a:pt x="34" y="7"/>
                      </a:lnTo>
                      <a:lnTo>
                        <a:pt x="43" y="5"/>
                      </a:lnTo>
                      <a:lnTo>
                        <a:pt x="51" y="3"/>
                      </a:lnTo>
                      <a:lnTo>
                        <a:pt x="58" y="1"/>
                      </a:lnTo>
                      <a:lnTo>
                        <a:pt x="74" y="0"/>
                      </a:lnTo>
                      <a:lnTo>
                        <a:pt x="88" y="1"/>
                      </a:lnTo>
                      <a:lnTo>
                        <a:pt x="100" y="4"/>
                      </a:lnTo>
                      <a:lnTo>
                        <a:pt x="117" y="13"/>
                      </a:lnTo>
                      <a:lnTo>
                        <a:pt x="99"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834" name="Freeform 107"/>
                <p:cNvSpPr>
                  <a:spLocks/>
                </p:cNvSpPr>
                <p:nvPr/>
              </p:nvSpPr>
              <p:spPr bwMode="auto">
                <a:xfrm>
                  <a:off x="3119" y="3022"/>
                  <a:ext cx="113" cy="112"/>
                </a:xfrm>
                <a:custGeom>
                  <a:avLst/>
                  <a:gdLst>
                    <a:gd name="T0" fmla="*/ 69 w 113"/>
                    <a:gd name="T1" fmla="*/ 111 h 112"/>
                    <a:gd name="T2" fmla="*/ 78 w 113"/>
                    <a:gd name="T3" fmla="*/ 105 h 112"/>
                    <a:gd name="T4" fmla="*/ 83 w 113"/>
                    <a:gd name="T5" fmla="*/ 99 h 112"/>
                    <a:gd name="T6" fmla="*/ 91 w 113"/>
                    <a:gd name="T7" fmla="*/ 92 h 112"/>
                    <a:gd name="T8" fmla="*/ 95 w 113"/>
                    <a:gd name="T9" fmla="*/ 88 h 112"/>
                    <a:gd name="T10" fmla="*/ 99 w 113"/>
                    <a:gd name="T11" fmla="*/ 83 h 112"/>
                    <a:gd name="T12" fmla="*/ 104 w 113"/>
                    <a:gd name="T13" fmla="*/ 76 h 112"/>
                    <a:gd name="T14" fmla="*/ 106 w 113"/>
                    <a:gd name="T15" fmla="*/ 69 h 112"/>
                    <a:gd name="T16" fmla="*/ 108 w 113"/>
                    <a:gd name="T17" fmla="*/ 60 h 112"/>
                    <a:gd name="T18" fmla="*/ 110 w 113"/>
                    <a:gd name="T19" fmla="*/ 53 h 112"/>
                    <a:gd name="T20" fmla="*/ 112 w 113"/>
                    <a:gd name="T21" fmla="*/ 45 h 112"/>
                    <a:gd name="T22" fmla="*/ 112 w 113"/>
                    <a:gd name="T23" fmla="*/ 32 h 112"/>
                    <a:gd name="T24" fmla="*/ 96 w 113"/>
                    <a:gd name="T25" fmla="*/ 36 h 112"/>
                    <a:gd name="T26" fmla="*/ 91 w 113"/>
                    <a:gd name="T27" fmla="*/ 40 h 112"/>
                    <a:gd name="T28" fmla="*/ 81 w 113"/>
                    <a:gd name="T29" fmla="*/ 43 h 112"/>
                    <a:gd name="T30" fmla="*/ 76 w 113"/>
                    <a:gd name="T31" fmla="*/ 45 h 112"/>
                    <a:gd name="T32" fmla="*/ 69 w 113"/>
                    <a:gd name="T33" fmla="*/ 50 h 112"/>
                    <a:gd name="T34" fmla="*/ 62 w 113"/>
                    <a:gd name="T35" fmla="*/ 53 h 112"/>
                    <a:gd name="T36" fmla="*/ 57 w 113"/>
                    <a:gd name="T37" fmla="*/ 57 h 112"/>
                    <a:gd name="T38" fmla="*/ 51 w 113"/>
                    <a:gd name="T39" fmla="*/ 60 h 112"/>
                    <a:gd name="T40" fmla="*/ 61 w 113"/>
                    <a:gd name="T41" fmla="*/ 49 h 112"/>
                    <a:gd name="T42" fmla="*/ 65 w 113"/>
                    <a:gd name="T43" fmla="*/ 43 h 112"/>
                    <a:gd name="T44" fmla="*/ 66 w 113"/>
                    <a:gd name="T45" fmla="*/ 36 h 112"/>
                    <a:gd name="T46" fmla="*/ 67 w 113"/>
                    <a:gd name="T47" fmla="*/ 29 h 112"/>
                    <a:gd name="T48" fmla="*/ 67 w 113"/>
                    <a:gd name="T49" fmla="*/ 21 h 112"/>
                    <a:gd name="T50" fmla="*/ 66 w 113"/>
                    <a:gd name="T51" fmla="*/ 12 h 112"/>
                    <a:gd name="T52" fmla="*/ 65 w 113"/>
                    <a:gd name="T53" fmla="*/ 0 h 112"/>
                    <a:gd name="T54" fmla="*/ 56 w 113"/>
                    <a:gd name="T55" fmla="*/ 4 h 112"/>
                    <a:gd name="T56" fmla="*/ 47 w 113"/>
                    <a:gd name="T57" fmla="*/ 9 h 112"/>
                    <a:gd name="T58" fmla="*/ 41 w 113"/>
                    <a:gd name="T59" fmla="*/ 12 h 112"/>
                    <a:gd name="T60" fmla="*/ 35 w 113"/>
                    <a:gd name="T61" fmla="*/ 16 h 112"/>
                    <a:gd name="T62" fmla="*/ 27 w 113"/>
                    <a:gd name="T63" fmla="*/ 19 h 112"/>
                    <a:gd name="T64" fmla="*/ 20 w 113"/>
                    <a:gd name="T65" fmla="*/ 26 h 112"/>
                    <a:gd name="T66" fmla="*/ 0 w 113"/>
                    <a:gd name="T67" fmla="*/ 42 h 112"/>
                    <a:gd name="T68" fmla="*/ 69 w 113"/>
                    <a:gd name="T69" fmla="*/ 111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2"/>
                    <a:gd name="T107" fmla="*/ 113 w 11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2">
                      <a:moveTo>
                        <a:pt x="69" y="111"/>
                      </a:moveTo>
                      <a:lnTo>
                        <a:pt x="78" y="105"/>
                      </a:lnTo>
                      <a:lnTo>
                        <a:pt x="83" y="99"/>
                      </a:lnTo>
                      <a:lnTo>
                        <a:pt x="91" y="92"/>
                      </a:lnTo>
                      <a:lnTo>
                        <a:pt x="95" y="88"/>
                      </a:lnTo>
                      <a:lnTo>
                        <a:pt x="99" y="83"/>
                      </a:lnTo>
                      <a:lnTo>
                        <a:pt x="104" y="76"/>
                      </a:lnTo>
                      <a:lnTo>
                        <a:pt x="106" y="69"/>
                      </a:lnTo>
                      <a:lnTo>
                        <a:pt x="108" y="60"/>
                      </a:lnTo>
                      <a:lnTo>
                        <a:pt x="110" y="53"/>
                      </a:lnTo>
                      <a:lnTo>
                        <a:pt x="112" y="45"/>
                      </a:lnTo>
                      <a:lnTo>
                        <a:pt x="112" y="32"/>
                      </a:lnTo>
                      <a:lnTo>
                        <a:pt x="96" y="36"/>
                      </a:lnTo>
                      <a:lnTo>
                        <a:pt x="91" y="40"/>
                      </a:lnTo>
                      <a:lnTo>
                        <a:pt x="81" y="43"/>
                      </a:lnTo>
                      <a:lnTo>
                        <a:pt x="76" y="45"/>
                      </a:lnTo>
                      <a:lnTo>
                        <a:pt x="69" y="50"/>
                      </a:lnTo>
                      <a:lnTo>
                        <a:pt x="62" y="53"/>
                      </a:lnTo>
                      <a:lnTo>
                        <a:pt x="57" y="57"/>
                      </a:lnTo>
                      <a:lnTo>
                        <a:pt x="51" y="60"/>
                      </a:lnTo>
                      <a:lnTo>
                        <a:pt x="61" y="49"/>
                      </a:lnTo>
                      <a:lnTo>
                        <a:pt x="65" y="43"/>
                      </a:lnTo>
                      <a:lnTo>
                        <a:pt x="66" y="36"/>
                      </a:lnTo>
                      <a:lnTo>
                        <a:pt x="67" y="29"/>
                      </a:lnTo>
                      <a:lnTo>
                        <a:pt x="67" y="21"/>
                      </a:lnTo>
                      <a:lnTo>
                        <a:pt x="66" y="12"/>
                      </a:lnTo>
                      <a:lnTo>
                        <a:pt x="65" y="0"/>
                      </a:lnTo>
                      <a:lnTo>
                        <a:pt x="56" y="4"/>
                      </a:lnTo>
                      <a:lnTo>
                        <a:pt x="47" y="9"/>
                      </a:lnTo>
                      <a:lnTo>
                        <a:pt x="41" y="12"/>
                      </a:lnTo>
                      <a:lnTo>
                        <a:pt x="35" y="16"/>
                      </a:lnTo>
                      <a:lnTo>
                        <a:pt x="27" y="19"/>
                      </a:lnTo>
                      <a:lnTo>
                        <a:pt x="20" y="26"/>
                      </a:lnTo>
                      <a:lnTo>
                        <a:pt x="0" y="42"/>
                      </a:lnTo>
                      <a:lnTo>
                        <a:pt x="69" y="11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821" name="Group 108"/>
              <p:cNvGrpSpPr>
                <a:grpSpLocks/>
              </p:cNvGrpSpPr>
              <p:nvPr/>
            </p:nvGrpSpPr>
            <p:grpSpPr bwMode="auto">
              <a:xfrm>
                <a:off x="3047" y="3016"/>
                <a:ext cx="151" cy="158"/>
                <a:chOff x="3047" y="3016"/>
                <a:chExt cx="151" cy="158"/>
              </a:xfrm>
            </p:grpSpPr>
            <p:sp>
              <p:nvSpPr>
                <p:cNvPr id="7827" name="Oval 109"/>
                <p:cNvSpPr>
                  <a:spLocks noChangeArrowheads="1"/>
                </p:cNvSpPr>
                <p:nvPr/>
              </p:nvSpPr>
              <p:spPr bwMode="auto">
                <a:xfrm rot="-7920000">
                  <a:off x="3050" y="3020"/>
                  <a:ext cx="110" cy="101"/>
                </a:xfrm>
                <a:prstGeom prst="ellipse">
                  <a:avLst/>
                </a:prstGeom>
                <a:solidFill>
                  <a:srgbClr val="000000"/>
                </a:solidFill>
                <a:ln w="9525">
                  <a:noFill/>
                  <a:round/>
                  <a:headEnd/>
                  <a:tailEnd/>
                </a:ln>
              </p:spPr>
              <p:txBody>
                <a:bodyPr wrap="none" anchor="ctr"/>
                <a:lstStyle/>
                <a:p>
                  <a:endParaRPr lang="en-US"/>
                </a:p>
              </p:txBody>
            </p:sp>
            <p:sp>
              <p:nvSpPr>
                <p:cNvPr id="7828" name="Oval 110"/>
                <p:cNvSpPr>
                  <a:spLocks noChangeArrowheads="1"/>
                </p:cNvSpPr>
                <p:nvPr/>
              </p:nvSpPr>
              <p:spPr bwMode="auto">
                <a:xfrm rot="-7920000">
                  <a:off x="3043" y="3081"/>
                  <a:ext cx="97" cy="90"/>
                </a:xfrm>
                <a:prstGeom prst="ellipse">
                  <a:avLst/>
                </a:prstGeom>
                <a:solidFill>
                  <a:srgbClr val="000000"/>
                </a:solidFill>
                <a:ln w="9525">
                  <a:noFill/>
                  <a:round/>
                  <a:headEnd/>
                  <a:tailEnd/>
                </a:ln>
              </p:spPr>
              <p:txBody>
                <a:bodyPr wrap="none" anchor="ctr"/>
                <a:lstStyle/>
                <a:p>
                  <a:endParaRPr lang="en-US"/>
                </a:p>
              </p:txBody>
            </p:sp>
            <p:sp>
              <p:nvSpPr>
                <p:cNvPr id="7829" name="Oval 111"/>
                <p:cNvSpPr>
                  <a:spLocks noChangeArrowheads="1"/>
                </p:cNvSpPr>
                <p:nvPr/>
              </p:nvSpPr>
              <p:spPr bwMode="auto">
                <a:xfrm rot="-7920000">
                  <a:off x="3110" y="3075"/>
                  <a:ext cx="93" cy="83"/>
                </a:xfrm>
                <a:prstGeom prst="ellipse">
                  <a:avLst/>
                </a:prstGeom>
                <a:solidFill>
                  <a:srgbClr val="000000"/>
                </a:solidFill>
                <a:ln w="9525">
                  <a:noFill/>
                  <a:round/>
                  <a:headEnd/>
                  <a:tailEnd/>
                </a:ln>
              </p:spPr>
              <p:txBody>
                <a:bodyPr wrap="none" anchor="ctr"/>
                <a:lstStyle/>
                <a:p>
                  <a:endParaRPr lang="en-US"/>
                </a:p>
              </p:txBody>
            </p:sp>
            <p:sp>
              <p:nvSpPr>
                <p:cNvPr id="7830" name="Oval 112"/>
                <p:cNvSpPr>
                  <a:spLocks noChangeArrowheads="1"/>
                </p:cNvSpPr>
                <p:nvPr/>
              </p:nvSpPr>
              <p:spPr bwMode="auto">
                <a:xfrm rot="-7920000">
                  <a:off x="3050" y="3088"/>
                  <a:ext cx="84" cy="78"/>
                </a:xfrm>
                <a:prstGeom prst="ellipse">
                  <a:avLst/>
                </a:prstGeom>
                <a:solidFill>
                  <a:srgbClr val="FFFFFF"/>
                </a:solidFill>
                <a:ln w="9525">
                  <a:noFill/>
                  <a:round/>
                  <a:headEnd/>
                  <a:tailEnd/>
                </a:ln>
              </p:spPr>
              <p:txBody>
                <a:bodyPr wrap="none" anchor="ctr"/>
                <a:lstStyle/>
                <a:p>
                  <a:endParaRPr lang="en-US"/>
                </a:p>
              </p:txBody>
            </p:sp>
            <p:sp>
              <p:nvSpPr>
                <p:cNvPr id="7831" name="Oval 113"/>
                <p:cNvSpPr>
                  <a:spLocks noChangeArrowheads="1"/>
                </p:cNvSpPr>
                <p:nvPr/>
              </p:nvSpPr>
              <p:spPr bwMode="auto">
                <a:xfrm rot="-7920000">
                  <a:off x="3113" y="3080"/>
                  <a:ext cx="80" cy="73"/>
                </a:xfrm>
                <a:prstGeom prst="ellipse">
                  <a:avLst/>
                </a:prstGeom>
                <a:solidFill>
                  <a:srgbClr val="FFFFFF"/>
                </a:solidFill>
                <a:ln w="9525">
                  <a:noFill/>
                  <a:round/>
                  <a:headEnd/>
                  <a:tailEnd/>
                </a:ln>
              </p:spPr>
              <p:txBody>
                <a:bodyPr wrap="none" anchor="ctr"/>
                <a:lstStyle/>
                <a:p>
                  <a:endParaRPr lang="en-US"/>
                </a:p>
              </p:txBody>
            </p:sp>
            <p:sp>
              <p:nvSpPr>
                <p:cNvPr id="7832" name="Oval 114"/>
                <p:cNvSpPr>
                  <a:spLocks noChangeArrowheads="1"/>
                </p:cNvSpPr>
                <p:nvPr/>
              </p:nvSpPr>
              <p:spPr bwMode="auto">
                <a:xfrm rot="-7920000">
                  <a:off x="3056" y="3026"/>
                  <a:ext cx="96" cy="86"/>
                </a:xfrm>
                <a:prstGeom prst="ellipse">
                  <a:avLst/>
                </a:prstGeom>
                <a:solidFill>
                  <a:srgbClr val="FFFFFF"/>
                </a:solidFill>
                <a:ln w="9525">
                  <a:noFill/>
                  <a:round/>
                  <a:headEnd/>
                  <a:tailEnd/>
                </a:ln>
              </p:spPr>
              <p:txBody>
                <a:bodyPr wrap="none" anchor="ctr"/>
                <a:lstStyle/>
                <a:p>
                  <a:endParaRPr lang="en-US"/>
                </a:p>
              </p:txBody>
            </p:sp>
          </p:grpSp>
          <p:grpSp>
            <p:nvGrpSpPr>
              <p:cNvPr id="7822" name="Group 115"/>
              <p:cNvGrpSpPr>
                <a:grpSpLocks/>
              </p:cNvGrpSpPr>
              <p:nvPr/>
            </p:nvGrpSpPr>
            <p:grpSpPr bwMode="auto">
              <a:xfrm>
                <a:off x="3082" y="3126"/>
                <a:ext cx="125" cy="92"/>
                <a:chOff x="3082" y="3126"/>
                <a:chExt cx="125" cy="92"/>
              </a:xfrm>
            </p:grpSpPr>
            <p:sp>
              <p:nvSpPr>
                <p:cNvPr id="7823" name="Freeform 116"/>
                <p:cNvSpPr>
                  <a:spLocks/>
                </p:cNvSpPr>
                <p:nvPr/>
              </p:nvSpPr>
              <p:spPr bwMode="auto">
                <a:xfrm>
                  <a:off x="3082" y="3181"/>
                  <a:ext cx="125" cy="37"/>
                </a:xfrm>
                <a:custGeom>
                  <a:avLst/>
                  <a:gdLst>
                    <a:gd name="T0" fmla="*/ 124 w 125"/>
                    <a:gd name="T1" fmla="*/ 18 h 37"/>
                    <a:gd name="T2" fmla="*/ 0 w 125"/>
                    <a:gd name="T3" fmla="*/ 36 h 37"/>
                    <a:gd name="T4" fmla="*/ 0 w 125"/>
                    <a:gd name="T5" fmla="*/ 26 h 37"/>
                    <a:gd name="T6" fmla="*/ 56 w 125"/>
                    <a:gd name="T7" fmla="*/ 23 h 37"/>
                    <a:gd name="T8" fmla="*/ 53 w 125"/>
                    <a:gd name="T9" fmla="*/ 0 h 37"/>
                    <a:gd name="T10" fmla="*/ 58 w 125"/>
                    <a:gd name="T11" fmla="*/ 0 h 37"/>
                    <a:gd name="T12" fmla="*/ 62 w 125"/>
                    <a:gd name="T13" fmla="*/ 23 h 37"/>
                    <a:gd name="T14" fmla="*/ 124 w 125"/>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7"/>
                    <a:gd name="T26" fmla="*/ 125 w 12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7">
                      <a:moveTo>
                        <a:pt x="124" y="18"/>
                      </a:moveTo>
                      <a:lnTo>
                        <a:pt x="0" y="36"/>
                      </a:lnTo>
                      <a:lnTo>
                        <a:pt x="0" y="26"/>
                      </a:lnTo>
                      <a:lnTo>
                        <a:pt x="56" y="23"/>
                      </a:lnTo>
                      <a:lnTo>
                        <a:pt x="53" y="0"/>
                      </a:lnTo>
                      <a:lnTo>
                        <a:pt x="58" y="0"/>
                      </a:lnTo>
                      <a:lnTo>
                        <a:pt x="62" y="23"/>
                      </a:lnTo>
                      <a:lnTo>
                        <a:pt x="124" y="18"/>
                      </a:lnTo>
                    </a:path>
                  </a:pathLst>
                </a:custGeom>
                <a:solidFill>
                  <a:srgbClr val="008000"/>
                </a:solidFill>
                <a:ln w="9525" cap="rnd">
                  <a:noFill/>
                  <a:round/>
                  <a:headEnd/>
                  <a:tailEnd/>
                </a:ln>
              </p:spPr>
              <p:txBody>
                <a:bodyPr/>
                <a:lstStyle/>
                <a:p>
                  <a:endParaRPr lang="en-US"/>
                </a:p>
              </p:txBody>
            </p:sp>
            <p:grpSp>
              <p:nvGrpSpPr>
                <p:cNvPr id="7824" name="Group 117"/>
                <p:cNvGrpSpPr>
                  <a:grpSpLocks/>
                </p:cNvGrpSpPr>
                <p:nvPr/>
              </p:nvGrpSpPr>
              <p:grpSpPr bwMode="auto">
                <a:xfrm>
                  <a:off x="3106" y="3126"/>
                  <a:ext cx="57" cy="60"/>
                  <a:chOff x="3106" y="3126"/>
                  <a:chExt cx="57" cy="60"/>
                </a:xfrm>
              </p:grpSpPr>
              <p:sp>
                <p:nvSpPr>
                  <p:cNvPr id="7825" name="Arc 118"/>
                  <p:cNvSpPr>
                    <a:spLocks/>
                  </p:cNvSpPr>
                  <p:nvPr/>
                </p:nvSpPr>
                <p:spPr bwMode="auto">
                  <a:xfrm rot="-7920000">
                    <a:off x="3107" y="3134"/>
                    <a:ext cx="48" cy="32"/>
                  </a:xfrm>
                  <a:custGeom>
                    <a:avLst/>
                    <a:gdLst>
                      <a:gd name="T0" fmla="*/ 0 w 21028"/>
                      <a:gd name="T1" fmla="*/ 0 h 15873"/>
                      <a:gd name="T2" fmla="*/ 0 w 21028"/>
                      <a:gd name="T3" fmla="*/ 0 h 15873"/>
                      <a:gd name="T4" fmla="*/ 0 w 21028"/>
                      <a:gd name="T5" fmla="*/ 0 h 15873"/>
                      <a:gd name="T6" fmla="*/ 0 60000 65536"/>
                      <a:gd name="T7" fmla="*/ 0 60000 65536"/>
                      <a:gd name="T8" fmla="*/ 0 60000 65536"/>
                      <a:gd name="T9" fmla="*/ 0 w 21028"/>
                      <a:gd name="T10" fmla="*/ 0 h 15873"/>
                      <a:gd name="T11" fmla="*/ 21028 w 21028"/>
                      <a:gd name="T12" fmla="*/ 15873 h 15873"/>
                    </a:gdLst>
                    <a:ahLst/>
                    <a:cxnLst>
                      <a:cxn ang="T6">
                        <a:pos x="T0" y="T1"/>
                      </a:cxn>
                      <a:cxn ang="T7">
                        <a:pos x="T2" y="T3"/>
                      </a:cxn>
                      <a:cxn ang="T8">
                        <a:pos x="T4" y="T5"/>
                      </a:cxn>
                    </a:cxnLst>
                    <a:rect l="T9" t="T10" r="T11" b="T12"/>
                    <a:pathLst>
                      <a:path w="21028" h="15873" fill="none" extrusionOk="0">
                        <a:moveTo>
                          <a:pt x="0" y="10933"/>
                        </a:moveTo>
                        <a:cubicBezTo>
                          <a:pt x="986" y="6733"/>
                          <a:pt x="3208" y="2925"/>
                          <a:pt x="6378" y="0"/>
                        </a:cubicBezTo>
                      </a:path>
                      <a:path w="21028" h="15873" stroke="0" extrusionOk="0">
                        <a:moveTo>
                          <a:pt x="0" y="10933"/>
                        </a:moveTo>
                        <a:cubicBezTo>
                          <a:pt x="986" y="6733"/>
                          <a:pt x="3208" y="2925"/>
                          <a:pt x="6378" y="0"/>
                        </a:cubicBezTo>
                        <a:lnTo>
                          <a:pt x="21028" y="15873"/>
                        </a:lnTo>
                        <a:close/>
                      </a:path>
                    </a:pathLst>
                  </a:custGeom>
                  <a:solidFill>
                    <a:srgbClr val="008000"/>
                  </a:solidFill>
                  <a:ln w="9525" cap="rnd">
                    <a:noFill/>
                    <a:round/>
                    <a:headEnd/>
                    <a:tailEnd/>
                  </a:ln>
                </p:spPr>
                <p:txBody>
                  <a:bodyPr wrap="none" anchor="ctr"/>
                  <a:lstStyle/>
                  <a:p>
                    <a:endParaRPr lang="en-US"/>
                  </a:p>
                </p:txBody>
              </p:sp>
              <p:sp>
                <p:nvSpPr>
                  <p:cNvPr id="7826" name="Arc 119"/>
                  <p:cNvSpPr>
                    <a:spLocks/>
                  </p:cNvSpPr>
                  <p:nvPr/>
                </p:nvSpPr>
                <p:spPr bwMode="auto">
                  <a:xfrm rot="-7920000">
                    <a:off x="3108" y="3130"/>
                    <a:ext cx="54" cy="57"/>
                  </a:xfrm>
                  <a:custGeom>
                    <a:avLst/>
                    <a:gdLst>
                      <a:gd name="T0" fmla="*/ 0 w 39378"/>
                      <a:gd name="T1" fmla="*/ 0 h 43145"/>
                      <a:gd name="T2" fmla="*/ 0 w 39378"/>
                      <a:gd name="T3" fmla="*/ 0 h 43145"/>
                      <a:gd name="T4" fmla="*/ 0 w 39378"/>
                      <a:gd name="T5" fmla="*/ 0 h 43145"/>
                      <a:gd name="T6" fmla="*/ 0 60000 65536"/>
                      <a:gd name="T7" fmla="*/ 0 60000 65536"/>
                      <a:gd name="T8" fmla="*/ 0 60000 65536"/>
                      <a:gd name="T9" fmla="*/ 0 w 39378"/>
                      <a:gd name="T10" fmla="*/ 0 h 43145"/>
                      <a:gd name="T11" fmla="*/ 39378 w 39378"/>
                      <a:gd name="T12" fmla="*/ 43145 h 43145"/>
                    </a:gdLst>
                    <a:ahLst/>
                    <a:cxnLst>
                      <a:cxn ang="T6">
                        <a:pos x="T0" y="T1"/>
                      </a:cxn>
                      <a:cxn ang="T7">
                        <a:pos x="T2" y="T3"/>
                      </a:cxn>
                      <a:cxn ang="T8">
                        <a:pos x="T4" y="T5"/>
                      </a:cxn>
                    </a:cxnLst>
                    <a:rect l="T9" t="T10" r="T11" b="T12"/>
                    <a:pathLst>
                      <a:path w="39378" h="43145" fill="none" extrusionOk="0">
                        <a:moveTo>
                          <a:pt x="20058" y="43144"/>
                        </a:moveTo>
                        <a:cubicBezTo>
                          <a:pt x="8755" y="42335"/>
                          <a:pt x="0" y="32931"/>
                          <a:pt x="0" y="21600"/>
                        </a:cubicBezTo>
                        <a:cubicBezTo>
                          <a:pt x="0" y="9670"/>
                          <a:pt x="9670" y="0"/>
                          <a:pt x="21600" y="0"/>
                        </a:cubicBezTo>
                        <a:cubicBezTo>
                          <a:pt x="28699" y="-1"/>
                          <a:pt x="35345" y="3488"/>
                          <a:pt x="39377" y="9332"/>
                        </a:cubicBezTo>
                      </a:path>
                      <a:path w="39378" h="43145" stroke="0" extrusionOk="0">
                        <a:moveTo>
                          <a:pt x="20058" y="43144"/>
                        </a:moveTo>
                        <a:cubicBezTo>
                          <a:pt x="8755" y="42335"/>
                          <a:pt x="0" y="32931"/>
                          <a:pt x="0" y="21600"/>
                        </a:cubicBezTo>
                        <a:cubicBezTo>
                          <a:pt x="0" y="9670"/>
                          <a:pt x="9670" y="0"/>
                          <a:pt x="21600" y="0"/>
                        </a:cubicBezTo>
                        <a:cubicBezTo>
                          <a:pt x="28699" y="-1"/>
                          <a:pt x="35345" y="3488"/>
                          <a:pt x="39377" y="933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28" name="Group 120"/>
            <p:cNvGrpSpPr>
              <a:grpSpLocks/>
            </p:cNvGrpSpPr>
            <p:nvPr/>
          </p:nvGrpSpPr>
          <p:grpSpPr bwMode="auto">
            <a:xfrm>
              <a:off x="2587" y="3015"/>
              <a:ext cx="238" cy="203"/>
              <a:chOff x="2587" y="3015"/>
              <a:chExt cx="238" cy="203"/>
            </a:xfrm>
          </p:grpSpPr>
          <p:grpSp>
            <p:nvGrpSpPr>
              <p:cNvPr id="7805" name="Group 121"/>
              <p:cNvGrpSpPr>
                <a:grpSpLocks/>
              </p:cNvGrpSpPr>
              <p:nvPr/>
            </p:nvGrpSpPr>
            <p:grpSpPr bwMode="auto">
              <a:xfrm>
                <a:off x="2587" y="3022"/>
                <a:ext cx="238" cy="150"/>
                <a:chOff x="2587" y="3022"/>
                <a:chExt cx="238" cy="150"/>
              </a:xfrm>
            </p:grpSpPr>
            <p:sp>
              <p:nvSpPr>
                <p:cNvPr id="7818" name="Freeform 122"/>
                <p:cNvSpPr>
                  <a:spLocks/>
                </p:cNvSpPr>
                <p:nvPr/>
              </p:nvSpPr>
              <p:spPr bwMode="auto">
                <a:xfrm>
                  <a:off x="2587" y="3098"/>
                  <a:ext cx="118" cy="74"/>
                </a:xfrm>
                <a:custGeom>
                  <a:avLst/>
                  <a:gdLst>
                    <a:gd name="T0" fmla="*/ 99 w 118"/>
                    <a:gd name="T1" fmla="*/ 71 h 74"/>
                    <a:gd name="T2" fmla="*/ 84 w 118"/>
                    <a:gd name="T3" fmla="*/ 71 h 74"/>
                    <a:gd name="T4" fmla="*/ 77 w 118"/>
                    <a:gd name="T5" fmla="*/ 73 h 74"/>
                    <a:gd name="T6" fmla="*/ 69 w 118"/>
                    <a:gd name="T7" fmla="*/ 71 h 74"/>
                    <a:gd name="T8" fmla="*/ 64 w 118"/>
                    <a:gd name="T9" fmla="*/ 69 h 74"/>
                    <a:gd name="T10" fmla="*/ 58 w 118"/>
                    <a:gd name="T11" fmla="*/ 68 h 74"/>
                    <a:gd name="T12" fmla="*/ 52 w 118"/>
                    <a:gd name="T13" fmla="*/ 66 h 74"/>
                    <a:gd name="T14" fmla="*/ 46 w 118"/>
                    <a:gd name="T15" fmla="*/ 63 h 74"/>
                    <a:gd name="T16" fmla="*/ 38 w 118"/>
                    <a:gd name="T17" fmla="*/ 58 h 74"/>
                    <a:gd name="T18" fmla="*/ 32 w 118"/>
                    <a:gd name="T19" fmla="*/ 52 h 74"/>
                    <a:gd name="T20" fmla="*/ 24 w 118"/>
                    <a:gd name="T21" fmla="*/ 46 h 74"/>
                    <a:gd name="T22" fmla="*/ 17 w 118"/>
                    <a:gd name="T23" fmla="*/ 41 h 74"/>
                    <a:gd name="T24" fmla="*/ 6 w 118"/>
                    <a:gd name="T25" fmla="*/ 28 h 74"/>
                    <a:gd name="T26" fmla="*/ 0 w 118"/>
                    <a:gd name="T27" fmla="*/ 23 h 74"/>
                    <a:gd name="T28" fmla="*/ 16 w 118"/>
                    <a:gd name="T29" fmla="*/ 15 h 74"/>
                    <a:gd name="T30" fmla="*/ 21 w 118"/>
                    <a:gd name="T31" fmla="*/ 12 h 74"/>
                    <a:gd name="T32" fmla="*/ 28 w 118"/>
                    <a:gd name="T33" fmla="*/ 10 h 74"/>
                    <a:gd name="T34" fmla="*/ 34 w 118"/>
                    <a:gd name="T35" fmla="*/ 7 h 74"/>
                    <a:gd name="T36" fmla="*/ 43 w 118"/>
                    <a:gd name="T37" fmla="*/ 5 h 74"/>
                    <a:gd name="T38" fmla="*/ 51 w 118"/>
                    <a:gd name="T39" fmla="*/ 3 h 74"/>
                    <a:gd name="T40" fmla="*/ 58 w 118"/>
                    <a:gd name="T41" fmla="*/ 1 h 74"/>
                    <a:gd name="T42" fmla="*/ 74 w 118"/>
                    <a:gd name="T43" fmla="*/ 0 h 74"/>
                    <a:gd name="T44" fmla="*/ 88 w 118"/>
                    <a:gd name="T45" fmla="*/ 1 h 74"/>
                    <a:gd name="T46" fmla="*/ 100 w 118"/>
                    <a:gd name="T47" fmla="*/ 4 h 74"/>
                    <a:gd name="T48" fmla="*/ 117 w 118"/>
                    <a:gd name="T49" fmla="*/ 13 h 74"/>
                    <a:gd name="T50" fmla="*/ 99 w 118"/>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74"/>
                    <a:gd name="T80" fmla="*/ 118 w 118"/>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74">
                      <a:moveTo>
                        <a:pt x="99" y="71"/>
                      </a:moveTo>
                      <a:lnTo>
                        <a:pt x="84" y="71"/>
                      </a:lnTo>
                      <a:lnTo>
                        <a:pt x="77" y="73"/>
                      </a:lnTo>
                      <a:lnTo>
                        <a:pt x="69" y="71"/>
                      </a:lnTo>
                      <a:lnTo>
                        <a:pt x="64" y="69"/>
                      </a:lnTo>
                      <a:lnTo>
                        <a:pt x="58" y="68"/>
                      </a:lnTo>
                      <a:lnTo>
                        <a:pt x="52" y="66"/>
                      </a:lnTo>
                      <a:lnTo>
                        <a:pt x="46" y="63"/>
                      </a:lnTo>
                      <a:lnTo>
                        <a:pt x="38" y="58"/>
                      </a:lnTo>
                      <a:lnTo>
                        <a:pt x="32" y="52"/>
                      </a:lnTo>
                      <a:lnTo>
                        <a:pt x="24" y="46"/>
                      </a:lnTo>
                      <a:lnTo>
                        <a:pt x="17" y="41"/>
                      </a:lnTo>
                      <a:lnTo>
                        <a:pt x="6" y="28"/>
                      </a:lnTo>
                      <a:lnTo>
                        <a:pt x="0" y="23"/>
                      </a:lnTo>
                      <a:lnTo>
                        <a:pt x="16" y="15"/>
                      </a:lnTo>
                      <a:lnTo>
                        <a:pt x="21" y="12"/>
                      </a:lnTo>
                      <a:lnTo>
                        <a:pt x="28" y="10"/>
                      </a:lnTo>
                      <a:lnTo>
                        <a:pt x="34" y="7"/>
                      </a:lnTo>
                      <a:lnTo>
                        <a:pt x="43" y="5"/>
                      </a:lnTo>
                      <a:lnTo>
                        <a:pt x="51" y="3"/>
                      </a:lnTo>
                      <a:lnTo>
                        <a:pt x="58" y="1"/>
                      </a:lnTo>
                      <a:lnTo>
                        <a:pt x="74" y="0"/>
                      </a:lnTo>
                      <a:lnTo>
                        <a:pt x="88" y="1"/>
                      </a:lnTo>
                      <a:lnTo>
                        <a:pt x="100" y="4"/>
                      </a:lnTo>
                      <a:lnTo>
                        <a:pt x="117" y="13"/>
                      </a:lnTo>
                      <a:lnTo>
                        <a:pt x="99"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819" name="Freeform 123"/>
                <p:cNvSpPr>
                  <a:spLocks/>
                </p:cNvSpPr>
                <p:nvPr/>
              </p:nvSpPr>
              <p:spPr bwMode="auto">
                <a:xfrm>
                  <a:off x="2712" y="3022"/>
                  <a:ext cx="113" cy="112"/>
                </a:xfrm>
                <a:custGeom>
                  <a:avLst/>
                  <a:gdLst>
                    <a:gd name="T0" fmla="*/ 69 w 113"/>
                    <a:gd name="T1" fmla="*/ 111 h 112"/>
                    <a:gd name="T2" fmla="*/ 78 w 113"/>
                    <a:gd name="T3" fmla="*/ 105 h 112"/>
                    <a:gd name="T4" fmla="*/ 83 w 113"/>
                    <a:gd name="T5" fmla="*/ 99 h 112"/>
                    <a:gd name="T6" fmla="*/ 91 w 113"/>
                    <a:gd name="T7" fmla="*/ 92 h 112"/>
                    <a:gd name="T8" fmla="*/ 95 w 113"/>
                    <a:gd name="T9" fmla="*/ 88 h 112"/>
                    <a:gd name="T10" fmla="*/ 99 w 113"/>
                    <a:gd name="T11" fmla="*/ 83 h 112"/>
                    <a:gd name="T12" fmla="*/ 104 w 113"/>
                    <a:gd name="T13" fmla="*/ 76 h 112"/>
                    <a:gd name="T14" fmla="*/ 106 w 113"/>
                    <a:gd name="T15" fmla="*/ 69 h 112"/>
                    <a:gd name="T16" fmla="*/ 108 w 113"/>
                    <a:gd name="T17" fmla="*/ 60 h 112"/>
                    <a:gd name="T18" fmla="*/ 110 w 113"/>
                    <a:gd name="T19" fmla="*/ 53 h 112"/>
                    <a:gd name="T20" fmla="*/ 112 w 113"/>
                    <a:gd name="T21" fmla="*/ 45 h 112"/>
                    <a:gd name="T22" fmla="*/ 112 w 113"/>
                    <a:gd name="T23" fmla="*/ 32 h 112"/>
                    <a:gd name="T24" fmla="*/ 96 w 113"/>
                    <a:gd name="T25" fmla="*/ 36 h 112"/>
                    <a:gd name="T26" fmla="*/ 91 w 113"/>
                    <a:gd name="T27" fmla="*/ 40 h 112"/>
                    <a:gd name="T28" fmla="*/ 81 w 113"/>
                    <a:gd name="T29" fmla="*/ 43 h 112"/>
                    <a:gd name="T30" fmla="*/ 76 w 113"/>
                    <a:gd name="T31" fmla="*/ 45 h 112"/>
                    <a:gd name="T32" fmla="*/ 69 w 113"/>
                    <a:gd name="T33" fmla="*/ 50 h 112"/>
                    <a:gd name="T34" fmla="*/ 62 w 113"/>
                    <a:gd name="T35" fmla="*/ 53 h 112"/>
                    <a:gd name="T36" fmla="*/ 57 w 113"/>
                    <a:gd name="T37" fmla="*/ 57 h 112"/>
                    <a:gd name="T38" fmla="*/ 51 w 113"/>
                    <a:gd name="T39" fmla="*/ 60 h 112"/>
                    <a:gd name="T40" fmla="*/ 61 w 113"/>
                    <a:gd name="T41" fmla="*/ 49 h 112"/>
                    <a:gd name="T42" fmla="*/ 65 w 113"/>
                    <a:gd name="T43" fmla="*/ 43 h 112"/>
                    <a:gd name="T44" fmla="*/ 66 w 113"/>
                    <a:gd name="T45" fmla="*/ 36 h 112"/>
                    <a:gd name="T46" fmla="*/ 67 w 113"/>
                    <a:gd name="T47" fmla="*/ 29 h 112"/>
                    <a:gd name="T48" fmla="*/ 67 w 113"/>
                    <a:gd name="T49" fmla="*/ 21 h 112"/>
                    <a:gd name="T50" fmla="*/ 66 w 113"/>
                    <a:gd name="T51" fmla="*/ 12 h 112"/>
                    <a:gd name="T52" fmla="*/ 65 w 113"/>
                    <a:gd name="T53" fmla="*/ 0 h 112"/>
                    <a:gd name="T54" fmla="*/ 56 w 113"/>
                    <a:gd name="T55" fmla="*/ 4 h 112"/>
                    <a:gd name="T56" fmla="*/ 47 w 113"/>
                    <a:gd name="T57" fmla="*/ 9 h 112"/>
                    <a:gd name="T58" fmla="*/ 41 w 113"/>
                    <a:gd name="T59" fmla="*/ 12 h 112"/>
                    <a:gd name="T60" fmla="*/ 35 w 113"/>
                    <a:gd name="T61" fmla="*/ 16 h 112"/>
                    <a:gd name="T62" fmla="*/ 27 w 113"/>
                    <a:gd name="T63" fmla="*/ 19 h 112"/>
                    <a:gd name="T64" fmla="*/ 20 w 113"/>
                    <a:gd name="T65" fmla="*/ 26 h 112"/>
                    <a:gd name="T66" fmla="*/ 0 w 113"/>
                    <a:gd name="T67" fmla="*/ 42 h 112"/>
                    <a:gd name="T68" fmla="*/ 69 w 113"/>
                    <a:gd name="T69" fmla="*/ 111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2"/>
                    <a:gd name="T107" fmla="*/ 113 w 11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2">
                      <a:moveTo>
                        <a:pt x="69" y="111"/>
                      </a:moveTo>
                      <a:lnTo>
                        <a:pt x="78" y="105"/>
                      </a:lnTo>
                      <a:lnTo>
                        <a:pt x="83" y="99"/>
                      </a:lnTo>
                      <a:lnTo>
                        <a:pt x="91" y="92"/>
                      </a:lnTo>
                      <a:lnTo>
                        <a:pt x="95" y="88"/>
                      </a:lnTo>
                      <a:lnTo>
                        <a:pt x="99" y="83"/>
                      </a:lnTo>
                      <a:lnTo>
                        <a:pt x="104" y="76"/>
                      </a:lnTo>
                      <a:lnTo>
                        <a:pt x="106" y="69"/>
                      </a:lnTo>
                      <a:lnTo>
                        <a:pt x="108" y="60"/>
                      </a:lnTo>
                      <a:lnTo>
                        <a:pt x="110" y="53"/>
                      </a:lnTo>
                      <a:lnTo>
                        <a:pt x="112" y="45"/>
                      </a:lnTo>
                      <a:lnTo>
                        <a:pt x="112" y="32"/>
                      </a:lnTo>
                      <a:lnTo>
                        <a:pt x="96" y="36"/>
                      </a:lnTo>
                      <a:lnTo>
                        <a:pt x="91" y="40"/>
                      </a:lnTo>
                      <a:lnTo>
                        <a:pt x="81" y="43"/>
                      </a:lnTo>
                      <a:lnTo>
                        <a:pt x="76" y="45"/>
                      </a:lnTo>
                      <a:lnTo>
                        <a:pt x="69" y="50"/>
                      </a:lnTo>
                      <a:lnTo>
                        <a:pt x="62" y="53"/>
                      </a:lnTo>
                      <a:lnTo>
                        <a:pt x="57" y="57"/>
                      </a:lnTo>
                      <a:lnTo>
                        <a:pt x="51" y="60"/>
                      </a:lnTo>
                      <a:lnTo>
                        <a:pt x="61" y="49"/>
                      </a:lnTo>
                      <a:lnTo>
                        <a:pt x="65" y="43"/>
                      </a:lnTo>
                      <a:lnTo>
                        <a:pt x="66" y="36"/>
                      </a:lnTo>
                      <a:lnTo>
                        <a:pt x="67" y="29"/>
                      </a:lnTo>
                      <a:lnTo>
                        <a:pt x="67" y="21"/>
                      </a:lnTo>
                      <a:lnTo>
                        <a:pt x="66" y="12"/>
                      </a:lnTo>
                      <a:lnTo>
                        <a:pt x="65" y="0"/>
                      </a:lnTo>
                      <a:lnTo>
                        <a:pt x="56" y="4"/>
                      </a:lnTo>
                      <a:lnTo>
                        <a:pt x="47" y="9"/>
                      </a:lnTo>
                      <a:lnTo>
                        <a:pt x="41" y="12"/>
                      </a:lnTo>
                      <a:lnTo>
                        <a:pt x="35" y="16"/>
                      </a:lnTo>
                      <a:lnTo>
                        <a:pt x="27" y="19"/>
                      </a:lnTo>
                      <a:lnTo>
                        <a:pt x="20" y="26"/>
                      </a:lnTo>
                      <a:lnTo>
                        <a:pt x="0" y="42"/>
                      </a:lnTo>
                      <a:lnTo>
                        <a:pt x="69" y="11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806" name="Group 124"/>
              <p:cNvGrpSpPr>
                <a:grpSpLocks/>
              </p:cNvGrpSpPr>
              <p:nvPr/>
            </p:nvGrpSpPr>
            <p:grpSpPr bwMode="auto">
              <a:xfrm>
                <a:off x="2640" y="3015"/>
                <a:ext cx="150" cy="160"/>
                <a:chOff x="2640" y="3015"/>
                <a:chExt cx="150" cy="160"/>
              </a:xfrm>
            </p:grpSpPr>
            <p:sp>
              <p:nvSpPr>
                <p:cNvPr id="7812" name="Oval 125"/>
                <p:cNvSpPr>
                  <a:spLocks noChangeArrowheads="1"/>
                </p:cNvSpPr>
                <p:nvPr/>
              </p:nvSpPr>
              <p:spPr bwMode="auto">
                <a:xfrm rot="-7920000">
                  <a:off x="2642" y="3020"/>
                  <a:ext cx="111" cy="101"/>
                </a:xfrm>
                <a:prstGeom prst="ellipse">
                  <a:avLst/>
                </a:prstGeom>
                <a:solidFill>
                  <a:srgbClr val="000000"/>
                </a:solidFill>
                <a:ln w="9525">
                  <a:noFill/>
                  <a:round/>
                  <a:headEnd/>
                  <a:tailEnd/>
                </a:ln>
              </p:spPr>
              <p:txBody>
                <a:bodyPr wrap="none" anchor="ctr"/>
                <a:lstStyle/>
                <a:p>
                  <a:endParaRPr lang="en-US"/>
                </a:p>
              </p:txBody>
            </p:sp>
            <p:sp>
              <p:nvSpPr>
                <p:cNvPr id="7813" name="Oval 126"/>
                <p:cNvSpPr>
                  <a:spLocks noChangeArrowheads="1"/>
                </p:cNvSpPr>
                <p:nvPr/>
              </p:nvSpPr>
              <p:spPr bwMode="auto">
                <a:xfrm rot="-7920000">
                  <a:off x="2635" y="3081"/>
                  <a:ext cx="99" cy="90"/>
                </a:xfrm>
                <a:prstGeom prst="ellipse">
                  <a:avLst/>
                </a:prstGeom>
                <a:solidFill>
                  <a:srgbClr val="000000"/>
                </a:solidFill>
                <a:ln w="9525">
                  <a:noFill/>
                  <a:round/>
                  <a:headEnd/>
                  <a:tailEnd/>
                </a:ln>
              </p:spPr>
              <p:txBody>
                <a:bodyPr wrap="none" anchor="ctr"/>
                <a:lstStyle/>
                <a:p>
                  <a:endParaRPr lang="en-US"/>
                </a:p>
              </p:txBody>
            </p:sp>
            <p:sp>
              <p:nvSpPr>
                <p:cNvPr id="7814" name="Oval 127"/>
                <p:cNvSpPr>
                  <a:spLocks noChangeArrowheads="1"/>
                </p:cNvSpPr>
                <p:nvPr/>
              </p:nvSpPr>
              <p:spPr bwMode="auto">
                <a:xfrm rot="-7920000">
                  <a:off x="2703" y="3075"/>
                  <a:ext cx="92" cy="83"/>
                </a:xfrm>
                <a:prstGeom prst="ellipse">
                  <a:avLst/>
                </a:prstGeom>
                <a:solidFill>
                  <a:srgbClr val="000000"/>
                </a:solidFill>
                <a:ln w="9525">
                  <a:noFill/>
                  <a:round/>
                  <a:headEnd/>
                  <a:tailEnd/>
                </a:ln>
              </p:spPr>
              <p:txBody>
                <a:bodyPr wrap="none" anchor="ctr"/>
                <a:lstStyle/>
                <a:p>
                  <a:endParaRPr lang="en-US"/>
                </a:p>
              </p:txBody>
            </p:sp>
            <p:sp>
              <p:nvSpPr>
                <p:cNvPr id="7815" name="Oval 128"/>
                <p:cNvSpPr>
                  <a:spLocks noChangeArrowheads="1"/>
                </p:cNvSpPr>
                <p:nvPr/>
              </p:nvSpPr>
              <p:spPr bwMode="auto">
                <a:xfrm rot="-7920000">
                  <a:off x="2642" y="3088"/>
                  <a:ext cx="85" cy="78"/>
                </a:xfrm>
                <a:prstGeom prst="ellipse">
                  <a:avLst/>
                </a:prstGeom>
                <a:solidFill>
                  <a:srgbClr val="FFFFFF"/>
                </a:solidFill>
                <a:ln w="9525">
                  <a:noFill/>
                  <a:round/>
                  <a:headEnd/>
                  <a:tailEnd/>
                </a:ln>
              </p:spPr>
              <p:txBody>
                <a:bodyPr wrap="none" anchor="ctr"/>
                <a:lstStyle/>
                <a:p>
                  <a:endParaRPr lang="en-US"/>
                </a:p>
              </p:txBody>
            </p:sp>
            <p:sp>
              <p:nvSpPr>
                <p:cNvPr id="7816" name="Oval 129"/>
                <p:cNvSpPr>
                  <a:spLocks noChangeArrowheads="1"/>
                </p:cNvSpPr>
                <p:nvPr/>
              </p:nvSpPr>
              <p:spPr bwMode="auto">
                <a:xfrm rot="-7920000">
                  <a:off x="2708" y="3080"/>
                  <a:ext cx="79" cy="73"/>
                </a:xfrm>
                <a:prstGeom prst="ellipse">
                  <a:avLst/>
                </a:prstGeom>
                <a:solidFill>
                  <a:srgbClr val="FFFFFF"/>
                </a:solidFill>
                <a:ln w="9525">
                  <a:noFill/>
                  <a:round/>
                  <a:headEnd/>
                  <a:tailEnd/>
                </a:ln>
              </p:spPr>
              <p:txBody>
                <a:bodyPr wrap="none" anchor="ctr"/>
                <a:lstStyle/>
                <a:p>
                  <a:endParaRPr lang="en-US"/>
                </a:p>
              </p:txBody>
            </p:sp>
            <p:sp>
              <p:nvSpPr>
                <p:cNvPr id="7817" name="Oval 130"/>
                <p:cNvSpPr>
                  <a:spLocks noChangeArrowheads="1"/>
                </p:cNvSpPr>
                <p:nvPr/>
              </p:nvSpPr>
              <p:spPr bwMode="auto">
                <a:xfrm rot="-7920000">
                  <a:off x="2649" y="3026"/>
                  <a:ext cx="96" cy="86"/>
                </a:xfrm>
                <a:prstGeom prst="ellipse">
                  <a:avLst/>
                </a:prstGeom>
                <a:solidFill>
                  <a:srgbClr val="FFFFFF"/>
                </a:solidFill>
                <a:ln w="9525">
                  <a:noFill/>
                  <a:round/>
                  <a:headEnd/>
                  <a:tailEnd/>
                </a:ln>
              </p:spPr>
              <p:txBody>
                <a:bodyPr wrap="none" anchor="ctr"/>
                <a:lstStyle/>
                <a:p>
                  <a:endParaRPr lang="en-US"/>
                </a:p>
              </p:txBody>
            </p:sp>
          </p:grpSp>
          <p:grpSp>
            <p:nvGrpSpPr>
              <p:cNvPr id="7807" name="Group 131"/>
              <p:cNvGrpSpPr>
                <a:grpSpLocks/>
              </p:cNvGrpSpPr>
              <p:nvPr/>
            </p:nvGrpSpPr>
            <p:grpSpPr bwMode="auto">
              <a:xfrm>
                <a:off x="2675" y="3126"/>
                <a:ext cx="125" cy="92"/>
                <a:chOff x="2675" y="3126"/>
                <a:chExt cx="125" cy="92"/>
              </a:xfrm>
            </p:grpSpPr>
            <p:sp>
              <p:nvSpPr>
                <p:cNvPr id="7808" name="Freeform 132"/>
                <p:cNvSpPr>
                  <a:spLocks/>
                </p:cNvSpPr>
                <p:nvPr/>
              </p:nvSpPr>
              <p:spPr bwMode="auto">
                <a:xfrm>
                  <a:off x="2675" y="3181"/>
                  <a:ext cx="125" cy="37"/>
                </a:xfrm>
                <a:custGeom>
                  <a:avLst/>
                  <a:gdLst>
                    <a:gd name="T0" fmla="*/ 124 w 125"/>
                    <a:gd name="T1" fmla="*/ 18 h 37"/>
                    <a:gd name="T2" fmla="*/ 0 w 125"/>
                    <a:gd name="T3" fmla="*/ 36 h 37"/>
                    <a:gd name="T4" fmla="*/ 0 w 125"/>
                    <a:gd name="T5" fmla="*/ 26 h 37"/>
                    <a:gd name="T6" fmla="*/ 56 w 125"/>
                    <a:gd name="T7" fmla="*/ 23 h 37"/>
                    <a:gd name="T8" fmla="*/ 53 w 125"/>
                    <a:gd name="T9" fmla="*/ 0 h 37"/>
                    <a:gd name="T10" fmla="*/ 58 w 125"/>
                    <a:gd name="T11" fmla="*/ 0 h 37"/>
                    <a:gd name="T12" fmla="*/ 62 w 125"/>
                    <a:gd name="T13" fmla="*/ 23 h 37"/>
                    <a:gd name="T14" fmla="*/ 124 w 125"/>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7"/>
                    <a:gd name="T26" fmla="*/ 125 w 12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7">
                      <a:moveTo>
                        <a:pt x="124" y="18"/>
                      </a:moveTo>
                      <a:lnTo>
                        <a:pt x="0" y="36"/>
                      </a:lnTo>
                      <a:lnTo>
                        <a:pt x="0" y="26"/>
                      </a:lnTo>
                      <a:lnTo>
                        <a:pt x="56" y="23"/>
                      </a:lnTo>
                      <a:lnTo>
                        <a:pt x="53" y="0"/>
                      </a:lnTo>
                      <a:lnTo>
                        <a:pt x="58" y="0"/>
                      </a:lnTo>
                      <a:lnTo>
                        <a:pt x="62" y="23"/>
                      </a:lnTo>
                      <a:lnTo>
                        <a:pt x="124" y="18"/>
                      </a:lnTo>
                    </a:path>
                  </a:pathLst>
                </a:custGeom>
                <a:solidFill>
                  <a:srgbClr val="008000"/>
                </a:solidFill>
                <a:ln w="9525" cap="rnd">
                  <a:noFill/>
                  <a:round/>
                  <a:headEnd/>
                  <a:tailEnd/>
                </a:ln>
              </p:spPr>
              <p:txBody>
                <a:bodyPr/>
                <a:lstStyle/>
                <a:p>
                  <a:endParaRPr lang="en-US"/>
                </a:p>
              </p:txBody>
            </p:sp>
            <p:grpSp>
              <p:nvGrpSpPr>
                <p:cNvPr id="7809" name="Group 133"/>
                <p:cNvGrpSpPr>
                  <a:grpSpLocks/>
                </p:cNvGrpSpPr>
                <p:nvPr/>
              </p:nvGrpSpPr>
              <p:grpSpPr bwMode="auto">
                <a:xfrm>
                  <a:off x="2699" y="3126"/>
                  <a:ext cx="57" cy="60"/>
                  <a:chOff x="2699" y="3126"/>
                  <a:chExt cx="57" cy="60"/>
                </a:xfrm>
              </p:grpSpPr>
              <p:sp>
                <p:nvSpPr>
                  <p:cNvPr id="7810" name="Arc 134"/>
                  <p:cNvSpPr>
                    <a:spLocks/>
                  </p:cNvSpPr>
                  <p:nvPr/>
                </p:nvSpPr>
                <p:spPr bwMode="auto">
                  <a:xfrm rot="-7920000">
                    <a:off x="2699" y="3134"/>
                    <a:ext cx="48" cy="32"/>
                  </a:xfrm>
                  <a:custGeom>
                    <a:avLst/>
                    <a:gdLst>
                      <a:gd name="T0" fmla="*/ 0 w 21028"/>
                      <a:gd name="T1" fmla="*/ 0 h 15873"/>
                      <a:gd name="T2" fmla="*/ 0 w 21028"/>
                      <a:gd name="T3" fmla="*/ 0 h 15873"/>
                      <a:gd name="T4" fmla="*/ 0 w 21028"/>
                      <a:gd name="T5" fmla="*/ 0 h 15873"/>
                      <a:gd name="T6" fmla="*/ 0 60000 65536"/>
                      <a:gd name="T7" fmla="*/ 0 60000 65536"/>
                      <a:gd name="T8" fmla="*/ 0 60000 65536"/>
                      <a:gd name="T9" fmla="*/ 0 w 21028"/>
                      <a:gd name="T10" fmla="*/ 0 h 15873"/>
                      <a:gd name="T11" fmla="*/ 21028 w 21028"/>
                      <a:gd name="T12" fmla="*/ 15873 h 15873"/>
                    </a:gdLst>
                    <a:ahLst/>
                    <a:cxnLst>
                      <a:cxn ang="T6">
                        <a:pos x="T0" y="T1"/>
                      </a:cxn>
                      <a:cxn ang="T7">
                        <a:pos x="T2" y="T3"/>
                      </a:cxn>
                      <a:cxn ang="T8">
                        <a:pos x="T4" y="T5"/>
                      </a:cxn>
                    </a:cxnLst>
                    <a:rect l="T9" t="T10" r="T11" b="T12"/>
                    <a:pathLst>
                      <a:path w="21028" h="15873" fill="none" extrusionOk="0">
                        <a:moveTo>
                          <a:pt x="0" y="10933"/>
                        </a:moveTo>
                        <a:cubicBezTo>
                          <a:pt x="986" y="6733"/>
                          <a:pt x="3208" y="2925"/>
                          <a:pt x="6378" y="0"/>
                        </a:cubicBezTo>
                      </a:path>
                      <a:path w="21028" h="15873" stroke="0" extrusionOk="0">
                        <a:moveTo>
                          <a:pt x="0" y="10933"/>
                        </a:moveTo>
                        <a:cubicBezTo>
                          <a:pt x="986" y="6733"/>
                          <a:pt x="3208" y="2925"/>
                          <a:pt x="6378" y="0"/>
                        </a:cubicBezTo>
                        <a:lnTo>
                          <a:pt x="21028" y="15873"/>
                        </a:lnTo>
                        <a:close/>
                      </a:path>
                    </a:pathLst>
                  </a:custGeom>
                  <a:solidFill>
                    <a:srgbClr val="008000"/>
                  </a:solidFill>
                  <a:ln w="9525" cap="rnd">
                    <a:noFill/>
                    <a:round/>
                    <a:headEnd/>
                    <a:tailEnd/>
                  </a:ln>
                </p:spPr>
                <p:txBody>
                  <a:bodyPr wrap="none" anchor="ctr"/>
                  <a:lstStyle/>
                  <a:p>
                    <a:endParaRPr lang="en-US"/>
                  </a:p>
                </p:txBody>
              </p:sp>
              <p:sp>
                <p:nvSpPr>
                  <p:cNvPr id="7811" name="Arc 135"/>
                  <p:cNvSpPr>
                    <a:spLocks/>
                  </p:cNvSpPr>
                  <p:nvPr/>
                </p:nvSpPr>
                <p:spPr bwMode="auto">
                  <a:xfrm rot="-7920000">
                    <a:off x="2700" y="3130"/>
                    <a:ext cx="55" cy="57"/>
                  </a:xfrm>
                  <a:custGeom>
                    <a:avLst/>
                    <a:gdLst>
                      <a:gd name="T0" fmla="*/ 0 w 39514"/>
                      <a:gd name="T1" fmla="*/ 0 h 43187"/>
                      <a:gd name="T2" fmla="*/ 0 w 39514"/>
                      <a:gd name="T3" fmla="*/ 0 h 43187"/>
                      <a:gd name="T4" fmla="*/ 0 w 39514"/>
                      <a:gd name="T5" fmla="*/ 0 h 43187"/>
                      <a:gd name="T6" fmla="*/ 0 60000 65536"/>
                      <a:gd name="T7" fmla="*/ 0 60000 65536"/>
                      <a:gd name="T8" fmla="*/ 0 60000 65536"/>
                      <a:gd name="T9" fmla="*/ 0 w 39514"/>
                      <a:gd name="T10" fmla="*/ 0 h 43187"/>
                      <a:gd name="T11" fmla="*/ 39514 w 39514"/>
                      <a:gd name="T12" fmla="*/ 43187 h 43187"/>
                    </a:gdLst>
                    <a:ahLst/>
                    <a:cxnLst>
                      <a:cxn ang="T6">
                        <a:pos x="T0" y="T1"/>
                      </a:cxn>
                      <a:cxn ang="T7">
                        <a:pos x="T2" y="T3"/>
                      </a:cxn>
                      <a:cxn ang="T8">
                        <a:pos x="T4" y="T5"/>
                      </a:cxn>
                    </a:cxnLst>
                    <a:rect l="T9" t="T10" r="T11" b="T12"/>
                    <a:pathLst>
                      <a:path w="39514" h="43187" fill="none" extrusionOk="0">
                        <a:moveTo>
                          <a:pt x="20840" y="43186"/>
                        </a:moveTo>
                        <a:cubicBezTo>
                          <a:pt x="9213" y="42777"/>
                          <a:pt x="0" y="33233"/>
                          <a:pt x="0" y="21600"/>
                        </a:cubicBezTo>
                        <a:cubicBezTo>
                          <a:pt x="0" y="9670"/>
                          <a:pt x="9670" y="0"/>
                          <a:pt x="21600" y="0"/>
                        </a:cubicBezTo>
                        <a:cubicBezTo>
                          <a:pt x="28785" y="-1"/>
                          <a:pt x="35499" y="3572"/>
                          <a:pt x="39514" y="9531"/>
                        </a:cubicBezTo>
                      </a:path>
                      <a:path w="39514" h="43187" stroke="0" extrusionOk="0">
                        <a:moveTo>
                          <a:pt x="20840" y="43186"/>
                        </a:moveTo>
                        <a:cubicBezTo>
                          <a:pt x="9213" y="42777"/>
                          <a:pt x="0" y="33233"/>
                          <a:pt x="0" y="21600"/>
                        </a:cubicBezTo>
                        <a:cubicBezTo>
                          <a:pt x="0" y="9670"/>
                          <a:pt x="9670" y="0"/>
                          <a:pt x="21600" y="0"/>
                        </a:cubicBezTo>
                        <a:cubicBezTo>
                          <a:pt x="28785" y="-1"/>
                          <a:pt x="35499" y="3572"/>
                          <a:pt x="39514" y="9531"/>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29" name="Group 136"/>
            <p:cNvGrpSpPr>
              <a:grpSpLocks/>
            </p:cNvGrpSpPr>
            <p:nvPr/>
          </p:nvGrpSpPr>
          <p:grpSpPr bwMode="auto">
            <a:xfrm>
              <a:off x="1953" y="3097"/>
              <a:ext cx="239" cy="202"/>
              <a:chOff x="1953" y="3097"/>
              <a:chExt cx="239" cy="202"/>
            </a:xfrm>
          </p:grpSpPr>
          <p:grpSp>
            <p:nvGrpSpPr>
              <p:cNvPr id="7790" name="Group 137"/>
              <p:cNvGrpSpPr>
                <a:grpSpLocks/>
              </p:cNvGrpSpPr>
              <p:nvPr/>
            </p:nvGrpSpPr>
            <p:grpSpPr bwMode="auto">
              <a:xfrm>
                <a:off x="1953" y="3104"/>
                <a:ext cx="239" cy="150"/>
                <a:chOff x="1953" y="3104"/>
                <a:chExt cx="239" cy="150"/>
              </a:xfrm>
            </p:grpSpPr>
            <p:sp>
              <p:nvSpPr>
                <p:cNvPr id="7803" name="Freeform 138"/>
                <p:cNvSpPr>
                  <a:spLocks/>
                </p:cNvSpPr>
                <p:nvPr/>
              </p:nvSpPr>
              <p:spPr bwMode="auto">
                <a:xfrm>
                  <a:off x="1953" y="3180"/>
                  <a:ext cx="120" cy="74"/>
                </a:xfrm>
                <a:custGeom>
                  <a:avLst/>
                  <a:gdLst>
                    <a:gd name="T0" fmla="*/ 101 w 120"/>
                    <a:gd name="T1" fmla="*/ 71 h 74"/>
                    <a:gd name="T2" fmla="*/ 86 w 120"/>
                    <a:gd name="T3" fmla="*/ 71 h 74"/>
                    <a:gd name="T4" fmla="*/ 78 w 120"/>
                    <a:gd name="T5" fmla="*/ 73 h 74"/>
                    <a:gd name="T6" fmla="*/ 70 w 120"/>
                    <a:gd name="T7" fmla="*/ 71 h 74"/>
                    <a:gd name="T8" fmla="*/ 65 w 120"/>
                    <a:gd name="T9" fmla="*/ 69 h 74"/>
                    <a:gd name="T10" fmla="*/ 59 w 120"/>
                    <a:gd name="T11" fmla="*/ 68 h 74"/>
                    <a:gd name="T12" fmla="*/ 53 w 120"/>
                    <a:gd name="T13" fmla="*/ 66 h 74"/>
                    <a:gd name="T14" fmla="*/ 46 w 120"/>
                    <a:gd name="T15" fmla="*/ 63 h 74"/>
                    <a:gd name="T16" fmla="*/ 39 w 120"/>
                    <a:gd name="T17" fmla="*/ 58 h 74"/>
                    <a:gd name="T18" fmla="*/ 32 w 120"/>
                    <a:gd name="T19" fmla="*/ 52 h 74"/>
                    <a:gd name="T20" fmla="*/ 25 w 120"/>
                    <a:gd name="T21" fmla="*/ 46 h 74"/>
                    <a:gd name="T22" fmla="*/ 17 w 120"/>
                    <a:gd name="T23" fmla="*/ 41 h 74"/>
                    <a:gd name="T24" fmla="*/ 6 w 120"/>
                    <a:gd name="T25" fmla="*/ 28 h 74"/>
                    <a:gd name="T26" fmla="*/ 0 w 120"/>
                    <a:gd name="T27" fmla="*/ 23 h 74"/>
                    <a:gd name="T28" fmla="*/ 16 w 120"/>
                    <a:gd name="T29" fmla="*/ 15 h 74"/>
                    <a:gd name="T30" fmla="*/ 21 w 120"/>
                    <a:gd name="T31" fmla="*/ 12 h 74"/>
                    <a:gd name="T32" fmla="*/ 29 w 120"/>
                    <a:gd name="T33" fmla="*/ 10 h 74"/>
                    <a:gd name="T34" fmla="*/ 35 w 120"/>
                    <a:gd name="T35" fmla="*/ 7 h 74"/>
                    <a:gd name="T36" fmla="*/ 44 w 120"/>
                    <a:gd name="T37" fmla="*/ 5 h 74"/>
                    <a:gd name="T38" fmla="*/ 51 w 120"/>
                    <a:gd name="T39" fmla="*/ 3 h 74"/>
                    <a:gd name="T40" fmla="*/ 59 w 120"/>
                    <a:gd name="T41" fmla="*/ 1 h 74"/>
                    <a:gd name="T42" fmla="*/ 75 w 120"/>
                    <a:gd name="T43" fmla="*/ 0 h 74"/>
                    <a:gd name="T44" fmla="*/ 89 w 120"/>
                    <a:gd name="T45" fmla="*/ 1 h 74"/>
                    <a:gd name="T46" fmla="*/ 102 w 120"/>
                    <a:gd name="T47" fmla="*/ 4 h 74"/>
                    <a:gd name="T48" fmla="*/ 119 w 120"/>
                    <a:gd name="T49" fmla="*/ 13 h 74"/>
                    <a:gd name="T50" fmla="*/ 101 w 120"/>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74"/>
                    <a:gd name="T80" fmla="*/ 120 w 120"/>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74">
                      <a:moveTo>
                        <a:pt x="101" y="71"/>
                      </a:moveTo>
                      <a:lnTo>
                        <a:pt x="86" y="71"/>
                      </a:lnTo>
                      <a:lnTo>
                        <a:pt x="78" y="73"/>
                      </a:lnTo>
                      <a:lnTo>
                        <a:pt x="70" y="71"/>
                      </a:lnTo>
                      <a:lnTo>
                        <a:pt x="65" y="69"/>
                      </a:lnTo>
                      <a:lnTo>
                        <a:pt x="59" y="68"/>
                      </a:lnTo>
                      <a:lnTo>
                        <a:pt x="53" y="66"/>
                      </a:lnTo>
                      <a:lnTo>
                        <a:pt x="46" y="63"/>
                      </a:lnTo>
                      <a:lnTo>
                        <a:pt x="39" y="58"/>
                      </a:lnTo>
                      <a:lnTo>
                        <a:pt x="32" y="52"/>
                      </a:lnTo>
                      <a:lnTo>
                        <a:pt x="25" y="46"/>
                      </a:lnTo>
                      <a:lnTo>
                        <a:pt x="17" y="41"/>
                      </a:lnTo>
                      <a:lnTo>
                        <a:pt x="6" y="28"/>
                      </a:lnTo>
                      <a:lnTo>
                        <a:pt x="0" y="23"/>
                      </a:lnTo>
                      <a:lnTo>
                        <a:pt x="16" y="15"/>
                      </a:lnTo>
                      <a:lnTo>
                        <a:pt x="21" y="12"/>
                      </a:lnTo>
                      <a:lnTo>
                        <a:pt x="29" y="10"/>
                      </a:lnTo>
                      <a:lnTo>
                        <a:pt x="35" y="7"/>
                      </a:lnTo>
                      <a:lnTo>
                        <a:pt x="44" y="5"/>
                      </a:lnTo>
                      <a:lnTo>
                        <a:pt x="51" y="3"/>
                      </a:lnTo>
                      <a:lnTo>
                        <a:pt x="59" y="1"/>
                      </a:lnTo>
                      <a:lnTo>
                        <a:pt x="75" y="0"/>
                      </a:lnTo>
                      <a:lnTo>
                        <a:pt x="89" y="1"/>
                      </a:lnTo>
                      <a:lnTo>
                        <a:pt x="102" y="4"/>
                      </a:lnTo>
                      <a:lnTo>
                        <a:pt x="119" y="13"/>
                      </a:lnTo>
                      <a:lnTo>
                        <a:pt x="101"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804" name="Freeform 139"/>
                <p:cNvSpPr>
                  <a:spLocks/>
                </p:cNvSpPr>
                <p:nvPr/>
              </p:nvSpPr>
              <p:spPr bwMode="auto">
                <a:xfrm>
                  <a:off x="2079" y="3104"/>
                  <a:ext cx="113" cy="112"/>
                </a:xfrm>
                <a:custGeom>
                  <a:avLst/>
                  <a:gdLst>
                    <a:gd name="T0" fmla="*/ 69 w 113"/>
                    <a:gd name="T1" fmla="*/ 111 h 112"/>
                    <a:gd name="T2" fmla="*/ 78 w 113"/>
                    <a:gd name="T3" fmla="*/ 105 h 112"/>
                    <a:gd name="T4" fmla="*/ 83 w 113"/>
                    <a:gd name="T5" fmla="*/ 99 h 112"/>
                    <a:gd name="T6" fmla="*/ 91 w 113"/>
                    <a:gd name="T7" fmla="*/ 92 h 112"/>
                    <a:gd name="T8" fmla="*/ 95 w 113"/>
                    <a:gd name="T9" fmla="*/ 88 h 112"/>
                    <a:gd name="T10" fmla="*/ 99 w 113"/>
                    <a:gd name="T11" fmla="*/ 83 h 112"/>
                    <a:gd name="T12" fmla="*/ 104 w 113"/>
                    <a:gd name="T13" fmla="*/ 76 h 112"/>
                    <a:gd name="T14" fmla="*/ 106 w 113"/>
                    <a:gd name="T15" fmla="*/ 69 h 112"/>
                    <a:gd name="T16" fmla="*/ 108 w 113"/>
                    <a:gd name="T17" fmla="*/ 60 h 112"/>
                    <a:gd name="T18" fmla="*/ 110 w 113"/>
                    <a:gd name="T19" fmla="*/ 53 h 112"/>
                    <a:gd name="T20" fmla="*/ 112 w 113"/>
                    <a:gd name="T21" fmla="*/ 45 h 112"/>
                    <a:gd name="T22" fmla="*/ 112 w 113"/>
                    <a:gd name="T23" fmla="*/ 32 h 112"/>
                    <a:gd name="T24" fmla="*/ 96 w 113"/>
                    <a:gd name="T25" fmla="*/ 36 h 112"/>
                    <a:gd name="T26" fmla="*/ 91 w 113"/>
                    <a:gd name="T27" fmla="*/ 40 h 112"/>
                    <a:gd name="T28" fmla="*/ 81 w 113"/>
                    <a:gd name="T29" fmla="*/ 43 h 112"/>
                    <a:gd name="T30" fmla="*/ 76 w 113"/>
                    <a:gd name="T31" fmla="*/ 45 h 112"/>
                    <a:gd name="T32" fmla="*/ 69 w 113"/>
                    <a:gd name="T33" fmla="*/ 50 h 112"/>
                    <a:gd name="T34" fmla="*/ 62 w 113"/>
                    <a:gd name="T35" fmla="*/ 53 h 112"/>
                    <a:gd name="T36" fmla="*/ 57 w 113"/>
                    <a:gd name="T37" fmla="*/ 57 h 112"/>
                    <a:gd name="T38" fmla="*/ 51 w 113"/>
                    <a:gd name="T39" fmla="*/ 60 h 112"/>
                    <a:gd name="T40" fmla="*/ 61 w 113"/>
                    <a:gd name="T41" fmla="*/ 49 h 112"/>
                    <a:gd name="T42" fmla="*/ 65 w 113"/>
                    <a:gd name="T43" fmla="*/ 43 h 112"/>
                    <a:gd name="T44" fmla="*/ 66 w 113"/>
                    <a:gd name="T45" fmla="*/ 36 h 112"/>
                    <a:gd name="T46" fmla="*/ 67 w 113"/>
                    <a:gd name="T47" fmla="*/ 29 h 112"/>
                    <a:gd name="T48" fmla="*/ 67 w 113"/>
                    <a:gd name="T49" fmla="*/ 21 h 112"/>
                    <a:gd name="T50" fmla="*/ 66 w 113"/>
                    <a:gd name="T51" fmla="*/ 12 h 112"/>
                    <a:gd name="T52" fmla="*/ 65 w 113"/>
                    <a:gd name="T53" fmla="*/ 0 h 112"/>
                    <a:gd name="T54" fmla="*/ 56 w 113"/>
                    <a:gd name="T55" fmla="*/ 4 h 112"/>
                    <a:gd name="T56" fmla="*/ 47 w 113"/>
                    <a:gd name="T57" fmla="*/ 9 h 112"/>
                    <a:gd name="T58" fmla="*/ 41 w 113"/>
                    <a:gd name="T59" fmla="*/ 12 h 112"/>
                    <a:gd name="T60" fmla="*/ 35 w 113"/>
                    <a:gd name="T61" fmla="*/ 16 h 112"/>
                    <a:gd name="T62" fmla="*/ 27 w 113"/>
                    <a:gd name="T63" fmla="*/ 19 h 112"/>
                    <a:gd name="T64" fmla="*/ 20 w 113"/>
                    <a:gd name="T65" fmla="*/ 26 h 112"/>
                    <a:gd name="T66" fmla="*/ 0 w 113"/>
                    <a:gd name="T67" fmla="*/ 42 h 112"/>
                    <a:gd name="T68" fmla="*/ 69 w 113"/>
                    <a:gd name="T69" fmla="*/ 111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2"/>
                    <a:gd name="T107" fmla="*/ 113 w 11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2">
                      <a:moveTo>
                        <a:pt x="69" y="111"/>
                      </a:moveTo>
                      <a:lnTo>
                        <a:pt x="78" y="105"/>
                      </a:lnTo>
                      <a:lnTo>
                        <a:pt x="83" y="99"/>
                      </a:lnTo>
                      <a:lnTo>
                        <a:pt x="91" y="92"/>
                      </a:lnTo>
                      <a:lnTo>
                        <a:pt x="95" y="88"/>
                      </a:lnTo>
                      <a:lnTo>
                        <a:pt x="99" y="83"/>
                      </a:lnTo>
                      <a:lnTo>
                        <a:pt x="104" y="76"/>
                      </a:lnTo>
                      <a:lnTo>
                        <a:pt x="106" y="69"/>
                      </a:lnTo>
                      <a:lnTo>
                        <a:pt x="108" y="60"/>
                      </a:lnTo>
                      <a:lnTo>
                        <a:pt x="110" y="53"/>
                      </a:lnTo>
                      <a:lnTo>
                        <a:pt x="112" y="45"/>
                      </a:lnTo>
                      <a:lnTo>
                        <a:pt x="112" y="32"/>
                      </a:lnTo>
                      <a:lnTo>
                        <a:pt x="96" y="36"/>
                      </a:lnTo>
                      <a:lnTo>
                        <a:pt x="91" y="40"/>
                      </a:lnTo>
                      <a:lnTo>
                        <a:pt x="81" y="43"/>
                      </a:lnTo>
                      <a:lnTo>
                        <a:pt x="76" y="45"/>
                      </a:lnTo>
                      <a:lnTo>
                        <a:pt x="69" y="50"/>
                      </a:lnTo>
                      <a:lnTo>
                        <a:pt x="62" y="53"/>
                      </a:lnTo>
                      <a:lnTo>
                        <a:pt x="57" y="57"/>
                      </a:lnTo>
                      <a:lnTo>
                        <a:pt x="51" y="60"/>
                      </a:lnTo>
                      <a:lnTo>
                        <a:pt x="61" y="49"/>
                      </a:lnTo>
                      <a:lnTo>
                        <a:pt x="65" y="43"/>
                      </a:lnTo>
                      <a:lnTo>
                        <a:pt x="66" y="36"/>
                      </a:lnTo>
                      <a:lnTo>
                        <a:pt x="67" y="29"/>
                      </a:lnTo>
                      <a:lnTo>
                        <a:pt x="67" y="21"/>
                      </a:lnTo>
                      <a:lnTo>
                        <a:pt x="66" y="12"/>
                      </a:lnTo>
                      <a:lnTo>
                        <a:pt x="65" y="0"/>
                      </a:lnTo>
                      <a:lnTo>
                        <a:pt x="56" y="4"/>
                      </a:lnTo>
                      <a:lnTo>
                        <a:pt x="47" y="9"/>
                      </a:lnTo>
                      <a:lnTo>
                        <a:pt x="41" y="12"/>
                      </a:lnTo>
                      <a:lnTo>
                        <a:pt x="35" y="16"/>
                      </a:lnTo>
                      <a:lnTo>
                        <a:pt x="27" y="19"/>
                      </a:lnTo>
                      <a:lnTo>
                        <a:pt x="20" y="26"/>
                      </a:lnTo>
                      <a:lnTo>
                        <a:pt x="0" y="42"/>
                      </a:lnTo>
                      <a:lnTo>
                        <a:pt x="69" y="11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91" name="Group 140"/>
              <p:cNvGrpSpPr>
                <a:grpSpLocks/>
              </p:cNvGrpSpPr>
              <p:nvPr/>
            </p:nvGrpSpPr>
            <p:grpSpPr bwMode="auto">
              <a:xfrm>
                <a:off x="2006" y="3097"/>
                <a:ext cx="152" cy="161"/>
                <a:chOff x="2006" y="3097"/>
                <a:chExt cx="152" cy="161"/>
              </a:xfrm>
            </p:grpSpPr>
            <p:sp>
              <p:nvSpPr>
                <p:cNvPr id="7797" name="Oval 141"/>
                <p:cNvSpPr>
                  <a:spLocks noChangeArrowheads="1"/>
                </p:cNvSpPr>
                <p:nvPr/>
              </p:nvSpPr>
              <p:spPr bwMode="auto">
                <a:xfrm rot="-7920000">
                  <a:off x="2008" y="3103"/>
                  <a:ext cx="111" cy="99"/>
                </a:xfrm>
                <a:prstGeom prst="ellipse">
                  <a:avLst/>
                </a:prstGeom>
                <a:solidFill>
                  <a:srgbClr val="000000"/>
                </a:solidFill>
                <a:ln w="9525">
                  <a:noFill/>
                  <a:round/>
                  <a:headEnd/>
                  <a:tailEnd/>
                </a:ln>
              </p:spPr>
              <p:txBody>
                <a:bodyPr wrap="none" anchor="ctr"/>
                <a:lstStyle/>
                <a:p>
                  <a:endParaRPr lang="en-US"/>
                </a:p>
              </p:txBody>
            </p:sp>
            <p:sp>
              <p:nvSpPr>
                <p:cNvPr id="7798" name="Oval 142"/>
                <p:cNvSpPr>
                  <a:spLocks noChangeArrowheads="1"/>
                </p:cNvSpPr>
                <p:nvPr/>
              </p:nvSpPr>
              <p:spPr bwMode="auto">
                <a:xfrm rot="-7920000">
                  <a:off x="2002" y="3164"/>
                  <a:ext cx="98" cy="89"/>
                </a:xfrm>
                <a:prstGeom prst="ellipse">
                  <a:avLst/>
                </a:prstGeom>
                <a:solidFill>
                  <a:srgbClr val="000000"/>
                </a:solidFill>
                <a:ln w="9525">
                  <a:noFill/>
                  <a:round/>
                  <a:headEnd/>
                  <a:tailEnd/>
                </a:ln>
              </p:spPr>
              <p:txBody>
                <a:bodyPr wrap="none" anchor="ctr"/>
                <a:lstStyle/>
                <a:p>
                  <a:endParaRPr lang="en-US"/>
                </a:p>
              </p:txBody>
            </p:sp>
            <p:sp>
              <p:nvSpPr>
                <p:cNvPr id="7799" name="Oval 143"/>
                <p:cNvSpPr>
                  <a:spLocks noChangeArrowheads="1"/>
                </p:cNvSpPr>
                <p:nvPr/>
              </p:nvSpPr>
              <p:spPr bwMode="auto">
                <a:xfrm rot="-7920000">
                  <a:off x="2071" y="3157"/>
                  <a:ext cx="90" cy="84"/>
                </a:xfrm>
                <a:prstGeom prst="ellipse">
                  <a:avLst/>
                </a:prstGeom>
                <a:solidFill>
                  <a:srgbClr val="000000"/>
                </a:solidFill>
                <a:ln w="9525">
                  <a:noFill/>
                  <a:round/>
                  <a:headEnd/>
                  <a:tailEnd/>
                </a:ln>
              </p:spPr>
              <p:txBody>
                <a:bodyPr wrap="none" anchor="ctr"/>
                <a:lstStyle/>
                <a:p>
                  <a:endParaRPr lang="en-US"/>
                </a:p>
              </p:txBody>
            </p:sp>
            <p:sp>
              <p:nvSpPr>
                <p:cNvPr id="7800" name="Oval 144"/>
                <p:cNvSpPr>
                  <a:spLocks noChangeArrowheads="1"/>
                </p:cNvSpPr>
                <p:nvPr/>
              </p:nvSpPr>
              <p:spPr bwMode="auto">
                <a:xfrm rot="-7920000">
                  <a:off x="2008" y="3171"/>
                  <a:ext cx="86" cy="77"/>
                </a:xfrm>
                <a:prstGeom prst="ellipse">
                  <a:avLst/>
                </a:prstGeom>
                <a:solidFill>
                  <a:srgbClr val="FFFFFF"/>
                </a:solidFill>
                <a:ln w="9525">
                  <a:noFill/>
                  <a:round/>
                  <a:headEnd/>
                  <a:tailEnd/>
                </a:ln>
              </p:spPr>
              <p:txBody>
                <a:bodyPr wrap="none" anchor="ctr"/>
                <a:lstStyle/>
                <a:p>
                  <a:endParaRPr lang="en-US"/>
                </a:p>
              </p:txBody>
            </p:sp>
            <p:sp>
              <p:nvSpPr>
                <p:cNvPr id="7801" name="Oval 145"/>
                <p:cNvSpPr>
                  <a:spLocks noChangeArrowheads="1"/>
                </p:cNvSpPr>
                <p:nvPr/>
              </p:nvSpPr>
              <p:spPr bwMode="auto">
                <a:xfrm rot="-7920000">
                  <a:off x="2073" y="3163"/>
                  <a:ext cx="79" cy="73"/>
                </a:xfrm>
                <a:prstGeom prst="ellipse">
                  <a:avLst/>
                </a:prstGeom>
                <a:solidFill>
                  <a:srgbClr val="FFFFFF"/>
                </a:solidFill>
                <a:ln w="9525">
                  <a:noFill/>
                  <a:round/>
                  <a:headEnd/>
                  <a:tailEnd/>
                </a:ln>
              </p:spPr>
              <p:txBody>
                <a:bodyPr wrap="none" anchor="ctr"/>
                <a:lstStyle/>
                <a:p>
                  <a:endParaRPr lang="en-US"/>
                </a:p>
              </p:txBody>
            </p:sp>
            <p:sp>
              <p:nvSpPr>
                <p:cNvPr id="7802" name="Oval 146"/>
                <p:cNvSpPr>
                  <a:spLocks noChangeArrowheads="1"/>
                </p:cNvSpPr>
                <p:nvPr/>
              </p:nvSpPr>
              <p:spPr bwMode="auto">
                <a:xfrm rot="-7920000">
                  <a:off x="2016" y="3108"/>
                  <a:ext cx="96" cy="87"/>
                </a:xfrm>
                <a:prstGeom prst="ellipse">
                  <a:avLst/>
                </a:prstGeom>
                <a:solidFill>
                  <a:srgbClr val="FFFFFF"/>
                </a:solidFill>
                <a:ln w="9525">
                  <a:noFill/>
                  <a:round/>
                  <a:headEnd/>
                  <a:tailEnd/>
                </a:ln>
              </p:spPr>
              <p:txBody>
                <a:bodyPr wrap="none" anchor="ctr"/>
                <a:lstStyle/>
                <a:p>
                  <a:endParaRPr lang="en-US"/>
                </a:p>
              </p:txBody>
            </p:sp>
          </p:grpSp>
          <p:grpSp>
            <p:nvGrpSpPr>
              <p:cNvPr id="7792" name="Group 147"/>
              <p:cNvGrpSpPr>
                <a:grpSpLocks/>
              </p:cNvGrpSpPr>
              <p:nvPr/>
            </p:nvGrpSpPr>
            <p:grpSpPr bwMode="auto">
              <a:xfrm>
                <a:off x="2041" y="3209"/>
                <a:ext cx="126" cy="90"/>
                <a:chOff x="2041" y="3209"/>
                <a:chExt cx="126" cy="90"/>
              </a:xfrm>
            </p:grpSpPr>
            <p:sp>
              <p:nvSpPr>
                <p:cNvPr id="7793" name="Freeform 148"/>
                <p:cNvSpPr>
                  <a:spLocks/>
                </p:cNvSpPr>
                <p:nvPr/>
              </p:nvSpPr>
              <p:spPr bwMode="auto">
                <a:xfrm>
                  <a:off x="2041" y="3263"/>
                  <a:ext cx="126" cy="36"/>
                </a:xfrm>
                <a:custGeom>
                  <a:avLst/>
                  <a:gdLst>
                    <a:gd name="T0" fmla="*/ 125 w 126"/>
                    <a:gd name="T1" fmla="*/ 18 h 36"/>
                    <a:gd name="T2" fmla="*/ 0 w 126"/>
                    <a:gd name="T3" fmla="*/ 35 h 36"/>
                    <a:gd name="T4" fmla="*/ 0 w 126"/>
                    <a:gd name="T5" fmla="*/ 25 h 36"/>
                    <a:gd name="T6" fmla="*/ 56 w 126"/>
                    <a:gd name="T7" fmla="*/ 22 h 36"/>
                    <a:gd name="T8" fmla="*/ 54 w 126"/>
                    <a:gd name="T9" fmla="*/ 0 h 36"/>
                    <a:gd name="T10" fmla="*/ 59 w 126"/>
                    <a:gd name="T11" fmla="*/ 0 h 36"/>
                    <a:gd name="T12" fmla="*/ 63 w 126"/>
                    <a:gd name="T13" fmla="*/ 22 h 36"/>
                    <a:gd name="T14" fmla="*/ 125 w 126"/>
                    <a:gd name="T15" fmla="*/ 18 h 36"/>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6"/>
                    <a:gd name="T26" fmla="*/ 126 w 126"/>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6">
                      <a:moveTo>
                        <a:pt x="125" y="18"/>
                      </a:moveTo>
                      <a:lnTo>
                        <a:pt x="0" y="35"/>
                      </a:lnTo>
                      <a:lnTo>
                        <a:pt x="0" y="25"/>
                      </a:lnTo>
                      <a:lnTo>
                        <a:pt x="56" y="22"/>
                      </a:lnTo>
                      <a:lnTo>
                        <a:pt x="54" y="0"/>
                      </a:lnTo>
                      <a:lnTo>
                        <a:pt x="59" y="0"/>
                      </a:lnTo>
                      <a:lnTo>
                        <a:pt x="63" y="22"/>
                      </a:lnTo>
                      <a:lnTo>
                        <a:pt x="125" y="18"/>
                      </a:lnTo>
                    </a:path>
                  </a:pathLst>
                </a:custGeom>
                <a:solidFill>
                  <a:srgbClr val="008000"/>
                </a:solidFill>
                <a:ln w="9525" cap="rnd">
                  <a:noFill/>
                  <a:round/>
                  <a:headEnd/>
                  <a:tailEnd/>
                </a:ln>
              </p:spPr>
              <p:txBody>
                <a:bodyPr/>
                <a:lstStyle/>
                <a:p>
                  <a:endParaRPr lang="en-US"/>
                </a:p>
              </p:txBody>
            </p:sp>
            <p:grpSp>
              <p:nvGrpSpPr>
                <p:cNvPr id="7794" name="Group 149"/>
                <p:cNvGrpSpPr>
                  <a:grpSpLocks/>
                </p:cNvGrpSpPr>
                <p:nvPr/>
              </p:nvGrpSpPr>
              <p:grpSpPr bwMode="auto">
                <a:xfrm>
                  <a:off x="2066" y="3209"/>
                  <a:ext cx="56" cy="58"/>
                  <a:chOff x="2066" y="3209"/>
                  <a:chExt cx="56" cy="58"/>
                </a:xfrm>
              </p:grpSpPr>
              <p:sp>
                <p:nvSpPr>
                  <p:cNvPr id="7795" name="Arc 150"/>
                  <p:cNvSpPr>
                    <a:spLocks/>
                  </p:cNvSpPr>
                  <p:nvPr/>
                </p:nvSpPr>
                <p:spPr bwMode="auto">
                  <a:xfrm rot="-7920000">
                    <a:off x="2065" y="3217"/>
                    <a:ext cx="48" cy="32"/>
                  </a:xfrm>
                  <a:custGeom>
                    <a:avLst/>
                    <a:gdLst>
                      <a:gd name="T0" fmla="*/ 0 w 20928"/>
                      <a:gd name="T1" fmla="*/ 0 h 16012"/>
                      <a:gd name="T2" fmla="*/ 0 w 20928"/>
                      <a:gd name="T3" fmla="*/ 0 h 16012"/>
                      <a:gd name="T4" fmla="*/ 0 w 20928"/>
                      <a:gd name="T5" fmla="*/ 0 h 16012"/>
                      <a:gd name="T6" fmla="*/ 0 60000 65536"/>
                      <a:gd name="T7" fmla="*/ 0 60000 65536"/>
                      <a:gd name="T8" fmla="*/ 0 60000 65536"/>
                      <a:gd name="T9" fmla="*/ 0 w 20928"/>
                      <a:gd name="T10" fmla="*/ 0 h 16012"/>
                      <a:gd name="T11" fmla="*/ 20928 w 20928"/>
                      <a:gd name="T12" fmla="*/ 16012 h 16012"/>
                    </a:gdLst>
                    <a:ahLst/>
                    <a:cxnLst>
                      <a:cxn ang="T6">
                        <a:pos x="T0" y="T1"/>
                      </a:cxn>
                      <a:cxn ang="T7">
                        <a:pos x="T2" y="T3"/>
                      </a:cxn>
                      <a:cxn ang="T8">
                        <a:pos x="T4" y="T5"/>
                      </a:cxn>
                    </a:cxnLst>
                    <a:rect l="T9" t="T10" r="T11" b="T12"/>
                    <a:pathLst>
                      <a:path w="20928" h="16012" fill="none" extrusionOk="0">
                        <a:moveTo>
                          <a:pt x="0" y="10666"/>
                        </a:moveTo>
                        <a:cubicBezTo>
                          <a:pt x="1049" y="6556"/>
                          <a:pt x="3286" y="2847"/>
                          <a:pt x="6430" y="0"/>
                        </a:cubicBezTo>
                      </a:path>
                      <a:path w="20928" h="16012" stroke="0" extrusionOk="0">
                        <a:moveTo>
                          <a:pt x="0" y="10666"/>
                        </a:moveTo>
                        <a:cubicBezTo>
                          <a:pt x="1049" y="6556"/>
                          <a:pt x="3286" y="2847"/>
                          <a:pt x="6430" y="0"/>
                        </a:cubicBezTo>
                        <a:lnTo>
                          <a:pt x="20928" y="16012"/>
                        </a:lnTo>
                        <a:close/>
                      </a:path>
                    </a:pathLst>
                  </a:custGeom>
                  <a:solidFill>
                    <a:srgbClr val="008000"/>
                  </a:solidFill>
                  <a:ln w="9525" cap="rnd">
                    <a:noFill/>
                    <a:round/>
                    <a:headEnd/>
                    <a:tailEnd/>
                  </a:ln>
                </p:spPr>
                <p:txBody>
                  <a:bodyPr wrap="none" anchor="ctr"/>
                  <a:lstStyle/>
                  <a:p>
                    <a:endParaRPr lang="en-US"/>
                  </a:p>
                </p:txBody>
              </p:sp>
              <p:sp>
                <p:nvSpPr>
                  <p:cNvPr id="7796" name="Arc 151"/>
                  <p:cNvSpPr>
                    <a:spLocks/>
                  </p:cNvSpPr>
                  <p:nvPr/>
                </p:nvSpPr>
                <p:spPr bwMode="auto">
                  <a:xfrm rot="-7920000">
                    <a:off x="2067" y="3212"/>
                    <a:ext cx="54" cy="56"/>
                  </a:xfrm>
                  <a:custGeom>
                    <a:avLst/>
                    <a:gdLst>
                      <a:gd name="T0" fmla="*/ 0 w 39640"/>
                      <a:gd name="T1" fmla="*/ 0 h 43147"/>
                      <a:gd name="T2" fmla="*/ 0 w 39640"/>
                      <a:gd name="T3" fmla="*/ 0 h 43147"/>
                      <a:gd name="T4" fmla="*/ 0 w 39640"/>
                      <a:gd name="T5" fmla="*/ 0 h 43147"/>
                      <a:gd name="T6" fmla="*/ 0 60000 65536"/>
                      <a:gd name="T7" fmla="*/ 0 60000 65536"/>
                      <a:gd name="T8" fmla="*/ 0 60000 65536"/>
                      <a:gd name="T9" fmla="*/ 0 w 39640"/>
                      <a:gd name="T10" fmla="*/ 0 h 43147"/>
                      <a:gd name="T11" fmla="*/ 39640 w 39640"/>
                      <a:gd name="T12" fmla="*/ 43147 h 43147"/>
                    </a:gdLst>
                    <a:ahLst/>
                    <a:cxnLst>
                      <a:cxn ang="T6">
                        <a:pos x="T0" y="T1"/>
                      </a:cxn>
                      <a:cxn ang="T7">
                        <a:pos x="T2" y="T3"/>
                      </a:cxn>
                      <a:cxn ang="T8">
                        <a:pos x="T4" y="T5"/>
                      </a:cxn>
                    </a:cxnLst>
                    <a:rect l="T9" t="T10" r="T11" b="T12"/>
                    <a:pathLst>
                      <a:path w="39640" h="43147" fill="none" extrusionOk="0">
                        <a:moveTo>
                          <a:pt x="20085" y="43146"/>
                        </a:moveTo>
                        <a:cubicBezTo>
                          <a:pt x="8771" y="42351"/>
                          <a:pt x="0" y="32941"/>
                          <a:pt x="0" y="21600"/>
                        </a:cubicBezTo>
                        <a:cubicBezTo>
                          <a:pt x="0" y="9670"/>
                          <a:pt x="9670" y="0"/>
                          <a:pt x="21600" y="0"/>
                        </a:cubicBezTo>
                        <a:cubicBezTo>
                          <a:pt x="28865" y="-1"/>
                          <a:pt x="35644" y="3652"/>
                          <a:pt x="39640" y="9720"/>
                        </a:cubicBezTo>
                      </a:path>
                      <a:path w="39640" h="43147" stroke="0" extrusionOk="0">
                        <a:moveTo>
                          <a:pt x="20085" y="43146"/>
                        </a:moveTo>
                        <a:cubicBezTo>
                          <a:pt x="8771" y="42351"/>
                          <a:pt x="0" y="32941"/>
                          <a:pt x="0" y="21600"/>
                        </a:cubicBezTo>
                        <a:cubicBezTo>
                          <a:pt x="0" y="9670"/>
                          <a:pt x="9670" y="0"/>
                          <a:pt x="21600" y="0"/>
                        </a:cubicBezTo>
                        <a:cubicBezTo>
                          <a:pt x="28865" y="-1"/>
                          <a:pt x="35644" y="3652"/>
                          <a:pt x="39640" y="9720"/>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0" name="Group 152"/>
            <p:cNvGrpSpPr>
              <a:grpSpLocks/>
            </p:cNvGrpSpPr>
            <p:nvPr/>
          </p:nvGrpSpPr>
          <p:grpSpPr bwMode="auto">
            <a:xfrm>
              <a:off x="1727" y="3138"/>
              <a:ext cx="239" cy="203"/>
              <a:chOff x="1727" y="3138"/>
              <a:chExt cx="239" cy="203"/>
            </a:xfrm>
          </p:grpSpPr>
          <p:grpSp>
            <p:nvGrpSpPr>
              <p:cNvPr id="7775" name="Group 153"/>
              <p:cNvGrpSpPr>
                <a:grpSpLocks/>
              </p:cNvGrpSpPr>
              <p:nvPr/>
            </p:nvGrpSpPr>
            <p:grpSpPr bwMode="auto">
              <a:xfrm>
                <a:off x="1727" y="3146"/>
                <a:ext cx="239" cy="150"/>
                <a:chOff x="1727" y="3146"/>
                <a:chExt cx="239" cy="150"/>
              </a:xfrm>
            </p:grpSpPr>
            <p:sp>
              <p:nvSpPr>
                <p:cNvPr id="7788" name="Freeform 154"/>
                <p:cNvSpPr>
                  <a:spLocks/>
                </p:cNvSpPr>
                <p:nvPr/>
              </p:nvSpPr>
              <p:spPr bwMode="auto">
                <a:xfrm>
                  <a:off x="1727" y="3221"/>
                  <a:ext cx="120" cy="75"/>
                </a:xfrm>
                <a:custGeom>
                  <a:avLst/>
                  <a:gdLst>
                    <a:gd name="T0" fmla="*/ 101 w 120"/>
                    <a:gd name="T1" fmla="*/ 72 h 75"/>
                    <a:gd name="T2" fmla="*/ 86 w 120"/>
                    <a:gd name="T3" fmla="*/ 72 h 75"/>
                    <a:gd name="T4" fmla="*/ 78 w 120"/>
                    <a:gd name="T5" fmla="*/ 74 h 75"/>
                    <a:gd name="T6" fmla="*/ 70 w 120"/>
                    <a:gd name="T7" fmla="*/ 72 h 75"/>
                    <a:gd name="T8" fmla="*/ 65 w 120"/>
                    <a:gd name="T9" fmla="*/ 70 h 75"/>
                    <a:gd name="T10" fmla="*/ 59 w 120"/>
                    <a:gd name="T11" fmla="*/ 69 h 75"/>
                    <a:gd name="T12" fmla="*/ 53 w 120"/>
                    <a:gd name="T13" fmla="*/ 67 h 75"/>
                    <a:gd name="T14" fmla="*/ 46 w 120"/>
                    <a:gd name="T15" fmla="*/ 64 h 75"/>
                    <a:gd name="T16" fmla="*/ 39 w 120"/>
                    <a:gd name="T17" fmla="*/ 58 h 75"/>
                    <a:gd name="T18" fmla="*/ 32 w 120"/>
                    <a:gd name="T19" fmla="*/ 53 h 75"/>
                    <a:gd name="T20" fmla="*/ 25 w 120"/>
                    <a:gd name="T21" fmla="*/ 47 h 75"/>
                    <a:gd name="T22" fmla="*/ 17 w 120"/>
                    <a:gd name="T23" fmla="*/ 41 h 75"/>
                    <a:gd name="T24" fmla="*/ 6 w 120"/>
                    <a:gd name="T25" fmla="*/ 28 h 75"/>
                    <a:gd name="T26" fmla="*/ 0 w 120"/>
                    <a:gd name="T27" fmla="*/ 24 h 75"/>
                    <a:gd name="T28" fmla="*/ 16 w 120"/>
                    <a:gd name="T29" fmla="*/ 16 h 75"/>
                    <a:gd name="T30" fmla="*/ 21 w 120"/>
                    <a:gd name="T31" fmla="*/ 12 h 75"/>
                    <a:gd name="T32" fmla="*/ 29 w 120"/>
                    <a:gd name="T33" fmla="*/ 10 h 75"/>
                    <a:gd name="T34" fmla="*/ 35 w 120"/>
                    <a:gd name="T35" fmla="*/ 8 h 75"/>
                    <a:gd name="T36" fmla="*/ 44 w 120"/>
                    <a:gd name="T37" fmla="*/ 5 h 75"/>
                    <a:gd name="T38" fmla="*/ 51 w 120"/>
                    <a:gd name="T39" fmla="*/ 3 h 75"/>
                    <a:gd name="T40" fmla="*/ 59 w 120"/>
                    <a:gd name="T41" fmla="*/ 1 h 75"/>
                    <a:gd name="T42" fmla="*/ 75 w 120"/>
                    <a:gd name="T43" fmla="*/ 0 h 75"/>
                    <a:gd name="T44" fmla="*/ 89 w 120"/>
                    <a:gd name="T45" fmla="*/ 1 h 75"/>
                    <a:gd name="T46" fmla="*/ 102 w 120"/>
                    <a:gd name="T47" fmla="*/ 4 h 75"/>
                    <a:gd name="T48" fmla="*/ 119 w 120"/>
                    <a:gd name="T49" fmla="*/ 13 h 75"/>
                    <a:gd name="T50" fmla="*/ 101 w 120"/>
                    <a:gd name="T51" fmla="*/ 72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75"/>
                    <a:gd name="T80" fmla="*/ 120 w 120"/>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75">
                      <a:moveTo>
                        <a:pt x="101" y="72"/>
                      </a:moveTo>
                      <a:lnTo>
                        <a:pt x="86" y="72"/>
                      </a:lnTo>
                      <a:lnTo>
                        <a:pt x="78" y="74"/>
                      </a:lnTo>
                      <a:lnTo>
                        <a:pt x="70" y="72"/>
                      </a:lnTo>
                      <a:lnTo>
                        <a:pt x="65" y="70"/>
                      </a:lnTo>
                      <a:lnTo>
                        <a:pt x="59" y="69"/>
                      </a:lnTo>
                      <a:lnTo>
                        <a:pt x="53" y="67"/>
                      </a:lnTo>
                      <a:lnTo>
                        <a:pt x="46" y="64"/>
                      </a:lnTo>
                      <a:lnTo>
                        <a:pt x="39" y="58"/>
                      </a:lnTo>
                      <a:lnTo>
                        <a:pt x="32" y="53"/>
                      </a:lnTo>
                      <a:lnTo>
                        <a:pt x="25" y="47"/>
                      </a:lnTo>
                      <a:lnTo>
                        <a:pt x="17" y="41"/>
                      </a:lnTo>
                      <a:lnTo>
                        <a:pt x="6" y="28"/>
                      </a:lnTo>
                      <a:lnTo>
                        <a:pt x="0" y="24"/>
                      </a:lnTo>
                      <a:lnTo>
                        <a:pt x="16" y="16"/>
                      </a:lnTo>
                      <a:lnTo>
                        <a:pt x="21" y="12"/>
                      </a:lnTo>
                      <a:lnTo>
                        <a:pt x="29" y="10"/>
                      </a:lnTo>
                      <a:lnTo>
                        <a:pt x="35" y="8"/>
                      </a:lnTo>
                      <a:lnTo>
                        <a:pt x="44" y="5"/>
                      </a:lnTo>
                      <a:lnTo>
                        <a:pt x="51" y="3"/>
                      </a:lnTo>
                      <a:lnTo>
                        <a:pt x="59" y="1"/>
                      </a:lnTo>
                      <a:lnTo>
                        <a:pt x="75" y="0"/>
                      </a:lnTo>
                      <a:lnTo>
                        <a:pt x="89" y="1"/>
                      </a:lnTo>
                      <a:lnTo>
                        <a:pt x="102" y="4"/>
                      </a:lnTo>
                      <a:lnTo>
                        <a:pt x="119" y="13"/>
                      </a:lnTo>
                      <a:lnTo>
                        <a:pt x="101" y="72"/>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789" name="Freeform 155"/>
                <p:cNvSpPr>
                  <a:spLocks/>
                </p:cNvSpPr>
                <p:nvPr/>
              </p:nvSpPr>
              <p:spPr bwMode="auto">
                <a:xfrm>
                  <a:off x="1853" y="3146"/>
                  <a:ext cx="113" cy="111"/>
                </a:xfrm>
                <a:custGeom>
                  <a:avLst/>
                  <a:gdLst>
                    <a:gd name="T0" fmla="*/ 69 w 113"/>
                    <a:gd name="T1" fmla="*/ 110 h 111"/>
                    <a:gd name="T2" fmla="*/ 78 w 113"/>
                    <a:gd name="T3" fmla="*/ 104 h 111"/>
                    <a:gd name="T4" fmla="*/ 83 w 113"/>
                    <a:gd name="T5" fmla="*/ 98 h 111"/>
                    <a:gd name="T6" fmla="*/ 91 w 113"/>
                    <a:gd name="T7" fmla="*/ 91 h 111"/>
                    <a:gd name="T8" fmla="*/ 95 w 113"/>
                    <a:gd name="T9" fmla="*/ 87 h 111"/>
                    <a:gd name="T10" fmla="*/ 99 w 113"/>
                    <a:gd name="T11" fmla="*/ 82 h 111"/>
                    <a:gd name="T12" fmla="*/ 104 w 113"/>
                    <a:gd name="T13" fmla="*/ 75 h 111"/>
                    <a:gd name="T14" fmla="*/ 106 w 113"/>
                    <a:gd name="T15" fmla="*/ 69 h 111"/>
                    <a:gd name="T16" fmla="*/ 108 w 113"/>
                    <a:gd name="T17" fmla="*/ 60 h 111"/>
                    <a:gd name="T18" fmla="*/ 110 w 113"/>
                    <a:gd name="T19" fmla="*/ 53 h 111"/>
                    <a:gd name="T20" fmla="*/ 112 w 113"/>
                    <a:gd name="T21" fmla="*/ 45 h 111"/>
                    <a:gd name="T22" fmla="*/ 112 w 113"/>
                    <a:gd name="T23" fmla="*/ 31 h 111"/>
                    <a:gd name="T24" fmla="*/ 96 w 113"/>
                    <a:gd name="T25" fmla="*/ 36 h 111"/>
                    <a:gd name="T26" fmla="*/ 91 w 113"/>
                    <a:gd name="T27" fmla="*/ 39 h 111"/>
                    <a:gd name="T28" fmla="*/ 81 w 113"/>
                    <a:gd name="T29" fmla="*/ 43 h 111"/>
                    <a:gd name="T30" fmla="*/ 76 w 113"/>
                    <a:gd name="T31" fmla="*/ 45 h 111"/>
                    <a:gd name="T32" fmla="*/ 69 w 113"/>
                    <a:gd name="T33" fmla="*/ 49 h 111"/>
                    <a:gd name="T34" fmla="*/ 62 w 113"/>
                    <a:gd name="T35" fmla="*/ 53 h 111"/>
                    <a:gd name="T36" fmla="*/ 57 w 113"/>
                    <a:gd name="T37" fmla="*/ 56 h 111"/>
                    <a:gd name="T38" fmla="*/ 51 w 113"/>
                    <a:gd name="T39" fmla="*/ 60 h 111"/>
                    <a:gd name="T40" fmla="*/ 61 w 113"/>
                    <a:gd name="T41" fmla="*/ 48 h 111"/>
                    <a:gd name="T42" fmla="*/ 65 w 113"/>
                    <a:gd name="T43" fmla="*/ 43 h 111"/>
                    <a:gd name="T44" fmla="*/ 66 w 113"/>
                    <a:gd name="T45" fmla="*/ 36 h 111"/>
                    <a:gd name="T46" fmla="*/ 67 w 113"/>
                    <a:gd name="T47" fmla="*/ 29 h 111"/>
                    <a:gd name="T48" fmla="*/ 67 w 113"/>
                    <a:gd name="T49" fmla="*/ 21 h 111"/>
                    <a:gd name="T50" fmla="*/ 66 w 113"/>
                    <a:gd name="T51" fmla="*/ 12 h 111"/>
                    <a:gd name="T52" fmla="*/ 65 w 113"/>
                    <a:gd name="T53" fmla="*/ 0 h 111"/>
                    <a:gd name="T54" fmla="*/ 56 w 113"/>
                    <a:gd name="T55" fmla="*/ 4 h 111"/>
                    <a:gd name="T56" fmla="*/ 47 w 113"/>
                    <a:gd name="T57" fmla="*/ 9 h 111"/>
                    <a:gd name="T58" fmla="*/ 41 w 113"/>
                    <a:gd name="T59" fmla="*/ 12 h 111"/>
                    <a:gd name="T60" fmla="*/ 35 w 113"/>
                    <a:gd name="T61" fmla="*/ 15 h 111"/>
                    <a:gd name="T62" fmla="*/ 27 w 113"/>
                    <a:gd name="T63" fmla="*/ 19 h 111"/>
                    <a:gd name="T64" fmla="*/ 20 w 113"/>
                    <a:gd name="T65" fmla="*/ 26 h 111"/>
                    <a:gd name="T66" fmla="*/ 0 w 113"/>
                    <a:gd name="T67" fmla="*/ 41 h 111"/>
                    <a:gd name="T68" fmla="*/ 69 w 113"/>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1"/>
                    <a:gd name="T107" fmla="*/ 113 w 113"/>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1">
                      <a:moveTo>
                        <a:pt x="69" y="110"/>
                      </a:moveTo>
                      <a:lnTo>
                        <a:pt x="78" y="104"/>
                      </a:lnTo>
                      <a:lnTo>
                        <a:pt x="83" y="98"/>
                      </a:lnTo>
                      <a:lnTo>
                        <a:pt x="91" y="91"/>
                      </a:lnTo>
                      <a:lnTo>
                        <a:pt x="95" y="87"/>
                      </a:lnTo>
                      <a:lnTo>
                        <a:pt x="99" y="82"/>
                      </a:lnTo>
                      <a:lnTo>
                        <a:pt x="104" y="75"/>
                      </a:lnTo>
                      <a:lnTo>
                        <a:pt x="106" y="69"/>
                      </a:lnTo>
                      <a:lnTo>
                        <a:pt x="108" y="60"/>
                      </a:lnTo>
                      <a:lnTo>
                        <a:pt x="110" y="53"/>
                      </a:lnTo>
                      <a:lnTo>
                        <a:pt x="112" y="45"/>
                      </a:lnTo>
                      <a:lnTo>
                        <a:pt x="112" y="31"/>
                      </a:lnTo>
                      <a:lnTo>
                        <a:pt x="96" y="36"/>
                      </a:lnTo>
                      <a:lnTo>
                        <a:pt x="91" y="39"/>
                      </a:lnTo>
                      <a:lnTo>
                        <a:pt x="81" y="43"/>
                      </a:lnTo>
                      <a:lnTo>
                        <a:pt x="76" y="45"/>
                      </a:lnTo>
                      <a:lnTo>
                        <a:pt x="69" y="49"/>
                      </a:lnTo>
                      <a:lnTo>
                        <a:pt x="62" y="53"/>
                      </a:lnTo>
                      <a:lnTo>
                        <a:pt x="57" y="56"/>
                      </a:lnTo>
                      <a:lnTo>
                        <a:pt x="51" y="60"/>
                      </a:lnTo>
                      <a:lnTo>
                        <a:pt x="61" y="48"/>
                      </a:lnTo>
                      <a:lnTo>
                        <a:pt x="65" y="43"/>
                      </a:lnTo>
                      <a:lnTo>
                        <a:pt x="66" y="36"/>
                      </a:lnTo>
                      <a:lnTo>
                        <a:pt x="67" y="29"/>
                      </a:lnTo>
                      <a:lnTo>
                        <a:pt x="67" y="21"/>
                      </a:lnTo>
                      <a:lnTo>
                        <a:pt x="66" y="12"/>
                      </a:lnTo>
                      <a:lnTo>
                        <a:pt x="65" y="0"/>
                      </a:lnTo>
                      <a:lnTo>
                        <a:pt x="56" y="4"/>
                      </a:lnTo>
                      <a:lnTo>
                        <a:pt x="47" y="9"/>
                      </a:lnTo>
                      <a:lnTo>
                        <a:pt x="41" y="12"/>
                      </a:lnTo>
                      <a:lnTo>
                        <a:pt x="35" y="15"/>
                      </a:lnTo>
                      <a:lnTo>
                        <a:pt x="27" y="19"/>
                      </a:lnTo>
                      <a:lnTo>
                        <a:pt x="20" y="26"/>
                      </a:lnTo>
                      <a:lnTo>
                        <a:pt x="0" y="41"/>
                      </a:lnTo>
                      <a:lnTo>
                        <a:pt x="69" y="110"/>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76" name="Group 156"/>
              <p:cNvGrpSpPr>
                <a:grpSpLocks/>
              </p:cNvGrpSpPr>
              <p:nvPr/>
            </p:nvGrpSpPr>
            <p:grpSpPr bwMode="auto">
              <a:xfrm>
                <a:off x="1780" y="3138"/>
                <a:ext cx="151" cy="161"/>
                <a:chOff x="1780" y="3138"/>
                <a:chExt cx="151" cy="161"/>
              </a:xfrm>
            </p:grpSpPr>
            <p:sp>
              <p:nvSpPr>
                <p:cNvPr id="7782" name="Oval 157"/>
                <p:cNvSpPr>
                  <a:spLocks noChangeArrowheads="1"/>
                </p:cNvSpPr>
                <p:nvPr/>
              </p:nvSpPr>
              <p:spPr bwMode="auto">
                <a:xfrm rot="-7920000">
                  <a:off x="1782" y="3144"/>
                  <a:ext cx="111" cy="100"/>
                </a:xfrm>
                <a:prstGeom prst="ellipse">
                  <a:avLst/>
                </a:prstGeom>
                <a:solidFill>
                  <a:srgbClr val="000000"/>
                </a:solidFill>
                <a:ln w="9525">
                  <a:noFill/>
                  <a:round/>
                  <a:headEnd/>
                  <a:tailEnd/>
                </a:ln>
              </p:spPr>
              <p:txBody>
                <a:bodyPr wrap="none" anchor="ctr"/>
                <a:lstStyle/>
                <a:p>
                  <a:endParaRPr lang="en-US"/>
                </a:p>
              </p:txBody>
            </p:sp>
            <p:sp>
              <p:nvSpPr>
                <p:cNvPr id="7783" name="Oval 158"/>
                <p:cNvSpPr>
                  <a:spLocks noChangeArrowheads="1"/>
                </p:cNvSpPr>
                <p:nvPr/>
              </p:nvSpPr>
              <p:spPr bwMode="auto">
                <a:xfrm rot="-7920000">
                  <a:off x="1776" y="3205"/>
                  <a:ext cx="98" cy="90"/>
                </a:xfrm>
                <a:prstGeom prst="ellipse">
                  <a:avLst/>
                </a:prstGeom>
                <a:solidFill>
                  <a:srgbClr val="000000"/>
                </a:solidFill>
                <a:ln w="9525">
                  <a:noFill/>
                  <a:round/>
                  <a:headEnd/>
                  <a:tailEnd/>
                </a:ln>
              </p:spPr>
              <p:txBody>
                <a:bodyPr wrap="none" anchor="ctr"/>
                <a:lstStyle/>
                <a:p>
                  <a:endParaRPr lang="en-US"/>
                </a:p>
              </p:txBody>
            </p:sp>
            <p:sp>
              <p:nvSpPr>
                <p:cNvPr id="7784" name="Oval 159"/>
                <p:cNvSpPr>
                  <a:spLocks noChangeArrowheads="1"/>
                </p:cNvSpPr>
                <p:nvPr/>
              </p:nvSpPr>
              <p:spPr bwMode="auto">
                <a:xfrm rot="-7920000">
                  <a:off x="1843" y="3199"/>
                  <a:ext cx="93" cy="83"/>
                </a:xfrm>
                <a:prstGeom prst="ellipse">
                  <a:avLst/>
                </a:prstGeom>
                <a:solidFill>
                  <a:srgbClr val="000000"/>
                </a:solidFill>
                <a:ln w="9525">
                  <a:noFill/>
                  <a:round/>
                  <a:headEnd/>
                  <a:tailEnd/>
                </a:ln>
              </p:spPr>
              <p:txBody>
                <a:bodyPr wrap="none" anchor="ctr"/>
                <a:lstStyle/>
                <a:p>
                  <a:endParaRPr lang="en-US"/>
                </a:p>
              </p:txBody>
            </p:sp>
            <p:sp>
              <p:nvSpPr>
                <p:cNvPr id="7785" name="Oval 160"/>
                <p:cNvSpPr>
                  <a:spLocks noChangeArrowheads="1"/>
                </p:cNvSpPr>
                <p:nvPr/>
              </p:nvSpPr>
              <p:spPr bwMode="auto">
                <a:xfrm rot="-7920000">
                  <a:off x="1782" y="3212"/>
                  <a:ext cx="86" cy="78"/>
                </a:xfrm>
                <a:prstGeom prst="ellipse">
                  <a:avLst/>
                </a:prstGeom>
                <a:solidFill>
                  <a:srgbClr val="FFFFFF"/>
                </a:solidFill>
                <a:ln w="9525">
                  <a:noFill/>
                  <a:round/>
                  <a:headEnd/>
                  <a:tailEnd/>
                </a:ln>
              </p:spPr>
              <p:txBody>
                <a:bodyPr wrap="none" anchor="ctr"/>
                <a:lstStyle/>
                <a:p>
                  <a:endParaRPr lang="en-US"/>
                </a:p>
              </p:txBody>
            </p:sp>
            <p:sp>
              <p:nvSpPr>
                <p:cNvPr id="7786" name="Oval 161"/>
                <p:cNvSpPr>
                  <a:spLocks noChangeArrowheads="1"/>
                </p:cNvSpPr>
                <p:nvPr/>
              </p:nvSpPr>
              <p:spPr bwMode="auto">
                <a:xfrm rot="-7920000">
                  <a:off x="1848" y="3204"/>
                  <a:ext cx="79" cy="73"/>
                </a:xfrm>
                <a:prstGeom prst="ellipse">
                  <a:avLst/>
                </a:prstGeom>
                <a:solidFill>
                  <a:srgbClr val="FFFFFF"/>
                </a:solidFill>
                <a:ln w="9525">
                  <a:noFill/>
                  <a:round/>
                  <a:headEnd/>
                  <a:tailEnd/>
                </a:ln>
              </p:spPr>
              <p:txBody>
                <a:bodyPr wrap="none" anchor="ctr"/>
                <a:lstStyle/>
                <a:p>
                  <a:endParaRPr lang="en-US"/>
                </a:p>
              </p:txBody>
            </p:sp>
            <p:sp>
              <p:nvSpPr>
                <p:cNvPr id="7787" name="Oval 162"/>
                <p:cNvSpPr>
                  <a:spLocks noChangeArrowheads="1"/>
                </p:cNvSpPr>
                <p:nvPr/>
              </p:nvSpPr>
              <p:spPr bwMode="auto">
                <a:xfrm rot="-7920000">
                  <a:off x="1790" y="3149"/>
                  <a:ext cx="96" cy="87"/>
                </a:xfrm>
                <a:prstGeom prst="ellipse">
                  <a:avLst/>
                </a:prstGeom>
                <a:solidFill>
                  <a:srgbClr val="FFFFFF"/>
                </a:solidFill>
                <a:ln w="9525">
                  <a:noFill/>
                  <a:round/>
                  <a:headEnd/>
                  <a:tailEnd/>
                </a:ln>
              </p:spPr>
              <p:txBody>
                <a:bodyPr wrap="none" anchor="ctr"/>
                <a:lstStyle/>
                <a:p>
                  <a:endParaRPr lang="en-US"/>
                </a:p>
              </p:txBody>
            </p:sp>
          </p:grpSp>
          <p:grpSp>
            <p:nvGrpSpPr>
              <p:cNvPr id="7777" name="Group 163"/>
              <p:cNvGrpSpPr>
                <a:grpSpLocks/>
              </p:cNvGrpSpPr>
              <p:nvPr/>
            </p:nvGrpSpPr>
            <p:grpSpPr bwMode="auto">
              <a:xfrm>
                <a:off x="1815" y="3250"/>
                <a:ext cx="125" cy="91"/>
                <a:chOff x="1815" y="3250"/>
                <a:chExt cx="125" cy="91"/>
              </a:xfrm>
            </p:grpSpPr>
            <p:sp>
              <p:nvSpPr>
                <p:cNvPr id="7778" name="Freeform 164"/>
                <p:cNvSpPr>
                  <a:spLocks/>
                </p:cNvSpPr>
                <p:nvPr/>
              </p:nvSpPr>
              <p:spPr bwMode="auto">
                <a:xfrm>
                  <a:off x="1815" y="3304"/>
                  <a:ext cx="125" cy="37"/>
                </a:xfrm>
                <a:custGeom>
                  <a:avLst/>
                  <a:gdLst>
                    <a:gd name="T0" fmla="*/ 124 w 125"/>
                    <a:gd name="T1" fmla="*/ 18 h 37"/>
                    <a:gd name="T2" fmla="*/ 0 w 125"/>
                    <a:gd name="T3" fmla="*/ 36 h 37"/>
                    <a:gd name="T4" fmla="*/ 0 w 125"/>
                    <a:gd name="T5" fmla="*/ 26 h 37"/>
                    <a:gd name="T6" fmla="*/ 56 w 125"/>
                    <a:gd name="T7" fmla="*/ 23 h 37"/>
                    <a:gd name="T8" fmla="*/ 53 w 125"/>
                    <a:gd name="T9" fmla="*/ 0 h 37"/>
                    <a:gd name="T10" fmla="*/ 58 w 125"/>
                    <a:gd name="T11" fmla="*/ 0 h 37"/>
                    <a:gd name="T12" fmla="*/ 62 w 125"/>
                    <a:gd name="T13" fmla="*/ 23 h 37"/>
                    <a:gd name="T14" fmla="*/ 124 w 125"/>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7"/>
                    <a:gd name="T26" fmla="*/ 125 w 12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7">
                      <a:moveTo>
                        <a:pt x="124" y="18"/>
                      </a:moveTo>
                      <a:lnTo>
                        <a:pt x="0" y="36"/>
                      </a:lnTo>
                      <a:lnTo>
                        <a:pt x="0" y="26"/>
                      </a:lnTo>
                      <a:lnTo>
                        <a:pt x="56" y="23"/>
                      </a:lnTo>
                      <a:lnTo>
                        <a:pt x="53" y="0"/>
                      </a:lnTo>
                      <a:lnTo>
                        <a:pt x="58" y="0"/>
                      </a:lnTo>
                      <a:lnTo>
                        <a:pt x="62" y="23"/>
                      </a:lnTo>
                      <a:lnTo>
                        <a:pt x="124" y="18"/>
                      </a:lnTo>
                    </a:path>
                  </a:pathLst>
                </a:custGeom>
                <a:solidFill>
                  <a:srgbClr val="008000"/>
                </a:solidFill>
                <a:ln w="9525" cap="rnd">
                  <a:noFill/>
                  <a:round/>
                  <a:headEnd/>
                  <a:tailEnd/>
                </a:ln>
              </p:spPr>
              <p:txBody>
                <a:bodyPr/>
                <a:lstStyle/>
                <a:p>
                  <a:endParaRPr lang="en-US"/>
                </a:p>
              </p:txBody>
            </p:sp>
            <p:grpSp>
              <p:nvGrpSpPr>
                <p:cNvPr id="7779" name="Group 165"/>
                <p:cNvGrpSpPr>
                  <a:grpSpLocks/>
                </p:cNvGrpSpPr>
                <p:nvPr/>
              </p:nvGrpSpPr>
              <p:grpSpPr bwMode="auto">
                <a:xfrm>
                  <a:off x="1840" y="3250"/>
                  <a:ext cx="56" cy="59"/>
                  <a:chOff x="1840" y="3250"/>
                  <a:chExt cx="56" cy="59"/>
                </a:xfrm>
              </p:grpSpPr>
              <p:sp>
                <p:nvSpPr>
                  <p:cNvPr id="7780" name="Arc 166"/>
                  <p:cNvSpPr>
                    <a:spLocks/>
                  </p:cNvSpPr>
                  <p:nvPr/>
                </p:nvSpPr>
                <p:spPr bwMode="auto">
                  <a:xfrm rot="-7920000">
                    <a:off x="1839" y="3258"/>
                    <a:ext cx="48" cy="32"/>
                  </a:xfrm>
                  <a:custGeom>
                    <a:avLst/>
                    <a:gdLst>
                      <a:gd name="T0" fmla="*/ 0 w 20915"/>
                      <a:gd name="T1" fmla="*/ 0 h 16084"/>
                      <a:gd name="T2" fmla="*/ 0 w 20915"/>
                      <a:gd name="T3" fmla="*/ 0 h 16084"/>
                      <a:gd name="T4" fmla="*/ 0 w 20915"/>
                      <a:gd name="T5" fmla="*/ 0 h 16084"/>
                      <a:gd name="T6" fmla="*/ 0 60000 65536"/>
                      <a:gd name="T7" fmla="*/ 0 60000 65536"/>
                      <a:gd name="T8" fmla="*/ 0 60000 65536"/>
                      <a:gd name="T9" fmla="*/ 0 w 20915"/>
                      <a:gd name="T10" fmla="*/ 0 h 16084"/>
                      <a:gd name="T11" fmla="*/ 20915 w 20915"/>
                      <a:gd name="T12" fmla="*/ 16084 h 16084"/>
                    </a:gdLst>
                    <a:ahLst/>
                    <a:cxnLst>
                      <a:cxn ang="T6">
                        <a:pos x="T0" y="T1"/>
                      </a:cxn>
                      <a:cxn ang="T7">
                        <a:pos x="T2" y="T3"/>
                      </a:cxn>
                      <a:cxn ang="T8">
                        <a:pos x="T4" y="T5"/>
                      </a:cxn>
                    </a:cxnLst>
                    <a:rect l="T9" t="T10" r="T11" b="T12"/>
                    <a:pathLst>
                      <a:path w="20915" h="16084" fill="none" extrusionOk="0">
                        <a:moveTo>
                          <a:pt x="0" y="10687"/>
                        </a:moveTo>
                        <a:cubicBezTo>
                          <a:pt x="1064" y="6561"/>
                          <a:pt x="3325" y="2843"/>
                          <a:pt x="6497" y="-1"/>
                        </a:cubicBezTo>
                      </a:path>
                      <a:path w="20915" h="16084" stroke="0" extrusionOk="0">
                        <a:moveTo>
                          <a:pt x="0" y="10687"/>
                        </a:moveTo>
                        <a:cubicBezTo>
                          <a:pt x="1064" y="6561"/>
                          <a:pt x="3325" y="2843"/>
                          <a:pt x="6497" y="-1"/>
                        </a:cubicBezTo>
                        <a:lnTo>
                          <a:pt x="20915" y="16084"/>
                        </a:lnTo>
                        <a:close/>
                      </a:path>
                    </a:pathLst>
                  </a:custGeom>
                  <a:solidFill>
                    <a:srgbClr val="008000"/>
                  </a:solidFill>
                  <a:ln w="9525" cap="rnd">
                    <a:noFill/>
                    <a:round/>
                    <a:headEnd/>
                    <a:tailEnd/>
                  </a:ln>
                </p:spPr>
                <p:txBody>
                  <a:bodyPr wrap="none" anchor="ctr"/>
                  <a:lstStyle/>
                  <a:p>
                    <a:endParaRPr lang="en-US"/>
                  </a:p>
                </p:txBody>
              </p:sp>
              <p:sp>
                <p:nvSpPr>
                  <p:cNvPr id="7781" name="Arc 167"/>
                  <p:cNvSpPr>
                    <a:spLocks/>
                  </p:cNvSpPr>
                  <p:nvPr/>
                </p:nvSpPr>
                <p:spPr bwMode="auto">
                  <a:xfrm rot="-7920000">
                    <a:off x="1840" y="3253"/>
                    <a:ext cx="56" cy="56"/>
                  </a:xfrm>
                  <a:custGeom>
                    <a:avLst/>
                    <a:gdLst>
                      <a:gd name="T0" fmla="*/ 0 w 39681"/>
                      <a:gd name="T1" fmla="*/ 0 h 43150"/>
                      <a:gd name="T2" fmla="*/ 0 w 39681"/>
                      <a:gd name="T3" fmla="*/ 0 h 43150"/>
                      <a:gd name="T4" fmla="*/ 0 w 39681"/>
                      <a:gd name="T5" fmla="*/ 0 h 43150"/>
                      <a:gd name="T6" fmla="*/ 0 60000 65536"/>
                      <a:gd name="T7" fmla="*/ 0 60000 65536"/>
                      <a:gd name="T8" fmla="*/ 0 60000 65536"/>
                      <a:gd name="T9" fmla="*/ 0 w 39681"/>
                      <a:gd name="T10" fmla="*/ 0 h 43150"/>
                      <a:gd name="T11" fmla="*/ 39681 w 39681"/>
                      <a:gd name="T12" fmla="*/ 43150 h 43150"/>
                    </a:gdLst>
                    <a:ahLst/>
                    <a:cxnLst>
                      <a:cxn ang="T6">
                        <a:pos x="T0" y="T1"/>
                      </a:cxn>
                      <a:cxn ang="T7">
                        <a:pos x="T2" y="T3"/>
                      </a:cxn>
                      <a:cxn ang="T8">
                        <a:pos x="T4" y="T5"/>
                      </a:cxn>
                    </a:cxnLst>
                    <a:rect l="T9" t="T10" r="T11" b="T12"/>
                    <a:pathLst>
                      <a:path w="39681" h="43150" fill="none" extrusionOk="0">
                        <a:moveTo>
                          <a:pt x="20134" y="43150"/>
                        </a:moveTo>
                        <a:cubicBezTo>
                          <a:pt x="8800" y="42379"/>
                          <a:pt x="0" y="32960"/>
                          <a:pt x="0" y="21600"/>
                        </a:cubicBezTo>
                        <a:cubicBezTo>
                          <a:pt x="0" y="9670"/>
                          <a:pt x="9670" y="0"/>
                          <a:pt x="21600" y="0"/>
                        </a:cubicBezTo>
                        <a:cubicBezTo>
                          <a:pt x="28891" y="-1"/>
                          <a:pt x="35691" y="3679"/>
                          <a:pt x="39680" y="9783"/>
                        </a:cubicBezTo>
                      </a:path>
                      <a:path w="39681" h="43150" stroke="0" extrusionOk="0">
                        <a:moveTo>
                          <a:pt x="20134" y="43150"/>
                        </a:moveTo>
                        <a:cubicBezTo>
                          <a:pt x="8800" y="42379"/>
                          <a:pt x="0" y="32960"/>
                          <a:pt x="0" y="21600"/>
                        </a:cubicBezTo>
                        <a:cubicBezTo>
                          <a:pt x="0" y="9670"/>
                          <a:pt x="9670" y="0"/>
                          <a:pt x="21600" y="0"/>
                        </a:cubicBezTo>
                        <a:cubicBezTo>
                          <a:pt x="28891" y="-1"/>
                          <a:pt x="35691" y="3679"/>
                          <a:pt x="39680" y="9783"/>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1" name="Group 168"/>
            <p:cNvGrpSpPr>
              <a:grpSpLocks/>
            </p:cNvGrpSpPr>
            <p:nvPr/>
          </p:nvGrpSpPr>
          <p:grpSpPr bwMode="auto">
            <a:xfrm>
              <a:off x="3341" y="3123"/>
              <a:ext cx="177" cy="151"/>
              <a:chOff x="3341" y="3123"/>
              <a:chExt cx="177" cy="151"/>
            </a:xfrm>
          </p:grpSpPr>
          <p:grpSp>
            <p:nvGrpSpPr>
              <p:cNvPr id="7760" name="Group 169"/>
              <p:cNvGrpSpPr>
                <a:grpSpLocks/>
              </p:cNvGrpSpPr>
              <p:nvPr/>
            </p:nvGrpSpPr>
            <p:grpSpPr bwMode="auto">
              <a:xfrm>
                <a:off x="3341" y="3127"/>
                <a:ext cx="177" cy="113"/>
                <a:chOff x="3341" y="3127"/>
                <a:chExt cx="177" cy="113"/>
              </a:xfrm>
            </p:grpSpPr>
            <p:sp>
              <p:nvSpPr>
                <p:cNvPr id="7773" name="Freeform 170"/>
                <p:cNvSpPr>
                  <a:spLocks/>
                </p:cNvSpPr>
                <p:nvPr/>
              </p:nvSpPr>
              <p:spPr bwMode="auto">
                <a:xfrm>
                  <a:off x="3341" y="3184"/>
                  <a:ext cx="88" cy="56"/>
                </a:xfrm>
                <a:custGeom>
                  <a:avLst/>
                  <a:gdLst>
                    <a:gd name="T0" fmla="*/ 73 w 88"/>
                    <a:gd name="T1" fmla="*/ 53 h 56"/>
                    <a:gd name="T2" fmla="*/ 62 w 88"/>
                    <a:gd name="T3" fmla="*/ 53 h 56"/>
                    <a:gd name="T4" fmla="*/ 57 w 88"/>
                    <a:gd name="T5" fmla="*/ 55 h 56"/>
                    <a:gd name="T6" fmla="*/ 52 w 88"/>
                    <a:gd name="T7" fmla="*/ 53 h 56"/>
                    <a:gd name="T8" fmla="*/ 48 w 88"/>
                    <a:gd name="T9" fmla="*/ 52 h 56"/>
                    <a:gd name="T10" fmla="*/ 43 w 88"/>
                    <a:gd name="T11" fmla="*/ 51 h 56"/>
                    <a:gd name="T12" fmla="*/ 38 w 88"/>
                    <a:gd name="T13" fmla="*/ 50 h 56"/>
                    <a:gd name="T14" fmla="*/ 33 w 88"/>
                    <a:gd name="T15" fmla="*/ 48 h 56"/>
                    <a:gd name="T16" fmla="*/ 28 w 88"/>
                    <a:gd name="T17" fmla="*/ 44 h 56"/>
                    <a:gd name="T18" fmla="*/ 23 w 88"/>
                    <a:gd name="T19" fmla="*/ 40 h 56"/>
                    <a:gd name="T20" fmla="*/ 18 w 88"/>
                    <a:gd name="T21" fmla="*/ 35 h 56"/>
                    <a:gd name="T22" fmla="*/ 12 w 88"/>
                    <a:gd name="T23" fmla="*/ 30 h 56"/>
                    <a:gd name="T24" fmla="*/ 3 w 88"/>
                    <a:gd name="T25" fmla="*/ 20 h 56"/>
                    <a:gd name="T26" fmla="*/ 0 w 88"/>
                    <a:gd name="T27" fmla="*/ 18 h 56"/>
                    <a:gd name="T28" fmla="*/ 12 w 88"/>
                    <a:gd name="T29" fmla="*/ 12 h 56"/>
                    <a:gd name="T30" fmla="*/ 16 w 88"/>
                    <a:gd name="T31" fmla="*/ 9 h 56"/>
                    <a:gd name="T32" fmla="*/ 21 w 88"/>
                    <a:gd name="T33" fmla="*/ 8 h 56"/>
                    <a:gd name="T34" fmla="*/ 26 w 88"/>
                    <a:gd name="T35" fmla="*/ 6 h 56"/>
                    <a:gd name="T36" fmla="*/ 32 w 88"/>
                    <a:gd name="T37" fmla="*/ 4 h 56"/>
                    <a:gd name="T38" fmla="*/ 37 w 88"/>
                    <a:gd name="T39" fmla="*/ 2 h 56"/>
                    <a:gd name="T40" fmla="*/ 43 w 88"/>
                    <a:gd name="T41" fmla="*/ 1 h 56"/>
                    <a:gd name="T42" fmla="*/ 55 w 88"/>
                    <a:gd name="T43" fmla="*/ 0 h 56"/>
                    <a:gd name="T44" fmla="*/ 65 w 88"/>
                    <a:gd name="T45" fmla="*/ 1 h 56"/>
                    <a:gd name="T46" fmla="*/ 74 w 88"/>
                    <a:gd name="T47" fmla="*/ 3 h 56"/>
                    <a:gd name="T48" fmla="*/ 87 w 88"/>
                    <a:gd name="T49" fmla="*/ 10 h 56"/>
                    <a:gd name="T50" fmla="*/ 73 w 88"/>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56"/>
                    <a:gd name="T80" fmla="*/ 88 w 88"/>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56">
                      <a:moveTo>
                        <a:pt x="73" y="53"/>
                      </a:moveTo>
                      <a:lnTo>
                        <a:pt x="62" y="53"/>
                      </a:lnTo>
                      <a:lnTo>
                        <a:pt x="57" y="55"/>
                      </a:lnTo>
                      <a:lnTo>
                        <a:pt x="52" y="53"/>
                      </a:lnTo>
                      <a:lnTo>
                        <a:pt x="48" y="52"/>
                      </a:lnTo>
                      <a:lnTo>
                        <a:pt x="43"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3" y="1"/>
                      </a:lnTo>
                      <a:lnTo>
                        <a:pt x="55" y="0"/>
                      </a:lnTo>
                      <a:lnTo>
                        <a:pt x="65" y="1"/>
                      </a:lnTo>
                      <a:lnTo>
                        <a:pt x="74" y="3"/>
                      </a:lnTo>
                      <a:lnTo>
                        <a:pt x="87" y="10"/>
                      </a:lnTo>
                      <a:lnTo>
                        <a:pt x="73"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774" name="Freeform 171"/>
                <p:cNvSpPr>
                  <a:spLocks/>
                </p:cNvSpPr>
                <p:nvPr/>
              </p:nvSpPr>
              <p:spPr bwMode="auto">
                <a:xfrm>
                  <a:off x="3435" y="3127"/>
                  <a:ext cx="83" cy="85"/>
                </a:xfrm>
                <a:custGeom>
                  <a:avLst/>
                  <a:gdLst>
                    <a:gd name="T0" fmla="*/ 49 w 83"/>
                    <a:gd name="T1" fmla="*/ 84 h 85"/>
                    <a:gd name="T2" fmla="*/ 57 w 83"/>
                    <a:gd name="T3" fmla="*/ 80 h 85"/>
                    <a:gd name="T4" fmla="*/ 60 w 83"/>
                    <a:gd name="T5" fmla="*/ 75 h 85"/>
                    <a:gd name="T6" fmla="*/ 67 w 83"/>
                    <a:gd name="T7" fmla="*/ 70 h 85"/>
                    <a:gd name="T8" fmla="*/ 69 w 83"/>
                    <a:gd name="T9" fmla="*/ 66 h 85"/>
                    <a:gd name="T10" fmla="*/ 73 w 83"/>
                    <a:gd name="T11" fmla="*/ 63 h 85"/>
                    <a:gd name="T12" fmla="*/ 77 w 83"/>
                    <a:gd name="T13" fmla="*/ 57 h 85"/>
                    <a:gd name="T14" fmla="*/ 78 w 83"/>
                    <a:gd name="T15" fmla="*/ 52 h 85"/>
                    <a:gd name="T16" fmla="*/ 79 w 83"/>
                    <a:gd name="T17" fmla="*/ 46 h 85"/>
                    <a:gd name="T18" fmla="*/ 80 w 83"/>
                    <a:gd name="T19" fmla="*/ 41 h 85"/>
                    <a:gd name="T20" fmla="*/ 82 w 83"/>
                    <a:gd name="T21" fmla="*/ 34 h 85"/>
                    <a:gd name="T22" fmla="*/ 82 w 83"/>
                    <a:gd name="T23" fmla="*/ 24 h 85"/>
                    <a:gd name="T24" fmla="*/ 70 w 83"/>
                    <a:gd name="T25" fmla="*/ 27 h 85"/>
                    <a:gd name="T26" fmla="*/ 67 w 83"/>
                    <a:gd name="T27" fmla="*/ 29 h 85"/>
                    <a:gd name="T28" fmla="*/ 59 w 83"/>
                    <a:gd name="T29" fmla="*/ 33 h 85"/>
                    <a:gd name="T30" fmla="*/ 55 w 83"/>
                    <a:gd name="T31" fmla="*/ 34 h 85"/>
                    <a:gd name="T32" fmla="*/ 49 w 83"/>
                    <a:gd name="T33" fmla="*/ 37 h 85"/>
                    <a:gd name="T34" fmla="*/ 45 w 83"/>
                    <a:gd name="T35" fmla="*/ 40 h 85"/>
                    <a:gd name="T36" fmla="*/ 42 w 83"/>
                    <a:gd name="T37" fmla="*/ 42 h 85"/>
                    <a:gd name="T38" fmla="*/ 38 w 83"/>
                    <a:gd name="T39" fmla="*/ 46 h 85"/>
                    <a:gd name="T40" fmla="*/ 45 w 83"/>
                    <a:gd name="T41" fmla="*/ 36 h 85"/>
                    <a:gd name="T42" fmla="*/ 47 w 83"/>
                    <a:gd name="T43" fmla="*/ 32 h 85"/>
                    <a:gd name="T44" fmla="*/ 48 w 83"/>
                    <a:gd name="T45" fmla="*/ 27 h 85"/>
                    <a:gd name="T46" fmla="*/ 49 w 83"/>
                    <a:gd name="T47" fmla="*/ 23 h 85"/>
                    <a:gd name="T48" fmla="*/ 49 w 83"/>
                    <a:gd name="T49" fmla="*/ 16 h 85"/>
                    <a:gd name="T50" fmla="*/ 48 w 83"/>
                    <a:gd name="T51" fmla="*/ 9 h 85"/>
                    <a:gd name="T52" fmla="*/ 48 w 83"/>
                    <a:gd name="T53" fmla="*/ 0 h 85"/>
                    <a:gd name="T54" fmla="*/ 41 w 83"/>
                    <a:gd name="T55" fmla="*/ 3 h 85"/>
                    <a:gd name="T56" fmla="*/ 34 w 83"/>
                    <a:gd name="T57" fmla="*/ 6 h 85"/>
                    <a:gd name="T58" fmla="*/ 29 w 83"/>
                    <a:gd name="T59" fmla="*/ 9 h 85"/>
                    <a:gd name="T60" fmla="*/ 26 w 83"/>
                    <a:gd name="T61" fmla="*/ 12 h 85"/>
                    <a:gd name="T62" fmla="*/ 21 w 83"/>
                    <a:gd name="T63" fmla="*/ 14 h 85"/>
                    <a:gd name="T64" fmla="*/ 14 w 83"/>
                    <a:gd name="T65" fmla="*/ 19 h 85"/>
                    <a:gd name="T66" fmla="*/ 0 w 83"/>
                    <a:gd name="T67" fmla="*/ 32 h 85"/>
                    <a:gd name="T68" fmla="*/ 49 w 83"/>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85"/>
                    <a:gd name="T107" fmla="*/ 83 w 83"/>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85">
                      <a:moveTo>
                        <a:pt x="49" y="84"/>
                      </a:moveTo>
                      <a:lnTo>
                        <a:pt x="57" y="80"/>
                      </a:lnTo>
                      <a:lnTo>
                        <a:pt x="60" y="75"/>
                      </a:lnTo>
                      <a:lnTo>
                        <a:pt x="67" y="70"/>
                      </a:lnTo>
                      <a:lnTo>
                        <a:pt x="69" y="66"/>
                      </a:lnTo>
                      <a:lnTo>
                        <a:pt x="73" y="63"/>
                      </a:lnTo>
                      <a:lnTo>
                        <a:pt x="77" y="57"/>
                      </a:lnTo>
                      <a:lnTo>
                        <a:pt x="78" y="52"/>
                      </a:lnTo>
                      <a:lnTo>
                        <a:pt x="79" y="46"/>
                      </a:lnTo>
                      <a:lnTo>
                        <a:pt x="80" y="41"/>
                      </a:lnTo>
                      <a:lnTo>
                        <a:pt x="82" y="34"/>
                      </a:lnTo>
                      <a:lnTo>
                        <a:pt x="82" y="24"/>
                      </a:lnTo>
                      <a:lnTo>
                        <a:pt x="70" y="27"/>
                      </a:lnTo>
                      <a:lnTo>
                        <a:pt x="67" y="29"/>
                      </a:lnTo>
                      <a:lnTo>
                        <a:pt x="59" y="33"/>
                      </a:lnTo>
                      <a:lnTo>
                        <a:pt x="55" y="34"/>
                      </a:lnTo>
                      <a:lnTo>
                        <a:pt x="49" y="37"/>
                      </a:lnTo>
                      <a:lnTo>
                        <a:pt x="45" y="40"/>
                      </a:lnTo>
                      <a:lnTo>
                        <a:pt x="42" y="42"/>
                      </a:lnTo>
                      <a:lnTo>
                        <a:pt x="38" y="46"/>
                      </a:lnTo>
                      <a:lnTo>
                        <a:pt x="45" y="36"/>
                      </a:lnTo>
                      <a:lnTo>
                        <a:pt x="47" y="32"/>
                      </a:lnTo>
                      <a:lnTo>
                        <a:pt x="48" y="27"/>
                      </a:lnTo>
                      <a:lnTo>
                        <a:pt x="49" y="23"/>
                      </a:lnTo>
                      <a:lnTo>
                        <a:pt x="49" y="16"/>
                      </a:lnTo>
                      <a:lnTo>
                        <a:pt x="48" y="9"/>
                      </a:lnTo>
                      <a:lnTo>
                        <a:pt x="48" y="0"/>
                      </a:lnTo>
                      <a:lnTo>
                        <a:pt x="41" y="3"/>
                      </a:lnTo>
                      <a:lnTo>
                        <a:pt x="34" y="6"/>
                      </a:lnTo>
                      <a:lnTo>
                        <a:pt x="29" y="9"/>
                      </a:lnTo>
                      <a:lnTo>
                        <a:pt x="26" y="12"/>
                      </a:lnTo>
                      <a:lnTo>
                        <a:pt x="21" y="14"/>
                      </a:lnTo>
                      <a:lnTo>
                        <a:pt x="14" y="19"/>
                      </a:lnTo>
                      <a:lnTo>
                        <a:pt x="0" y="32"/>
                      </a:lnTo>
                      <a:lnTo>
                        <a:pt x="49"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61" name="Group 172"/>
              <p:cNvGrpSpPr>
                <a:grpSpLocks/>
              </p:cNvGrpSpPr>
              <p:nvPr/>
            </p:nvGrpSpPr>
            <p:grpSpPr bwMode="auto">
              <a:xfrm>
                <a:off x="3379" y="3123"/>
                <a:ext cx="114" cy="120"/>
                <a:chOff x="3379" y="3123"/>
                <a:chExt cx="114" cy="120"/>
              </a:xfrm>
            </p:grpSpPr>
            <p:sp>
              <p:nvSpPr>
                <p:cNvPr id="7767" name="Oval 173"/>
                <p:cNvSpPr>
                  <a:spLocks noChangeArrowheads="1"/>
                </p:cNvSpPr>
                <p:nvPr/>
              </p:nvSpPr>
              <p:spPr bwMode="auto">
                <a:xfrm rot="-7920000">
                  <a:off x="3382" y="3127"/>
                  <a:ext cx="81" cy="74"/>
                </a:xfrm>
                <a:prstGeom prst="ellipse">
                  <a:avLst/>
                </a:prstGeom>
                <a:solidFill>
                  <a:srgbClr val="000000"/>
                </a:solidFill>
                <a:ln w="9525">
                  <a:noFill/>
                  <a:round/>
                  <a:headEnd/>
                  <a:tailEnd/>
                </a:ln>
              </p:spPr>
              <p:txBody>
                <a:bodyPr wrap="none" anchor="ctr"/>
                <a:lstStyle/>
                <a:p>
                  <a:endParaRPr lang="en-US"/>
                </a:p>
              </p:txBody>
            </p:sp>
            <p:sp>
              <p:nvSpPr>
                <p:cNvPr id="7768" name="Oval 174"/>
                <p:cNvSpPr>
                  <a:spLocks noChangeArrowheads="1"/>
                </p:cNvSpPr>
                <p:nvPr/>
              </p:nvSpPr>
              <p:spPr bwMode="auto">
                <a:xfrm rot="-7920000">
                  <a:off x="3376" y="3172"/>
                  <a:ext cx="74" cy="67"/>
                </a:xfrm>
                <a:prstGeom prst="ellipse">
                  <a:avLst/>
                </a:prstGeom>
                <a:solidFill>
                  <a:srgbClr val="000000"/>
                </a:solidFill>
                <a:ln w="9525">
                  <a:noFill/>
                  <a:round/>
                  <a:headEnd/>
                  <a:tailEnd/>
                </a:ln>
              </p:spPr>
              <p:txBody>
                <a:bodyPr wrap="none" anchor="ctr"/>
                <a:lstStyle/>
                <a:p>
                  <a:endParaRPr lang="en-US"/>
                </a:p>
              </p:txBody>
            </p:sp>
            <p:sp>
              <p:nvSpPr>
                <p:cNvPr id="7769" name="Oval 175"/>
                <p:cNvSpPr>
                  <a:spLocks noChangeArrowheads="1"/>
                </p:cNvSpPr>
                <p:nvPr/>
              </p:nvSpPr>
              <p:spPr bwMode="auto">
                <a:xfrm rot="-7920000">
                  <a:off x="3428" y="3168"/>
                  <a:ext cx="68" cy="62"/>
                </a:xfrm>
                <a:prstGeom prst="ellipse">
                  <a:avLst/>
                </a:prstGeom>
                <a:solidFill>
                  <a:srgbClr val="000000"/>
                </a:solidFill>
                <a:ln w="9525">
                  <a:noFill/>
                  <a:round/>
                  <a:headEnd/>
                  <a:tailEnd/>
                </a:ln>
              </p:spPr>
              <p:txBody>
                <a:bodyPr wrap="none" anchor="ctr"/>
                <a:lstStyle/>
                <a:p>
                  <a:endParaRPr lang="en-US"/>
                </a:p>
              </p:txBody>
            </p:sp>
            <p:sp>
              <p:nvSpPr>
                <p:cNvPr id="7770" name="Oval 176"/>
                <p:cNvSpPr>
                  <a:spLocks noChangeArrowheads="1"/>
                </p:cNvSpPr>
                <p:nvPr/>
              </p:nvSpPr>
              <p:spPr bwMode="auto">
                <a:xfrm rot="-7920000">
                  <a:off x="3382" y="3177"/>
                  <a:ext cx="65" cy="59"/>
                </a:xfrm>
                <a:prstGeom prst="ellipse">
                  <a:avLst/>
                </a:prstGeom>
                <a:solidFill>
                  <a:srgbClr val="FFFFFF"/>
                </a:solidFill>
                <a:ln w="9525">
                  <a:noFill/>
                  <a:round/>
                  <a:headEnd/>
                  <a:tailEnd/>
                </a:ln>
              </p:spPr>
              <p:txBody>
                <a:bodyPr wrap="none" anchor="ctr"/>
                <a:lstStyle/>
                <a:p>
                  <a:endParaRPr lang="en-US"/>
                </a:p>
              </p:txBody>
            </p:sp>
            <p:sp>
              <p:nvSpPr>
                <p:cNvPr id="7771" name="Oval 177"/>
                <p:cNvSpPr>
                  <a:spLocks noChangeArrowheads="1"/>
                </p:cNvSpPr>
                <p:nvPr/>
              </p:nvSpPr>
              <p:spPr bwMode="auto">
                <a:xfrm rot="-7920000">
                  <a:off x="3430" y="3171"/>
                  <a:ext cx="60" cy="54"/>
                </a:xfrm>
                <a:prstGeom prst="ellipse">
                  <a:avLst/>
                </a:prstGeom>
                <a:solidFill>
                  <a:srgbClr val="FFFFFF"/>
                </a:solidFill>
                <a:ln w="9525">
                  <a:noFill/>
                  <a:round/>
                  <a:headEnd/>
                  <a:tailEnd/>
                </a:ln>
              </p:spPr>
              <p:txBody>
                <a:bodyPr wrap="none" anchor="ctr"/>
                <a:lstStyle/>
                <a:p>
                  <a:endParaRPr lang="en-US"/>
                </a:p>
              </p:txBody>
            </p:sp>
            <p:sp>
              <p:nvSpPr>
                <p:cNvPr id="7772" name="Oval 178"/>
                <p:cNvSpPr>
                  <a:spLocks noChangeArrowheads="1"/>
                </p:cNvSpPr>
                <p:nvPr/>
              </p:nvSpPr>
              <p:spPr bwMode="auto">
                <a:xfrm rot="-7920000">
                  <a:off x="3387" y="3129"/>
                  <a:ext cx="71" cy="67"/>
                </a:xfrm>
                <a:prstGeom prst="ellipse">
                  <a:avLst/>
                </a:prstGeom>
                <a:solidFill>
                  <a:srgbClr val="FFFFFF"/>
                </a:solidFill>
                <a:ln w="9525">
                  <a:noFill/>
                  <a:round/>
                  <a:headEnd/>
                  <a:tailEnd/>
                </a:ln>
              </p:spPr>
              <p:txBody>
                <a:bodyPr wrap="none" anchor="ctr"/>
                <a:lstStyle/>
                <a:p>
                  <a:endParaRPr lang="en-US"/>
                </a:p>
              </p:txBody>
            </p:sp>
          </p:grpSp>
          <p:grpSp>
            <p:nvGrpSpPr>
              <p:cNvPr id="7762" name="Group 179"/>
              <p:cNvGrpSpPr>
                <a:grpSpLocks/>
              </p:cNvGrpSpPr>
              <p:nvPr/>
            </p:nvGrpSpPr>
            <p:grpSpPr bwMode="auto">
              <a:xfrm>
                <a:off x="3405" y="3205"/>
                <a:ext cx="95" cy="69"/>
                <a:chOff x="3405" y="3205"/>
                <a:chExt cx="95" cy="69"/>
              </a:xfrm>
            </p:grpSpPr>
            <p:sp>
              <p:nvSpPr>
                <p:cNvPr id="7763" name="Freeform 180"/>
                <p:cNvSpPr>
                  <a:spLocks/>
                </p:cNvSpPr>
                <p:nvPr/>
              </p:nvSpPr>
              <p:spPr bwMode="auto">
                <a:xfrm>
                  <a:off x="3405" y="3248"/>
                  <a:ext cx="95" cy="26"/>
                </a:xfrm>
                <a:custGeom>
                  <a:avLst/>
                  <a:gdLst>
                    <a:gd name="T0" fmla="*/ 94 w 95"/>
                    <a:gd name="T1" fmla="*/ 13 h 26"/>
                    <a:gd name="T2" fmla="*/ 0 w 95"/>
                    <a:gd name="T3" fmla="*/ 25 h 26"/>
                    <a:gd name="T4" fmla="*/ 0 w 95"/>
                    <a:gd name="T5" fmla="*/ 18 h 26"/>
                    <a:gd name="T6" fmla="*/ 43 w 95"/>
                    <a:gd name="T7" fmla="*/ 16 h 26"/>
                    <a:gd name="T8" fmla="*/ 40 w 95"/>
                    <a:gd name="T9" fmla="*/ 0 h 26"/>
                    <a:gd name="T10" fmla="*/ 44 w 95"/>
                    <a:gd name="T11" fmla="*/ 0 h 26"/>
                    <a:gd name="T12" fmla="*/ 47 w 95"/>
                    <a:gd name="T13" fmla="*/ 16 h 26"/>
                    <a:gd name="T14" fmla="*/ 94 w 95"/>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26"/>
                    <a:gd name="T26" fmla="*/ 95 w 9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26">
                      <a:moveTo>
                        <a:pt x="94" y="13"/>
                      </a:moveTo>
                      <a:lnTo>
                        <a:pt x="0" y="25"/>
                      </a:lnTo>
                      <a:lnTo>
                        <a:pt x="0" y="18"/>
                      </a:lnTo>
                      <a:lnTo>
                        <a:pt x="43" y="16"/>
                      </a:lnTo>
                      <a:lnTo>
                        <a:pt x="40" y="0"/>
                      </a:lnTo>
                      <a:lnTo>
                        <a:pt x="44" y="0"/>
                      </a:lnTo>
                      <a:lnTo>
                        <a:pt x="47" y="16"/>
                      </a:lnTo>
                      <a:lnTo>
                        <a:pt x="94" y="13"/>
                      </a:lnTo>
                    </a:path>
                  </a:pathLst>
                </a:custGeom>
                <a:solidFill>
                  <a:srgbClr val="008000"/>
                </a:solidFill>
                <a:ln w="9525" cap="rnd">
                  <a:noFill/>
                  <a:round/>
                  <a:headEnd/>
                  <a:tailEnd/>
                </a:ln>
              </p:spPr>
              <p:txBody>
                <a:bodyPr/>
                <a:lstStyle/>
                <a:p>
                  <a:endParaRPr lang="en-US"/>
                </a:p>
              </p:txBody>
            </p:sp>
            <p:grpSp>
              <p:nvGrpSpPr>
                <p:cNvPr id="7764" name="Group 181"/>
                <p:cNvGrpSpPr>
                  <a:grpSpLocks/>
                </p:cNvGrpSpPr>
                <p:nvPr/>
              </p:nvGrpSpPr>
              <p:grpSpPr bwMode="auto">
                <a:xfrm>
                  <a:off x="3425" y="3205"/>
                  <a:ext cx="42" cy="44"/>
                  <a:chOff x="3425" y="3205"/>
                  <a:chExt cx="42" cy="44"/>
                </a:xfrm>
              </p:grpSpPr>
              <p:sp>
                <p:nvSpPr>
                  <p:cNvPr id="7765" name="Arc 182"/>
                  <p:cNvSpPr>
                    <a:spLocks/>
                  </p:cNvSpPr>
                  <p:nvPr/>
                </p:nvSpPr>
                <p:spPr bwMode="auto">
                  <a:xfrm rot="-7920000">
                    <a:off x="3424" y="3211"/>
                    <a:ext cx="36" cy="24"/>
                  </a:xfrm>
                  <a:custGeom>
                    <a:avLst/>
                    <a:gdLst>
                      <a:gd name="T0" fmla="*/ 0 w 21007"/>
                      <a:gd name="T1" fmla="*/ 0 h 15934"/>
                      <a:gd name="T2" fmla="*/ 0 w 21007"/>
                      <a:gd name="T3" fmla="*/ 0 h 15934"/>
                      <a:gd name="T4" fmla="*/ 0 w 21007"/>
                      <a:gd name="T5" fmla="*/ 0 h 15934"/>
                      <a:gd name="T6" fmla="*/ 0 60000 65536"/>
                      <a:gd name="T7" fmla="*/ 0 60000 65536"/>
                      <a:gd name="T8" fmla="*/ 0 60000 65536"/>
                      <a:gd name="T9" fmla="*/ 0 w 21007"/>
                      <a:gd name="T10" fmla="*/ 0 h 15934"/>
                      <a:gd name="T11" fmla="*/ 21007 w 21007"/>
                      <a:gd name="T12" fmla="*/ 15934 h 15934"/>
                    </a:gdLst>
                    <a:ahLst/>
                    <a:cxnLst>
                      <a:cxn ang="T6">
                        <a:pos x="T0" y="T1"/>
                      </a:cxn>
                      <a:cxn ang="T7">
                        <a:pos x="T2" y="T3"/>
                      </a:cxn>
                      <a:cxn ang="T8">
                        <a:pos x="T4" y="T5"/>
                      </a:cxn>
                    </a:cxnLst>
                    <a:rect l="T9" t="T10" r="T11" b="T12"/>
                    <a:pathLst>
                      <a:path w="21007" h="15934" fill="none" extrusionOk="0">
                        <a:moveTo>
                          <a:pt x="-1" y="10907"/>
                        </a:moveTo>
                        <a:cubicBezTo>
                          <a:pt x="1003" y="6711"/>
                          <a:pt x="3241" y="2912"/>
                          <a:pt x="6423" y="-1"/>
                        </a:cubicBezTo>
                      </a:path>
                      <a:path w="21007" h="15934" stroke="0" extrusionOk="0">
                        <a:moveTo>
                          <a:pt x="-1" y="10907"/>
                        </a:moveTo>
                        <a:cubicBezTo>
                          <a:pt x="1003" y="6711"/>
                          <a:pt x="3241" y="2912"/>
                          <a:pt x="6423" y="-1"/>
                        </a:cubicBezTo>
                        <a:lnTo>
                          <a:pt x="21007" y="15934"/>
                        </a:lnTo>
                        <a:close/>
                      </a:path>
                    </a:pathLst>
                  </a:custGeom>
                  <a:solidFill>
                    <a:srgbClr val="008000"/>
                  </a:solidFill>
                  <a:ln w="9525" cap="rnd">
                    <a:noFill/>
                    <a:round/>
                    <a:headEnd/>
                    <a:tailEnd/>
                  </a:ln>
                </p:spPr>
                <p:txBody>
                  <a:bodyPr wrap="none" anchor="ctr"/>
                  <a:lstStyle/>
                  <a:p>
                    <a:endParaRPr lang="en-US"/>
                  </a:p>
                </p:txBody>
              </p:sp>
              <p:sp>
                <p:nvSpPr>
                  <p:cNvPr id="7766" name="Arc 183"/>
                  <p:cNvSpPr>
                    <a:spLocks/>
                  </p:cNvSpPr>
                  <p:nvPr/>
                </p:nvSpPr>
                <p:spPr bwMode="auto">
                  <a:xfrm rot="-7920000">
                    <a:off x="3425" y="3208"/>
                    <a:ext cx="41" cy="42"/>
                  </a:xfrm>
                  <a:custGeom>
                    <a:avLst/>
                    <a:gdLst>
                      <a:gd name="T0" fmla="*/ 0 w 39791"/>
                      <a:gd name="T1" fmla="*/ 0 h 43175"/>
                      <a:gd name="T2" fmla="*/ 0 w 39791"/>
                      <a:gd name="T3" fmla="*/ 0 h 43175"/>
                      <a:gd name="T4" fmla="*/ 0 w 39791"/>
                      <a:gd name="T5" fmla="*/ 0 h 43175"/>
                      <a:gd name="T6" fmla="*/ 0 60000 65536"/>
                      <a:gd name="T7" fmla="*/ 0 60000 65536"/>
                      <a:gd name="T8" fmla="*/ 0 60000 65536"/>
                      <a:gd name="T9" fmla="*/ 0 w 39791"/>
                      <a:gd name="T10" fmla="*/ 0 h 43175"/>
                      <a:gd name="T11" fmla="*/ 39791 w 39791"/>
                      <a:gd name="T12" fmla="*/ 43175 h 43175"/>
                    </a:gdLst>
                    <a:ahLst/>
                    <a:cxnLst>
                      <a:cxn ang="T6">
                        <a:pos x="T0" y="T1"/>
                      </a:cxn>
                      <a:cxn ang="T7">
                        <a:pos x="T2" y="T3"/>
                      </a:cxn>
                      <a:cxn ang="T8">
                        <a:pos x="T4" y="T5"/>
                      </a:cxn>
                    </a:cxnLst>
                    <a:rect l="T9" t="T10" r="T11" b="T12"/>
                    <a:pathLst>
                      <a:path w="39791" h="43175" fill="none" extrusionOk="0">
                        <a:moveTo>
                          <a:pt x="20569" y="43175"/>
                        </a:moveTo>
                        <a:cubicBezTo>
                          <a:pt x="9054" y="42625"/>
                          <a:pt x="0" y="33128"/>
                          <a:pt x="0" y="21600"/>
                        </a:cubicBezTo>
                        <a:cubicBezTo>
                          <a:pt x="0" y="9670"/>
                          <a:pt x="9670" y="0"/>
                          <a:pt x="21600" y="0"/>
                        </a:cubicBezTo>
                        <a:cubicBezTo>
                          <a:pt x="28964" y="-1"/>
                          <a:pt x="35820" y="3751"/>
                          <a:pt x="39791" y="9953"/>
                        </a:cubicBezTo>
                      </a:path>
                      <a:path w="39791" h="43175" stroke="0" extrusionOk="0">
                        <a:moveTo>
                          <a:pt x="20569" y="43175"/>
                        </a:moveTo>
                        <a:cubicBezTo>
                          <a:pt x="9054" y="42625"/>
                          <a:pt x="0" y="33128"/>
                          <a:pt x="0" y="21600"/>
                        </a:cubicBezTo>
                        <a:cubicBezTo>
                          <a:pt x="0" y="9670"/>
                          <a:pt x="9670" y="0"/>
                          <a:pt x="21600" y="0"/>
                        </a:cubicBezTo>
                        <a:cubicBezTo>
                          <a:pt x="28964" y="-1"/>
                          <a:pt x="35820" y="3751"/>
                          <a:pt x="39791" y="9953"/>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2" name="Group 184"/>
            <p:cNvGrpSpPr>
              <a:grpSpLocks/>
            </p:cNvGrpSpPr>
            <p:nvPr/>
          </p:nvGrpSpPr>
          <p:grpSpPr bwMode="auto">
            <a:xfrm>
              <a:off x="3160" y="3122"/>
              <a:ext cx="178" cy="152"/>
              <a:chOff x="3160" y="3122"/>
              <a:chExt cx="178" cy="152"/>
            </a:xfrm>
          </p:grpSpPr>
          <p:grpSp>
            <p:nvGrpSpPr>
              <p:cNvPr id="7745" name="Group 185"/>
              <p:cNvGrpSpPr>
                <a:grpSpLocks/>
              </p:cNvGrpSpPr>
              <p:nvPr/>
            </p:nvGrpSpPr>
            <p:grpSpPr bwMode="auto">
              <a:xfrm>
                <a:off x="3160" y="3127"/>
                <a:ext cx="178" cy="113"/>
                <a:chOff x="3160" y="3127"/>
                <a:chExt cx="178" cy="113"/>
              </a:xfrm>
            </p:grpSpPr>
            <p:sp>
              <p:nvSpPr>
                <p:cNvPr id="7758" name="Freeform 186"/>
                <p:cNvSpPr>
                  <a:spLocks/>
                </p:cNvSpPr>
                <p:nvPr/>
              </p:nvSpPr>
              <p:spPr bwMode="auto">
                <a:xfrm>
                  <a:off x="3160"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759" name="Freeform 187"/>
                <p:cNvSpPr>
                  <a:spLocks/>
                </p:cNvSpPr>
                <p:nvPr/>
              </p:nvSpPr>
              <p:spPr bwMode="auto">
                <a:xfrm>
                  <a:off x="3253" y="3127"/>
                  <a:ext cx="85" cy="85"/>
                </a:xfrm>
                <a:custGeom>
                  <a:avLst/>
                  <a:gdLst>
                    <a:gd name="T0" fmla="*/ 50 w 85"/>
                    <a:gd name="T1" fmla="*/ 84 h 85"/>
                    <a:gd name="T2" fmla="*/ 58 w 85"/>
                    <a:gd name="T3" fmla="*/ 80 h 85"/>
                    <a:gd name="T4" fmla="*/ 62 w 85"/>
                    <a:gd name="T5" fmla="*/ 75 h 85"/>
                    <a:gd name="T6" fmla="*/ 68 w 85"/>
                    <a:gd name="T7" fmla="*/ 70 h 85"/>
                    <a:gd name="T8" fmla="*/ 71 w 85"/>
                    <a:gd name="T9" fmla="*/ 66 h 85"/>
                    <a:gd name="T10" fmla="*/ 75 w 85"/>
                    <a:gd name="T11" fmla="*/ 63 h 85"/>
                    <a:gd name="T12" fmla="*/ 78 w 85"/>
                    <a:gd name="T13" fmla="*/ 57 h 85"/>
                    <a:gd name="T14" fmla="*/ 80 w 85"/>
                    <a:gd name="T15" fmla="*/ 52 h 85"/>
                    <a:gd name="T16" fmla="*/ 81 w 85"/>
                    <a:gd name="T17" fmla="*/ 46 h 85"/>
                    <a:gd name="T18" fmla="*/ 82 w 85"/>
                    <a:gd name="T19" fmla="*/ 41 h 85"/>
                    <a:gd name="T20" fmla="*/ 84 w 85"/>
                    <a:gd name="T21" fmla="*/ 34 h 85"/>
                    <a:gd name="T22" fmla="*/ 84 w 85"/>
                    <a:gd name="T23" fmla="*/ 24 h 85"/>
                    <a:gd name="T24" fmla="*/ 72 w 85"/>
                    <a:gd name="T25" fmla="*/ 27 h 85"/>
                    <a:gd name="T26" fmla="*/ 68 w 85"/>
                    <a:gd name="T27" fmla="*/ 29 h 85"/>
                    <a:gd name="T28" fmla="*/ 61 w 85"/>
                    <a:gd name="T29" fmla="*/ 33 h 85"/>
                    <a:gd name="T30" fmla="*/ 57 w 85"/>
                    <a:gd name="T31" fmla="*/ 34 h 85"/>
                    <a:gd name="T32" fmla="*/ 50 w 85"/>
                    <a:gd name="T33" fmla="*/ 37 h 85"/>
                    <a:gd name="T34" fmla="*/ 47 w 85"/>
                    <a:gd name="T35" fmla="*/ 40 h 85"/>
                    <a:gd name="T36" fmla="*/ 43 w 85"/>
                    <a:gd name="T37" fmla="*/ 42 h 85"/>
                    <a:gd name="T38" fmla="*/ 39 w 85"/>
                    <a:gd name="T39" fmla="*/ 46 h 85"/>
                    <a:gd name="T40" fmla="*/ 47 w 85"/>
                    <a:gd name="T41" fmla="*/ 36 h 85"/>
                    <a:gd name="T42" fmla="*/ 48 w 85"/>
                    <a:gd name="T43" fmla="*/ 32 h 85"/>
                    <a:gd name="T44" fmla="*/ 49 w 85"/>
                    <a:gd name="T45" fmla="*/ 27 h 85"/>
                    <a:gd name="T46" fmla="*/ 50 w 85"/>
                    <a:gd name="T47" fmla="*/ 23 h 85"/>
                    <a:gd name="T48" fmla="*/ 50 w 85"/>
                    <a:gd name="T49" fmla="*/ 16 h 85"/>
                    <a:gd name="T50" fmla="*/ 49 w 85"/>
                    <a:gd name="T51" fmla="*/ 9 h 85"/>
                    <a:gd name="T52" fmla="*/ 49 w 85"/>
                    <a:gd name="T53" fmla="*/ 0 h 85"/>
                    <a:gd name="T54" fmla="*/ 42 w 85"/>
                    <a:gd name="T55" fmla="*/ 3 h 85"/>
                    <a:gd name="T56" fmla="*/ 35 w 85"/>
                    <a:gd name="T57" fmla="*/ 6 h 85"/>
                    <a:gd name="T58" fmla="*/ 30 w 85"/>
                    <a:gd name="T59" fmla="*/ 9 h 85"/>
                    <a:gd name="T60" fmla="*/ 26 w 85"/>
                    <a:gd name="T61" fmla="*/ 12 h 85"/>
                    <a:gd name="T62" fmla="*/ 21 w 85"/>
                    <a:gd name="T63" fmla="*/ 14 h 85"/>
                    <a:gd name="T64" fmla="*/ 15 w 85"/>
                    <a:gd name="T65" fmla="*/ 19 h 85"/>
                    <a:gd name="T66" fmla="*/ 0 w 85"/>
                    <a:gd name="T67" fmla="*/ 32 h 85"/>
                    <a:gd name="T68" fmla="*/ 50 w 85"/>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85"/>
                    <a:gd name="T107" fmla="*/ 85 w 8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85">
                      <a:moveTo>
                        <a:pt x="50" y="84"/>
                      </a:moveTo>
                      <a:lnTo>
                        <a:pt x="58" y="80"/>
                      </a:lnTo>
                      <a:lnTo>
                        <a:pt x="62" y="75"/>
                      </a:lnTo>
                      <a:lnTo>
                        <a:pt x="68" y="70"/>
                      </a:lnTo>
                      <a:lnTo>
                        <a:pt x="71" y="66"/>
                      </a:lnTo>
                      <a:lnTo>
                        <a:pt x="75" y="63"/>
                      </a:lnTo>
                      <a:lnTo>
                        <a:pt x="78" y="57"/>
                      </a:lnTo>
                      <a:lnTo>
                        <a:pt x="80" y="52"/>
                      </a:lnTo>
                      <a:lnTo>
                        <a:pt x="81" y="46"/>
                      </a:lnTo>
                      <a:lnTo>
                        <a:pt x="82" y="41"/>
                      </a:lnTo>
                      <a:lnTo>
                        <a:pt x="84" y="34"/>
                      </a:lnTo>
                      <a:lnTo>
                        <a:pt x="84" y="24"/>
                      </a:lnTo>
                      <a:lnTo>
                        <a:pt x="72" y="27"/>
                      </a:lnTo>
                      <a:lnTo>
                        <a:pt x="68" y="29"/>
                      </a:lnTo>
                      <a:lnTo>
                        <a:pt x="61" y="33"/>
                      </a:lnTo>
                      <a:lnTo>
                        <a:pt x="57" y="34"/>
                      </a:lnTo>
                      <a:lnTo>
                        <a:pt x="50" y="37"/>
                      </a:lnTo>
                      <a:lnTo>
                        <a:pt x="47" y="40"/>
                      </a:lnTo>
                      <a:lnTo>
                        <a:pt x="43" y="42"/>
                      </a:lnTo>
                      <a:lnTo>
                        <a:pt x="39" y="46"/>
                      </a:lnTo>
                      <a:lnTo>
                        <a:pt x="47" y="36"/>
                      </a:lnTo>
                      <a:lnTo>
                        <a:pt x="48" y="32"/>
                      </a:lnTo>
                      <a:lnTo>
                        <a:pt x="49" y="27"/>
                      </a:lnTo>
                      <a:lnTo>
                        <a:pt x="50" y="23"/>
                      </a:lnTo>
                      <a:lnTo>
                        <a:pt x="50" y="16"/>
                      </a:lnTo>
                      <a:lnTo>
                        <a:pt x="49" y="9"/>
                      </a:lnTo>
                      <a:lnTo>
                        <a:pt x="49" y="0"/>
                      </a:lnTo>
                      <a:lnTo>
                        <a:pt x="42"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46" name="Group 188"/>
              <p:cNvGrpSpPr>
                <a:grpSpLocks/>
              </p:cNvGrpSpPr>
              <p:nvPr/>
            </p:nvGrpSpPr>
            <p:grpSpPr bwMode="auto">
              <a:xfrm>
                <a:off x="3198" y="3122"/>
                <a:ext cx="114" cy="120"/>
                <a:chOff x="3198" y="3122"/>
                <a:chExt cx="114" cy="120"/>
              </a:xfrm>
            </p:grpSpPr>
            <p:sp>
              <p:nvSpPr>
                <p:cNvPr id="7752" name="Oval 189"/>
                <p:cNvSpPr>
                  <a:spLocks noChangeArrowheads="1"/>
                </p:cNvSpPr>
                <p:nvPr/>
              </p:nvSpPr>
              <p:spPr bwMode="auto">
                <a:xfrm rot="-7920000">
                  <a:off x="3200" y="3127"/>
                  <a:ext cx="83" cy="74"/>
                </a:xfrm>
                <a:prstGeom prst="ellipse">
                  <a:avLst/>
                </a:prstGeom>
                <a:solidFill>
                  <a:srgbClr val="000000"/>
                </a:solidFill>
                <a:ln w="9525">
                  <a:noFill/>
                  <a:round/>
                  <a:headEnd/>
                  <a:tailEnd/>
                </a:ln>
              </p:spPr>
              <p:txBody>
                <a:bodyPr wrap="none" anchor="ctr"/>
                <a:lstStyle/>
                <a:p>
                  <a:endParaRPr lang="en-US"/>
                </a:p>
              </p:txBody>
            </p:sp>
            <p:sp>
              <p:nvSpPr>
                <p:cNvPr id="7753" name="Oval 190"/>
                <p:cNvSpPr>
                  <a:spLocks noChangeArrowheads="1"/>
                </p:cNvSpPr>
                <p:nvPr/>
              </p:nvSpPr>
              <p:spPr bwMode="auto">
                <a:xfrm rot="-7920000">
                  <a:off x="3196" y="3172"/>
                  <a:ext cx="72" cy="67"/>
                </a:xfrm>
                <a:prstGeom prst="ellipse">
                  <a:avLst/>
                </a:prstGeom>
                <a:solidFill>
                  <a:srgbClr val="000000"/>
                </a:solidFill>
                <a:ln w="9525">
                  <a:noFill/>
                  <a:round/>
                  <a:headEnd/>
                  <a:tailEnd/>
                </a:ln>
              </p:spPr>
              <p:txBody>
                <a:bodyPr wrap="none" anchor="ctr"/>
                <a:lstStyle/>
                <a:p>
                  <a:endParaRPr lang="en-US"/>
                </a:p>
              </p:txBody>
            </p:sp>
            <p:sp>
              <p:nvSpPr>
                <p:cNvPr id="7754" name="Oval 191"/>
                <p:cNvSpPr>
                  <a:spLocks noChangeArrowheads="1"/>
                </p:cNvSpPr>
                <p:nvPr/>
              </p:nvSpPr>
              <p:spPr bwMode="auto">
                <a:xfrm rot="-7920000">
                  <a:off x="3245" y="3168"/>
                  <a:ext cx="71" cy="62"/>
                </a:xfrm>
                <a:prstGeom prst="ellipse">
                  <a:avLst/>
                </a:prstGeom>
                <a:solidFill>
                  <a:srgbClr val="000000"/>
                </a:solidFill>
                <a:ln w="9525">
                  <a:noFill/>
                  <a:round/>
                  <a:headEnd/>
                  <a:tailEnd/>
                </a:ln>
              </p:spPr>
              <p:txBody>
                <a:bodyPr wrap="none" anchor="ctr"/>
                <a:lstStyle/>
                <a:p>
                  <a:endParaRPr lang="en-US"/>
                </a:p>
              </p:txBody>
            </p:sp>
            <p:sp>
              <p:nvSpPr>
                <p:cNvPr id="7755" name="Oval 192"/>
                <p:cNvSpPr>
                  <a:spLocks noChangeArrowheads="1"/>
                </p:cNvSpPr>
                <p:nvPr/>
              </p:nvSpPr>
              <p:spPr bwMode="auto">
                <a:xfrm rot="-7920000">
                  <a:off x="3200" y="3177"/>
                  <a:ext cx="65" cy="59"/>
                </a:xfrm>
                <a:prstGeom prst="ellipse">
                  <a:avLst/>
                </a:prstGeom>
                <a:solidFill>
                  <a:srgbClr val="FFFFFF"/>
                </a:solidFill>
                <a:ln w="9525">
                  <a:noFill/>
                  <a:round/>
                  <a:headEnd/>
                  <a:tailEnd/>
                </a:ln>
              </p:spPr>
              <p:txBody>
                <a:bodyPr wrap="none" anchor="ctr"/>
                <a:lstStyle/>
                <a:p>
                  <a:endParaRPr lang="en-US"/>
                </a:p>
              </p:txBody>
            </p:sp>
            <p:sp>
              <p:nvSpPr>
                <p:cNvPr id="7756" name="Oval 193"/>
                <p:cNvSpPr>
                  <a:spLocks noChangeArrowheads="1"/>
                </p:cNvSpPr>
                <p:nvPr/>
              </p:nvSpPr>
              <p:spPr bwMode="auto">
                <a:xfrm rot="-7920000">
                  <a:off x="3250" y="3171"/>
                  <a:ext cx="59" cy="54"/>
                </a:xfrm>
                <a:prstGeom prst="ellipse">
                  <a:avLst/>
                </a:prstGeom>
                <a:solidFill>
                  <a:srgbClr val="FFFFFF"/>
                </a:solidFill>
                <a:ln w="9525">
                  <a:noFill/>
                  <a:round/>
                  <a:headEnd/>
                  <a:tailEnd/>
                </a:ln>
              </p:spPr>
              <p:txBody>
                <a:bodyPr wrap="none" anchor="ctr"/>
                <a:lstStyle/>
                <a:p>
                  <a:endParaRPr lang="en-US"/>
                </a:p>
              </p:txBody>
            </p:sp>
            <p:sp>
              <p:nvSpPr>
                <p:cNvPr id="7757" name="Oval 194"/>
                <p:cNvSpPr>
                  <a:spLocks noChangeArrowheads="1"/>
                </p:cNvSpPr>
                <p:nvPr/>
              </p:nvSpPr>
              <p:spPr bwMode="auto">
                <a:xfrm rot="-7920000">
                  <a:off x="3206" y="3129"/>
                  <a:ext cx="71" cy="67"/>
                </a:xfrm>
                <a:prstGeom prst="ellipse">
                  <a:avLst/>
                </a:prstGeom>
                <a:solidFill>
                  <a:srgbClr val="FFFFFF"/>
                </a:solidFill>
                <a:ln w="9525">
                  <a:noFill/>
                  <a:round/>
                  <a:headEnd/>
                  <a:tailEnd/>
                </a:ln>
              </p:spPr>
              <p:txBody>
                <a:bodyPr wrap="none" anchor="ctr"/>
                <a:lstStyle/>
                <a:p>
                  <a:endParaRPr lang="en-US"/>
                </a:p>
              </p:txBody>
            </p:sp>
          </p:grpSp>
          <p:grpSp>
            <p:nvGrpSpPr>
              <p:cNvPr id="7747" name="Group 195"/>
              <p:cNvGrpSpPr>
                <a:grpSpLocks/>
              </p:cNvGrpSpPr>
              <p:nvPr/>
            </p:nvGrpSpPr>
            <p:grpSpPr bwMode="auto">
              <a:xfrm>
                <a:off x="3225" y="3204"/>
                <a:ext cx="94" cy="70"/>
                <a:chOff x="3225" y="3204"/>
                <a:chExt cx="94" cy="70"/>
              </a:xfrm>
            </p:grpSpPr>
            <p:sp>
              <p:nvSpPr>
                <p:cNvPr id="7748" name="Freeform 196"/>
                <p:cNvSpPr>
                  <a:spLocks/>
                </p:cNvSpPr>
                <p:nvPr/>
              </p:nvSpPr>
              <p:spPr bwMode="auto">
                <a:xfrm>
                  <a:off x="3225" y="3248"/>
                  <a:ext cx="94" cy="26"/>
                </a:xfrm>
                <a:custGeom>
                  <a:avLst/>
                  <a:gdLst>
                    <a:gd name="T0" fmla="*/ 93 w 94"/>
                    <a:gd name="T1" fmla="*/ 13 h 26"/>
                    <a:gd name="T2" fmla="*/ 0 w 94"/>
                    <a:gd name="T3" fmla="*/ 25 h 26"/>
                    <a:gd name="T4" fmla="*/ 0 w 94"/>
                    <a:gd name="T5" fmla="*/ 18 h 26"/>
                    <a:gd name="T6" fmla="*/ 42 w 94"/>
                    <a:gd name="T7" fmla="*/ 16 h 26"/>
                    <a:gd name="T8" fmla="*/ 40 w 94"/>
                    <a:gd name="T9" fmla="*/ 0 h 26"/>
                    <a:gd name="T10" fmla="*/ 43 w 94"/>
                    <a:gd name="T11" fmla="*/ 0 h 26"/>
                    <a:gd name="T12" fmla="*/ 46 w 94"/>
                    <a:gd name="T13" fmla="*/ 16 h 26"/>
                    <a:gd name="T14" fmla="*/ 93 w 94"/>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26"/>
                    <a:gd name="T26" fmla="*/ 94 w 9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6">
                      <a:moveTo>
                        <a:pt x="93" y="13"/>
                      </a:moveTo>
                      <a:lnTo>
                        <a:pt x="0" y="25"/>
                      </a:lnTo>
                      <a:lnTo>
                        <a:pt x="0" y="18"/>
                      </a:lnTo>
                      <a:lnTo>
                        <a:pt x="42" y="16"/>
                      </a:lnTo>
                      <a:lnTo>
                        <a:pt x="40" y="0"/>
                      </a:lnTo>
                      <a:lnTo>
                        <a:pt x="43" y="0"/>
                      </a:lnTo>
                      <a:lnTo>
                        <a:pt x="46" y="16"/>
                      </a:lnTo>
                      <a:lnTo>
                        <a:pt x="93" y="13"/>
                      </a:lnTo>
                    </a:path>
                  </a:pathLst>
                </a:custGeom>
                <a:solidFill>
                  <a:srgbClr val="008000"/>
                </a:solidFill>
                <a:ln w="9525" cap="rnd">
                  <a:noFill/>
                  <a:round/>
                  <a:headEnd/>
                  <a:tailEnd/>
                </a:ln>
              </p:spPr>
              <p:txBody>
                <a:bodyPr/>
                <a:lstStyle/>
                <a:p>
                  <a:endParaRPr lang="en-US"/>
                </a:p>
              </p:txBody>
            </p:sp>
            <p:grpSp>
              <p:nvGrpSpPr>
                <p:cNvPr id="7749" name="Group 197"/>
                <p:cNvGrpSpPr>
                  <a:grpSpLocks/>
                </p:cNvGrpSpPr>
                <p:nvPr/>
              </p:nvGrpSpPr>
              <p:grpSpPr bwMode="auto">
                <a:xfrm>
                  <a:off x="3243" y="3204"/>
                  <a:ext cx="42" cy="45"/>
                  <a:chOff x="3243" y="3204"/>
                  <a:chExt cx="42" cy="45"/>
                </a:xfrm>
              </p:grpSpPr>
              <p:sp>
                <p:nvSpPr>
                  <p:cNvPr id="7750" name="Arc 198"/>
                  <p:cNvSpPr>
                    <a:spLocks/>
                  </p:cNvSpPr>
                  <p:nvPr/>
                </p:nvSpPr>
                <p:spPr bwMode="auto">
                  <a:xfrm rot="-7920000">
                    <a:off x="3242" y="3211"/>
                    <a:ext cx="37" cy="24"/>
                  </a:xfrm>
                  <a:custGeom>
                    <a:avLst/>
                    <a:gdLst>
                      <a:gd name="T0" fmla="*/ 0 w 20992"/>
                      <a:gd name="T1" fmla="*/ 0 h 16030"/>
                      <a:gd name="T2" fmla="*/ 0 w 20992"/>
                      <a:gd name="T3" fmla="*/ 0 h 16030"/>
                      <a:gd name="T4" fmla="*/ 0 w 20992"/>
                      <a:gd name="T5" fmla="*/ 0 h 16030"/>
                      <a:gd name="T6" fmla="*/ 0 60000 65536"/>
                      <a:gd name="T7" fmla="*/ 0 60000 65536"/>
                      <a:gd name="T8" fmla="*/ 0 60000 65536"/>
                      <a:gd name="T9" fmla="*/ 0 w 20992"/>
                      <a:gd name="T10" fmla="*/ 0 h 16030"/>
                      <a:gd name="T11" fmla="*/ 20992 w 20992"/>
                      <a:gd name="T12" fmla="*/ 16030 h 16030"/>
                    </a:gdLst>
                    <a:ahLst/>
                    <a:cxnLst>
                      <a:cxn ang="T6">
                        <a:pos x="T0" y="T1"/>
                      </a:cxn>
                      <a:cxn ang="T7">
                        <a:pos x="T2" y="T3"/>
                      </a:cxn>
                      <a:cxn ang="T8">
                        <a:pos x="T4" y="T5"/>
                      </a:cxn>
                    </a:cxnLst>
                    <a:rect l="T9" t="T10" r="T11" b="T12"/>
                    <a:pathLst>
                      <a:path w="20992" h="16030" fill="none" extrusionOk="0">
                        <a:moveTo>
                          <a:pt x="0" y="10941"/>
                        </a:moveTo>
                        <a:cubicBezTo>
                          <a:pt x="1022" y="6722"/>
                          <a:pt x="3292" y="2909"/>
                          <a:pt x="6514" y="0"/>
                        </a:cubicBezTo>
                      </a:path>
                      <a:path w="20992" h="16030" stroke="0" extrusionOk="0">
                        <a:moveTo>
                          <a:pt x="0" y="10941"/>
                        </a:moveTo>
                        <a:cubicBezTo>
                          <a:pt x="1022" y="6722"/>
                          <a:pt x="3292" y="2909"/>
                          <a:pt x="6514" y="0"/>
                        </a:cubicBezTo>
                        <a:lnTo>
                          <a:pt x="20992" y="16030"/>
                        </a:lnTo>
                        <a:close/>
                      </a:path>
                    </a:pathLst>
                  </a:custGeom>
                  <a:solidFill>
                    <a:srgbClr val="008000"/>
                  </a:solidFill>
                  <a:ln w="9525" cap="rnd">
                    <a:noFill/>
                    <a:round/>
                    <a:headEnd/>
                    <a:tailEnd/>
                  </a:ln>
                </p:spPr>
                <p:txBody>
                  <a:bodyPr wrap="none" anchor="ctr"/>
                  <a:lstStyle/>
                  <a:p>
                    <a:endParaRPr lang="en-US"/>
                  </a:p>
                </p:txBody>
              </p:sp>
              <p:sp>
                <p:nvSpPr>
                  <p:cNvPr id="7751" name="Arc 199"/>
                  <p:cNvSpPr>
                    <a:spLocks/>
                  </p:cNvSpPr>
                  <p:nvPr/>
                </p:nvSpPr>
                <p:spPr bwMode="auto">
                  <a:xfrm rot="-7920000">
                    <a:off x="3243" y="3208"/>
                    <a:ext cx="41" cy="42"/>
                  </a:xfrm>
                  <a:custGeom>
                    <a:avLst/>
                    <a:gdLst>
                      <a:gd name="T0" fmla="*/ 0 w 39671"/>
                      <a:gd name="T1" fmla="*/ 0 h 43177"/>
                      <a:gd name="T2" fmla="*/ 0 w 39671"/>
                      <a:gd name="T3" fmla="*/ 0 h 43177"/>
                      <a:gd name="T4" fmla="*/ 0 w 39671"/>
                      <a:gd name="T5" fmla="*/ 0 h 43177"/>
                      <a:gd name="T6" fmla="*/ 0 60000 65536"/>
                      <a:gd name="T7" fmla="*/ 0 60000 65536"/>
                      <a:gd name="T8" fmla="*/ 0 60000 65536"/>
                      <a:gd name="T9" fmla="*/ 0 w 39671"/>
                      <a:gd name="T10" fmla="*/ 0 h 43177"/>
                      <a:gd name="T11" fmla="*/ 39671 w 39671"/>
                      <a:gd name="T12" fmla="*/ 43177 h 43177"/>
                    </a:gdLst>
                    <a:ahLst/>
                    <a:cxnLst>
                      <a:cxn ang="T6">
                        <a:pos x="T0" y="T1"/>
                      </a:cxn>
                      <a:cxn ang="T7">
                        <a:pos x="T2" y="T3"/>
                      </a:cxn>
                      <a:cxn ang="T8">
                        <a:pos x="T4" y="T5"/>
                      </a:cxn>
                    </a:cxnLst>
                    <a:rect l="T9" t="T10" r="T11" b="T12"/>
                    <a:pathLst>
                      <a:path w="39671" h="43177" fill="none" extrusionOk="0">
                        <a:moveTo>
                          <a:pt x="20593" y="43176"/>
                        </a:moveTo>
                        <a:cubicBezTo>
                          <a:pt x="9067" y="42638"/>
                          <a:pt x="0" y="33137"/>
                          <a:pt x="0" y="21600"/>
                        </a:cubicBezTo>
                        <a:cubicBezTo>
                          <a:pt x="0" y="9670"/>
                          <a:pt x="9670" y="0"/>
                          <a:pt x="21600" y="0"/>
                        </a:cubicBezTo>
                        <a:cubicBezTo>
                          <a:pt x="28885" y="-1"/>
                          <a:pt x="35680" y="3672"/>
                          <a:pt x="39671" y="9767"/>
                        </a:cubicBezTo>
                      </a:path>
                      <a:path w="39671" h="43177" stroke="0" extrusionOk="0">
                        <a:moveTo>
                          <a:pt x="20593" y="43176"/>
                        </a:moveTo>
                        <a:cubicBezTo>
                          <a:pt x="9067" y="42638"/>
                          <a:pt x="0" y="33137"/>
                          <a:pt x="0" y="21600"/>
                        </a:cubicBezTo>
                        <a:cubicBezTo>
                          <a:pt x="0" y="9670"/>
                          <a:pt x="9670" y="0"/>
                          <a:pt x="21600" y="0"/>
                        </a:cubicBezTo>
                        <a:cubicBezTo>
                          <a:pt x="28885" y="-1"/>
                          <a:pt x="35680" y="3672"/>
                          <a:pt x="39671" y="9767"/>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3" name="Group 200"/>
            <p:cNvGrpSpPr>
              <a:grpSpLocks/>
            </p:cNvGrpSpPr>
            <p:nvPr/>
          </p:nvGrpSpPr>
          <p:grpSpPr bwMode="auto">
            <a:xfrm>
              <a:off x="2978" y="3123"/>
              <a:ext cx="179" cy="151"/>
              <a:chOff x="2978" y="3123"/>
              <a:chExt cx="179" cy="151"/>
            </a:xfrm>
          </p:grpSpPr>
          <p:grpSp>
            <p:nvGrpSpPr>
              <p:cNvPr id="7730" name="Group 201"/>
              <p:cNvGrpSpPr>
                <a:grpSpLocks/>
              </p:cNvGrpSpPr>
              <p:nvPr/>
            </p:nvGrpSpPr>
            <p:grpSpPr bwMode="auto">
              <a:xfrm>
                <a:off x="2978" y="3127"/>
                <a:ext cx="179" cy="113"/>
                <a:chOff x="2978" y="3127"/>
                <a:chExt cx="179" cy="113"/>
              </a:xfrm>
            </p:grpSpPr>
            <p:sp>
              <p:nvSpPr>
                <p:cNvPr id="7743" name="Freeform 202"/>
                <p:cNvSpPr>
                  <a:spLocks/>
                </p:cNvSpPr>
                <p:nvPr/>
              </p:nvSpPr>
              <p:spPr bwMode="auto">
                <a:xfrm>
                  <a:off x="2978"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744" name="Freeform 203"/>
                <p:cNvSpPr>
                  <a:spLocks/>
                </p:cNvSpPr>
                <p:nvPr/>
              </p:nvSpPr>
              <p:spPr bwMode="auto">
                <a:xfrm>
                  <a:off x="3073" y="3127"/>
                  <a:ext cx="84" cy="85"/>
                </a:xfrm>
                <a:custGeom>
                  <a:avLst/>
                  <a:gdLst>
                    <a:gd name="T0" fmla="*/ 50 w 84"/>
                    <a:gd name="T1" fmla="*/ 84 h 85"/>
                    <a:gd name="T2" fmla="*/ 57 w 84"/>
                    <a:gd name="T3" fmla="*/ 80 h 85"/>
                    <a:gd name="T4" fmla="*/ 61 w 84"/>
                    <a:gd name="T5" fmla="*/ 75 h 85"/>
                    <a:gd name="T6" fmla="*/ 67 w 84"/>
                    <a:gd name="T7" fmla="*/ 70 h 85"/>
                    <a:gd name="T8" fmla="*/ 70 w 84"/>
                    <a:gd name="T9" fmla="*/ 66 h 85"/>
                    <a:gd name="T10" fmla="*/ 74 w 84"/>
                    <a:gd name="T11" fmla="*/ 63 h 85"/>
                    <a:gd name="T12" fmla="*/ 77 w 84"/>
                    <a:gd name="T13" fmla="*/ 57 h 85"/>
                    <a:gd name="T14" fmla="*/ 79 w 84"/>
                    <a:gd name="T15" fmla="*/ 52 h 85"/>
                    <a:gd name="T16" fmla="*/ 80 w 84"/>
                    <a:gd name="T17" fmla="*/ 46 h 85"/>
                    <a:gd name="T18" fmla="*/ 81 w 84"/>
                    <a:gd name="T19" fmla="*/ 41 h 85"/>
                    <a:gd name="T20" fmla="*/ 83 w 84"/>
                    <a:gd name="T21" fmla="*/ 34 h 85"/>
                    <a:gd name="T22" fmla="*/ 83 w 84"/>
                    <a:gd name="T23" fmla="*/ 24 h 85"/>
                    <a:gd name="T24" fmla="*/ 71 w 84"/>
                    <a:gd name="T25" fmla="*/ 27 h 85"/>
                    <a:gd name="T26" fmla="*/ 67 w 84"/>
                    <a:gd name="T27" fmla="*/ 29 h 85"/>
                    <a:gd name="T28" fmla="*/ 60 w 84"/>
                    <a:gd name="T29" fmla="*/ 33 h 85"/>
                    <a:gd name="T30" fmla="*/ 56 w 84"/>
                    <a:gd name="T31" fmla="*/ 34 h 85"/>
                    <a:gd name="T32" fmla="*/ 50 w 84"/>
                    <a:gd name="T33" fmla="*/ 37 h 85"/>
                    <a:gd name="T34" fmla="*/ 46 w 84"/>
                    <a:gd name="T35" fmla="*/ 40 h 85"/>
                    <a:gd name="T36" fmla="*/ 42 w 84"/>
                    <a:gd name="T37" fmla="*/ 42 h 85"/>
                    <a:gd name="T38" fmla="*/ 38 w 84"/>
                    <a:gd name="T39" fmla="*/ 46 h 85"/>
                    <a:gd name="T40" fmla="*/ 46 w 84"/>
                    <a:gd name="T41" fmla="*/ 36 h 85"/>
                    <a:gd name="T42" fmla="*/ 47 w 84"/>
                    <a:gd name="T43" fmla="*/ 32 h 85"/>
                    <a:gd name="T44" fmla="*/ 49 w 84"/>
                    <a:gd name="T45" fmla="*/ 27 h 85"/>
                    <a:gd name="T46" fmla="*/ 50 w 84"/>
                    <a:gd name="T47" fmla="*/ 23 h 85"/>
                    <a:gd name="T48" fmla="*/ 50 w 84"/>
                    <a:gd name="T49" fmla="*/ 16 h 85"/>
                    <a:gd name="T50" fmla="*/ 49 w 84"/>
                    <a:gd name="T51" fmla="*/ 9 h 85"/>
                    <a:gd name="T52" fmla="*/ 49 w 84"/>
                    <a:gd name="T53" fmla="*/ 0 h 85"/>
                    <a:gd name="T54" fmla="*/ 41 w 84"/>
                    <a:gd name="T55" fmla="*/ 3 h 85"/>
                    <a:gd name="T56" fmla="*/ 35 w 84"/>
                    <a:gd name="T57" fmla="*/ 6 h 85"/>
                    <a:gd name="T58" fmla="*/ 30 w 84"/>
                    <a:gd name="T59" fmla="*/ 9 h 85"/>
                    <a:gd name="T60" fmla="*/ 26 w 84"/>
                    <a:gd name="T61" fmla="*/ 12 h 85"/>
                    <a:gd name="T62" fmla="*/ 21 w 84"/>
                    <a:gd name="T63" fmla="*/ 14 h 85"/>
                    <a:gd name="T64" fmla="*/ 15 w 84"/>
                    <a:gd name="T65" fmla="*/ 19 h 85"/>
                    <a:gd name="T66" fmla="*/ 0 w 84"/>
                    <a:gd name="T67" fmla="*/ 32 h 85"/>
                    <a:gd name="T68" fmla="*/ 50 w 84"/>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50" y="84"/>
                      </a:moveTo>
                      <a:lnTo>
                        <a:pt x="57" y="80"/>
                      </a:lnTo>
                      <a:lnTo>
                        <a:pt x="61" y="75"/>
                      </a:lnTo>
                      <a:lnTo>
                        <a:pt x="67" y="70"/>
                      </a:lnTo>
                      <a:lnTo>
                        <a:pt x="70" y="66"/>
                      </a:lnTo>
                      <a:lnTo>
                        <a:pt x="74" y="63"/>
                      </a:lnTo>
                      <a:lnTo>
                        <a:pt x="77" y="57"/>
                      </a:lnTo>
                      <a:lnTo>
                        <a:pt x="79" y="52"/>
                      </a:lnTo>
                      <a:lnTo>
                        <a:pt x="80" y="46"/>
                      </a:lnTo>
                      <a:lnTo>
                        <a:pt x="81" y="41"/>
                      </a:lnTo>
                      <a:lnTo>
                        <a:pt x="83" y="34"/>
                      </a:lnTo>
                      <a:lnTo>
                        <a:pt x="83" y="24"/>
                      </a:lnTo>
                      <a:lnTo>
                        <a:pt x="71" y="27"/>
                      </a:lnTo>
                      <a:lnTo>
                        <a:pt x="67" y="29"/>
                      </a:lnTo>
                      <a:lnTo>
                        <a:pt x="60" y="33"/>
                      </a:lnTo>
                      <a:lnTo>
                        <a:pt x="56" y="34"/>
                      </a:lnTo>
                      <a:lnTo>
                        <a:pt x="50" y="37"/>
                      </a:lnTo>
                      <a:lnTo>
                        <a:pt x="46" y="40"/>
                      </a:lnTo>
                      <a:lnTo>
                        <a:pt x="42" y="42"/>
                      </a:lnTo>
                      <a:lnTo>
                        <a:pt x="38" y="46"/>
                      </a:lnTo>
                      <a:lnTo>
                        <a:pt x="46" y="36"/>
                      </a:lnTo>
                      <a:lnTo>
                        <a:pt x="47" y="32"/>
                      </a:lnTo>
                      <a:lnTo>
                        <a:pt x="49" y="27"/>
                      </a:lnTo>
                      <a:lnTo>
                        <a:pt x="50" y="23"/>
                      </a:lnTo>
                      <a:lnTo>
                        <a:pt x="50" y="16"/>
                      </a:lnTo>
                      <a:lnTo>
                        <a:pt x="49" y="9"/>
                      </a:lnTo>
                      <a:lnTo>
                        <a:pt x="49" y="0"/>
                      </a:lnTo>
                      <a:lnTo>
                        <a:pt x="41"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31" name="Group 204"/>
              <p:cNvGrpSpPr>
                <a:grpSpLocks/>
              </p:cNvGrpSpPr>
              <p:nvPr/>
            </p:nvGrpSpPr>
            <p:grpSpPr bwMode="auto">
              <a:xfrm>
                <a:off x="3017" y="3123"/>
                <a:ext cx="114" cy="119"/>
                <a:chOff x="3017" y="3123"/>
                <a:chExt cx="114" cy="119"/>
              </a:xfrm>
            </p:grpSpPr>
            <p:sp>
              <p:nvSpPr>
                <p:cNvPr id="7737" name="Oval 205"/>
                <p:cNvSpPr>
                  <a:spLocks noChangeArrowheads="1"/>
                </p:cNvSpPr>
                <p:nvPr/>
              </p:nvSpPr>
              <p:spPr bwMode="auto">
                <a:xfrm rot="-7920000">
                  <a:off x="3020" y="3127"/>
                  <a:ext cx="81" cy="74"/>
                </a:xfrm>
                <a:prstGeom prst="ellipse">
                  <a:avLst/>
                </a:prstGeom>
                <a:solidFill>
                  <a:srgbClr val="000000"/>
                </a:solidFill>
                <a:ln w="9525">
                  <a:noFill/>
                  <a:round/>
                  <a:headEnd/>
                  <a:tailEnd/>
                </a:ln>
              </p:spPr>
              <p:txBody>
                <a:bodyPr wrap="none" anchor="ctr"/>
                <a:lstStyle/>
                <a:p>
                  <a:endParaRPr lang="en-US"/>
                </a:p>
              </p:txBody>
            </p:sp>
            <p:sp>
              <p:nvSpPr>
                <p:cNvPr id="7738" name="Oval 206"/>
                <p:cNvSpPr>
                  <a:spLocks noChangeArrowheads="1"/>
                </p:cNvSpPr>
                <p:nvPr/>
              </p:nvSpPr>
              <p:spPr bwMode="auto">
                <a:xfrm rot="-7920000">
                  <a:off x="3014" y="3172"/>
                  <a:ext cx="73" cy="67"/>
                </a:xfrm>
                <a:prstGeom prst="ellipse">
                  <a:avLst/>
                </a:prstGeom>
                <a:solidFill>
                  <a:srgbClr val="000000"/>
                </a:solidFill>
                <a:ln w="9525">
                  <a:noFill/>
                  <a:round/>
                  <a:headEnd/>
                  <a:tailEnd/>
                </a:ln>
              </p:spPr>
              <p:txBody>
                <a:bodyPr wrap="none" anchor="ctr"/>
                <a:lstStyle/>
                <a:p>
                  <a:endParaRPr lang="en-US"/>
                </a:p>
              </p:txBody>
            </p:sp>
            <p:sp>
              <p:nvSpPr>
                <p:cNvPr id="7739" name="Oval 207"/>
                <p:cNvSpPr>
                  <a:spLocks noChangeArrowheads="1"/>
                </p:cNvSpPr>
                <p:nvPr/>
              </p:nvSpPr>
              <p:spPr bwMode="auto">
                <a:xfrm rot="-7920000">
                  <a:off x="3065" y="3168"/>
                  <a:ext cx="69" cy="62"/>
                </a:xfrm>
                <a:prstGeom prst="ellipse">
                  <a:avLst/>
                </a:prstGeom>
                <a:solidFill>
                  <a:srgbClr val="000000"/>
                </a:solidFill>
                <a:ln w="9525">
                  <a:noFill/>
                  <a:round/>
                  <a:headEnd/>
                  <a:tailEnd/>
                </a:ln>
              </p:spPr>
              <p:txBody>
                <a:bodyPr wrap="none" anchor="ctr"/>
                <a:lstStyle/>
                <a:p>
                  <a:endParaRPr lang="en-US"/>
                </a:p>
              </p:txBody>
            </p:sp>
            <p:sp>
              <p:nvSpPr>
                <p:cNvPr id="7740" name="Oval 208"/>
                <p:cNvSpPr>
                  <a:spLocks noChangeArrowheads="1"/>
                </p:cNvSpPr>
                <p:nvPr/>
              </p:nvSpPr>
              <p:spPr bwMode="auto">
                <a:xfrm rot="-7920000">
                  <a:off x="3020" y="3177"/>
                  <a:ext cx="64" cy="59"/>
                </a:xfrm>
                <a:prstGeom prst="ellipse">
                  <a:avLst/>
                </a:prstGeom>
                <a:solidFill>
                  <a:srgbClr val="FFFFFF"/>
                </a:solidFill>
                <a:ln w="9525">
                  <a:noFill/>
                  <a:round/>
                  <a:headEnd/>
                  <a:tailEnd/>
                </a:ln>
              </p:spPr>
              <p:txBody>
                <a:bodyPr wrap="none" anchor="ctr"/>
                <a:lstStyle/>
                <a:p>
                  <a:endParaRPr lang="en-US"/>
                </a:p>
              </p:txBody>
            </p:sp>
            <p:sp>
              <p:nvSpPr>
                <p:cNvPr id="7741" name="Oval 209"/>
                <p:cNvSpPr>
                  <a:spLocks noChangeArrowheads="1"/>
                </p:cNvSpPr>
                <p:nvPr/>
              </p:nvSpPr>
              <p:spPr bwMode="auto">
                <a:xfrm rot="-7920000">
                  <a:off x="3069" y="3171"/>
                  <a:ext cx="59" cy="54"/>
                </a:xfrm>
                <a:prstGeom prst="ellipse">
                  <a:avLst/>
                </a:prstGeom>
                <a:solidFill>
                  <a:srgbClr val="FFFFFF"/>
                </a:solidFill>
                <a:ln w="9525">
                  <a:noFill/>
                  <a:round/>
                  <a:headEnd/>
                  <a:tailEnd/>
                </a:ln>
              </p:spPr>
              <p:txBody>
                <a:bodyPr wrap="none" anchor="ctr"/>
                <a:lstStyle/>
                <a:p>
                  <a:endParaRPr lang="en-US"/>
                </a:p>
              </p:txBody>
            </p:sp>
            <p:sp>
              <p:nvSpPr>
                <p:cNvPr id="7742" name="Oval 210"/>
                <p:cNvSpPr>
                  <a:spLocks noChangeArrowheads="1"/>
                </p:cNvSpPr>
                <p:nvPr/>
              </p:nvSpPr>
              <p:spPr bwMode="auto">
                <a:xfrm rot="-7920000">
                  <a:off x="3025" y="3129"/>
                  <a:ext cx="72" cy="67"/>
                </a:xfrm>
                <a:prstGeom prst="ellipse">
                  <a:avLst/>
                </a:prstGeom>
                <a:solidFill>
                  <a:srgbClr val="FFFFFF"/>
                </a:solidFill>
                <a:ln w="9525">
                  <a:noFill/>
                  <a:round/>
                  <a:headEnd/>
                  <a:tailEnd/>
                </a:ln>
              </p:spPr>
              <p:txBody>
                <a:bodyPr wrap="none" anchor="ctr"/>
                <a:lstStyle/>
                <a:p>
                  <a:endParaRPr lang="en-US"/>
                </a:p>
              </p:txBody>
            </p:sp>
          </p:grpSp>
          <p:grpSp>
            <p:nvGrpSpPr>
              <p:cNvPr id="7732" name="Group 211"/>
              <p:cNvGrpSpPr>
                <a:grpSpLocks/>
              </p:cNvGrpSpPr>
              <p:nvPr/>
            </p:nvGrpSpPr>
            <p:grpSpPr bwMode="auto">
              <a:xfrm>
                <a:off x="3044" y="3204"/>
                <a:ext cx="94" cy="70"/>
                <a:chOff x="3044" y="3204"/>
                <a:chExt cx="94" cy="70"/>
              </a:xfrm>
            </p:grpSpPr>
            <p:sp>
              <p:nvSpPr>
                <p:cNvPr id="7733" name="Freeform 212"/>
                <p:cNvSpPr>
                  <a:spLocks/>
                </p:cNvSpPr>
                <p:nvPr/>
              </p:nvSpPr>
              <p:spPr bwMode="auto">
                <a:xfrm>
                  <a:off x="3044" y="3248"/>
                  <a:ext cx="94" cy="26"/>
                </a:xfrm>
                <a:custGeom>
                  <a:avLst/>
                  <a:gdLst>
                    <a:gd name="T0" fmla="*/ 93 w 94"/>
                    <a:gd name="T1" fmla="*/ 13 h 26"/>
                    <a:gd name="T2" fmla="*/ 0 w 94"/>
                    <a:gd name="T3" fmla="*/ 25 h 26"/>
                    <a:gd name="T4" fmla="*/ 0 w 94"/>
                    <a:gd name="T5" fmla="*/ 18 h 26"/>
                    <a:gd name="T6" fmla="*/ 42 w 94"/>
                    <a:gd name="T7" fmla="*/ 16 h 26"/>
                    <a:gd name="T8" fmla="*/ 40 w 94"/>
                    <a:gd name="T9" fmla="*/ 0 h 26"/>
                    <a:gd name="T10" fmla="*/ 43 w 94"/>
                    <a:gd name="T11" fmla="*/ 0 h 26"/>
                    <a:gd name="T12" fmla="*/ 46 w 94"/>
                    <a:gd name="T13" fmla="*/ 16 h 26"/>
                    <a:gd name="T14" fmla="*/ 93 w 94"/>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26"/>
                    <a:gd name="T26" fmla="*/ 94 w 9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6">
                      <a:moveTo>
                        <a:pt x="93" y="13"/>
                      </a:moveTo>
                      <a:lnTo>
                        <a:pt x="0" y="25"/>
                      </a:lnTo>
                      <a:lnTo>
                        <a:pt x="0" y="18"/>
                      </a:lnTo>
                      <a:lnTo>
                        <a:pt x="42" y="16"/>
                      </a:lnTo>
                      <a:lnTo>
                        <a:pt x="40" y="0"/>
                      </a:lnTo>
                      <a:lnTo>
                        <a:pt x="43" y="0"/>
                      </a:lnTo>
                      <a:lnTo>
                        <a:pt x="46" y="16"/>
                      </a:lnTo>
                      <a:lnTo>
                        <a:pt x="93" y="13"/>
                      </a:lnTo>
                    </a:path>
                  </a:pathLst>
                </a:custGeom>
                <a:solidFill>
                  <a:srgbClr val="008000"/>
                </a:solidFill>
                <a:ln w="9525" cap="rnd">
                  <a:noFill/>
                  <a:round/>
                  <a:headEnd/>
                  <a:tailEnd/>
                </a:ln>
              </p:spPr>
              <p:txBody>
                <a:bodyPr/>
                <a:lstStyle/>
                <a:p>
                  <a:endParaRPr lang="en-US"/>
                </a:p>
              </p:txBody>
            </p:sp>
            <p:grpSp>
              <p:nvGrpSpPr>
                <p:cNvPr id="7734" name="Group 213"/>
                <p:cNvGrpSpPr>
                  <a:grpSpLocks/>
                </p:cNvGrpSpPr>
                <p:nvPr/>
              </p:nvGrpSpPr>
              <p:grpSpPr bwMode="auto">
                <a:xfrm>
                  <a:off x="3063" y="3204"/>
                  <a:ext cx="42" cy="45"/>
                  <a:chOff x="3063" y="3204"/>
                  <a:chExt cx="42" cy="45"/>
                </a:xfrm>
              </p:grpSpPr>
              <p:sp>
                <p:nvSpPr>
                  <p:cNvPr id="7735" name="Arc 214"/>
                  <p:cNvSpPr>
                    <a:spLocks/>
                  </p:cNvSpPr>
                  <p:nvPr/>
                </p:nvSpPr>
                <p:spPr bwMode="auto">
                  <a:xfrm rot="-7920000">
                    <a:off x="3060" y="3211"/>
                    <a:ext cx="37" cy="24"/>
                  </a:xfrm>
                  <a:custGeom>
                    <a:avLst/>
                    <a:gdLst>
                      <a:gd name="T0" fmla="*/ 0 w 20992"/>
                      <a:gd name="T1" fmla="*/ 0 h 16030"/>
                      <a:gd name="T2" fmla="*/ 0 w 20992"/>
                      <a:gd name="T3" fmla="*/ 0 h 16030"/>
                      <a:gd name="T4" fmla="*/ 0 w 20992"/>
                      <a:gd name="T5" fmla="*/ 0 h 16030"/>
                      <a:gd name="T6" fmla="*/ 0 60000 65536"/>
                      <a:gd name="T7" fmla="*/ 0 60000 65536"/>
                      <a:gd name="T8" fmla="*/ 0 60000 65536"/>
                      <a:gd name="T9" fmla="*/ 0 w 20992"/>
                      <a:gd name="T10" fmla="*/ 0 h 16030"/>
                      <a:gd name="T11" fmla="*/ 20992 w 20992"/>
                      <a:gd name="T12" fmla="*/ 16030 h 16030"/>
                    </a:gdLst>
                    <a:ahLst/>
                    <a:cxnLst>
                      <a:cxn ang="T6">
                        <a:pos x="T0" y="T1"/>
                      </a:cxn>
                      <a:cxn ang="T7">
                        <a:pos x="T2" y="T3"/>
                      </a:cxn>
                      <a:cxn ang="T8">
                        <a:pos x="T4" y="T5"/>
                      </a:cxn>
                    </a:cxnLst>
                    <a:rect l="T9" t="T10" r="T11" b="T12"/>
                    <a:pathLst>
                      <a:path w="20992" h="16030" fill="none" extrusionOk="0">
                        <a:moveTo>
                          <a:pt x="0" y="10941"/>
                        </a:moveTo>
                        <a:cubicBezTo>
                          <a:pt x="1022" y="6722"/>
                          <a:pt x="3292" y="2909"/>
                          <a:pt x="6514" y="0"/>
                        </a:cubicBezTo>
                      </a:path>
                      <a:path w="20992" h="16030" stroke="0" extrusionOk="0">
                        <a:moveTo>
                          <a:pt x="0" y="10941"/>
                        </a:moveTo>
                        <a:cubicBezTo>
                          <a:pt x="1022" y="6722"/>
                          <a:pt x="3292" y="2909"/>
                          <a:pt x="6514" y="0"/>
                        </a:cubicBezTo>
                        <a:lnTo>
                          <a:pt x="20992" y="16030"/>
                        </a:lnTo>
                        <a:close/>
                      </a:path>
                    </a:pathLst>
                  </a:custGeom>
                  <a:solidFill>
                    <a:srgbClr val="008000"/>
                  </a:solidFill>
                  <a:ln w="9525" cap="rnd">
                    <a:noFill/>
                    <a:round/>
                    <a:headEnd/>
                    <a:tailEnd/>
                  </a:ln>
                </p:spPr>
                <p:txBody>
                  <a:bodyPr wrap="none" anchor="ctr"/>
                  <a:lstStyle/>
                  <a:p>
                    <a:endParaRPr lang="en-US"/>
                  </a:p>
                </p:txBody>
              </p:sp>
              <p:sp>
                <p:nvSpPr>
                  <p:cNvPr id="7736" name="Arc 215"/>
                  <p:cNvSpPr>
                    <a:spLocks/>
                  </p:cNvSpPr>
                  <p:nvPr/>
                </p:nvSpPr>
                <p:spPr bwMode="auto">
                  <a:xfrm rot="-7920000">
                    <a:off x="3063" y="3208"/>
                    <a:ext cx="41" cy="42"/>
                  </a:xfrm>
                  <a:custGeom>
                    <a:avLst/>
                    <a:gdLst>
                      <a:gd name="T0" fmla="*/ 0 w 39791"/>
                      <a:gd name="T1" fmla="*/ 0 h 43175"/>
                      <a:gd name="T2" fmla="*/ 0 w 39791"/>
                      <a:gd name="T3" fmla="*/ 0 h 43175"/>
                      <a:gd name="T4" fmla="*/ 0 w 39791"/>
                      <a:gd name="T5" fmla="*/ 0 h 43175"/>
                      <a:gd name="T6" fmla="*/ 0 60000 65536"/>
                      <a:gd name="T7" fmla="*/ 0 60000 65536"/>
                      <a:gd name="T8" fmla="*/ 0 60000 65536"/>
                      <a:gd name="T9" fmla="*/ 0 w 39791"/>
                      <a:gd name="T10" fmla="*/ 0 h 43175"/>
                      <a:gd name="T11" fmla="*/ 39791 w 39791"/>
                      <a:gd name="T12" fmla="*/ 43175 h 43175"/>
                    </a:gdLst>
                    <a:ahLst/>
                    <a:cxnLst>
                      <a:cxn ang="T6">
                        <a:pos x="T0" y="T1"/>
                      </a:cxn>
                      <a:cxn ang="T7">
                        <a:pos x="T2" y="T3"/>
                      </a:cxn>
                      <a:cxn ang="T8">
                        <a:pos x="T4" y="T5"/>
                      </a:cxn>
                    </a:cxnLst>
                    <a:rect l="T9" t="T10" r="T11" b="T12"/>
                    <a:pathLst>
                      <a:path w="39791" h="43175" fill="none" extrusionOk="0">
                        <a:moveTo>
                          <a:pt x="20569" y="43175"/>
                        </a:moveTo>
                        <a:cubicBezTo>
                          <a:pt x="9054" y="42625"/>
                          <a:pt x="0" y="33128"/>
                          <a:pt x="0" y="21600"/>
                        </a:cubicBezTo>
                        <a:cubicBezTo>
                          <a:pt x="0" y="9670"/>
                          <a:pt x="9670" y="0"/>
                          <a:pt x="21600" y="0"/>
                        </a:cubicBezTo>
                        <a:cubicBezTo>
                          <a:pt x="28964" y="-1"/>
                          <a:pt x="35820" y="3751"/>
                          <a:pt x="39791" y="9953"/>
                        </a:cubicBezTo>
                      </a:path>
                      <a:path w="39791" h="43175" stroke="0" extrusionOk="0">
                        <a:moveTo>
                          <a:pt x="20569" y="43175"/>
                        </a:moveTo>
                        <a:cubicBezTo>
                          <a:pt x="9054" y="42625"/>
                          <a:pt x="0" y="33128"/>
                          <a:pt x="0" y="21600"/>
                        </a:cubicBezTo>
                        <a:cubicBezTo>
                          <a:pt x="0" y="9670"/>
                          <a:pt x="9670" y="0"/>
                          <a:pt x="21600" y="0"/>
                        </a:cubicBezTo>
                        <a:cubicBezTo>
                          <a:pt x="28964" y="-1"/>
                          <a:pt x="35820" y="3751"/>
                          <a:pt x="39791" y="9953"/>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4" name="Group 216"/>
            <p:cNvGrpSpPr>
              <a:grpSpLocks/>
            </p:cNvGrpSpPr>
            <p:nvPr/>
          </p:nvGrpSpPr>
          <p:grpSpPr bwMode="auto">
            <a:xfrm>
              <a:off x="2798" y="3123"/>
              <a:ext cx="178" cy="151"/>
              <a:chOff x="2798" y="3123"/>
              <a:chExt cx="178" cy="151"/>
            </a:xfrm>
          </p:grpSpPr>
          <p:grpSp>
            <p:nvGrpSpPr>
              <p:cNvPr id="7715" name="Group 217"/>
              <p:cNvGrpSpPr>
                <a:grpSpLocks/>
              </p:cNvGrpSpPr>
              <p:nvPr/>
            </p:nvGrpSpPr>
            <p:grpSpPr bwMode="auto">
              <a:xfrm>
                <a:off x="2798" y="3127"/>
                <a:ext cx="178" cy="113"/>
                <a:chOff x="2798" y="3127"/>
                <a:chExt cx="178" cy="113"/>
              </a:xfrm>
            </p:grpSpPr>
            <p:sp>
              <p:nvSpPr>
                <p:cNvPr id="7728" name="Freeform 218"/>
                <p:cNvSpPr>
                  <a:spLocks/>
                </p:cNvSpPr>
                <p:nvPr/>
              </p:nvSpPr>
              <p:spPr bwMode="auto">
                <a:xfrm>
                  <a:off x="2798"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729" name="Freeform 219"/>
                <p:cNvSpPr>
                  <a:spLocks/>
                </p:cNvSpPr>
                <p:nvPr/>
              </p:nvSpPr>
              <p:spPr bwMode="auto">
                <a:xfrm>
                  <a:off x="2892" y="3127"/>
                  <a:ext cx="84" cy="85"/>
                </a:xfrm>
                <a:custGeom>
                  <a:avLst/>
                  <a:gdLst>
                    <a:gd name="T0" fmla="*/ 50 w 84"/>
                    <a:gd name="T1" fmla="*/ 84 h 85"/>
                    <a:gd name="T2" fmla="*/ 57 w 84"/>
                    <a:gd name="T3" fmla="*/ 80 h 85"/>
                    <a:gd name="T4" fmla="*/ 61 w 84"/>
                    <a:gd name="T5" fmla="*/ 75 h 85"/>
                    <a:gd name="T6" fmla="*/ 67 w 84"/>
                    <a:gd name="T7" fmla="*/ 70 h 85"/>
                    <a:gd name="T8" fmla="*/ 70 w 84"/>
                    <a:gd name="T9" fmla="*/ 66 h 85"/>
                    <a:gd name="T10" fmla="*/ 74 w 84"/>
                    <a:gd name="T11" fmla="*/ 63 h 85"/>
                    <a:gd name="T12" fmla="*/ 77 w 84"/>
                    <a:gd name="T13" fmla="*/ 57 h 85"/>
                    <a:gd name="T14" fmla="*/ 79 w 84"/>
                    <a:gd name="T15" fmla="*/ 52 h 85"/>
                    <a:gd name="T16" fmla="*/ 80 w 84"/>
                    <a:gd name="T17" fmla="*/ 46 h 85"/>
                    <a:gd name="T18" fmla="*/ 81 w 84"/>
                    <a:gd name="T19" fmla="*/ 41 h 85"/>
                    <a:gd name="T20" fmla="*/ 83 w 84"/>
                    <a:gd name="T21" fmla="*/ 34 h 85"/>
                    <a:gd name="T22" fmla="*/ 83 w 84"/>
                    <a:gd name="T23" fmla="*/ 24 h 85"/>
                    <a:gd name="T24" fmla="*/ 71 w 84"/>
                    <a:gd name="T25" fmla="*/ 27 h 85"/>
                    <a:gd name="T26" fmla="*/ 67 w 84"/>
                    <a:gd name="T27" fmla="*/ 29 h 85"/>
                    <a:gd name="T28" fmla="*/ 60 w 84"/>
                    <a:gd name="T29" fmla="*/ 33 h 85"/>
                    <a:gd name="T30" fmla="*/ 56 w 84"/>
                    <a:gd name="T31" fmla="*/ 34 h 85"/>
                    <a:gd name="T32" fmla="*/ 50 w 84"/>
                    <a:gd name="T33" fmla="*/ 37 h 85"/>
                    <a:gd name="T34" fmla="*/ 46 w 84"/>
                    <a:gd name="T35" fmla="*/ 40 h 85"/>
                    <a:gd name="T36" fmla="*/ 42 w 84"/>
                    <a:gd name="T37" fmla="*/ 42 h 85"/>
                    <a:gd name="T38" fmla="*/ 38 w 84"/>
                    <a:gd name="T39" fmla="*/ 46 h 85"/>
                    <a:gd name="T40" fmla="*/ 46 w 84"/>
                    <a:gd name="T41" fmla="*/ 36 h 85"/>
                    <a:gd name="T42" fmla="*/ 47 w 84"/>
                    <a:gd name="T43" fmla="*/ 32 h 85"/>
                    <a:gd name="T44" fmla="*/ 49 w 84"/>
                    <a:gd name="T45" fmla="*/ 27 h 85"/>
                    <a:gd name="T46" fmla="*/ 50 w 84"/>
                    <a:gd name="T47" fmla="*/ 23 h 85"/>
                    <a:gd name="T48" fmla="*/ 50 w 84"/>
                    <a:gd name="T49" fmla="*/ 16 h 85"/>
                    <a:gd name="T50" fmla="*/ 49 w 84"/>
                    <a:gd name="T51" fmla="*/ 9 h 85"/>
                    <a:gd name="T52" fmla="*/ 49 w 84"/>
                    <a:gd name="T53" fmla="*/ 0 h 85"/>
                    <a:gd name="T54" fmla="*/ 41 w 84"/>
                    <a:gd name="T55" fmla="*/ 3 h 85"/>
                    <a:gd name="T56" fmla="*/ 35 w 84"/>
                    <a:gd name="T57" fmla="*/ 6 h 85"/>
                    <a:gd name="T58" fmla="*/ 30 w 84"/>
                    <a:gd name="T59" fmla="*/ 9 h 85"/>
                    <a:gd name="T60" fmla="*/ 26 w 84"/>
                    <a:gd name="T61" fmla="*/ 12 h 85"/>
                    <a:gd name="T62" fmla="*/ 21 w 84"/>
                    <a:gd name="T63" fmla="*/ 14 h 85"/>
                    <a:gd name="T64" fmla="*/ 15 w 84"/>
                    <a:gd name="T65" fmla="*/ 19 h 85"/>
                    <a:gd name="T66" fmla="*/ 0 w 84"/>
                    <a:gd name="T67" fmla="*/ 32 h 85"/>
                    <a:gd name="T68" fmla="*/ 50 w 84"/>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50" y="84"/>
                      </a:moveTo>
                      <a:lnTo>
                        <a:pt x="57" y="80"/>
                      </a:lnTo>
                      <a:lnTo>
                        <a:pt x="61" y="75"/>
                      </a:lnTo>
                      <a:lnTo>
                        <a:pt x="67" y="70"/>
                      </a:lnTo>
                      <a:lnTo>
                        <a:pt x="70" y="66"/>
                      </a:lnTo>
                      <a:lnTo>
                        <a:pt x="74" y="63"/>
                      </a:lnTo>
                      <a:lnTo>
                        <a:pt x="77" y="57"/>
                      </a:lnTo>
                      <a:lnTo>
                        <a:pt x="79" y="52"/>
                      </a:lnTo>
                      <a:lnTo>
                        <a:pt x="80" y="46"/>
                      </a:lnTo>
                      <a:lnTo>
                        <a:pt x="81" y="41"/>
                      </a:lnTo>
                      <a:lnTo>
                        <a:pt x="83" y="34"/>
                      </a:lnTo>
                      <a:lnTo>
                        <a:pt x="83" y="24"/>
                      </a:lnTo>
                      <a:lnTo>
                        <a:pt x="71" y="27"/>
                      </a:lnTo>
                      <a:lnTo>
                        <a:pt x="67" y="29"/>
                      </a:lnTo>
                      <a:lnTo>
                        <a:pt x="60" y="33"/>
                      </a:lnTo>
                      <a:lnTo>
                        <a:pt x="56" y="34"/>
                      </a:lnTo>
                      <a:lnTo>
                        <a:pt x="50" y="37"/>
                      </a:lnTo>
                      <a:lnTo>
                        <a:pt x="46" y="40"/>
                      </a:lnTo>
                      <a:lnTo>
                        <a:pt x="42" y="42"/>
                      </a:lnTo>
                      <a:lnTo>
                        <a:pt x="38" y="46"/>
                      </a:lnTo>
                      <a:lnTo>
                        <a:pt x="46" y="36"/>
                      </a:lnTo>
                      <a:lnTo>
                        <a:pt x="47" y="32"/>
                      </a:lnTo>
                      <a:lnTo>
                        <a:pt x="49" y="27"/>
                      </a:lnTo>
                      <a:lnTo>
                        <a:pt x="50" y="23"/>
                      </a:lnTo>
                      <a:lnTo>
                        <a:pt x="50" y="16"/>
                      </a:lnTo>
                      <a:lnTo>
                        <a:pt x="49" y="9"/>
                      </a:lnTo>
                      <a:lnTo>
                        <a:pt x="49" y="0"/>
                      </a:lnTo>
                      <a:lnTo>
                        <a:pt x="41"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16" name="Group 220"/>
              <p:cNvGrpSpPr>
                <a:grpSpLocks/>
              </p:cNvGrpSpPr>
              <p:nvPr/>
            </p:nvGrpSpPr>
            <p:grpSpPr bwMode="auto">
              <a:xfrm>
                <a:off x="2837" y="3123"/>
                <a:ext cx="113" cy="119"/>
                <a:chOff x="2837" y="3123"/>
                <a:chExt cx="113" cy="119"/>
              </a:xfrm>
            </p:grpSpPr>
            <p:sp>
              <p:nvSpPr>
                <p:cNvPr id="7722" name="Oval 221"/>
                <p:cNvSpPr>
                  <a:spLocks noChangeArrowheads="1"/>
                </p:cNvSpPr>
                <p:nvPr/>
              </p:nvSpPr>
              <p:spPr bwMode="auto">
                <a:xfrm rot="-7920000">
                  <a:off x="2840" y="3127"/>
                  <a:ext cx="81" cy="74"/>
                </a:xfrm>
                <a:prstGeom prst="ellipse">
                  <a:avLst/>
                </a:prstGeom>
                <a:solidFill>
                  <a:srgbClr val="000000"/>
                </a:solidFill>
                <a:ln w="9525">
                  <a:noFill/>
                  <a:round/>
                  <a:headEnd/>
                  <a:tailEnd/>
                </a:ln>
              </p:spPr>
              <p:txBody>
                <a:bodyPr wrap="none" anchor="ctr"/>
                <a:lstStyle/>
                <a:p>
                  <a:endParaRPr lang="en-US"/>
                </a:p>
              </p:txBody>
            </p:sp>
            <p:sp>
              <p:nvSpPr>
                <p:cNvPr id="7723" name="Oval 222"/>
                <p:cNvSpPr>
                  <a:spLocks noChangeArrowheads="1"/>
                </p:cNvSpPr>
                <p:nvPr/>
              </p:nvSpPr>
              <p:spPr bwMode="auto">
                <a:xfrm rot="-7920000">
                  <a:off x="2834" y="3172"/>
                  <a:ext cx="73" cy="67"/>
                </a:xfrm>
                <a:prstGeom prst="ellipse">
                  <a:avLst/>
                </a:prstGeom>
                <a:solidFill>
                  <a:srgbClr val="000000"/>
                </a:solidFill>
                <a:ln w="9525">
                  <a:noFill/>
                  <a:round/>
                  <a:headEnd/>
                  <a:tailEnd/>
                </a:ln>
              </p:spPr>
              <p:txBody>
                <a:bodyPr wrap="none" anchor="ctr"/>
                <a:lstStyle/>
                <a:p>
                  <a:endParaRPr lang="en-US"/>
                </a:p>
              </p:txBody>
            </p:sp>
            <p:sp>
              <p:nvSpPr>
                <p:cNvPr id="7724" name="Oval 223"/>
                <p:cNvSpPr>
                  <a:spLocks noChangeArrowheads="1"/>
                </p:cNvSpPr>
                <p:nvPr/>
              </p:nvSpPr>
              <p:spPr bwMode="auto">
                <a:xfrm rot="-7920000">
                  <a:off x="2885" y="3168"/>
                  <a:ext cx="68" cy="62"/>
                </a:xfrm>
                <a:prstGeom prst="ellipse">
                  <a:avLst/>
                </a:prstGeom>
                <a:solidFill>
                  <a:srgbClr val="000000"/>
                </a:solidFill>
                <a:ln w="9525">
                  <a:noFill/>
                  <a:round/>
                  <a:headEnd/>
                  <a:tailEnd/>
                </a:ln>
              </p:spPr>
              <p:txBody>
                <a:bodyPr wrap="none" anchor="ctr"/>
                <a:lstStyle/>
                <a:p>
                  <a:endParaRPr lang="en-US"/>
                </a:p>
              </p:txBody>
            </p:sp>
            <p:sp>
              <p:nvSpPr>
                <p:cNvPr id="7725" name="Oval 224"/>
                <p:cNvSpPr>
                  <a:spLocks noChangeArrowheads="1"/>
                </p:cNvSpPr>
                <p:nvPr/>
              </p:nvSpPr>
              <p:spPr bwMode="auto">
                <a:xfrm rot="-7920000">
                  <a:off x="2840" y="3177"/>
                  <a:ext cx="62" cy="59"/>
                </a:xfrm>
                <a:prstGeom prst="ellipse">
                  <a:avLst/>
                </a:prstGeom>
                <a:solidFill>
                  <a:srgbClr val="FFFFFF"/>
                </a:solidFill>
                <a:ln w="9525">
                  <a:noFill/>
                  <a:round/>
                  <a:headEnd/>
                  <a:tailEnd/>
                </a:ln>
              </p:spPr>
              <p:txBody>
                <a:bodyPr wrap="none" anchor="ctr"/>
                <a:lstStyle/>
                <a:p>
                  <a:endParaRPr lang="en-US"/>
                </a:p>
              </p:txBody>
            </p:sp>
            <p:sp>
              <p:nvSpPr>
                <p:cNvPr id="7726" name="Oval 225"/>
                <p:cNvSpPr>
                  <a:spLocks noChangeArrowheads="1"/>
                </p:cNvSpPr>
                <p:nvPr/>
              </p:nvSpPr>
              <p:spPr bwMode="auto">
                <a:xfrm rot="-7920000">
                  <a:off x="2888" y="3171"/>
                  <a:ext cx="59" cy="54"/>
                </a:xfrm>
                <a:prstGeom prst="ellipse">
                  <a:avLst/>
                </a:prstGeom>
                <a:solidFill>
                  <a:srgbClr val="FFFFFF"/>
                </a:solidFill>
                <a:ln w="9525">
                  <a:noFill/>
                  <a:round/>
                  <a:headEnd/>
                  <a:tailEnd/>
                </a:ln>
              </p:spPr>
              <p:txBody>
                <a:bodyPr wrap="none" anchor="ctr"/>
                <a:lstStyle/>
                <a:p>
                  <a:endParaRPr lang="en-US"/>
                </a:p>
              </p:txBody>
            </p:sp>
            <p:sp>
              <p:nvSpPr>
                <p:cNvPr id="7727" name="Oval 226"/>
                <p:cNvSpPr>
                  <a:spLocks noChangeArrowheads="1"/>
                </p:cNvSpPr>
                <p:nvPr/>
              </p:nvSpPr>
              <p:spPr bwMode="auto">
                <a:xfrm rot="-7920000">
                  <a:off x="2844" y="3129"/>
                  <a:ext cx="72" cy="67"/>
                </a:xfrm>
                <a:prstGeom prst="ellipse">
                  <a:avLst/>
                </a:prstGeom>
                <a:solidFill>
                  <a:srgbClr val="FFFFFF"/>
                </a:solidFill>
                <a:ln w="9525">
                  <a:noFill/>
                  <a:round/>
                  <a:headEnd/>
                  <a:tailEnd/>
                </a:ln>
              </p:spPr>
              <p:txBody>
                <a:bodyPr wrap="none" anchor="ctr"/>
                <a:lstStyle/>
                <a:p>
                  <a:endParaRPr lang="en-US"/>
                </a:p>
              </p:txBody>
            </p:sp>
          </p:grpSp>
          <p:grpSp>
            <p:nvGrpSpPr>
              <p:cNvPr id="7717" name="Group 227"/>
              <p:cNvGrpSpPr>
                <a:grpSpLocks/>
              </p:cNvGrpSpPr>
              <p:nvPr/>
            </p:nvGrpSpPr>
            <p:grpSpPr bwMode="auto">
              <a:xfrm>
                <a:off x="2863" y="3205"/>
                <a:ext cx="93" cy="69"/>
                <a:chOff x="2863" y="3205"/>
                <a:chExt cx="93" cy="69"/>
              </a:xfrm>
            </p:grpSpPr>
            <p:sp>
              <p:nvSpPr>
                <p:cNvPr id="7718" name="Freeform 228"/>
                <p:cNvSpPr>
                  <a:spLocks/>
                </p:cNvSpPr>
                <p:nvPr/>
              </p:nvSpPr>
              <p:spPr bwMode="auto">
                <a:xfrm>
                  <a:off x="2863" y="3248"/>
                  <a:ext cx="93" cy="26"/>
                </a:xfrm>
                <a:custGeom>
                  <a:avLst/>
                  <a:gdLst>
                    <a:gd name="T0" fmla="*/ 92 w 93"/>
                    <a:gd name="T1" fmla="*/ 13 h 26"/>
                    <a:gd name="T2" fmla="*/ 0 w 93"/>
                    <a:gd name="T3" fmla="*/ 25 h 26"/>
                    <a:gd name="T4" fmla="*/ 0 w 93"/>
                    <a:gd name="T5" fmla="*/ 18 h 26"/>
                    <a:gd name="T6" fmla="*/ 42 w 93"/>
                    <a:gd name="T7" fmla="*/ 16 h 26"/>
                    <a:gd name="T8" fmla="*/ 39 w 93"/>
                    <a:gd name="T9" fmla="*/ 0 h 26"/>
                    <a:gd name="T10" fmla="*/ 43 w 93"/>
                    <a:gd name="T11" fmla="*/ 0 h 26"/>
                    <a:gd name="T12" fmla="*/ 46 w 93"/>
                    <a:gd name="T13" fmla="*/ 16 h 26"/>
                    <a:gd name="T14" fmla="*/ 92 w 93"/>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6"/>
                    <a:gd name="T26" fmla="*/ 93 w 9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6">
                      <a:moveTo>
                        <a:pt x="92" y="13"/>
                      </a:moveTo>
                      <a:lnTo>
                        <a:pt x="0" y="25"/>
                      </a:lnTo>
                      <a:lnTo>
                        <a:pt x="0" y="18"/>
                      </a:lnTo>
                      <a:lnTo>
                        <a:pt x="42" y="16"/>
                      </a:lnTo>
                      <a:lnTo>
                        <a:pt x="39" y="0"/>
                      </a:lnTo>
                      <a:lnTo>
                        <a:pt x="43" y="0"/>
                      </a:lnTo>
                      <a:lnTo>
                        <a:pt x="46" y="16"/>
                      </a:lnTo>
                      <a:lnTo>
                        <a:pt x="92" y="13"/>
                      </a:lnTo>
                    </a:path>
                  </a:pathLst>
                </a:custGeom>
                <a:solidFill>
                  <a:srgbClr val="008000"/>
                </a:solidFill>
                <a:ln w="9525" cap="rnd">
                  <a:noFill/>
                  <a:round/>
                  <a:headEnd/>
                  <a:tailEnd/>
                </a:ln>
              </p:spPr>
              <p:txBody>
                <a:bodyPr/>
                <a:lstStyle/>
                <a:p>
                  <a:endParaRPr lang="en-US"/>
                </a:p>
              </p:txBody>
            </p:sp>
            <p:grpSp>
              <p:nvGrpSpPr>
                <p:cNvPr id="7719" name="Group 229"/>
                <p:cNvGrpSpPr>
                  <a:grpSpLocks/>
                </p:cNvGrpSpPr>
                <p:nvPr/>
              </p:nvGrpSpPr>
              <p:grpSpPr bwMode="auto">
                <a:xfrm>
                  <a:off x="2881" y="3205"/>
                  <a:ext cx="42" cy="44"/>
                  <a:chOff x="2881" y="3205"/>
                  <a:chExt cx="42" cy="44"/>
                </a:xfrm>
              </p:grpSpPr>
              <p:sp>
                <p:nvSpPr>
                  <p:cNvPr id="7720" name="Arc 230"/>
                  <p:cNvSpPr>
                    <a:spLocks/>
                  </p:cNvSpPr>
                  <p:nvPr/>
                </p:nvSpPr>
                <p:spPr bwMode="auto">
                  <a:xfrm rot="-7920000">
                    <a:off x="2881" y="3211"/>
                    <a:ext cx="36" cy="24"/>
                  </a:xfrm>
                  <a:custGeom>
                    <a:avLst/>
                    <a:gdLst>
                      <a:gd name="T0" fmla="*/ 0 w 21007"/>
                      <a:gd name="T1" fmla="*/ 0 h 15934"/>
                      <a:gd name="T2" fmla="*/ 0 w 21007"/>
                      <a:gd name="T3" fmla="*/ 0 h 15934"/>
                      <a:gd name="T4" fmla="*/ 0 w 21007"/>
                      <a:gd name="T5" fmla="*/ 0 h 15934"/>
                      <a:gd name="T6" fmla="*/ 0 60000 65536"/>
                      <a:gd name="T7" fmla="*/ 0 60000 65536"/>
                      <a:gd name="T8" fmla="*/ 0 60000 65536"/>
                      <a:gd name="T9" fmla="*/ 0 w 21007"/>
                      <a:gd name="T10" fmla="*/ 0 h 15934"/>
                      <a:gd name="T11" fmla="*/ 21007 w 21007"/>
                      <a:gd name="T12" fmla="*/ 15934 h 15934"/>
                    </a:gdLst>
                    <a:ahLst/>
                    <a:cxnLst>
                      <a:cxn ang="T6">
                        <a:pos x="T0" y="T1"/>
                      </a:cxn>
                      <a:cxn ang="T7">
                        <a:pos x="T2" y="T3"/>
                      </a:cxn>
                      <a:cxn ang="T8">
                        <a:pos x="T4" y="T5"/>
                      </a:cxn>
                    </a:cxnLst>
                    <a:rect l="T9" t="T10" r="T11" b="T12"/>
                    <a:pathLst>
                      <a:path w="21007" h="15934" fill="none" extrusionOk="0">
                        <a:moveTo>
                          <a:pt x="-1" y="10907"/>
                        </a:moveTo>
                        <a:cubicBezTo>
                          <a:pt x="1003" y="6711"/>
                          <a:pt x="3241" y="2912"/>
                          <a:pt x="6423" y="-1"/>
                        </a:cubicBezTo>
                      </a:path>
                      <a:path w="21007" h="15934" stroke="0" extrusionOk="0">
                        <a:moveTo>
                          <a:pt x="-1" y="10907"/>
                        </a:moveTo>
                        <a:cubicBezTo>
                          <a:pt x="1003" y="6711"/>
                          <a:pt x="3241" y="2912"/>
                          <a:pt x="6423" y="-1"/>
                        </a:cubicBezTo>
                        <a:lnTo>
                          <a:pt x="21007" y="15934"/>
                        </a:lnTo>
                        <a:close/>
                      </a:path>
                    </a:pathLst>
                  </a:custGeom>
                  <a:solidFill>
                    <a:srgbClr val="008000"/>
                  </a:solidFill>
                  <a:ln w="9525" cap="rnd">
                    <a:noFill/>
                    <a:round/>
                    <a:headEnd/>
                    <a:tailEnd/>
                  </a:ln>
                </p:spPr>
                <p:txBody>
                  <a:bodyPr wrap="none" anchor="ctr"/>
                  <a:lstStyle/>
                  <a:p>
                    <a:endParaRPr lang="en-US"/>
                  </a:p>
                </p:txBody>
              </p:sp>
              <p:sp>
                <p:nvSpPr>
                  <p:cNvPr id="7721" name="Arc 231"/>
                  <p:cNvSpPr>
                    <a:spLocks/>
                  </p:cNvSpPr>
                  <p:nvPr/>
                </p:nvSpPr>
                <p:spPr bwMode="auto">
                  <a:xfrm rot="-7920000">
                    <a:off x="2881" y="3208"/>
                    <a:ext cx="41" cy="42"/>
                  </a:xfrm>
                  <a:custGeom>
                    <a:avLst/>
                    <a:gdLst>
                      <a:gd name="T0" fmla="*/ 0 w 39791"/>
                      <a:gd name="T1" fmla="*/ 0 h 43175"/>
                      <a:gd name="T2" fmla="*/ 0 w 39791"/>
                      <a:gd name="T3" fmla="*/ 0 h 43175"/>
                      <a:gd name="T4" fmla="*/ 0 w 39791"/>
                      <a:gd name="T5" fmla="*/ 0 h 43175"/>
                      <a:gd name="T6" fmla="*/ 0 60000 65536"/>
                      <a:gd name="T7" fmla="*/ 0 60000 65536"/>
                      <a:gd name="T8" fmla="*/ 0 60000 65536"/>
                      <a:gd name="T9" fmla="*/ 0 w 39791"/>
                      <a:gd name="T10" fmla="*/ 0 h 43175"/>
                      <a:gd name="T11" fmla="*/ 39791 w 39791"/>
                      <a:gd name="T12" fmla="*/ 43175 h 43175"/>
                    </a:gdLst>
                    <a:ahLst/>
                    <a:cxnLst>
                      <a:cxn ang="T6">
                        <a:pos x="T0" y="T1"/>
                      </a:cxn>
                      <a:cxn ang="T7">
                        <a:pos x="T2" y="T3"/>
                      </a:cxn>
                      <a:cxn ang="T8">
                        <a:pos x="T4" y="T5"/>
                      </a:cxn>
                    </a:cxnLst>
                    <a:rect l="T9" t="T10" r="T11" b="T12"/>
                    <a:pathLst>
                      <a:path w="39791" h="43175" fill="none" extrusionOk="0">
                        <a:moveTo>
                          <a:pt x="20569" y="43175"/>
                        </a:moveTo>
                        <a:cubicBezTo>
                          <a:pt x="9054" y="42625"/>
                          <a:pt x="0" y="33128"/>
                          <a:pt x="0" y="21600"/>
                        </a:cubicBezTo>
                        <a:cubicBezTo>
                          <a:pt x="0" y="9670"/>
                          <a:pt x="9670" y="0"/>
                          <a:pt x="21600" y="0"/>
                        </a:cubicBezTo>
                        <a:cubicBezTo>
                          <a:pt x="28964" y="-1"/>
                          <a:pt x="35820" y="3751"/>
                          <a:pt x="39791" y="9953"/>
                        </a:cubicBezTo>
                      </a:path>
                      <a:path w="39791" h="43175" stroke="0" extrusionOk="0">
                        <a:moveTo>
                          <a:pt x="20569" y="43175"/>
                        </a:moveTo>
                        <a:cubicBezTo>
                          <a:pt x="9054" y="42625"/>
                          <a:pt x="0" y="33128"/>
                          <a:pt x="0" y="21600"/>
                        </a:cubicBezTo>
                        <a:cubicBezTo>
                          <a:pt x="0" y="9670"/>
                          <a:pt x="9670" y="0"/>
                          <a:pt x="21600" y="0"/>
                        </a:cubicBezTo>
                        <a:cubicBezTo>
                          <a:pt x="28964" y="-1"/>
                          <a:pt x="35820" y="3751"/>
                          <a:pt x="39791" y="9953"/>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5" name="Group 232"/>
            <p:cNvGrpSpPr>
              <a:grpSpLocks/>
            </p:cNvGrpSpPr>
            <p:nvPr/>
          </p:nvGrpSpPr>
          <p:grpSpPr bwMode="auto">
            <a:xfrm>
              <a:off x="2616" y="3122"/>
              <a:ext cx="178" cy="152"/>
              <a:chOff x="2616" y="3122"/>
              <a:chExt cx="178" cy="152"/>
            </a:xfrm>
          </p:grpSpPr>
          <p:grpSp>
            <p:nvGrpSpPr>
              <p:cNvPr id="7700" name="Group 233"/>
              <p:cNvGrpSpPr>
                <a:grpSpLocks/>
              </p:cNvGrpSpPr>
              <p:nvPr/>
            </p:nvGrpSpPr>
            <p:grpSpPr bwMode="auto">
              <a:xfrm>
                <a:off x="2616" y="3127"/>
                <a:ext cx="178" cy="113"/>
                <a:chOff x="2616" y="3127"/>
                <a:chExt cx="178" cy="113"/>
              </a:xfrm>
            </p:grpSpPr>
            <p:sp>
              <p:nvSpPr>
                <p:cNvPr id="7713" name="Freeform 234"/>
                <p:cNvSpPr>
                  <a:spLocks/>
                </p:cNvSpPr>
                <p:nvPr/>
              </p:nvSpPr>
              <p:spPr bwMode="auto">
                <a:xfrm>
                  <a:off x="2616"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714" name="Freeform 235"/>
                <p:cNvSpPr>
                  <a:spLocks/>
                </p:cNvSpPr>
                <p:nvPr/>
              </p:nvSpPr>
              <p:spPr bwMode="auto">
                <a:xfrm>
                  <a:off x="2710" y="3127"/>
                  <a:ext cx="84" cy="85"/>
                </a:xfrm>
                <a:custGeom>
                  <a:avLst/>
                  <a:gdLst>
                    <a:gd name="T0" fmla="*/ 50 w 84"/>
                    <a:gd name="T1" fmla="*/ 84 h 85"/>
                    <a:gd name="T2" fmla="*/ 57 w 84"/>
                    <a:gd name="T3" fmla="*/ 80 h 85"/>
                    <a:gd name="T4" fmla="*/ 61 w 84"/>
                    <a:gd name="T5" fmla="*/ 75 h 85"/>
                    <a:gd name="T6" fmla="*/ 67 w 84"/>
                    <a:gd name="T7" fmla="*/ 70 h 85"/>
                    <a:gd name="T8" fmla="*/ 70 w 84"/>
                    <a:gd name="T9" fmla="*/ 66 h 85"/>
                    <a:gd name="T10" fmla="*/ 74 w 84"/>
                    <a:gd name="T11" fmla="*/ 63 h 85"/>
                    <a:gd name="T12" fmla="*/ 77 w 84"/>
                    <a:gd name="T13" fmla="*/ 57 h 85"/>
                    <a:gd name="T14" fmla="*/ 79 w 84"/>
                    <a:gd name="T15" fmla="*/ 52 h 85"/>
                    <a:gd name="T16" fmla="*/ 80 w 84"/>
                    <a:gd name="T17" fmla="*/ 46 h 85"/>
                    <a:gd name="T18" fmla="*/ 81 w 84"/>
                    <a:gd name="T19" fmla="*/ 41 h 85"/>
                    <a:gd name="T20" fmla="*/ 83 w 84"/>
                    <a:gd name="T21" fmla="*/ 34 h 85"/>
                    <a:gd name="T22" fmla="*/ 83 w 84"/>
                    <a:gd name="T23" fmla="*/ 24 h 85"/>
                    <a:gd name="T24" fmla="*/ 71 w 84"/>
                    <a:gd name="T25" fmla="*/ 27 h 85"/>
                    <a:gd name="T26" fmla="*/ 67 w 84"/>
                    <a:gd name="T27" fmla="*/ 29 h 85"/>
                    <a:gd name="T28" fmla="*/ 60 w 84"/>
                    <a:gd name="T29" fmla="*/ 33 h 85"/>
                    <a:gd name="T30" fmla="*/ 56 w 84"/>
                    <a:gd name="T31" fmla="*/ 34 h 85"/>
                    <a:gd name="T32" fmla="*/ 50 w 84"/>
                    <a:gd name="T33" fmla="*/ 37 h 85"/>
                    <a:gd name="T34" fmla="*/ 46 w 84"/>
                    <a:gd name="T35" fmla="*/ 40 h 85"/>
                    <a:gd name="T36" fmla="*/ 42 w 84"/>
                    <a:gd name="T37" fmla="*/ 42 h 85"/>
                    <a:gd name="T38" fmla="*/ 38 w 84"/>
                    <a:gd name="T39" fmla="*/ 46 h 85"/>
                    <a:gd name="T40" fmla="*/ 46 w 84"/>
                    <a:gd name="T41" fmla="*/ 36 h 85"/>
                    <a:gd name="T42" fmla="*/ 47 w 84"/>
                    <a:gd name="T43" fmla="*/ 32 h 85"/>
                    <a:gd name="T44" fmla="*/ 49 w 84"/>
                    <a:gd name="T45" fmla="*/ 27 h 85"/>
                    <a:gd name="T46" fmla="*/ 50 w 84"/>
                    <a:gd name="T47" fmla="*/ 23 h 85"/>
                    <a:gd name="T48" fmla="*/ 50 w 84"/>
                    <a:gd name="T49" fmla="*/ 16 h 85"/>
                    <a:gd name="T50" fmla="*/ 49 w 84"/>
                    <a:gd name="T51" fmla="*/ 9 h 85"/>
                    <a:gd name="T52" fmla="*/ 49 w 84"/>
                    <a:gd name="T53" fmla="*/ 0 h 85"/>
                    <a:gd name="T54" fmla="*/ 41 w 84"/>
                    <a:gd name="T55" fmla="*/ 3 h 85"/>
                    <a:gd name="T56" fmla="*/ 35 w 84"/>
                    <a:gd name="T57" fmla="*/ 6 h 85"/>
                    <a:gd name="T58" fmla="*/ 30 w 84"/>
                    <a:gd name="T59" fmla="*/ 9 h 85"/>
                    <a:gd name="T60" fmla="*/ 26 w 84"/>
                    <a:gd name="T61" fmla="*/ 12 h 85"/>
                    <a:gd name="T62" fmla="*/ 21 w 84"/>
                    <a:gd name="T63" fmla="*/ 14 h 85"/>
                    <a:gd name="T64" fmla="*/ 15 w 84"/>
                    <a:gd name="T65" fmla="*/ 19 h 85"/>
                    <a:gd name="T66" fmla="*/ 0 w 84"/>
                    <a:gd name="T67" fmla="*/ 32 h 85"/>
                    <a:gd name="T68" fmla="*/ 50 w 84"/>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50" y="84"/>
                      </a:moveTo>
                      <a:lnTo>
                        <a:pt x="57" y="80"/>
                      </a:lnTo>
                      <a:lnTo>
                        <a:pt x="61" y="75"/>
                      </a:lnTo>
                      <a:lnTo>
                        <a:pt x="67" y="70"/>
                      </a:lnTo>
                      <a:lnTo>
                        <a:pt x="70" y="66"/>
                      </a:lnTo>
                      <a:lnTo>
                        <a:pt x="74" y="63"/>
                      </a:lnTo>
                      <a:lnTo>
                        <a:pt x="77" y="57"/>
                      </a:lnTo>
                      <a:lnTo>
                        <a:pt x="79" y="52"/>
                      </a:lnTo>
                      <a:lnTo>
                        <a:pt x="80" y="46"/>
                      </a:lnTo>
                      <a:lnTo>
                        <a:pt x="81" y="41"/>
                      </a:lnTo>
                      <a:lnTo>
                        <a:pt x="83" y="34"/>
                      </a:lnTo>
                      <a:lnTo>
                        <a:pt x="83" y="24"/>
                      </a:lnTo>
                      <a:lnTo>
                        <a:pt x="71" y="27"/>
                      </a:lnTo>
                      <a:lnTo>
                        <a:pt x="67" y="29"/>
                      </a:lnTo>
                      <a:lnTo>
                        <a:pt x="60" y="33"/>
                      </a:lnTo>
                      <a:lnTo>
                        <a:pt x="56" y="34"/>
                      </a:lnTo>
                      <a:lnTo>
                        <a:pt x="50" y="37"/>
                      </a:lnTo>
                      <a:lnTo>
                        <a:pt x="46" y="40"/>
                      </a:lnTo>
                      <a:lnTo>
                        <a:pt x="42" y="42"/>
                      </a:lnTo>
                      <a:lnTo>
                        <a:pt x="38" y="46"/>
                      </a:lnTo>
                      <a:lnTo>
                        <a:pt x="46" y="36"/>
                      </a:lnTo>
                      <a:lnTo>
                        <a:pt x="47" y="32"/>
                      </a:lnTo>
                      <a:lnTo>
                        <a:pt x="49" y="27"/>
                      </a:lnTo>
                      <a:lnTo>
                        <a:pt x="50" y="23"/>
                      </a:lnTo>
                      <a:lnTo>
                        <a:pt x="50" y="16"/>
                      </a:lnTo>
                      <a:lnTo>
                        <a:pt x="49" y="9"/>
                      </a:lnTo>
                      <a:lnTo>
                        <a:pt x="49" y="0"/>
                      </a:lnTo>
                      <a:lnTo>
                        <a:pt x="41"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701" name="Group 236"/>
              <p:cNvGrpSpPr>
                <a:grpSpLocks/>
              </p:cNvGrpSpPr>
              <p:nvPr/>
            </p:nvGrpSpPr>
            <p:grpSpPr bwMode="auto">
              <a:xfrm>
                <a:off x="2656" y="3122"/>
                <a:ext cx="113" cy="120"/>
                <a:chOff x="2656" y="3122"/>
                <a:chExt cx="113" cy="120"/>
              </a:xfrm>
            </p:grpSpPr>
            <p:sp>
              <p:nvSpPr>
                <p:cNvPr id="7707" name="Oval 237"/>
                <p:cNvSpPr>
                  <a:spLocks noChangeArrowheads="1"/>
                </p:cNvSpPr>
                <p:nvPr/>
              </p:nvSpPr>
              <p:spPr bwMode="auto">
                <a:xfrm rot="-7920000">
                  <a:off x="2657" y="3127"/>
                  <a:ext cx="83" cy="74"/>
                </a:xfrm>
                <a:prstGeom prst="ellipse">
                  <a:avLst/>
                </a:prstGeom>
                <a:solidFill>
                  <a:srgbClr val="000000"/>
                </a:solidFill>
                <a:ln w="9525">
                  <a:noFill/>
                  <a:round/>
                  <a:headEnd/>
                  <a:tailEnd/>
                </a:ln>
              </p:spPr>
              <p:txBody>
                <a:bodyPr wrap="none" anchor="ctr"/>
                <a:lstStyle/>
                <a:p>
                  <a:endParaRPr lang="en-US"/>
                </a:p>
              </p:txBody>
            </p:sp>
            <p:sp>
              <p:nvSpPr>
                <p:cNvPr id="7708" name="Oval 238"/>
                <p:cNvSpPr>
                  <a:spLocks noChangeArrowheads="1"/>
                </p:cNvSpPr>
                <p:nvPr/>
              </p:nvSpPr>
              <p:spPr bwMode="auto">
                <a:xfrm rot="-7920000">
                  <a:off x="2654" y="3172"/>
                  <a:ext cx="72" cy="67"/>
                </a:xfrm>
                <a:prstGeom prst="ellipse">
                  <a:avLst/>
                </a:prstGeom>
                <a:solidFill>
                  <a:srgbClr val="000000"/>
                </a:solidFill>
                <a:ln w="9525">
                  <a:noFill/>
                  <a:round/>
                  <a:headEnd/>
                  <a:tailEnd/>
                </a:ln>
              </p:spPr>
              <p:txBody>
                <a:bodyPr wrap="none" anchor="ctr"/>
                <a:lstStyle/>
                <a:p>
                  <a:endParaRPr lang="en-US"/>
                </a:p>
              </p:txBody>
            </p:sp>
            <p:sp>
              <p:nvSpPr>
                <p:cNvPr id="7709" name="Oval 239"/>
                <p:cNvSpPr>
                  <a:spLocks noChangeArrowheads="1"/>
                </p:cNvSpPr>
                <p:nvPr/>
              </p:nvSpPr>
              <p:spPr bwMode="auto">
                <a:xfrm rot="-7920000">
                  <a:off x="2703" y="3168"/>
                  <a:ext cx="70" cy="62"/>
                </a:xfrm>
                <a:prstGeom prst="ellipse">
                  <a:avLst/>
                </a:prstGeom>
                <a:solidFill>
                  <a:srgbClr val="000000"/>
                </a:solidFill>
                <a:ln w="9525">
                  <a:noFill/>
                  <a:round/>
                  <a:headEnd/>
                  <a:tailEnd/>
                </a:ln>
              </p:spPr>
              <p:txBody>
                <a:bodyPr wrap="none" anchor="ctr"/>
                <a:lstStyle/>
                <a:p>
                  <a:endParaRPr lang="en-US"/>
                </a:p>
              </p:txBody>
            </p:sp>
            <p:sp>
              <p:nvSpPr>
                <p:cNvPr id="7710" name="Oval 240"/>
                <p:cNvSpPr>
                  <a:spLocks noChangeArrowheads="1"/>
                </p:cNvSpPr>
                <p:nvPr/>
              </p:nvSpPr>
              <p:spPr bwMode="auto">
                <a:xfrm rot="-7920000">
                  <a:off x="2657" y="3177"/>
                  <a:ext cx="65" cy="59"/>
                </a:xfrm>
                <a:prstGeom prst="ellipse">
                  <a:avLst/>
                </a:prstGeom>
                <a:solidFill>
                  <a:srgbClr val="FFFFFF"/>
                </a:solidFill>
                <a:ln w="9525">
                  <a:noFill/>
                  <a:round/>
                  <a:headEnd/>
                  <a:tailEnd/>
                </a:ln>
              </p:spPr>
              <p:txBody>
                <a:bodyPr wrap="none" anchor="ctr"/>
                <a:lstStyle/>
                <a:p>
                  <a:endParaRPr lang="en-US"/>
                </a:p>
              </p:txBody>
            </p:sp>
            <p:sp>
              <p:nvSpPr>
                <p:cNvPr id="7711" name="Oval 241"/>
                <p:cNvSpPr>
                  <a:spLocks noChangeArrowheads="1"/>
                </p:cNvSpPr>
                <p:nvPr/>
              </p:nvSpPr>
              <p:spPr bwMode="auto">
                <a:xfrm rot="-7920000">
                  <a:off x="2708" y="3171"/>
                  <a:ext cx="58" cy="54"/>
                </a:xfrm>
                <a:prstGeom prst="ellipse">
                  <a:avLst/>
                </a:prstGeom>
                <a:solidFill>
                  <a:srgbClr val="FFFFFF"/>
                </a:solidFill>
                <a:ln w="9525">
                  <a:noFill/>
                  <a:round/>
                  <a:headEnd/>
                  <a:tailEnd/>
                </a:ln>
              </p:spPr>
              <p:txBody>
                <a:bodyPr wrap="none" anchor="ctr"/>
                <a:lstStyle/>
                <a:p>
                  <a:endParaRPr lang="en-US"/>
                </a:p>
              </p:txBody>
            </p:sp>
            <p:sp>
              <p:nvSpPr>
                <p:cNvPr id="7712" name="Oval 242"/>
                <p:cNvSpPr>
                  <a:spLocks noChangeArrowheads="1"/>
                </p:cNvSpPr>
                <p:nvPr/>
              </p:nvSpPr>
              <p:spPr bwMode="auto">
                <a:xfrm rot="-7920000">
                  <a:off x="2663" y="3129"/>
                  <a:ext cx="72" cy="67"/>
                </a:xfrm>
                <a:prstGeom prst="ellipse">
                  <a:avLst/>
                </a:prstGeom>
                <a:solidFill>
                  <a:srgbClr val="FFFFFF"/>
                </a:solidFill>
                <a:ln w="9525">
                  <a:noFill/>
                  <a:round/>
                  <a:headEnd/>
                  <a:tailEnd/>
                </a:ln>
              </p:spPr>
              <p:txBody>
                <a:bodyPr wrap="none" anchor="ctr"/>
                <a:lstStyle/>
                <a:p>
                  <a:endParaRPr lang="en-US"/>
                </a:p>
              </p:txBody>
            </p:sp>
          </p:grpSp>
          <p:grpSp>
            <p:nvGrpSpPr>
              <p:cNvPr id="7702" name="Group 243"/>
              <p:cNvGrpSpPr>
                <a:grpSpLocks/>
              </p:cNvGrpSpPr>
              <p:nvPr/>
            </p:nvGrpSpPr>
            <p:grpSpPr bwMode="auto">
              <a:xfrm>
                <a:off x="2682" y="3204"/>
                <a:ext cx="94" cy="70"/>
                <a:chOff x="2682" y="3204"/>
                <a:chExt cx="94" cy="70"/>
              </a:xfrm>
            </p:grpSpPr>
            <p:sp>
              <p:nvSpPr>
                <p:cNvPr id="7703" name="Freeform 244"/>
                <p:cNvSpPr>
                  <a:spLocks/>
                </p:cNvSpPr>
                <p:nvPr/>
              </p:nvSpPr>
              <p:spPr bwMode="auto">
                <a:xfrm>
                  <a:off x="2682" y="3248"/>
                  <a:ext cx="94" cy="26"/>
                </a:xfrm>
                <a:custGeom>
                  <a:avLst/>
                  <a:gdLst>
                    <a:gd name="T0" fmla="*/ 93 w 94"/>
                    <a:gd name="T1" fmla="*/ 13 h 26"/>
                    <a:gd name="T2" fmla="*/ 0 w 94"/>
                    <a:gd name="T3" fmla="*/ 25 h 26"/>
                    <a:gd name="T4" fmla="*/ 0 w 94"/>
                    <a:gd name="T5" fmla="*/ 18 h 26"/>
                    <a:gd name="T6" fmla="*/ 42 w 94"/>
                    <a:gd name="T7" fmla="*/ 16 h 26"/>
                    <a:gd name="T8" fmla="*/ 40 w 94"/>
                    <a:gd name="T9" fmla="*/ 0 h 26"/>
                    <a:gd name="T10" fmla="*/ 43 w 94"/>
                    <a:gd name="T11" fmla="*/ 0 h 26"/>
                    <a:gd name="T12" fmla="*/ 46 w 94"/>
                    <a:gd name="T13" fmla="*/ 16 h 26"/>
                    <a:gd name="T14" fmla="*/ 93 w 94"/>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26"/>
                    <a:gd name="T26" fmla="*/ 94 w 9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6">
                      <a:moveTo>
                        <a:pt x="93" y="13"/>
                      </a:moveTo>
                      <a:lnTo>
                        <a:pt x="0" y="25"/>
                      </a:lnTo>
                      <a:lnTo>
                        <a:pt x="0" y="18"/>
                      </a:lnTo>
                      <a:lnTo>
                        <a:pt x="42" y="16"/>
                      </a:lnTo>
                      <a:lnTo>
                        <a:pt x="40" y="0"/>
                      </a:lnTo>
                      <a:lnTo>
                        <a:pt x="43" y="0"/>
                      </a:lnTo>
                      <a:lnTo>
                        <a:pt x="46" y="16"/>
                      </a:lnTo>
                      <a:lnTo>
                        <a:pt x="93" y="13"/>
                      </a:lnTo>
                    </a:path>
                  </a:pathLst>
                </a:custGeom>
                <a:solidFill>
                  <a:srgbClr val="008000"/>
                </a:solidFill>
                <a:ln w="9525" cap="rnd">
                  <a:noFill/>
                  <a:round/>
                  <a:headEnd/>
                  <a:tailEnd/>
                </a:ln>
              </p:spPr>
              <p:txBody>
                <a:bodyPr/>
                <a:lstStyle/>
                <a:p>
                  <a:endParaRPr lang="en-US"/>
                </a:p>
              </p:txBody>
            </p:sp>
            <p:grpSp>
              <p:nvGrpSpPr>
                <p:cNvPr id="7704" name="Group 245"/>
                <p:cNvGrpSpPr>
                  <a:grpSpLocks/>
                </p:cNvGrpSpPr>
                <p:nvPr/>
              </p:nvGrpSpPr>
              <p:grpSpPr bwMode="auto">
                <a:xfrm>
                  <a:off x="2701" y="3204"/>
                  <a:ext cx="42" cy="45"/>
                  <a:chOff x="2701" y="3204"/>
                  <a:chExt cx="42" cy="45"/>
                </a:xfrm>
              </p:grpSpPr>
              <p:sp>
                <p:nvSpPr>
                  <p:cNvPr id="7705" name="Arc 246"/>
                  <p:cNvSpPr>
                    <a:spLocks/>
                  </p:cNvSpPr>
                  <p:nvPr/>
                </p:nvSpPr>
                <p:spPr bwMode="auto">
                  <a:xfrm rot="-7920000">
                    <a:off x="2699" y="3211"/>
                    <a:ext cx="37" cy="24"/>
                  </a:xfrm>
                  <a:custGeom>
                    <a:avLst/>
                    <a:gdLst>
                      <a:gd name="T0" fmla="*/ 0 w 20992"/>
                      <a:gd name="T1" fmla="*/ 0 h 16030"/>
                      <a:gd name="T2" fmla="*/ 0 w 20992"/>
                      <a:gd name="T3" fmla="*/ 0 h 16030"/>
                      <a:gd name="T4" fmla="*/ 0 w 20992"/>
                      <a:gd name="T5" fmla="*/ 0 h 16030"/>
                      <a:gd name="T6" fmla="*/ 0 60000 65536"/>
                      <a:gd name="T7" fmla="*/ 0 60000 65536"/>
                      <a:gd name="T8" fmla="*/ 0 60000 65536"/>
                      <a:gd name="T9" fmla="*/ 0 w 20992"/>
                      <a:gd name="T10" fmla="*/ 0 h 16030"/>
                      <a:gd name="T11" fmla="*/ 20992 w 20992"/>
                      <a:gd name="T12" fmla="*/ 16030 h 16030"/>
                    </a:gdLst>
                    <a:ahLst/>
                    <a:cxnLst>
                      <a:cxn ang="T6">
                        <a:pos x="T0" y="T1"/>
                      </a:cxn>
                      <a:cxn ang="T7">
                        <a:pos x="T2" y="T3"/>
                      </a:cxn>
                      <a:cxn ang="T8">
                        <a:pos x="T4" y="T5"/>
                      </a:cxn>
                    </a:cxnLst>
                    <a:rect l="T9" t="T10" r="T11" b="T12"/>
                    <a:pathLst>
                      <a:path w="20992" h="16030" fill="none" extrusionOk="0">
                        <a:moveTo>
                          <a:pt x="0" y="10941"/>
                        </a:moveTo>
                        <a:cubicBezTo>
                          <a:pt x="1022" y="6722"/>
                          <a:pt x="3292" y="2909"/>
                          <a:pt x="6514" y="0"/>
                        </a:cubicBezTo>
                      </a:path>
                      <a:path w="20992" h="16030" stroke="0" extrusionOk="0">
                        <a:moveTo>
                          <a:pt x="0" y="10941"/>
                        </a:moveTo>
                        <a:cubicBezTo>
                          <a:pt x="1022" y="6722"/>
                          <a:pt x="3292" y="2909"/>
                          <a:pt x="6514" y="0"/>
                        </a:cubicBezTo>
                        <a:lnTo>
                          <a:pt x="20992" y="16030"/>
                        </a:lnTo>
                        <a:close/>
                      </a:path>
                    </a:pathLst>
                  </a:custGeom>
                  <a:solidFill>
                    <a:srgbClr val="008000"/>
                  </a:solidFill>
                  <a:ln w="9525" cap="rnd">
                    <a:noFill/>
                    <a:round/>
                    <a:headEnd/>
                    <a:tailEnd/>
                  </a:ln>
                </p:spPr>
                <p:txBody>
                  <a:bodyPr wrap="none" anchor="ctr"/>
                  <a:lstStyle/>
                  <a:p>
                    <a:endParaRPr lang="en-US"/>
                  </a:p>
                </p:txBody>
              </p:sp>
              <p:sp>
                <p:nvSpPr>
                  <p:cNvPr id="7706" name="Arc 247"/>
                  <p:cNvSpPr>
                    <a:spLocks/>
                  </p:cNvSpPr>
                  <p:nvPr/>
                </p:nvSpPr>
                <p:spPr bwMode="auto">
                  <a:xfrm rot="-7920000">
                    <a:off x="2701" y="3208"/>
                    <a:ext cx="41" cy="42"/>
                  </a:xfrm>
                  <a:custGeom>
                    <a:avLst/>
                    <a:gdLst>
                      <a:gd name="T0" fmla="*/ 0 w 39791"/>
                      <a:gd name="T1" fmla="*/ 0 h 43175"/>
                      <a:gd name="T2" fmla="*/ 0 w 39791"/>
                      <a:gd name="T3" fmla="*/ 0 h 43175"/>
                      <a:gd name="T4" fmla="*/ 0 w 39791"/>
                      <a:gd name="T5" fmla="*/ 0 h 43175"/>
                      <a:gd name="T6" fmla="*/ 0 60000 65536"/>
                      <a:gd name="T7" fmla="*/ 0 60000 65536"/>
                      <a:gd name="T8" fmla="*/ 0 60000 65536"/>
                      <a:gd name="T9" fmla="*/ 0 w 39791"/>
                      <a:gd name="T10" fmla="*/ 0 h 43175"/>
                      <a:gd name="T11" fmla="*/ 39791 w 39791"/>
                      <a:gd name="T12" fmla="*/ 43175 h 43175"/>
                    </a:gdLst>
                    <a:ahLst/>
                    <a:cxnLst>
                      <a:cxn ang="T6">
                        <a:pos x="T0" y="T1"/>
                      </a:cxn>
                      <a:cxn ang="T7">
                        <a:pos x="T2" y="T3"/>
                      </a:cxn>
                      <a:cxn ang="T8">
                        <a:pos x="T4" y="T5"/>
                      </a:cxn>
                    </a:cxnLst>
                    <a:rect l="T9" t="T10" r="T11" b="T12"/>
                    <a:pathLst>
                      <a:path w="39791" h="43175" fill="none" extrusionOk="0">
                        <a:moveTo>
                          <a:pt x="20569" y="43175"/>
                        </a:moveTo>
                        <a:cubicBezTo>
                          <a:pt x="9054" y="42625"/>
                          <a:pt x="0" y="33128"/>
                          <a:pt x="0" y="21600"/>
                        </a:cubicBezTo>
                        <a:cubicBezTo>
                          <a:pt x="0" y="9670"/>
                          <a:pt x="9670" y="0"/>
                          <a:pt x="21600" y="0"/>
                        </a:cubicBezTo>
                        <a:cubicBezTo>
                          <a:pt x="28964" y="-1"/>
                          <a:pt x="35820" y="3751"/>
                          <a:pt x="39791" y="9953"/>
                        </a:cubicBezTo>
                      </a:path>
                      <a:path w="39791" h="43175" stroke="0" extrusionOk="0">
                        <a:moveTo>
                          <a:pt x="20569" y="43175"/>
                        </a:moveTo>
                        <a:cubicBezTo>
                          <a:pt x="9054" y="42625"/>
                          <a:pt x="0" y="33128"/>
                          <a:pt x="0" y="21600"/>
                        </a:cubicBezTo>
                        <a:cubicBezTo>
                          <a:pt x="0" y="9670"/>
                          <a:pt x="9670" y="0"/>
                          <a:pt x="21600" y="0"/>
                        </a:cubicBezTo>
                        <a:cubicBezTo>
                          <a:pt x="28964" y="-1"/>
                          <a:pt x="35820" y="3751"/>
                          <a:pt x="39791" y="9953"/>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6" name="Group 248"/>
            <p:cNvGrpSpPr>
              <a:grpSpLocks/>
            </p:cNvGrpSpPr>
            <p:nvPr/>
          </p:nvGrpSpPr>
          <p:grpSpPr bwMode="auto">
            <a:xfrm>
              <a:off x="2436" y="3123"/>
              <a:ext cx="178" cy="151"/>
              <a:chOff x="2436" y="3123"/>
              <a:chExt cx="178" cy="151"/>
            </a:xfrm>
          </p:grpSpPr>
          <p:grpSp>
            <p:nvGrpSpPr>
              <p:cNvPr id="7685" name="Group 249"/>
              <p:cNvGrpSpPr>
                <a:grpSpLocks/>
              </p:cNvGrpSpPr>
              <p:nvPr/>
            </p:nvGrpSpPr>
            <p:grpSpPr bwMode="auto">
              <a:xfrm>
                <a:off x="2436" y="3127"/>
                <a:ext cx="178" cy="113"/>
                <a:chOff x="2436" y="3127"/>
                <a:chExt cx="178" cy="113"/>
              </a:xfrm>
            </p:grpSpPr>
            <p:sp>
              <p:nvSpPr>
                <p:cNvPr id="7698" name="Freeform 250"/>
                <p:cNvSpPr>
                  <a:spLocks/>
                </p:cNvSpPr>
                <p:nvPr/>
              </p:nvSpPr>
              <p:spPr bwMode="auto">
                <a:xfrm>
                  <a:off x="2436"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99" name="Freeform 251"/>
                <p:cNvSpPr>
                  <a:spLocks/>
                </p:cNvSpPr>
                <p:nvPr/>
              </p:nvSpPr>
              <p:spPr bwMode="auto">
                <a:xfrm>
                  <a:off x="2530" y="3127"/>
                  <a:ext cx="84" cy="85"/>
                </a:xfrm>
                <a:custGeom>
                  <a:avLst/>
                  <a:gdLst>
                    <a:gd name="T0" fmla="*/ 50 w 84"/>
                    <a:gd name="T1" fmla="*/ 84 h 85"/>
                    <a:gd name="T2" fmla="*/ 57 w 84"/>
                    <a:gd name="T3" fmla="*/ 80 h 85"/>
                    <a:gd name="T4" fmla="*/ 61 w 84"/>
                    <a:gd name="T5" fmla="*/ 75 h 85"/>
                    <a:gd name="T6" fmla="*/ 67 w 84"/>
                    <a:gd name="T7" fmla="*/ 70 h 85"/>
                    <a:gd name="T8" fmla="*/ 70 w 84"/>
                    <a:gd name="T9" fmla="*/ 66 h 85"/>
                    <a:gd name="T10" fmla="*/ 74 w 84"/>
                    <a:gd name="T11" fmla="*/ 63 h 85"/>
                    <a:gd name="T12" fmla="*/ 77 w 84"/>
                    <a:gd name="T13" fmla="*/ 57 h 85"/>
                    <a:gd name="T14" fmla="*/ 79 w 84"/>
                    <a:gd name="T15" fmla="*/ 52 h 85"/>
                    <a:gd name="T16" fmla="*/ 80 w 84"/>
                    <a:gd name="T17" fmla="*/ 46 h 85"/>
                    <a:gd name="T18" fmla="*/ 81 w 84"/>
                    <a:gd name="T19" fmla="*/ 41 h 85"/>
                    <a:gd name="T20" fmla="*/ 83 w 84"/>
                    <a:gd name="T21" fmla="*/ 34 h 85"/>
                    <a:gd name="T22" fmla="*/ 83 w 84"/>
                    <a:gd name="T23" fmla="*/ 24 h 85"/>
                    <a:gd name="T24" fmla="*/ 71 w 84"/>
                    <a:gd name="T25" fmla="*/ 27 h 85"/>
                    <a:gd name="T26" fmla="*/ 67 w 84"/>
                    <a:gd name="T27" fmla="*/ 29 h 85"/>
                    <a:gd name="T28" fmla="*/ 60 w 84"/>
                    <a:gd name="T29" fmla="*/ 33 h 85"/>
                    <a:gd name="T30" fmla="*/ 56 w 84"/>
                    <a:gd name="T31" fmla="*/ 34 h 85"/>
                    <a:gd name="T32" fmla="*/ 50 w 84"/>
                    <a:gd name="T33" fmla="*/ 37 h 85"/>
                    <a:gd name="T34" fmla="*/ 46 w 84"/>
                    <a:gd name="T35" fmla="*/ 40 h 85"/>
                    <a:gd name="T36" fmla="*/ 42 w 84"/>
                    <a:gd name="T37" fmla="*/ 42 h 85"/>
                    <a:gd name="T38" fmla="*/ 38 w 84"/>
                    <a:gd name="T39" fmla="*/ 46 h 85"/>
                    <a:gd name="T40" fmla="*/ 46 w 84"/>
                    <a:gd name="T41" fmla="*/ 36 h 85"/>
                    <a:gd name="T42" fmla="*/ 47 w 84"/>
                    <a:gd name="T43" fmla="*/ 32 h 85"/>
                    <a:gd name="T44" fmla="*/ 49 w 84"/>
                    <a:gd name="T45" fmla="*/ 27 h 85"/>
                    <a:gd name="T46" fmla="*/ 50 w 84"/>
                    <a:gd name="T47" fmla="*/ 23 h 85"/>
                    <a:gd name="T48" fmla="*/ 50 w 84"/>
                    <a:gd name="T49" fmla="*/ 16 h 85"/>
                    <a:gd name="T50" fmla="*/ 49 w 84"/>
                    <a:gd name="T51" fmla="*/ 9 h 85"/>
                    <a:gd name="T52" fmla="*/ 49 w 84"/>
                    <a:gd name="T53" fmla="*/ 0 h 85"/>
                    <a:gd name="T54" fmla="*/ 41 w 84"/>
                    <a:gd name="T55" fmla="*/ 3 h 85"/>
                    <a:gd name="T56" fmla="*/ 35 w 84"/>
                    <a:gd name="T57" fmla="*/ 6 h 85"/>
                    <a:gd name="T58" fmla="*/ 30 w 84"/>
                    <a:gd name="T59" fmla="*/ 9 h 85"/>
                    <a:gd name="T60" fmla="*/ 26 w 84"/>
                    <a:gd name="T61" fmla="*/ 12 h 85"/>
                    <a:gd name="T62" fmla="*/ 21 w 84"/>
                    <a:gd name="T63" fmla="*/ 14 h 85"/>
                    <a:gd name="T64" fmla="*/ 15 w 84"/>
                    <a:gd name="T65" fmla="*/ 19 h 85"/>
                    <a:gd name="T66" fmla="*/ 0 w 84"/>
                    <a:gd name="T67" fmla="*/ 32 h 85"/>
                    <a:gd name="T68" fmla="*/ 50 w 84"/>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50" y="84"/>
                      </a:moveTo>
                      <a:lnTo>
                        <a:pt x="57" y="80"/>
                      </a:lnTo>
                      <a:lnTo>
                        <a:pt x="61" y="75"/>
                      </a:lnTo>
                      <a:lnTo>
                        <a:pt x="67" y="70"/>
                      </a:lnTo>
                      <a:lnTo>
                        <a:pt x="70" y="66"/>
                      </a:lnTo>
                      <a:lnTo>
                        <a:pt x="74" y="63"/>
                      </a:lnTo>
                      <a:lnTo>
                        <a:pt x="77" y="57"/>
                      </a:lnTo>
                      <a:lnTo>
                        <a:pt x="79" y="52"/>
                      </a:lnTo>
                      <a:lnTo>
                        <a:pt x="80" y="46"/>
                      </a:lnTo>
                      <a:lnTo>
                        <a:pt x="81" y="41"/>
                      </a:lnTo>
                      <a:lnTo>
                        <a:pt x="83" y="34"/>
                      </a:lnTo>
                      <a:lnTo>
                        <a:pt x="83" y="24"/>
                      </a:lnTo>
                      <a:lnTo>
                        <a:pt x="71" y="27"/>
                      </a:lnTo>
                      <a:lnTo>
                        <a:pt x="67" y="29"/>
                      </a:lnTo>
                      <a:lnTo>
                        <a:pt x="60" y="33"/>
                      </a:lnTo>
                      <a:lnTo>
                        <a:pt x="56" y="34"/>
                      </a:lnTo>
                      <a:lnTo>
                        <a:pt x="50" y="37"/>
                      </a:lnTo>
                      <a:lnTo>
                        <a:pt x="46" y="40"/>
                      </a:lnTo>
                      <a:lnTo>
                        <a:pt x="42" y="42"/>
                      </a:lnTo>
                      <a:lnTo>
                        <a:pt x="38" y="46"/>
                      </a:lnTo>
                      <a:lnTo>
                        <a:pt x="46" y="36"/>
                      </a:lnTo>
                      <a:lnTo>
                        <a:pt x="47" y="32"/>
                      </a:lnTo>
                      <a:lnTo>
                        <a:pt x="49" y="27"/>
                      </a:lnTo>
                      <a:lnTo>
                        <a:pt x="50" y="23"/>
                      </a:lnTo>
                      <a:lnTo>
                        <a:pt x="50" y="16"/>
                      </a:lnTo>
                      <a:lnTo>
                        <a:pt x="49" y="9"/>
                      </a:lnTo>
                      <a:lnTo>
                        <a:pt x="49" y="0"/>
                      </a:lnTo>
                      <a:lnTo>
                        <a:pt x="41"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686" name="Group 252"/>
              <p:cNvGrpSpPr>
                <a:grpSpLocks/>
              </p:cNvGrpSpPr>
              <p:nvPr/>
            </p:nvGrpSpPr>
            <p:grpSpPr bwMode="auto">
              <a:xfrm>
                <a:off x="2474" y="3123"/>
                <a:ext cx="114" cy="120"/>
                <a:chOff x="2474" y="3123"/>
                <a:chExt cx="114" cy="120"/>
              </a:xfrm>
            </p:grpSpPr>
            <p:sp>
              <p:nvSpPr>
                <p:cNvPr id="7692" name="Oval 253"/>
                <p:cNvSpPr>
                  <a:spLocks noChangeArrowheads="1"/>
                </p:cNvSpPr>
                <p:nvPr/>
              </p:nvSpPr>
              <p:spPr bwMode="auto">
                <a:xfrm rot="-7920000">
                  <a:off x="2477" y="3127"/>
                  <a:ext cx="81" cy="74"/>
                </a:xfrm>
                <a:prstGeom prst="ellipse">
                  <a:avLst/>
                </a:prstGeom>
                <a:solidFill>
                  <a:srgbClr val="000000"/>
                </a:solidFill>
                <a:ln w="9525">
                  <a:noFill/>
                  <a:round/>
                  <a:headEnd/>
                  <a:tailEnd/>
                </a:ln>
              </p:spPr>
              <p:txBody>
                <a:bodyPr wrap="none" anchor="ctr"/>
                <a:lstStyle/>
                <a:p>
                  <a:endParaRPr lang="en-US"/>
                </a:p>
              </p:txBody>
            </p:sp>
            <p:sp>
              <p:nvSpPr>
                <p:cNvPr id="7693" name="Oval 254"/>
                <p:cNvSpPr>
                  <a:spLocks noChangeArrowheads="1"/>
                </p:cNvSpPr>
                <p:nvPr/>
              </p:nvSpPr>
              <p:spPr bwMode="auto">
                <a:xfrm rot="-7920000">
                  <a:off x="2471" y="3172"/>
                  <a:ext cx="74" cy="67"/>
                </a:xfrm>
                <a:prstGeom prst="ellipse">
                  <a:avLst/>
                </a:prstGeom>
                <a:solidFill>
                  <a:srgbClr val="000000"/>
                </a:solidFill>
                <a:ln w="9525">
                  <a:noFill/>
                  <a:round/>
                  <a:headEnd/>
                  <a:tailEnd/>
                </a:ln>
              </p:spPr>
              <p:txBody>
                <a:bodyPr wrap="none" anchor="ctr"/>
                <a:lstStyle/>
                <a:p>
                  <a:endParaRPr lang="en-US"/>
                </a:p>
              </p:txBody>
            </p:sp>
            <p:sp>
              <p:nvSpPr>
                <p:cNvPr id="7694" name="Oval 255"/>
                <p:cNvSpPr>
                  <a:spLocks noChangeArrowheads="1"/>
                </p:cNvSpPr>
                <p:nvPr/>
              </p:nvSpPr>
              <p:spPr bwMode="auto">
                <a:xfrm rot="-7920000">
                  <a:off x="2523" y="3168"/>
                  <a:ext cx="68" cy="62"/>
                </a:xfrm>
                <a:prstGeom prst="ellipse">
                  <a:avLst/>
                </a:prstGeom>
                <a:solidFill>
                  <a:srgbClr val="000000"/>
                </a:solidFill>
                <a:ln w="9525">
                  <a:noFill/>
                  <a:round/>
                  <a:headEnd/>
                  <a:tailEnd/>
                </a:ln>
              </p:spPr>
              <p:txBody>
                <a:bodyPr wrap="none" anchor="ctr"/>
                <a:lstStyle/>
                <a:p>
                  <a:endParaRPr lang="en-US"/>
                </a:p>
              </p:txBody>
            </p:sp>
            <p:sp>
              <p:nvSpPr>
                <p:cNvPr id="7695" name="Oval 256"/>
                <p:cNvSpPr>
                  <a:spLocks noChangeArrowheads="1"/>
                </p:cNvSpPr>
                <p:nvPr/>
              </p:nvSpPr>
              <p:spPr bwMode="auto">
                <a:xfrm rot="-7920000">
                  <a:off x="2477" y="3177"/>
                  <a:ext cx="65" cy="59"/>
                </a:xfrm>
                <a:prstGeom prst="ellipse">
                  <a:avLst/>
                </a:prstGeom>
                <a:solidFill>
                  <a:srgbClr val="FFFFFF"/>
                </a:solidFill>
                <a:ln w="9525">
                  <a:noFill/>
                  <a:round/>
                  <a:headEnd/>
                  <a:tailEnd/>
                </a:ln>
              </p:spPr>
              <p:txBody>
                <a:bodyPr wrap="none" anchor="ctr"/>
                <a:lstStyle/>
                <a:p>
                  <a:endParaRPr lang="en-US"/>
                </a:p>
              </p:txBody>
            </p:sp>
            <p:sp>
              <p:nvSpPr>
                <p:cNvPr id="7696" name="Oval 257"/>
                <p:cNvSpPr>
                  <a:spLocks noChangeArrowheads="1"/>
                </p:cNvSpPr>
                <p:nvPr/>
              </p:nvSpPr>
              <p:spPr bwMode="auto">
                <a:xfrm rot="-7920000">
                  <a:off x="2526" y="3171"/>
                  <a:ext cx="59" cy="54"/>
                </a:xfrm>
                <a:prstGeom prst="ellipse">
                  <a:avLst/>
                </a:prstGeom>
                <a:solidFill>
                  <a:srgbClr val="FFFFFF"/>
                </a:solidFill>
                <a:ln w="9525">
                  <a:noFill/>
                  <a:round/>
                  <a:headEnd/>
                  <a:tailEnd/>
                </a:ln>
              </p:spPr>
              <p:txBody>
                <a:bodyPr wrap="none" anchor="ctr"/>
                <a:lstStyle/>
                <a:p>
                  <a:endParaRPr lang="en-US"/>
                </a:p>
              </p:txBody>
            </p:sp>
            <p:sp>
              <p:nvSpPr>
                <p:cNvPr id="7697" name="Oval 258"/>
                <p:cNvSpPr>
                  <a:spLocks noChangeArrowheads="1"/>
                </p:cNvSpPr>
                <p:nvPr/>
              </p:nvSpPr>
              <p:spPr bwMode="auto">
                <a:xfrm rot="-7920000">
                  <a:off x="2482" y="3129"/>
                  <a:ext cx="72" cy="67"/>
                </a:xfrm>
                <a:prstGeom prst="ellipse">
                  <a:avLst/>
                </a:prstGeom>
                <a:solidFill>
                  <a:srgbClr val="FFFFFF"/>
                </a:solidFill>
                <a:ln w="9525">
                  <a:noFill/>
                  <a:round/>
                  <a:headEnd/>
                  <a:tailEnd/>
                </a:ln>
              </p:spPr>
              <p:txBody>
                <a:bodyPr wrap="none" anchor="ctr"/>
                <a:lstStyle/>
                <a:p>
                  <a:endParaRPr lang="en-US"/>
                </a:p>
              </p:txBody>
            </p:sp>
          </p:grpSp>
          <p:grpSp>
            <p:nvGrpSpPr>
              <p:cNvPr id="7687" name="Group 259"/>
              <p:cNvGrpSpPr>
                <a:grpSpLocks/>
              </p:cNvGrpSpPr>
              <p:nvPr/>
            </p:nvGrpSpPr>
            <p:grpSpPr bwMode="auto">
              <a:xfrm>
                <a:off x="2501" y="3205"/>
                <a:ext cx="94" cy="69"/>
                <a:chOff x="2501" y="3205"/>
                <a:chExt cx="94" cy="69"/>
              </a:xfrm>
            </p:grpSpPr>
            <p:sp>
              <p:nvSpPr>
                <p:cNvPr id="7688" name="Freeform 260"/>
                <p:cNvSpPr>
                  <a:spLocks/>
                </p:cNvSpPr>
                <p:nvPr/>
              </p:nvSpPr>
              <p:spPr bwMode="auto">
                <a:xfrm>
                  <a:off x="2501" y="3248"/>
                  <a:ext cx="94" cy="26"/>
                </a:xfrm>
                <a:custGeom>
                  <a:avLst/>
                  <a:gdLst>
                    <a:gd name="T0" fmla="*/ 93 w 94"/>
                    <a:gd name="T1" fmla="*/ 13 h 26"/>
                    <a:gd name="T2" fmla="*/ 0 w 94"/>
                    <a:gd name="T3" fmla="*/ 25 h 26"/>
                    <a:gd name="T4" fmla="*/ 0 w 94"/>
                    <a:gd name="T5" fmla="*/ 18 h 26"/>
                    <a:gd name="T6" fmla="*/ 42 w 94"/>
                    <a:gd name="T7" fmla="*/ 16 h 26"/>
                    <a:gd name="T8" fmla="*/ 40 w 94"/>
                    <a:gd name="T9" fmla="*/ 0 h 26"/>
                    <a:gd name="T10" fmla="*/ 43 w 94"/>
                    <a:gd name="T11" fmla="*/ 0 h 26"/>
                    <a:gd name="T12" fmla="*/ 46 w 94"/>
                    <a:gd name="T13" fmla="*/ 16 h 26"/>
                    <a:gd name="T14" fmla="*/ 93 w 94"/>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26"/>
                    <a:gd name="T26" fmla="*/ 94 w 9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6">
                      <a:moveTo>
                        <a:pt x="93" y="13"/>
                      </a:moveTo>
                      <a:lnTo>
                        <a:pt x="0" y="25"/>
                      </a:lnTo>
                      <a:lnTo>
                        <a:pt x="0" y="18"/>
                      </a:lnTo>
                      <a:lnTo>
                        <a:pt x="42" y="16"/>
                      </a:lnTo>
                      <a:lnTo>
                        <a:pt x="40" y="0"/>
                      </a:lnTo>
                      <a:lnTo>
                        <a:pt x="43" y="0"/>
                      </a:lnTo>
                      <a:lnTo>
                        <a:pt x="46" y="16"/>
                      </a:lnTo>
                      <a:lnTo>
                        <a:pt x="93" y="13"/>
                      </a:lnTo>
                    </a:path>
                  </a:pathLst>
                </a:custGeom>
                <a:solidFill>
                  <a:srgbClr val="008000"/>
                </a:solidFill>
                <a:ln w="9525" cap="rnd">
                  <a:noFill/>
                  <a:round/>
                  <a:headEnd/>
                  <a:tailEnd/>
                </a:ln>
              </p:spPr>
              <p:txBody>
                <a:bodyPr/>
                <a:lstStyle/>
                <a:p>
                  <a:endParaRPr lang="en-US"/>
                </a:p>
              </p:txBody>
            </p:sp>
            <p:grpSp>
              <p:nvGrpSpPr>
                <p:cNvPr id="7689" name="Group 261"/>
                <p:cNvGrpSpPr>
                  <a:grpSpLocks/>
                </p:cNvGrpSpPr>
                <p:nvPr/>
              </p:nvGrpSpPr>
              <p:grpSpPr bwMode="auto">
                <a:xfrm>
                  <a:off x="2520" y="3205"/>
                  <a:ext cx="42" cy="43"/>
                  <a:chOff x="2520" y="3205"/>
                  <a:chExt cx="42" cy="43"/>
                </a:xfrm>
              </p:grpSpPr>
              <p:sp>
                <p:nvSpPr>
                  <p:cNvPr id="7690" name="Arc 262"/>
                  <p:cNvSpPr>
                    <a:spLocks/>
                  </p:cNvSpPr>
                  <p:nvPr/>
                </p:nvSpPr>
                <p:spPr bwMode="auto">
                  <a:xfrm rot="-7920000">
                    <a:off x="2519" y="3211"/>
                    <a:ext cx="36" cy="24"/>
                  </a:xfrm>
                  <a:custGeom>
                    <a:avLst/>
                    <a:gdLst>
                      <a:gd name="T0" fmla="*/ 0 w 21007"/>
                      <a:gd name="T1" fmla="*/ 0 h 15934"/>
                      <a:gd name="T2" fmla="*/ 0 w 21007"/>
                      <a:gd name="T3" fmla="*/ 0 h 15934"/>
                      <a:gd name="T4" fmla="*/ 0 w 21007"/>
                      <a:gd name="T5" fmla="*/ 0 h 15934"/>
                      <a:gd name="T6" fmla="*/ 0 60000 65536"/>
                      <a:gd name="T7" fmla="*/ 0 60000 65536"/>
                      <a:gd name="T8" fmla="*/ 0 60000 65536"/>
                      <a:gd name="T9" fmla="*/ 0 w 21007"/>
                      <a:gd name="T10" fmla="*/ 0 h 15934"/>
                      <a:gd name="T11" fmla="*/ 21007 w 21007"/>
                      <a:gd name="T12" fmla="*/ 15934 h 15934"/>
                    </a:gdLst>
                    <a:ahLst/>
                    <a:cxnLst>
                      <a:cxn ang="T6">
                        <a:pos x="T0" y="T1"/>
                      </a:cxn>
                      <a:cxn ang="T7">
                        <a:pos x="T2" y="T3"/>
                      </a:cxn>
                      <a:cxn ang="T8">
                        <a:pos x="T4" y="T5"/>
                      </a:cxn>
                    </a:cxnLst>
                    <a:rect l="T9" t="T10" r="T11" b="T12"/>
                    <a:pathLst>
                      <a:path w="21007" h="15934" fill="none" extrusionOk="0">
                        <a:moveTo>
                          <a:pt x="-1" y="10907"/>
                        </a:moveTo>
                        <a:cubicBezTo>
                          <a:pt x="1003" y="6711"/>
                          <a:pt x="3241" y="2912"/>
                          <a:pt x="6423" y="-1"/>
                        </a:cubicBezTo>
                      </a:path>
                      <a:path w="21007" h="15934" stroke="0" extrusionOk="0">
                        <a:moveTo>
                          <a:pt x="-1" y="10907"/>
                        </a:moveTo>
                        <a:cubicBezTo>
                          <a:pt x="1003" y="6711"/>
                          <a:pt x="3241" y="2912"/>
                          <a:pt x="6423" y="-1"/>
                        </a:cubicBezTo>
                        <a:lnTo>
                          <a:pt x="21007" y="15934"/>
                        </a:lnTo>
                        <a:close/>
                      </a:path>
                    </a:pathLst>
                  </a:custGeom>
                  <a:solidFill>
                    <a:srgbClr val="008000"/>
                  </a:solidFill>
                  <a:ln w="9525" cap="rnd">
                    <a:noFill/>
                    <a:round/>
                    <a:headEnd/>
                    <a:tailEnd/>
                  </a:ln>
                </p:spPr>
                <p:txBody>
                  <a:bodyPr wrap="none" anchor="ctr"/>
                  <a:lstStyle/>
                  <a:p>
                    <a:endParaRPr lang="en-US"/>
                  </a:p>
                </p:txBody>
              </p:sp>
              <p:sp>
                <p:nvSpPr>
                  <p:cNvPr id="7691" name="Arc 263"/>
                  <p:cNvSpPr>
                    <a:spLocks/>
                  </p:cNvSpPr>
                  <p:nvPr/>
                </p:nvSpPr>
                <p:spPr bwMode="auto">
                  <a:xfrm rot="-7920000">
                    <a:off x="2521" y="3208"/>
                    <a:ext cx="39" cy="42"/>
                  </a:xfrm>
                  <a:custGeom>
                    <a:avLst/>
                    <a:gdLst>
                      <a:gd name="T0" fmla="*/ 0 w 39607"/>
                      <a:gd name="T1" fmla="*/ 0 h 43174"/>
                      <a:gd name="T2" fmla="*/ 0 w 39607"/>
                      <a:gd name="T3" fmla="*/ 0 h 43174"/>
                      <a:gd name="T4" fmla="*/ 0 w 39607"/>
                      <a:gd name="T5" fmla="*/ 0 h 43174"/>
                      <a:gd name="T6" fmla="*/ 0 60000 65536"/>
                      <a:gd name="T7" fmla="*/ 0 60000 65536"/>
                      <a:gd name="T8" fmla="*/ 0 60000 65536"/>
                      <a:gd name="T9" fmla="*/ 0 w 39607"/>
                      <a:gd name="T10" fmla="*/ 0 h 43174"/>
                      <a:gd name="T11" fmla="*/ 39607 w 39607"/>
                      <a:gd name="T12" fmla="*/ 43174 h 43174"/>
                    </a:gdLst>
                    <a:ahLst/>
                    <a:cxnLst>
                      <a:cxn ang="T6">
                        <a:pos x="T0" y="T1"/>
                      </a:cxn>
                      <a:cxn ang="T7">
                        <a:pos x="T2" y="T3"/>
                      </a:cxn>
                      <a:cxn ang="T8">
                        <a:pos x="T4" y="T5"/>
                      </a:cxn>
                    </a:cxnLst>
                    <a:rect l="T9" t="T10" r="T11" b="T12"/>
                    <a:pathLst>
                      <a:path w="39607" h="43174" fill="none" extrusionOk="0">
                        <a:moveTo>
                          <a:pt x="20545" y="43174"/>
                        </a:moveTo>
                        <a:cubicBezTo>
                          <a:pt x="9040" y="42612"/>
                          <a:pt x="0" y="33119"/>
                          <a:pt x="0" y="21600"/>
                        </a:cubicBezTo>
                        <a:cubicBezTo>
                          <a:pt x="0" y="9670"/>
                          <a:pt x="9670" y="0"/>
                          <a:pt x="21600" y="0"/>
                        </a:cubicBezTo>
                        <a:cubicBezTo>
                          <a:pt x="28844" y="-1"/>
                          <a:pt x="35606" y="3631"/>
                          <a:pt x="39607" y="9670"/>
                        </a:cubicBezTo>
                      </a:path>
                      <a:path w="39607" h="43174" stroke="0" extrusionOk="0">
                        <a:moveTo>
                          <a:pt x="20545" y="43174"/>
                        </a:moveTo>
                        <a:cubicBezTo>
                          <a:pt x="9040" y="42612"/>
                          <a:pt x="0" y="33119"/>
                          <a:pt x="0" y="21600"/>
                        </a:cubicBezTo>
                        <a:cubicBezTo>
                          <a:pt x="0" y="9670"/>
                          <a:pt x="9670" y="0"/>
                          <a:pt x="21600" y="0"/>
                        </a:cubicBezTo>
                        <a:cubicBezTo>
                          <a:pt x="28844" y="-1"/>
                          <a:pt x="35606" y="3631"/>
                          <a:pt x="39607" y="9670"/>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7" name="Group 264"/>
            <p:cNvGrpSpPr>
              <a:grpSpLocks/>
            </p:cNvGrpSpPr>
            <p:nvPr/>
          </p:nvGrpSpPr>
          <p:grpSpPr bwMode="auto">
            <a:xfrm>
              <a:off x="2073" y="3123"/>
              <a:ext cx="179" cy="151"/>
              <a:chOff x="2073" y="3123"/>
              <a:chExt cx="179" cy="151"/>
            </a:xfrm>
          </p:grpSpPr>
          <p:grpSp>
            <p:nvGrpSpPr>
              <p:cNvPr id="7670" name="Group 265"/>
              <p:cNvGrpSpPr>
                <a:grpSpLocks/>
              </p:cNvGrpSpPr>
              <p:nvPr/>
            </p:nvGrpSpPr>
            <p:grpSpPr bwMode="auto">
              <a:xfrm>
                <a:off x="2073" y="3127"/>
                <a:ext cx="179" cy="113"/>
                <a:chOff x="2073" y="3127"/>
                <a:chExt cx="179" cy="113"/>
              </a:xfrm>
            </p:grpSpPr>
            <p:sp>
              <p:nvSpPr>
                <p:cNvPr id="7683" name="Freeform 266"/>
                <p:cNvSpPr>
                  <a:spLocks/>
                </p:cNvSpPr>
                <p:nvPr/>
              </p:nvSpPr>
              <p:spPr bwMode="auto">
                <a:xfrm>
                  <a:off x="2073"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84" name="Freeform 267"/>
                <p:cNvSpPr>
                  <a:spLocks/>
                </p:cNvSpPr>
                <p:nvPr/>
              </p:nvSpPr>
              <p:spPr bwMode="auto">
                <a:xfrm>
                  <a:off x="2168" y="3127"/>
                  <a:ext cx="84" cy="85"/>
                </a:xfrm>
                <a:custGeom>
                  <a:avLst/>
                  <a:gdLst>
                    <a:gd name="T0" fmla="*/ 50 w 84"/>
                    <a:gd name="T1" fmla="*/ 84 h 85"/>
                    <a:gd name="T2" fmla="*/ 57 w 84"/>
                    <a:gd name="T3" fmla="*/ 80 h 85"/>
                    <a:gd name="T4" fmla="*/ 61 w 84"/>
                    <a:gd name="T5" fmla="*/ 75 h 85"/>
                    <a:gd name="T6" fmla="*/ 67 w 84"/>
                    <a:gd name="T7" fmla="*/ 70 h 85"/>
                    <a:gd name="T8" fmla="*/ 70 w 84"/>
                    <a:gd name="T9" fmla="*/ 66 h 85"/>
                    <a:gd name="T10" fmla="*/ 74 w 84"/>
                    <a:gd name="T11" fmla="*/ 63 h 85"/>
                    <a:gd name="T12" fmla="*/ 77 w 84"/>
                    <a:gd name="T13" fmla="*/ 57 h 85"/>
                    <a:gd name="T14" fmla="*/ 79 w 84"/>
                    <a:gd name="T15" fmla="*/ 52 h 85"/>
                    <a:gd name="T16" fmla="*/ 80 w 84"/>
                    <a:gd name="T17" fmla="*/ 46 h 85"/>
                    <a:gd name="T18" fmla="*/ 81 w 84"/>
                    <a:gd name="T19" fmla="*/ 41 h 85"/>
                    <a:gd name="T20" fmla="*/ 83 w 84"/>
                    <a:gd name="T21" fmla="*/ 34 h 85"/>
                    <a:gd name="T22" fmla="*/ 83 w 84"/>
                    <a:gd name="T23" fmla="*/ 24 h 85"/>
                    <a:gd name="T24" fmla="*/ 71 w 84"/>
                    <a:gd name="T25" fmla="*/ 27 h 85"/>
                    <a:gd name="T26" fmla="*/ 67 w 84"/>
                    <a:gd name="T27" fmla="*/ 29 h 85"/>
                    <a:gd name="T28" fmla="*/ 60 w 84"/>
                    <a:gd name="T29" fmla="*/ 33 h 85"/>
                    <a:gd name="T30" fmla="*/ 56 w 84"/>
                    <a:gd name="T31" fmla="*/ 34 h 85"/>
                    <a:gd name="T32" fmla="*/ 50 w 84"/>
                    <a:gd name="T33" fmla="*/ 37 h 85"/>
                    <a:gd name="T34" fmla="*/ 46 w 84"/>
                    <a:gd name="T35" fmla="*/ 40 h 85"/>
                    <a:gd name="T36" fmla="*/ 42 w 84"/>
                    <a:gd name="T37" fmla="*/ 42 h 85"/>
                    <a:gd name="T38" fmla="*/ 38 w 84"/>
                    <a:gd name="T39" fmla="*/ 46 h 85"/>
                    <a:gd name="T40" fmla="*/ 46 w 84"/>
                    <a:gd name="T41" fmla="*/ 36 h 85"/>
                    <a:gd name="T42" fmla="*/ 47 w 84"/>
                    <a:gd name="T43" fmla="*/ 32 h 85"/>
                    <a:gd name="T44" fmla="*/ 49 w 84"/>
                    <a:gd name="T45" fmla="*/ 27 h 85"/>
                    <a:gd name="T46" fmla="*/ 50 w 84"/>
                    <a:gd name="T47" fmla="*/ 23 h 85"/>
                    <a:gd name="T48" fmla="*/ 50 w 84"/>
                    <a:gd name="T49" fmla="*/ 16 h 85"/>
                    <a:gd name="T50" fmla="*/ 49 w 84"/>
                    <a:gd name="T51" fmla="*/ 9 h 85"/>
                    <a:gd name="T52" fmla="*/ 49 w 84"/>
                    <a:gd name="T53" fmla="*/ 0 h 85"/>
                    <a:gd name="T54" fmla="*/ 41 w 84"/>
                    <a:gd name="T55" fmla="*/ 3 h 85"/>
                    <a:gd name="T56" fmla="*/ 35 w 84"/>
                    <a:gd name="T57" fmla="*/ 6 h 85"/>
                    <a:gd name="T58" fmla="*/ 30 w 84"/>
                    <a:gd name="T59" fmla="*/ 9 h 85"/>
                    <a:gd name="T60" fmla="*/ 26 w 84"/>
                    <a:gd name="T61" fmla="*/ 12 h 85"/>
                    <a:gd name="T62" fmla="*/ 21 w 84"/>
                    <a:gd name="T63" fmla="*/ 14 h 85"/>
                    <a:gd name="T64" fmla="*/ 15 w 84"/>
                    <a:gd name="T65" fmla="*/ 19 h 85"/>
                    <a:gd name="T66" fmla="*/ 0 w 84"/>
                    <a:gd name="T67" fmla="*/ 32 h 85"/>
                    <a:gd name="T68" fmla="*/ 50 w 84"/>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50" y="84"/>
                      </a:moveTo>
                      <a:lnTo>
                        <a:pt x="57" y="80"/>
                      </a:lnTo>
                      <a:lnTo>
                        <a:pt x="61" y="75"/>
                      </a:lnTo>
                      <a:lnTo>
                        <a:pt x="67" y="70"/>
                      </a:lnTo>
                      <a:lnTo>
                        <a:pt x="70" y="66"/>
                      </a:lnTo>
                      <a:lnTo>
                        <a:pt x="74" y="63"/>
                      </a:lnTo>
                      <a:lnTo>
                        <a:pt x="77" y="57"/>
                      </a:lnTo>
                      <a:lnTo>
                        <a:pt x="79" y="52"/>
                      </a:lnTo>
                      <a:lnTo>
                        <a:pt x="80" y="46"/>
                      </a:lnTo>
                      <a:lnTo>
                        <a:pt x="81" y="41"/>
                      </a:lnTo>
                      <a:lnTo>
                        <a:pt x="83" y="34"/>
                      </a:lnTo>
                      <a:lnTo>
                        <a:pt x="83" y="24"/>
                      </a:lnTo>
                      <a:lnTo>
                        <a:pt x="71" y="27"/>
                      </a:lnTo>
                      <a:lnTo>
                        <a:pt x="67" y="29"/>
                      </a:lnTo>
                      <a:lnTo>
                        <a:pt x="60" y="33"/>
                      </a:lnTo>
                      <a:lnTo>
                        <a:pt x="56" y="34"/>
                      </a:lnTo>
                      <a:lnTo>
                        <a:pt x="50" y="37"/>
                      </a:lnTo>
                      <a:lnTo>
                        <a:pt x="46" y="40"/>
                      </a:lnTo>
                      <a:lnTo>
                        <a:pt x="42" y="42"/>
                      </a:lnTo>
                      <a:lnTo>
                        <a:pt x="38" y="46"/>
                      </a:lnTo>
                      <a:lnTo>
                        <a:pt x="46" y="36"/>
                      </a:lnTo>
                      <a:lnTo>
                        <a:pt x="47" y="32"/>
                      </a:lnTo>
                      <a:lnTo>
                        <a:pt x="49" y="27"/>
                      </a:lnTo>
                      <a:lnTo>
                        <a:pt x="50" y="23"/>
                      </a:lnTo>
                      <a:lnTo>
                        <a:pt x="50" y="16"/>
                      </a:lnTo>
                      <a:lnTo>
                        <a:pt x="49" y="9"/>
                      </a:lnTo>
                      <a:lnTo>
                        <a:pt x="49" y="0"/>
                      </a:lnTo>
                      <a:lnTo>
                        <a:pt x="41"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671" name="Group 268"/>
              <p:cNvGrpSpPr>
                <a:grpSpLocks/>
              </p:cNvGrpSpPr>
              <p:nvPr/>
            </p:nvGrpSpPr>
            <p:grpSpPr bwMode="auto">
              <a:xfrm>
                <a:off x="2113" y="3123"/>
                <a:ext cx="113" cy="119"/>
                <a:chOff x="2113" y="3123"/>
                <a:chExt cx="113" cy="119"/>
              </a:xfrm>
            </p:grpSpPr>
            <p:sp>
              <p:nvSpPr>
                <p:cNvPr id="7677" name="Oval 269"/>
                <p:cNvSpPr>
                  <a:spLocks noChangeArrowheads="1"/>
                </p:cNvSpPr>
                <p:nvPr/>
              </p:nvSpPr>
              <p:spPr bwMode="auto">
                <a:xfrm rot="-7920000">
                  <a:off x="2115" y="3127"/>
                  <a:ext cx="82" cy="74"/>
                </a:xfrm>
                <a:prstGeom prst="ellipse">
                  <a:avLst/>
                </a:prstGeom>
                <a:solidFill>
                  <a:srgbClr val="000000"/>
                </a:solidFill>
                <a:ln w="9525">
                  <a:noFill/>
                  <a:round/>
                  <a:headEnd/>
                  <a:tailEnd/>
                </a:ln>
              </p:spPr>
              <p:txBody>
                <a:bodyPr wrap="none" anchor="ctr"/>
                <a:lstStyle/>
                <a:p>
                  <a:endParaRPr lang="en-US"/>
                </a:p>
              </p:txBody>
            </p:sp>
            <p:sp>
              <p:nvSpPr>
                <p:cNvPr id="7678" name="Oval 270"/>
                <p:cNvSpPr>
                  <a:spLocks noChangeArrowheads="1"/>
                </p:cNvSpPr>
                <p:nvPr/>
              </p:nvSpPr>
              <p:spPr bwMode="auto">
                <a:xfrm rot="-7920000">
                  <a:off x="2111" y="3172"/>
                  <a:ext cx="72" cy="67"/>
                </a:xfrm>
                <a:prstGeom prst="ellipse">
                  <a:avLst/>
                </a:prstGeom>
                <a:solidFill>
                  <a:srgbClr val="000000"/>
                </a:solidFill>
                <a:ln w="9525">
                  <a:noFill/>
                  <a:round/>
                  <a:headEnd/>
                  <a:tailEnd/>
                </a:ln>
              </p:spPr>
              <p:txBody>
                <a:bodyPr wrap="none" anchor="ctr"/>
                <a:lstStyle/>
                <a:p>
                  <a:endParaRPr lang="en-US"/>
                </a:p>
              </p:txBody>
            </p:sp>
            <p:sp>
              <p:nvSpPr>
                <p:cNvPr id="7679" name="Oval 271"/>
                <p:cNvSpPr>
                  <a:spLocks noChangeArrowheads="1"/>
                </p:cNvSpPr>
                <p:nvPr/>
              </p:nvSpPr>
              <p:spPr bwMode="auto">
                <a:xfrm rot="-7920000">
                  <a:off x="2160" y="3168"/>
                  <a:ext cx="70" cy="62"/>
                </a:xfrm>
                <a:prstGeom prst="ellipse">
                  <a:avLst/>
                </a:prstGeom>
                <a:solidFill>
                  <a:srgbClr val="000000"/>
                </a:solidFill>
                <a:ln w="9525">
                  <a:noFill/>
                  <a:round/>
                  <a:headEnd/>
                  <a:tailEnd/>
                </a:ln>
              </p:spPr>
              <p:txBody>
                <a:bodyPr wrap="none" anchor="ctr"/>
                <a:lstStyle/>
                <a:p>
                  <a:endParaRPr lang="en-US"/>
                </a:p>
              </p:txBody>
            </p:sp>
            <p:sp>
              <p:nvSpPr>
                <p:cNvPr id="7680" name="Oval 272"/>
                <p:cNvSpPr>
                  <a:spLocks noChangeArrowheads="1"/>
                </p:cNvSpPr>
                <p:nvPr/>
              </p:nvSpPr>
              <p:spPr bwMode="auto">
                <a:xfrm rot="-7920000">
                  <a:off x="2115" y="3177"/>
                  <a:ext cx="64" cy="59"/>
                </a:xfrm>
                <a:prstGeom prst="ellipse">
                  <a:avLst/>
                </a:prstGeom>
                <a:solidFill>
                  <a:srgbClr val="FFFFFF"/>
                </a:solidFill>
                <a:ln w="9525">
                  <a:noFill/>
                  <a:round/>
                  <a:headEnd/>
                  <a:tailEnd/>
                </a:ln>
              </p:spPr>
              <p:txBody>
                <a:bodyPr wrap="none" anchor="ctr"/>
                <a:lstStyle/>
                <a:p>
                  <a:endParaRPr lang="en-US"/>
                </a:p>
              </p:txBody>
            </p:sp>
            <p:sp>
              <p:nvSpPr>
                <p:cNvPr id="7681" name="Oval 273"/>
                <p:cNvSpPr>
                  <a:spLocks noChangeArrowheads="1"/>
                </p:cNvSpPr>
                <p:nvPr/>
              </p:nvSpPr>
              <p:spPr bwMode="auto">
                <a:xfrm rot="-7920000">
                  <a:off x="2165" y="3171"/>
                  <a:ext cx="59" cy="54"/>
                </a:xfrm>
                <a:prstGeom prst="ellipse">
                  <a:avLst/>
                </a:prstGeom>
                <a:solidFill>
                  <a:srgbClr val="FFFFFF"/>
                </a:solidFill>
                <a:ln w="9525">
                  <a:noFill/>
                  <a:round/>
                  <a:headEnd/>
                  <a:tailEnd/>
                </a:ln>
              </p:spPr>
              <p:txBody>
                <a:bodyPr wrap="none" anchor="ctr"/>
                <a:lstStyle/>
                <a:p>
                  <a:endParaRPr lang="en-US"/>
                </a:p>
              </p:txBody>
            </p:sp>
            <p:sp>
              <p:nvSpPr>
                <p:cNvPr id="7682" name="Oval 274"/>
                <p:cNvSpPr>
                  <a:spLocks noChangeArrowheads="1"/>
                </p:cNvSpPr>
                <p:nvPr/>
              </p:nvSpPr>
              <p:spPr bwMode="auto">
                <a:xfrm rot="-7920000">
                  <a:off x="2121" y="3129"/>
                  <a:ext cx="71" cy="67"/>
                </a:xfrm>
                <a:prstGeom prst="ellipse">
                  <a:avLst/>
                </a:prstGeom>
                <a:solidFill>
                  <a:srgbClr val="FFFFFF"/>
                </a:solidFill>
                <a:ln w="9525">
                  <a:noFill/>
                  <a:round/>
                  <a:headEnd/>
                  <a:tailEnd/>
                </a:ln>
              </p:spPr>
              <p:txBody>
                <a:bodyPr wrap="none" anchor="ctr"/>
                <a:lstStyle/>
                <a:p>
                  <a:endParaRPr lang="en-US"/>
                </a:p>
              </p:txBody>
            </p:sp>
          </p:grpSp>
          <p:grpSp>
            <p:nvGrpSpPr>
              <p:cNvPr id="7672" name="Group 275"/>
              <p:cNvGrpSpPr>
                <a:grpSpLocks/>
              </p:cNvGrpSpPr>
              <p:nvPr/>
            </p:nvGrpSpPr>
            <p:grpSpPr bwMode="auto">
              <a:xfrm>
                <a:off x="2139" y="3204"/>
                <a:ext cx="94" cy="70"/>
                <a:chOff x="2139" y="3204"/>
                <a:chExt cx="94" cy="70"/>
              </a:xfrm>
            </p:grpSpPr>
            <p:sp>
              <p:nvSpPr>
                <p:cNvPr id="7673" name="Freeform 276"/>
                <p:cNvSpPr>
                  <a:spLocks/>
                </p:cNvSpPr>
                <p:nvPr/>
              </p:nvSpPr>
              <p:spPr bwMode="auto">
                <a:xfrm>
                  <a:off x="2139" y="3248"/>
                  <a:ext cx="94" cy="26"/>
                </a:xfrm>
                <a:custGeom>
                  <a:avLst/>
                  <a:gdLst>
                    <a:gd name="T0" fmla="*/ 93 w 94"/>
                    <a:gd name="T1" fmla="*/ 13 h 26"/>
                    <a:gd name="T2" fmla="*/ 0 w 94"/>
                    <a:gd name="T3" fmla="*/ 25 h 26"/>
                    <a:gd name="T4" fmla="*/ 0 w 94"/>
                    <a:gd name="T5" fmla="*/ 18 h 26"/>
                    <a:gd name="T6" fmla="*/ 42 w 94"/>
                    <a:gd name="T7" fmla="*/ 16 h 26"/>
                    <a:gd name="T8" fmla="*/ 40 w 94"/>
                    <a:gd name="T9" fmla="*/ 0 h 26"/>
                    <a:gd name="T10" fmla="*/ 43 w 94"/>
                    <a:gd name="T11" fmla="*/ 0 h 26"/>
                    <a:gd name="T12" fmla="*/ 46 w 94"/>
                    <a:gd name="T13" fmla="*/ 16 h 26"/>
                    <a:gd name="T14" fmla="*/ 93 w 94"/>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26"/>
                    <a:gd name="T26" fmla="*/ 94 w 9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6">
                      <a:moveTo>
                        <a:pt x="93" y="13"/>
                      </a:moveTo>
                      <a:lnTo>
                        <a:pt x="0" y="25"/>
                      </a:lnTo>
                      <a:lnTo>
                        <a:pt x="0" y="18"/>
                      </a:lnTo>
                      <a:lnTo>
                        <a:pt x="42" y="16"/>
                      </a:lnTo>
                      <a:lnTo>
                        <a:pt x="40" y="0"/>
                      </a:lnTo>
                      <a:lnTo>
                        <a:pt x="43" y="0"/>
                      </a:lnTo>
                      <a:lnTo>
                        <a:pt x="46" y="16"/>
                      </a:lnTo>
                      <a:lnTo>
                        <a:pt x="93" y="13"/>
                      </a:lnTo>
                    </a:path>
                  </a:pathLst>
                </a:custGeom>
                <a:solidFill>
                  <a:srgbClr val="008000"/>
                </a:solidFill>
                <a:ln w="9525" cap="rnd">
                  <a:noFill/>
                  <a:round/>
                  <a:headEnd/>
                  <a:tailEnd/>
                </a:ln>
              </p:spPr>
              <p:txBody>
                <a:bodyPr/>
                <a:lstStyle/>
                <a:p>
                  <a:endParaRPr lang="en-US"/>
                </a:p>
              </p:txBody>
            </p:sp>
            <p:grpSp>
              <p:nvGrpSpPr>
                <p:cNvPr id="7674" name="Group 277"/>
                <p:cNvGrpSpPr>
                  <a:grpSpLocks/>
                </p:cNvGrpSpPr>
                <p:nvPr/>
              </p:nvGrpSpPr>
              <p:grpSpPr bwMode="auto">
                <a:xfrm>
                  <a:off x="2158" y="3204"/>
                  <a:ext cx="42" cy="45"/>
                  <a:chOff x="2158" y="3204"/>
                  <a:chExt cx="42" cy="45"/>
                </a:xfrm>
              </p:grpSpPr>
              <p:sp>
                <p:nvSpPr>
                  <p:cNvPr id="7675" name="Arc 278"/>
                  <p:cNvSpPr>
                    <a:spLocks/>
                  </p:cNvSpPr>
                  <p:nvPr/>
                </p:nvSpPr>
                <p:spPr bwMode="auto">
                  <a:xfrm rot="-7920000">
                    <a:off x="2156" y="3211"/>
                    <a:ext cx="37" cy="24"/>
                  </a:xfrm>
                  <a:custGeom>
                    <a:avLst/>
                    <a:gdLst>
                      <a:gd name="T0" fmla="*/ 0 w 20992"/>
                      <a:gd name="T1" fmla="*/ 0 h 16030"/>
                      <a:gd name="T2" fmla="*/ 0 w 20992"/>
                      <a:gd name="T3" fmla="*/ 0 h 16030"/>
                      <a:gd name="T4" fmla="*/ 0 w 20992"/>
                      <a:gd name="T5" fmla="*/ 0 h 16030"/>
                      <a:gd name="T6" fmla="*/ 0 60000 65536"/>
                      <a:gd name="T7" fmla="*/ 0 60000 65536"/>
                      <a:gd name="T8" fmla="*/ 0 60000 65536"/>
                      <a:gd name="T9" fmla="*/ 0 w 20992"/>
                      <a:gd name="T10" fmla="*/ 0 h 16030"/>
                      <a:gd name="T11" fmla="*/ 20992 w 20992"/>
                      <a:gd name="T12" fmla="*/ 16030 h 16030"/>
                    </a:gdLst>
                    <a:ahLst/>
                    <a:cxnLst>
                      <a:cxn ang="T6">
                        <a:pos x="T0" y="T1"/>
                      </a:cxn>
                      <a:cxn ang="T7">
                        <a:pos x="T2" y="T3"/>
                      </a:cxn>
                      <a:cxn ang="T8">
                        <a:pos x="T4" y="T5"/>
                      </a:cxn>
                    </a:cxnLst>
                    <a:rect l="T9" t="T10" r="T11" b="T12"/>
                    <a:pathLst>
                      <a:path w="20992" h="16030" fill="none" extrusionOk="0">
                        <a:moveTo>
                          <a:pt x="0" y="10941"/>
                        </a:moveTo>
                        <a:cubicBezTo>
                          <a:pt x="1022" y="6722"/>
                          <a:pt x="3292" y="2909"/>
                          <a:pt x="6514" y="0"/>
                        </a:cubicBezTo>
                      </a:path>
                      <a:path w="20992" h="16030" stroke="0" extrusionOk="0">
                        <a:moveTo>
                          <a:pt x="0" y="10941"/>
                        </a:moveTo>
                        <a:cubicBezTo>
                          <a:pt x="1022" y="6722"/>
                          <a:pt x="3292" y="2909"/>
                          <a:pt x="6514" y="0"/>
                        </a:cubicBezTo>
                        <a:lnTo>
                          <a:pt x="20992" y="16030"/>
                        </a:lnTo>
                        <a:close/>
                      </a:path>
                    </a:pathLst>
                  </a:custGeom>
                  <a:solidFill>
                    <a:srgbClr val="008000"/>
                  </a:solidFill>
                  <a:ln w="9525" cap="rnd">
                    <a:noFill/>
                    <a:round/>
                    <a:headEnd/>
                    <a:tailEnd/>
                  </a:ln>
                </p:spPr>
                <p:txBody>
                  <a:bodyPr wrap="none" anchor="ctr"/>
                  <a:lstStyle/>
                  <a:p>
                    <a:endParaRPr lang="en-US"/>
                  </a:p>
                </p:txBody>
              </p:sp>
              <p:sp>
                <p:nvSpPr>
                  <p:cNvPr id="7676" name="Arc 279"/>
                  <p:cNvSpPr>
                    <a:spLocks/>
                  </p:cNvSpPr>
                  <p:nvPr/>
                </p:nvSpPr>
                <p:spPr bwMode="auto">
                  <a:xfrm rot="-7920000">
                    <a:off x="2158" y="3208"/>
                    <a:ext cx="41" cy="42"/>
                  </a:xfrm>
                  <a:custGeom>
                    <a:avLst/>
                    <a:gdLst>
                      <a:gd name="T0" fmla="*/ 0 w 39671"/>
                      <a:gd name="T1" fmla="*/ 0 h 43177"/>
                      <a:gd name="T2" fmla="*/ 0 w 39671"/>
                      <a:gd name="T3" fmla="*/ 0 h 43177"/>
                      <a:gd name="T4" fmla="*/ 0 w 39671"/>
                      <a:gd name="T5" fmla="*/ 0 h 43177"/>
                      <a:gd name="T6" fmla="*/ 0 60000 65536"/>
                      <a:gd name="T7" fmla="*/ 0 60000 65536"/>
                      <a:gd name="T8" fmla="*/ 0 60000 65536"/>
                      <a:gd name="T9" fmla="*/ 0 w 39671"/>
                      <a:gd name="T10" fmla="*/ 0 h 43177"/>
                      <a:gd name="T11" fmla="*/ 39671 w 39671"/>
                      <a:gd name="T12" fmla="*/ 43177 h 43177"/>
                    </a:gdLst>
                    <a:ahLst/>
                    <a:cxnLst>
                      <a:cxn ang="T6">
                        <a:pos x="T0" y="T1"/>
                      </a:cxn>
                      <a:cxn ang="T7">
                        <a:pos x="T2" y="T3"/>
                      </a:cxn>
                      <a:cxn ang="T8">
                        <a:pos x="T4" y="T5"/>
                      </a:cxn>
                    </a:cxnLst>
                    <a:rect l="T9" t="T10" r="T11" b="T12"/>
                    <a:pathLst>
                      <a:path w="39671" h="43177" fill="none" extrusionOk="0">
                        <a:moveTo>
                          <a:pt x="20593" y="43176"/>
                        </a:moveTo>
                        <a:cubicBezTo>
                          <a:pt x="9067" y="42638"/>
                          <a:pt x="0" y="33137"/>
                          <a:pt x="0" y="21600"/>
                        </a:cubicBezTo>
                        <a:cubicBezTo>
                          <a:pt x="0" y="9670"/>
                          <a:pt x="9670" y="0"/>
                          <a:pt x="21600" y="0"/>
                        </a:cubicBezTo>
                        <a:cubicBezTo>
                          <a:pt x="28885" y="-1"/>
                          <a:pt x="35680" y="3672"/>
                          <a:pt x="39671" y="9767"/>
                        </a:cubicBezTo>
                      </a:path>
                      <a:path w="39671" h="43177" stroke="0" extrusionOk="0">
                        <a:moveTo>
                          <a:pt x="20593" y="43176"/>
                        </a:moveTo>
                        <a:cubicBezTo>
                          <a:pt x="9067" y="42638"/>
                          <a:pt x="0" y="33137"/>
                          <a:pt x="0" y="21600"/>
                        </a:cubicBezTo>
                        <a:cubicBezTo>
                          <a:pt x="0" y="9670"/>
                          <a:pt x="9670" y="0"/>
                          <a:pt x="21600" y="0"/>
                        </a:cubicBezTo>
                        <a:cubicBezTo>
                          <a:pt x="28885" y="-1"/>
                          <a:pt x="35680" y="3672"/>
                          <a:pt x="39671" y="9767"/>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8" name="Group 280"/>
            <p:cNvGrpSpPr>
              <a:grpSpLocks/>
            </p:cNvGrpSpPr>
            <p:nvPr/>
          </p:nvGrpSpPr>
          <p:grpSpPr bwMode="auto">
            <a:xfrm>
              <a:off x="1914" y="3225"/>
              <a:ext cx="134" cy="114"/>
              <a:chOff x="1914" y="3225"/>
              <a:chExt cx="134" cy="114"/>
            </a:xfrm>
          </p:grpSpPr>
          <p:grpSp>
            <p:nvGrpSpPr>
              <p:cNvPr id="7655" name="Group 281"/>
              <p:cNvGrpSpPr>
                <a:grpSpLocks/>
              </p:cNvGrpSpPr>
              <p:nvPr/>
            </p:nvGrpSpPr>
            <p:grpSpPr bwMode="auto">
              <a:xfrm>
                <a:off x="1914" y="3228"/>
                <a:ext cx="134" cy="84"/>
                <a:chOff x="1914" y="3228"/>
                <a:chExt cx="134" cy="84"/>
              </a:xfrm>
            </p:grpSpPr>
            <p:sp>
              <p:nvSpPr>
                <p:cNvPr id="7668" name="Freeform 282"/>
                <p:cNvSpPr>
                  <a:spLocks/>
                </p:cNvSpPr>
                <p:nvPr/>
              </p:nvSpPr>
              <p:spPr bwMode="auto">
                <a:xfrm>
                  <a:off x="1914" y="3271"/>
                  <a:ext cx="68" cy="41"/>
                </a:xfrm>
                <a:custGeom>
                  <a:avLst/>
                  <a:gdLst>
                    <a:gd name="T0" fmla="*/ 56 w 68"/>
                    <a:gd name="T1" fmla="*/ 40 h 41"/>
                    <a:gd name="T2" fmla="*/ 48 w 68"/>
                    <a:gd name="T3" fmla="*/ 40 h 41"/>
                    <a:gd name="T4" fmla="*/ 44 w 68"/>
                    <a:gd name="T5" fmla="*/ 40 h 41"/>
                    <a:gd name="T6" fmla="*/ 40 w 68"/>
                    <a:gd name="T7" fmla="*/ 40 h 41"/>
                    <a:gd name="T8" fmla="*/ 36 w 68"/>
                    <a:gd name="T9" fmla="*/ 37 h 41"/>
                    <a:gd name="T10" fmla="*/ 34 w 68"/>
                    <a:gd name="T11" fmla="*/ 36 h 41"/>
                    <a:gd name="T12" fmla="*/ 30 w 68"/>
                    <a:gd name="T13" fmla="*/ 36 h 41"/>
                    <a:gd name="T14" fmla="*/ 26 w 68"/>
                    <a:gd name="T15" fmla="*/ 34 h 41"/>
                    <a:gd name="T16" fmla="*/ 21 w 68"/>
                    <a:gd name="T17" fmla="*/ 32 h 41"/>
                    <a:gd name="T18" fmla="*/ 17 w 68"/>
                    <a:gd name="T19" fmla="*/ 28 h 41"/>
                    <a:gd name="T20" fmla="*/ 13 w 68"/>
                    <a:gd name="T21" fmla="*/ 25 h 41"/>
                    <a:gd name="T22" fmla="*/ 10 w 68"/>
                    <a:gd name="T23" fmla="*/ 23 h 41"/>
                    <a:gd name="T24" fmla="*/ 3 w 68"/>
                    <a:gd name="T25" fmla="*/ 15 h 41"/>
                    <a:gd name="T26" fmla="*/ 0 w 68"/>
                    <a:gd name="T27" fmla="*/ 13 h 41"/>
                    <a:gd name="T28" fmla="*/ 8 w 68"/>
                    <a:gd name="T29" fmla="*/ 8 h 41"/>
                    <a:gd name="T30" fmla="*/ 12 w 68"/>
                    <a:gd name="T31" fmla="*/ 6 h 41"/>
                    <a:gd name="T32" fmla="*/ 16 w 68"/>
                    <a:gd name="T33" fmla="*/ 5 h 41"/>
                    <a:gd name="T34" fmla="*/ 20 w 68"/>
                    <a:gd name="T35" fmla="*/ 4 h 41"/>
                    <a:gd name="T36" fmla="*/ 25 w 68"/>
                    <a:gd name="T37" fmla="*/ 3 h 41"/>
                    <a:gd name="T38" fmla="*/ 29 w 68"/>
                    <a:gd name="T39" fmla="*/ 2 h 41"/>
                    <a:gd name="T40" fmla="*/ 34 w 68"/>
                    <a:gd name="T41" fmla="*/ 1 h 41"/>
                    <a:gd name="T42" fmla="*/ 42 w 68"/>
                    <a:gd name="T43" fmla="*/ 0 h 41"/>
                    <a:gd name="T44" fmla="*/ 50 w 68"/>
                    <a:gd name="T45" fmla="*/ 0 h 41"/>
                    <a:gd name="T46" fmla="*/ 58 w 68"/>
                    <a:gd name="T47" fmla="*/ 3 h 41"/>
                    <a:gd name="T48" fmla="*/ 67 w 68"/>
                    <a:gd name="T49" fmla="*/ 7 h 41"/>
                    <a:gd name="T50" fmla="*/ 56 w 68"/>
                    <a:gd name="T51" fmla="*/ 4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1"/>
                    <a:gd name="T80" fmla="*/ 68 w 6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1">
                      <a:moveTo>
                        <a:pt x="56" y="40"/>
                      </a:moveTo>
                      <a:lnTo>
                        <a:pt x="48" y="40"/>
                      </a:lnTo>
                      <a:lnTo>
                        <a:pt x="44" y="40"/>
                      </a:lnTo>
                      <a:lnTo>
                        <a:pt x="40" y="40"/>
                      </a:lnTo>
                      <a:lnTo>
                        <a:pt x="36" y="37"/>
                      </a:lnTo>
                      <a:lnTo>
                        <a:pt x="34" y="36"/>
                      </a:lnTo>
                      <a:lnTo>
                        <a:pt x="30" y="36"/>
                      </a:lnTo>
                      <a:lnTo>
                        <a:pt x="26" y="34"/>
                      </a:lnTo>
                      <a:lnTo>
                        <a:pt x="21" y="32"/>
                      </a:lnTo>
                      <a:lnTo>
                        <a:pt x="17" y="28"/>
                      </a:lnTo>
                      <a:lnTo>
                        <a:pt x="13" y="25"/>
                      </a:lnTo>
                      <a:lnTo>
                        <a:pt x="10" y="23"/>
                      </a:lnTo>
                      <a:lnTo>
                        <a:pt x="3" y="15"/>
                      </a:lnTo>
                      <a:lnTo>
                        <a:pt x="0" y="13"/>
                      </a:lnTo>
                      <a:lnTo>
                        <a:pt x="8" y="8"/>
                      </a:lnTo>
                      <a:lnTo>
                        <a:pt x="12" y="6"/>
                      </a:lnTo>
                      <a:lnTo>
                        <a:pt x="16" y="5"/>
                      </a:lnTo>
                      <a:lnTo>
                        <a:pt x="20" y="4"/>
                      </a:lnTo>
                      <a:lnTo>
                        <a:pt x="25" y="3"/>
                      </a:lnTo>
                      <a:lnTo>
                        <a:pt x="29" y="2"/>
                      </a:lnTo>
                      <a:lnTo>
                        <a:pt x="34" y="1"/>
                      </a:lnTo>
                      <a:lnTo>
                        <a:pt x="42" y="0"/>
                      </a:lnTo>
                      <a:lnTo>
                        <a:pt x="50" y="0"/>
                      </a:lnTo>
                      <a:lnTo>
                        <a:pt x="58" y="3"/>
                      </a:lnTo>
                      <a:lnTo>
                        <a:pt x="67" y="7"/>
                      </a:lnTo>
                      <a:lnTo>
                        <a:pt x="56" y="4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69" name="Freeform 283"/>
                <p:cNvSpPr>
                  <a:spLocks/>
                </p:cNvSpPr>
                <p:nvPr/>
              </p:nvSpPr>
              <p:spPr bwMode="auto">
                <a:xfrm>
                  <a:off x="1985" y="3228"/>
                  <a:ext cx="63" cy="63"/>
                </a:xfrm>
                <a:custGeom>
                  <a:avLst/>
                  <a:gdLst>
                    <a:gd name="T0" fmla="*/ 38 w 63"/>
                    <a:gd name="T1" fmla="*/ 62 h 63"/>
                    <a:gd name="T2" fmla="*/ 43 w 63"/>
                    <a:gd name="T3" fmla="*/ 58 h 63"/>
                    <a:gd name="T4" fmla="*/ 45 w 63"/>
                    <a:gd name="T5" fmla="*/ 56 h 63"/>
                    <a:gd name="T6" fmla="*/ 50 w 63"/>
                    <a:gd name="T7" fmla="*/ 51 h 63"/>
                    <a:gd name="T8" fmla="*/ 52 w 63"/>
                    <a:gd name="T9" fmla="*/ 49 h 63"/>
                    <a:gd name="T10" fmla="*/ 55 w 63"/>
                    <a:gd name="T11" fmla="*/ 47 h 63"/>
                    <a:gd name="T12" fmla="*/ 58 w 63"/>
                    <a:gd name="T13" fmla="*/ 42 h 63"/>
                    <a:gd name="T14" fmla="*/ 58 w 63"/>
                    <a:gd name="T15" fmla="*/ 39 h 63"/>
                    <a:gd name="T16" fmla="*/ 59 w 63"/>
                    <a:gd name="T17" fmla="*/ 34 h 63"/>
                    <a:gd name="T18" fmla="*/ 62 w 63"/>
                    <a:gd name="T19" fmla="*/ 29 h 63"/>
                    <a:gd name="T20" fmla="*/ 62 w 63"/>
                    <a:gd name="T21" fmla="*/ 25 h 63"/>
                    <a:gd name="T22" fmla="*/ 62 w 63"/>
                    <a:gd name="T23" fmla="*/ 17 h 63"/>
                    <a:gd name="T24" fmla="*/ 53 w 63"/>
                    <a:gd name="T25" fmla="*/ 20 h 63"/>
                    <a:gd name="T26" fmla="*/ 50 w 63"/>
                    <a:gd name="T27" fmla="*/ 21 h 63"/>
                    <a:gd name="T28" fmla="*/ 45 w 63"/>
                    <a:gd name="T29" fmla="*/ 24 h 63"/>
                    <a:gd name="T30" fmla="*/ 42 w 63"/>
                    <a:gd name="T31" fmla="*/ 25 h 63"/>
                    <a:gd name="T32" fmla="*/ 38 w 63"/>
                    <a:gd name="T33" fmla="*/ 27 h 63"/>
                    <a:gd name="T34" fmla="*/ 34 w 63"/>
                    <a:gd name="T35" fmla="*/ 29 h 63"/>
                    <a:gd name="T36" fmla="*/ 32 w 63"/>
                    <a:gd name="T37" fmla="*/ 32 h 63"/>
                    <a:gd name="T38" fmla="*/ 28 w 63"/>
                    <a:gd name="T39" fmla="*/ 34 h 63"/>
                    <a:gd name="T40" fmla="*/ 34 w 63"/>
                    <a:gd name="T41" fmla="*/ 27 h 63"/>
                    <a:gd name="T42" fmla="*/ 35 w 63"/>
                    <a:gd name="T43" fmla="*/ 24 h 63"/>
                    <a:gd name="T44" fmla="*/ 37 w 63"/>
                    <a:gd name="T45" fmla="*/ 20 h 63"/>
                    <a:gd name="T46" fmla="*/ 37 w 63"/>
                    <a:gd name="T47" fmla="*/ 17 h 63"/>
                    <a:gd name="T48" fmla="*/ 37 w 63"/>
                    <a:gd name="T49" fmla="*/ 11 h 63"/>
                    <a:gd name="T50" fmla="*/ 37 w 63"/>
                    <a:gd name="T51" fmla="*/ 6 h 63"/>
                    <a:gd name="T52" fmla="*/ 35 w 63"/>
                    <a:gd name="T53" fmla="*/ 0 h 63"/>
                    <a:gd name="T54" fmla="*/ 31 w 63"/>
                    <a:gd name="T55" fmla="*/ 2 h 63"/>
                    <a:gd name="T56" fmla="*/ 26 w 63"/>
                    <a:gd name="T57" fmla="*/ 5 h 63"/>
                    <a:gd name="T58" fmla="*/ 22 w 63"/>
                    <a:gd name="T59" fmla="*/ 6 h 63"/>
                    <a:gd name="T60" fmla="*/ 19 w 63"/>
                    <a:gd name="T61" fmla="*/ 9 h 63"/>
                    <a:gd name="T62" fmla="*/ 16 w 63"/>
                    <a:gd name="T63" fmla="*/ 11 h 63"/>
                    <a:gd name="T64" fmla="*/ 11 w 63"/>
                    <a:gd name="T65" fmla="*/ 14 h 63"/>
                    <a:gd name="T66" fmla="*/ 0 w 63"/>
                    <a:gd name="T67" fmla="*/ 24 h 63"/>
                    <a:gd name="T68" fmla="*/ 38 w 63"/>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3"/>
                    <a:gd name="T107" fmla="*/ 63 w 6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3">
                      <a:moveTo>
                        <a:pt x="38" y="62"/>
                      </a:moveTo>
                      <a:lnTo>
                        <a:pt x="43" y="58"/>
                      </a:lnTo>
                      <a:lnTo>
                        <a:pt x="45" y="56"/>
                      </a:lnTo>
                      <a:lnTo>
                        <a:pt x="50" y="51"/>
                      </a:lnTo>
                      <a:lnTo>
                        <a:pt x="52" y="49"/>
                      </a:lnTo>
                      <a:lnTo>
                        <a:pt x="55" y="47"/>
                      </a:lnTo>
                      <a:lnTo>
                        <a:pt x="58" y="42"/>
                      </a:lnTo>
                      <a:lnTo>
                        <a:pt x="58" y="39"/>
                      </a:lnTo>
                      <a:lnTo>
                        <a:pt x="59" y="34"/>
                      </a:lnTo>
                      <a:lnTo>
                        <a:pt x="62" y="29"/>
                      </a:lnTo>
                      <a:lnTo>
                        <a:pt x="62" y="25"/>
                      </a:lnTo>
                      <a:lnTo>
                        <a:pt x="62" y="17"/>
                      </a:lnTo>
                      <a:lnTo>
                        <a:pt x="53" y="20"/>
                      </a:lnTo>
                      <a:lnTo>
                        <a:pt x="50" y="21"/>
                      </a:lnTo>
                      <a:lnTo>
                        <a:pt x="45" y="24"/>
                      </a:lnTo>
                      <a:lnTo>
                        <a:pt x="42" y="25"/>
                      </a:lnTo>
                      <a:lnTo>
                        <a:pt x="38" y="27"/>
                      </a:lnTo>
                      <a:lnTo>
                        <a:pt x="34" y="29"/>
                      </a:lnTo>
                      <a:lnTo>
                        <a:pt x="32" y="32"/>
                      </a:lnTo>
                      <a:lnTo>
                        <a:pt x="28" y="34"/>
                      </a:lnTo>
                      <a:lnTo>
                        <a:pt x="34" y="27"/>
                      </a:lnTo>
                      <a:lnTo>
                        <a:pt x="35" y="24"/>
                      </a:lnTo>
                      <a:lnTo>
                        <a:pt x="37" y="20"/>
                      </a:lnTo>
                      <a:lnTo>
                        <a:pt x="37" y="17"/>
                      </a:lnTo>
                      <a:lnTo>
                        <a:pt x="37" y="11"/>
                      </a:lnTo>
                      <a:lnTo>
                        <a:pt x="37" y="6"/>
                      </a:lnTo>
                      <a:lnTo>
                        <a:pt x="35" y="0"/>
                      </a:lnTo>
                      <a:lnTo>
                        <a:pt x="31" y="2"/>
                      </a:lnTo>
                      <a:lnTo>
                        <a:pt x="26" y="5"/>
                      </a:lnTo>
                      <a:lnTo>
                        <a:pt x="22" y="6"/>
                      </a:lnTo>
                      <a:lnTo>
                        <a:pt x="19" y="9"/>
                      </a:lnTo>
                      <a:lnTo>
                        <a:pt x="16" y="11"/>
                      </a:lnTo>
                      <a:lnTo>
                        <a:pt x="11" y="14"/>
                      </a:lnTo>
                      <a:lnTo>
                        <a:pt x="0" y="24"/>
                      </a:lnTo>
                      <a:lnTo>
                        <a:pt x="38"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656" name="Group 284"/>
              <p:cNvGrpSpPr>
                <a:grpSpLocks/>
              </p:cNvGrpSpPr>
              <p:nvPr/>
            </p:nvGrpSpPr>
            <p:grpSpPr bwMode="auto">
              <a:xfrm>
                <a:off x="1944" y="3225"/>
                <a:ext cx="86" cy="89"/>
                <a:chOff x="1944" y="3225"/>
                <a:chExt cx="86" cy="89"/>
              </a:xfrm>
            </p:grpSpPr>
            <p:sp>
              <p:nvSpPr>
                <p:cNvPr id="7662" name="Oval 285"/>
                <p:cNvSpPr>
                  <a:spLocks noChangeArrowheads="1"/>
                </p:cNvSpPr>
                <p:nvPr/>
              </p:nvSpPr>
              <p:spPr bwMode="auto">
                <a:xfrm rot="-7920000">
                  <a:off x="1946" y="3225"/>
                  <a:ext cx="60" cy="59"/>
                </a:xfrm>
                <a:prstGeom prst="ellipse">
                  <a:avLst/>
                </a:prstGeom>
                <a:solidFill>
                  <a:srgbClr val="000000"/>
                </a:solidFill>
                <a:ln w="9525">
                  <a:noFill/>
                  <a:round/>
                  <a:headEnd/>
                  <a:tailEnd/>
                </a:ln>
              </p:spPr>
              <p:txBody>
                <a:bodyPr wrap="none" anchor="ctr"/>
                <a:lstStyle/>
                <a:p>
                  <a:endParaRPr lang="en-US"/>
                </a:p>
              </p:txBody>
            </p:sp>
            <p:sp>
              <p:nvSpPr>
                <p:cNvPr id="7663" name="Oval 286"/>
                <p:cNvSpPr>
                  <a:spLocks noChangeArrowheads="1"/>
                </p:cNvSpPr>
                <p:nvPr/>
              </p:nvSpPr>
              <p:spPr bwMode="auto">
                <a:xfrm rot="-7920000">
                  <a:off x="1941" y="3261"/>
                  <a:ext cx="56" cy="50"/>
                </a:xfrm>
                <a:prstGeom prst="ellipse">
                  <a:avLst/>
                </a:prstGeom>
                <a:solidFill>
                  <a:srgbClr val="000000"/>
                </a:solidFill>
                <a:ln w="9525">
                  <a:noFill/>
                  <a:round/>
                  <a:headEnd/>
                  <a:tailEnd/>
                </a:ln>
              </p:spPr>
              <p:txBody>
                <a:bodyPr wrap="none" anchor="ctr"/>
                <a:lstStyle/>
                <a:p>
                  <a:endParaRPr lang="en-US"/>
                </a:p>
              </p:txBody>
            </p:sp>
            <p:sp>
              <p:nvSpPr>
                <p:cNvPr id="7664" name="Oval 287"/>
                <p:cNvSpPr>
                  <a:spLocks noChangeArrowheads="1"/>
                </p:cNvSpPr>
                <p:nvPr/>
              </p:nvSpPr>
              <p:spPr bwMode="auto">
                <a:xfrm rot="-7920000">
                  <a:off x="1980" y="3258"/>
                  <a:ext cx="53" cy="46"/>
                </a:xfrm>
                <a:prstGeom prst="ellipse">
                  <a:avLst/>
                </a:prstGeom>
                <a:solidFill>
                  <a:srgbClr val="000000"/>
                </a:solidFill>
                <a:ln w="9525">
                  <a:noFill/>
                  <a:round/>
                  <a:headEnd/>
                  <a:tailEnd/>
                </a:ln>
              </p:spPr>
              <p:txBody>
                <a:bodyPr wrap="none" anchor="ctr"/>
                <a:lstStyle/>
                <a:p>
                  <a:endParaRPr lang="en-US"/>
                </a:p>
              </p:txBody>
            </p:sp>
            <p:sp>
              <p:nvSpPr>
                <p:cNvPr id="7665" name="Oval 288"/>
                <p:cNvSpPr>
                  <a:spLocks noChangeArrowheads="1"/>
                </p:cNvSpPr>
                <p:nvPr/>
              </p:nvSpPr>
              <p:spPr bwMode="auto">
                <a:xfrm rot="-7920000">
                  <a:off x="1946" y="3265"/>
                  <a:ext cx="47" cy="44"/>
                </a:xfrm>
                <a:prstGeom prst="ellipse">
                  <a:avLst/>
                </a:prstGeom>
                <a:solidFill>
                  <a:srgbClr val="FFFFFF"/>
                </a:solidFill>
                <a:ln w="9525">
                  <a:noFill/>
                  <a:round/>
                  <a:headEnd/>
                  <a:tailEnd/>
                </a:ln>
              </p:spPr>
              <p:txBody>
                <a:bodyPr wrap="none" anchor="ctr"/>
                <a:lstStyle/>
                <a:p>
                  <a:endParaRPr lang="en-US"/>
                </a:p>
              </p:txBody>
            </p:sp>
            <p:sp>
              <p:nvSpPr>
                <p:cNvPr id="7666" name="Oval 289"/>
                <p:cNvSpPr>
                  <a:spLocks noChangeArrowheads="1"/>
                </p:cNvSpPr>
                <p:nvPr/>
              </p:nvSpPr>
              <p:spPr bwMode="auto">
                <a:xfrm rot="-7920000">
                  <a:off x="1982" y="3260"/>
                  <a:ext cx="44" cy="41"/>
                </a:xfrm>
                <a:prstGeom prst="ellipse">
                  <a:avLst/>
                </a:prstGeom>
                <a:solidFill>
                  <a:srgbClr val="FFFFFF"/>
                </a:solidFill>
                <a:ln w="9525">
                  <a:noFill/>
                  <a:round/>
                  <a:headEnd/>
                  <a:tailEnd/>
                </a:ln>
              </p:spPr>
              <p:txBody>
                <a:bodyPr wrap="none" anchor="ctr"/>
                <a:lstStyle/>
                <a:p>
                  <a:endParaRPr lang="en-US"/>
                </a:p>
              </p:txBody>
            </p:sp>
            <p:sp>
              <p:nvSpPr>
                <p:cNvPr id="7667" name="Oval 290"/>
                <p:cNvSpPr>
                  <a:spLocks noChangeArrowheads="1"/>
                </p:cNvSpPr>
                <p:nvPr/>
              </p:nvSpPr>
              <p:spPr bwMode="auto">
                <a:xfrm rot="-7920000">
                  <a:off x="1949" y="3229"/>
                  <a:ext cx="55" cy="50"/>
                </a:xfrm>
                <a:prstGeom prst="ellipse">
                  <a:avLst/>
                </a:prstGeom>
                <a:solidFill>
                  <a:srgbClr val="FFFFFF"/>
                </a:solidFill>
                <a:ln w="9525">
                  <a:noFill/>
                  <a:round/>
                  <a:headEnd/>
                  <a:tailEnd/>
                </a:ln>
              </p:spPr>
              <p:txBody>
                <a:bodyPr wrap="none" anchor="ctr"/>
                <a:lstStyle/>
                <a:p>
                  <a:endParaRPr lang="en-US"/>
                </a:p>
              </p:txBody>
            </p:sp>
          </p:grpSp>
          <p:grpSp>
            <p:nvGrpSpPr>
              <p:cNvPr id="7657" name="Group 291"/>
              <p:cNvGrpSpPr>
                <a:grpSpLocks/>
              </p:cNvGrpSpPr>
              <p:nvPr/>
            </p:nvGrpSpPr>
            <p:grpSpPr bwMode="auto">
              <a:xfrm>
                <a:off x="1965" y="3286"/>
                <a:ext cx="70" cy="53"/>
                <a:chOff x="1965" y="3286"/>
                <a:chExt cx="70" cy="53"/>
              </a:xfrm>
            </p:grpSpPr>
            <p:sp>
              <p:nvSpPr>
                <p:cNvPr id="7658" name="Freeform 292"/>
                <p:cNvSpPr>
                  <a:spLocks/>
                </p:cNvSpPr>
                <p:nvPr/>
              </p:nvSpPr>
              <p:spPr bwMode="auto">
                <a:xfrm>
                  <a:off x="1965" y="3319"/>
                  <a:ext cx="70" cy="20"/>
                </a:xfrm>
                <a:custGeom>
                  <a:avLst/>
                  <a:gdLst>
                    <a:gd name="T0" fmla="*/ 69 w 70"/>
                    <a:gd name="T1" fmla="*/ 10 h 20"/>
                    <a:gd name="T2" fmla="*/ 0 w 70"/>
                    <a:gd name="T3" fmla="*/ 19 h 20"/>
                    <a:gd name="T4" fmla="*/ 0 w 70"/>
                    <a:gd name="T5" fmla="*/ 14 h 20"/>
                    <a:gd name="T6" fmla="*/ 31 w 70"/>
                    <a:gd name="T7" fmla="*/ 12 h 20"/>
                    <a:gd name="T8" fmla="*/ 30 w 70"/>
                    <a:gd name="T9" fmla="*/ 0 h 20"/>
                    <a:gd name="T10" fmla="*/ 32 w 70"/>
                    <a:gd name="T11" fmla="*/ 0 h 20"/>
                    <a:gd name="T12" fmla="*/ 35 w 70"/>
                    <a:gd name="T13" fmla="*/ 12 h 20"/>
                    <a:gd name="T14" fmla="*/ 69 w 7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0"/>
                    <a:gd name="T26" fmla="*/ 70 w 7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0">
                      <a:moveTo>
                        <a:pt x="69" y="10"/>
                      </a:moveTo>
                      <a:lnTo>
                        <a:pt x="0" y="19"/>
                      </a:lnTo>
                      <a:lnTo>
                        <a:pt x="0" y="14"/>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659" name="Group 293"/>
                <p:cNvGrpSpPr>
                  <a:grpSpLocks/>
                </p:cNvGrpSpPr>
                <p:nvPr/>
              </p:nvGrpSpPr>
              <p:grpSpPr bwMode="auto">
                <a:xfrm>
                  <a:off x="1977" y="3286"/>
                  <a:ext cx="33" cy="34"/>
                  <a:chOff x="1977" y="3286"/>
                  <a:chExt cx="33" cy="34"/>
                </a:xfrm>
              </p:grpSpPr>
              <p:sp>
                <p:nvSpPr>
                  <p:cNvPr id="7660" name="Arc 294"/>
                  <p:cNvSpPr>
                    <a:spLocks/>
                  </p:cNvSpPr>
                  <p:nvPr/>
                </p:nvSpPr>
                <p:spPr bwMode="auto">
                  <a:xfrm rot="-7920000">
                    <a:off x="1977" y="3291"/>
                    <a:ext cx="28" cy="18"/>
                  </a:xfrm>
                  <a:custGeom>
                    <a:avLst/>
                    <a:gdLst>
                      <a:gd name="T0" fmla="*/ 0 w 20955"/>
                      <a:gd name="T1" fmla="*/ 0 h 15900"/>
                      <a:gd name="T2" fmla="*/ 0 w 20955"/>
                      <a:gd name="T3" fmla="*/ 0 h 15900"/>
                      <a:gd name="T4" fmla="*/ 0 w 20955"/>
                      <a:gd name="T5" fmla="*/ 0 h 15900"/>
                      <a:gd name="T6" fmla="*/ 0 60000 65536"/>
                      <a:gd name="T7" fmla="*/ 0 60000 65536"/>
                      <a:gd name="T8" fmla="*/ 0 60000 65536"/>
                      <a:gd name="T9" fmla="*/ 0 w 20955"/>
                      <a:gd name="T10" fmla="*/ 0 h 15900"/>
                      <a:gd name="T11" fmla="*/ 20955 w 20955"/>
                      <a:gd name="T12" fmla="*/ 15900 h 15900"/>
                    </a:gdLst>
                    <a:ahLst/>
                    <a:cxnLst>
                      <a:cxn ang="T6">
                        <a:pos x="T0" y="T1"/>
                      </a:cxn>
                      <a:cxn ang="T7">
                        <a:pos x="T2" y="T3"/>
                      </a:cxn>
                      <a:cxn ang="T8">
                        <a:pos x="T4" y="T5"/>
                      </a:cxn>
                    </a:cxnLst>
                    <a:rect l="T9" t="T10" r="T11" b="T12"/>
                    <a:pathLst>
                      <a:path w="20955" h="15900" fill="none" extrusionOk="0">
                        <a:moveTo>
                          <a:pt x="-1" y="10660"/>
                        </a:moveTo>
                        <a:cubicBezTo>
                          <a:pt x="1024" y="6564"/>
                          <a:pt x="3226" y="2857"/>
                          <a:pt x="6334" y="-1"/>
                        </a:cubicBezTo>
                      </a:path>
                      <a:path w="20955" h="15900" stroke="0" extrusionOk="0">
                        <a:moveTo>
                          <a:pt x="-1" y="10660"/>
                        </a:moveTo>
                        <a:cubicBezTo>
                          <a:pt x="1024" y="6564"/>
                          <a:pt x="3226" y="2857"/>
                          <a:pt x="6334" y="-1"/>
                        </a:cubicBezTo>
                        <a:lnTo>
                          <a:pt x="20955" y="15900"/>
                        </a:lnTo>
                        <a:close/>
                      </a:path>
                    </a:pathLst>
                  </a:custGeom>
                  <a:solidFill>
                    <a:srgbClr val="008000"/>
                  </a:solidFill>
                  <a:ln w="9525" cap="rnd">
                    <a:noFill/>
                    <a:round/>
                    <a:headEnd/>
                    <a:tailEnd/>
                  </a:ln>
                </p:spPr>
                <p:txBody>
                  <a:bodyPr wrap="none" anchor="ctr"/>
                  <a:lstStyle/>
                  <a:p>
                    <a:endParaRPr lang="en-US"/>
                  </a:p>
                </p:txBody>
              </p:sp>
              <p:sp>
                <p:nvSpPr>
                  <p:cNvPr id="7661" name="Arc 295"/>
                  <p:cNvSpPr>
                    <a:spLocks/>
                  </p:cNvSpPr>
                  <p:nvPr/>
                </p:nvSpPr>
                <p:spPr bwMode="auto">
                  <a:xfrm rot="-7920000">
                    <a:off x="1979" y="3288"/>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39" name="Group 296"/>
            <p:cNvGrpSpPr>
              <a:grpSpLocks/>
            </p:cNvGrpSpPr>
            <p:nvPr/>
          </p:nvGrpSpPr>
          <p:grpSpPr bwMode="auto">
            <a:xfrm>
              <a:off x="2185" y="3265"/>
              <a:ext cx="134" cy="115"/>
              <a:chOff x="2185" y="3265"/>
              <a:chExt cx="134" cy="115"/>
            </a:xfrm>
          </p:grpSpPr>
          <p:grpSp>
            <p:nvGrpSpPr>
              <p:cNvPr id="7640" name="Group 297"/>
              <p:cNvGrpSpPr>
                <a:grpSpLocks/>
              </p:cNvGrpSpPr>
              <p:nvPr/>
            </p:nvGrpSpPr>
            <p:grpSpPr bwMode="auto">
              <a:xfrm>
                <a:off x="2185" y="3269"/>
                <a:ext cx="134" cy="84"/>
                <a:chOff x="2185" y="3269"/>
                <a:chExt cx="134" cy="84"/>
              </a:xfrm>
            </p:grpSpPr>
            <p:sp>
              <p:nvSpPr>
                <p:cNvPr id="7653" name="Freeform 298"/>
                <p:cNvSpPr>
                  <a:spLocks/>
                </p:cNvSpPr>
                <p:nvPr/>
              </p:nvSpPr>
              <p:spPr bwMode="auto">
                <a:xfrm>
                  <a:off x="2185" y="3311"/>
                  <a:ext cx="68" cy="42"/>
                </a:xfrm>
                <a:custGeom>
                  <a:avLst/>
                  <a:gdLst>
                    <a:gd name="T0" fmla="*/ 56 w 68"/>
                    <a:gd name="T1" fmla="*/ 41 h 42"/>
                    <a:gd name="T2" fmla="*/ 48 w 68"/>
                    <a:gd name="T3" fmla="*/ 41 h 42"/>
                    <a:gd name="T4" fmla="*/ 44 w 68"/>
                    <a:gd name="T5" fmla="*/ 41 h 42"/>
                    <a:gd name="T6" fmla="*/ 40 w 68"/>
                    <a:gd name="T7" fmla="*/ 41 h 42"/>
                    <a:gd name="T8" fmla="*/ 36 w 68"/>
                    <a:gd name="T9" fmla="*/ 38 h 42"/>
                    <a:gd name="T10" fmla="*/ 34 w 68"/>
                    <a:gd name="T11" fmla="*/ 37 h 42"/>
                    <a:gd name="T12" fmla="*/ 30 w 68"/>
                    <a:gd name="T13" fmla="*/ 37 h 42"/>
                    <a:gd name="T14" fmla="*/ 26 w 68"/>
                    <a:gd name="T15" fmla="*/ 35 h 42"/>
                    <a:gd name="T16" fmla="*/ 21 w 68"/>
                    <a:gd name="T17" fmla="*/ 33 h 42"/>
                    <a:gd name="T18" fmla="*/ 17 w 68"/>
                    <a:gd name="T19" fmla="*/ 29 h 42"/>
                    <a:gd name="T20" fmla="*/ 13 w 68"/>
                    <a:gd name="T21" fmla="*/ 26 h 42"/>
                    <a:gd name="T22" fmla="*/ 10 w 68"/>
                    <a:gd name="T23" fmla="*/ 23 h 42"/>
                    <a:gd name="T24" fmla="*/ 3 w 68"/>
                    <a:gd name="T25" fmla="*/ 15 h 42"/>
                    <a:gd name="T26" fmla="*/ 0 w 68"/>
                    <a:gd name="T27" fmla="*/ 13 h 42"/>
                    <a:gd name="T28" fmla="*/ 8 w 68"/>
                    <a:gd name="T29" fmla="*/ 9 h 42"/>
                    <a:gd name="T30" fmla="*/ 12 w 68"/>
                    <a:gd name="T31" fmla="*/ 6 h 42"/>
                    <a:gd name="T32" fmla="*/ 16 w 68"/>
                    <a:gd name="T33" fmla="*/ 5 h 42"/>
                    <a:gd name="T34" fmla="*/ 20 w 68"/>
                    <a:gd name="T35" fmla="*/ 4 h 42"/>
                    <a:gd name="T36" fmla="*/ 25 w 68"/>
                    <a:gd name="T37" fmla="*/ 3 h 42"/>
                    <a:gd name="T38" fmla="*/ 29 w 68"/>
                    <a:gd name="T39" fmla="*/ 2 h 42"/>
                    <a:gd name="T40" fmla="*/ 34 w 68"/>
                    <a:gd name="T41" fmla="*/ 1 h 42"/>
                    <a:gd name="T42" fmla="*/ 42 w 68"/>
                    <a:gd name="T43" fmla="*/ 0 h 42"/>
                    <a:gd name="T44" fmla="*/ 50 w 68"/>
                    <a:gd name="T45" fmla="*/ 0 h 42"/>
                    <a:gd name="T46" fmla="*/ 58 w 68"/>
                    <a:gd name="T47" fmla="*/ 3 h 42"/>
                    <a:gd name="T48" fmla="*/ 67 w 68"/>
                    <a:gd name="T49" fmla="*/ 7 h 42"/>
                    <a:gd name="T50" fmla="*/ 56 w 68"/>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2"/>
                    <a:gd name="T80" fmla="*/ 68 w 68"/>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2">
                      <a:moveTo>
                        <a:pt x="56" y="41"/>
                      </a:moveTo>
                      <a:lnTo>
                        <a:pt x="48" y="41"/>
                      </a:lnTo>
                      <a:lnTo>
                        <a:pt x="44" y="41"/>
                      </a:lnTo>
                      <a:lnTo>
                        <a:pt x="40" y="41"/>
                      </a:lnTo>
                      <a:lnTo>
                        <a:pt x="36" y="38"/>
                      </a:lnTo>
                      <a:lnTo>
                        <a:pt x="34" y="37"/>
                      </a:lnTo>
                      <a:lnTo>
                        <a:pt x="30" y="37"/>
                      </a:lnTo>
                      <a:lnTo>
                        <a:pt x="26" y="35"/>
                      </a:lnTo>
                      <a:lnTo>
                        <a:pt x="21" y="33"/>
                      </a:lnTo>
                      <a:lnTo>
                        <a:pt x="17" y="29"/>
                      </a:lnTo>
                      <a:lnTo>
                        <a:pt x="13" y="26"/>
                      </a:lnTo>
                      <a:lnTo>
                        <a:pt x="10" y="23"/>
                      </a:lnTo>
                      <a:lnTo>
                        <a:pt x="3" y="15"/>
                      </a:lnTo>
                      <a:lnTo>
                        <a:pt x="0" y="13"/>
                      </a:lnTo>
                      <a:lnTo>
                        <a:pt x="8" y="9"/>
                      </a:lnTo>
                      <a:lnTo>
                        <a:pt x="12" y="6"/>
                      </a:lnTo>
                      <a:lnTo>
                        <a:pt x="16" y="5"/>
                      </a:lnTo>
                      <a:lnTo>
                        <a:pt x="20" y="4"/>
                      </a:lnTo>
                      <a:lnTo>
                        <a:pt x="25" y="3"/>
                      </a:lnTo>
                      <a:lnTo>
                        <a:pt x="29" y="2"/>
                      </a:lnTo>
                      <a:lnTo>
                        <a:pt x="34" y="1"/>
                      </a:lnTo>
                      <a:lnTo>
                        <a:pt x="42" y="0"/>
                      </a:lnTo>
                      <a:lnTo>
                        <a:pt x="50" y="0"/>
                      </a:lnTo>
                      <a:lnTo>
                        <a:pt x="58" y="3"/>
                      </a:lnTo>
                      <a:lnTo>
                        <a:pt x="67"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54" name="Freeform 299"/>
                <p:cNvSpPr>
                  <a:spLocks/>
                </p:cNvSpPr>
                <p:nvPr/>
              </p:nvSpPr>
              <p:spPr bwMode="auto">
                <a:xfrm>
                  <a:off x="2257" y="3269"/>
                  <a:ext cx="62" cy="63"/>
                </a:xfrm>
                <a:custGeom>
                  <a:avLst/>
                  <a:gdLst>
                    <a:gd name="T0" fmla="*/ 37 w 62"/>
                    <a:gd name="T1" fmla="*/ 62 h 63"/>
                    <a:gd name="T2" fmla="*/ 42 w 62"/>
                    <a:gd name="T3" fmla="*/ 58 h 63"/>
                    <a:gd name="T4" fmla="*/ 45 w 62"/>
                    <a:gd name="T5" fmla="*/ 56 h 63"/>
                    <a:gd name="T6" fmla="*/ 50 w 62"/>
                    <a:gd name="T7" fmla="*/ 51 h 63"/>
                    <a:gd name="T8" fmla="*/ 51 w 62"/>
                    <a:gd name="T9" fmla="*/ 49 h 63"/>
                    <a:gd name="T10" fmla="*/ 54 w 62"/>
                    <a:gd name="T11" fmla="*/ 47 h 63"/>
                    <a:gd name="T12" fmla="*/ 57 w 62"/>
                    <a:gd name="T13" fmla="*/ 42 h 63"/>
                    <a:gd name="T14" fmla="*/ 57 w 62"/>
                    <a:gd name="T15" fmla="*/ 39 h 63"/>
                    <a:gd name="T16" fmla="*/ 58 w 62"/>
                    <a:gd name="T17" fmla="*/ 34 h 63"/>
                    <a:gd name="T18" fmla="*/ 61 w 62"/>
                    <a:gd name="T19" fmla="*/ 29 h 63"/>
                    <a:gd name="T20" fmla="*/ 61 w 62"/>
                    <a:gd name="T21" fmla="*/ 25 h 63"/>
                    <a:gd name="T22" fmla="*/ 61 w 62"/>
                    <a:gd name="T23" fmla="*/ 17 h 63"/>
                    <a:gd name="T24" fmla="*/ 52 w 62"/>
                    <a:gd name="T25" fmla="*/ 20 h 63"/>
                    <a:gd name="T26" fmla="*/ 50 w 62"/>
                    <a:gd name="T27" fmla="*/ 21 h 63"/>
                    <a:gd name="T28" fmla="*/ 45 w 62"/>
                    <a:gd name="T29" fmla="*/ 24 h 63"/>
                    <a:gd name="T30" fmla="*/ 41 w 62"/>
                    <a:gd name="T31" fmla="*/ 25 h 63"/>
                    <a:gd name="T32" fmla="*/ 37 w 62"/>
                    <a:gd name="T33" fmla="*/ 27 h 63"/>
                    <a:gd name="T34" fmla="*/ 34 w 62"/>
                    <a:gd name="T35" fmla="*/ 29 h 63"/>
                    <a:gd name="T36" fmla="*/ 31 w 62"/>
                    <a:gd name="T37" fmla="*/ 32 h 63"/>
                    <a:gd name="T38" fmla="*/ 28 w 62"/>
                    <a:gd name="T39" fmla="*/ 34 h 63"/>
                    <a:gd name="T40" fmla="*/ 34 w 62"/>
                    <a:gd name="T41" fmla="*/ 27 h 63"/>
                    <a:gd name="T42" fmla="*/ 35 w 62"/>
                    <a:gd name="T43" fmla="*/ 24 h 63"/>
                    <a:gd name="T44" fmla="*/ 36 w 62"/>
                    <a:gd name="T45" fmla="*/ 20 h 63"/>
                    <a:gd name="T46" fmla="*/ 36 w 62"/>
                    <a:gd name="T47" fmla="*/ 17 h 63"/>
                    <a:gd name="T48" fmla="*/ 36 w 62"/>
                    <a:gd name="T49" fmla="*/ 11 h 63"/>
                    <a:gd name="T50" fmla="*/ 36 w 62"/>
                    <a:gd name="T51" fmla="*/ 6 h 63"/>
                    <a:gd name="T52" fmla="*/ 35 w 62"/>
                    <a:gd name="T53" fmla="*/ 0 h 63"/>
                    <a:gd name="T54" fmla="*/ 30 w 62"/>
                    <a:gd name="T55" fmla="*/ 2 h 63"/>
                    <a:gd name="T56" fmla="*/ 25 w 62"/>
                    <a:gd name="T57" fmla="*/ 5 h 63"/>
                    <a:gd name="T58" fmla="*/ 21 w 62"/>
                    <a:gd name="T59" fmla="*/ 6 h 63"/>
                    <a:gd name="T60" fmla="*/ 19 w 62"/>
                    <a:gd name="T61" fmla="*/ 9 h 63"/>
                    <a:gd name="T62" fmla="*/ 15 w 62"/>
                    <a:gd name="T63" fmla="*/ 11 h 63"/>
                    <a:gd name="T64" fmla="*/ 10 w 62"/>
                    <a:gd name="T65" fmla="*/ 14 h 63"/>
                    <a:gd name="T66" fmla="*/ 0 w 62"/>
                    <a:gd name="T67" fmla="*/ 24 h 63"/>
                    <a:gd name="T68" fmla="*/ 37 w 62"/>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63"/>
                    <a:gd name="T107" fmla="*/ 62 w 62"/>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63">
                      <a:moveTo>
                        <a:pt x="37" y="62"/>
                      </a:moveTo>
                      <a:lnTo>
                        <a:pt x="42" y="58"/>
                      </a:lnTo>
                      <a:lnTo>
                        <a:pt x="45" y="56"/>
                      </a:lnTo>
                      <a:lnTo>
                        <a:pt x="50" y="51"/>
                      </a:lnTo>
                      <a:lnTo>
                        <a:pt x="51" y="49"/>
                      </a:lnTo>
                      <a:lnTo>
                        <a:pt x="54" y="47"/>
                      </a:lnTo>
                      <a:lnTo>
                        <a:pt x="57" y="42"/>
                      </a:lnTo>
                      <a:lnTo>
                        <a:pt x="57" y="39"/>
                      </a:lnTo>
                      <a:lnTo>
                        <a:pt x="58" y="34"/>
                      </a:lnTo>
                      <a:lnTo>
                        <a:pt x="61" y="29"/>
                      </a:lnTo>
                      <a:lnTo>
                        <a:pt x="61" y="25"/>
                      </a:lnTo>
                      <a:lnTo>
                        <a:pt x="61" y="17"/>
                      </a:lnTo>
                      <a:lnTo>
                        <a:pt x="52" y="20"/>
                      </a:lnTo>
                      <a:lnTo>
                        <a:pt x="50" y="21"/>
                      </a:lnTo>
                      <a:lnTo>
                        <a:pt x="45" y="24"/>
                      </a:lnTo>
                      <a:lnTo>
                        <a:pt x="41" y="25"/>
                      </a:lnTo>
                      <a:lnTo>
                        <a:pt x="37" y="27"/>
                      </a:lnTo>
                      <a:lnTo>
                        <a:pt x="34" y="29"/>
                      </a:lnTo>
                      <a:lnTo>
                        <a:pt x="31" y="32"/>
                      </a:lnTo>
                      <a:lnTo>
                        <a:pt x="28" y="34"/>
                      </a:lnTo>
                      <a:lnTo>
                        <a:pt x="34" y="27"/>
                      </a:lnTo>
                      <a:lnTo>
                        <a:pt x="35" y="24"/>
                      </a:lnTo>
                      <a:lnTo>
                        <a:pt x="36" y="20"/>
                      </a:lnTo>
                      <a:lnTo>
                        <a:pt x="36" y="17"/>
                      </a:lnTo>
                      <a:lnTo>
                        <a:pt x="36" y="11"/>
                      </a:lnTo>
                      <a:lnTo>
                        <a:pt x="36" y="6"/>
                      </a:lnTo>
                      <a:lnTo>
                        <a:pt x="35" y="0"/>
                      </a:lnTo>
                      <a:lnTo>
                        <a:pt x="30" y="2"/>
                      </a:lnTo>
                      <a:lnTo>
                        <a:pt x="25" y="5"/>
                      </a:lnTo>
                      <a:lnTo>
                        <a:pt x="21" y="6"/>
                      </a:lnTo>
                      <a:lnTo>
                        <a:pt x="19" y="9"/>
                      </a:lnTo>
                      <a:lnTo>
                        <a:pt x="15" y="11"/>
                      </a:lnTo>
                      <a:lnTo>
                        <a:pt x="10" y="14"/>
                      </a:lnTo>
                      <a:lnTo>
                        <a:pt x="0" y="24"/>
                      </a:lnTo>
                      <a:lnTo>
                        <a:pt x="37"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641" name="Group 300"/>
              <p:cNvGrpSpPr>
                <a:grpSpLocks/>
              </p:cNvGrpSpPr>
              <p:nvPr/>
            </p:nvGrpSpPr>
            <p:grpSpPr bwMode="auto">
              <a:xfrm>
                <a:off x="2216" y="3265"/>
                <a:ext cx="85" cy="90"/>
                <a:chOff x="2216" y="3265"/>
                <a:chExt cx="85" cy="90"/>
              </a:xfrm>
            </p:grpSpPr>
            <p:sp>
              <p:nvSpPr>
                <p:cNvPr id="7647" name="Oval 301"/>
                <p:cNvSpPr>
                  <a:spLocks noChangeArrowheads="1"/>
                </p:cNvSpPr>
                <p:nvPr/>
              </p:nvSpPr>
              <p:spPr bwMode="auto">
                <a:xfrm rot="-7920000">
                  <a:off x="2217" y="3267"/>
                  <a:ext cx="61" cy="58"/>
                </a:xfrm>
                <a:prstGeom prst="ellipse">
                  <a:avLst/>
                </a:prstGeom>
                <a:solidFill>
                  <a:srgbClr val="000000"/>
                </a:solidFill>
                <a:ln w="9525">
                  <a:noFill/>
                  <a:round/>
                  <a:headEnd/>
                  <a:tailEnd/>
                </a:ln>
              </p:spPr>
              <p:txBody>
                <a:bodyPr wrap="none" anchor="ctr"/>
                <a:lstStyle/>
                <a:p>
                  <a:endParaRPr lang="en-US"/>
                </a:p>
              </p:txBody>
            </p:sp>
            <p:sp>
              <p:nvSpPr>
                <p:cNvPr id="7648" name="Oval 302"/>
                <p:cNvSpPr>
                  <a:spLocks noChangeArrowheads="1"/>
                </p:cNvSpPr>
                <p:nvPr/>
              </p:nvSpPr>
              <p:spPr bwMode="auto">
                <a:xfrm rot="-7920000">
                  <a:off x="2213" y="3302"/>
                  <a:ext cx="56" cy="50"/>
                </a:xfrm>
                <a:prstGeom prst="ellipse">
                  <a:avLst/>
                </a:prstGeom>
                <a:solidFill>
                  <a:srgbClr val="000000"/>
                </a:solidFill>
                <a:ln w="9525">
                  <a:noFill/>
                  <a:round/>
                  <a:headEnd/>
                  <a:tailEnd/>
                </a:ln>
              </p:spPr>
              <p:txBody>
                <a:bodyPr wrap="none" anchor="ctr"/>
                <a:lstStyle/>
                <a:p>
                  <a:endParaRPr lang="en-US"/>
                </a:p>
              </p:txBody>
            </p:sp>
            <p:sp>
              <p:nvSpPr>
                <p:cNvPr id="7649" name="Oval 303"/>
                <p:cNvSpPr>
                  <a:spLocks noChangeArrowheads="1"/>
                </p:cNvSpPr>
                <p:nvPr/>
              </p:nvSpPr>
              <p:spPr bwMode="auto">
                <a:xfrm rot="-7920000">
                  <a:off x="2251" y="3298"/>
                  <a:ext cx="53" cy="47"/>
                </a:xfrm>
                <a:prstGeom prst="ellipse">
                  <a:avLst/>
                </a:prstGeom>
                <a:solidFill>
                  <a:srgbClr val="000000"/>
                </a:solidFill>
                <a:ln w="9525">
                  <a:noFill/>
                  <a:round/>
                  <a:headEnd/>
                  <a:tailEnd/>
                </a:ln>
              </p:spPr>
              <p:txBody>
                <a:bodyPr wrap="none" anchor="ctr"/>
                <a:lstStyle/>
                <a:p>
                  <a:endParaRPr lang="en-US"/>
                </a:p>
              </p:txBody>
            </p:sp>
            <p:sp>
              <p:nvSpPr>
                <p:cNvPr id="7650" name="Oval 304"/>
                <p:cNvSpPr>
                  <a:spLocks noChangeArrowheads="1"/>
                </p:cNvSpPr>
                <p:nvPr/>
              </p:nvSpPr>
              <p:spPr bwMode="auto">
                <a:xfrm rot="-7920000">
                  <a:off x="2217" y="3305"/>
                  <a:ext cx="48" cy="45"/>
                </a:xfrm>
                <a:prstGeom prst="ellipse">
                  <a:avLst/>
                </a:prstGeom>
                <a:solidFill>
                  <a:srgbClr val="FFFFFF"/>
                </a:solidFill>
                <a:ln w="9525">
                  <a:noFill/>
                  <a:round/>
                  <a:headEnd/>
                  <a:tailEnd/>
                </a:ln>
              </p:spPr>
              <p:txBody>
                <a:bodyPr wrap="none" anchor="ctr"/>
                <a:lstStyle/>
                <a:p>
                  <a:endParaRPr lang="en-US"/>
                </a:p>
              </p:txBody>
            </p:sp>
            <p:sp>
              <p:nvSpPr>
                <p:cNvPr id="7651" name="Oval 305"/>
                <p:cNvSpPr>
                  <a:spLocks noChangeArrowheads="1"/>
                </p:cNvSpPr>
                <p:nvPr/>
              </p:nvSpPr>
              <p:spPr bwMode="auto">
                <a:xfrm rot="-7920000">
                  <a:off x="2254" y="3301"/>
                  <a:ext cx="44" cy="42"/>
                </a:xfrm>
                <a:prstGeom prst="ellipse">
                  <a:avLst/>
                </a:prstGeom>
                <a:solidFill>
                  <a:srgbClr val="FFFFFF"/>
                </a:solidFill>
                <a:ln w="9525">
                  <a:noFill/>
                  <a:round/>
                  <a:headEnd/>
                  <a:tailEnd/>
                </a:ln>
              </p:spPr>
              <p:txBody>
                <a:bodyPr wrap="none" anchor="ctr"/>
                <a:lstStyle/>
                <a:p>
                  <a:endParaRPr lang="en-US"/>
                </a:p>
              </p:txBody>
            </p:sp>
            <p:sp>
              <p:nvSpPr>
                <p:cNvPr id="7652" name="Oval 306"/>
                <p:cNvSpPr>
                  <a:spLocks noChangeArrowheads="1"/>
                </p:cNvSpPr>
                <p:nvPr/>
              </p:nvSpPr>
              <p:spPr bwMode="auto">
                <a:xfrm rot="-7920000">
                  <a:off x="2221" y="3271"/>
                  <a:ext cx="55" cy="49"/>
                </a:xfrm>
                <a:prstGeom prst="ellipse">
                  <a:avLst/>
                </a:prstGeom>
                <a:solidFill>
                  <a:srgbClr val="FFFFFF"/>
                </a:solidFill>
                <a:ln w="9525">
                  <a:noFill/>
                  <a:round/>
                  <a:headEnd/>
                  <a:tailEnd/>
                </a:ln>
              </p:spPr>
              <p:txBody>
                <a:bodyPr wrap="none" anchor="ctr"/>
                <a:lstStyle/>
                <a:p>
                  <a:endParaRPr lang="en-US"/>
                </a:p>
              </p:txBody>
            </p:sp>
          </p:grpSp>
          <p:grpSp>
            <p:nvGrpSpPr>
              <p:cNvPr id="7642" name="Group 307"/>
              <p:cNvGrpSpPr>
                <a:grpSpLocks/>
              </p:cNvGrpSpPr>
              <p:nvPr/>
            </p:nvGrpSpPr>
            <p:grpSpPr bwMode="auto">
              <a:xfrm>
                <a:off x="2236" y="3327"/>
                <a:ext cx="70" cy="53"/>
                <a:chOff x="2236" y="3327"/>
                <a:chExt cx="70" cy="53"/>
              </a:xfrm>
            </p:grpSpPr>
            <p:sp>
              <p:nvSpPr>
                <p:cNvPr id="7643" name="Freeform 308"/>
                <p:cNvSpPr>
                  <a:spLocks/>
                </p:cNvSpPr>
                <p:nvPr/>
              </p:nvSpPr>
              <p:spPr bwMode="auto">
                <a:xfrm>
                  <a:off x="2236" y="3359"/>
                  <a:ext cx="70" cy="21"/>
                </a:xfrm>
                <a:custGeom>
                  <a:avLst/>
                  <a:gdLst>
                    <a:gd name="T0" fmla="*/ 69 w 70"/>
                    <a:gd name="T1" fmla="*/ 10 h 21"/>
                    <a:gd name="T2" fmla="*/ 0 w 70"/>
                    <a:gd name="T3" fmla="*/ 20 h 21"/>
                    <a:gd name="T4" fmla="*/ 0 w 70"/>
                    <a:gd name="T5" fmla="*/ 15 h 21"/>
                    <a:gd name="T6" fmla="*/ 31 w 70"/>
                    <a:gd name="T7" fmla="*/ 12 h 21"/>
                    <a:gd name="T8" fmla="*/ 30 w 70"/>
                    <a:gd name="T9" fmla="*/ 0 h 21"/>
                    <a:gd name="T10" fmla="*/ 32 w 70"/>
                    <a:gd name="T11" fmla="*/ 0 h 21"/>
                    <a:gd name="T12" fmla="*/ 35 w 70"/>
                    <a:gd name="T13" fmla="*/ 12 h 21"/>
                    <a:gd name="T14" fmla="*/ 69 w 70"/>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1"/>
                    <a:gd name="T26" fmla="*/ 70 w 7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1">
                      <a:moveTo>
                        <a:pt x="69" y="10"/>
                      </a:moveTo>
                      <a:lnTo>
                        <a:pt x="0" y="20"/>
                      </a:lnTo>
                      <a:lnTo>
                        <a:pt x="0" y="15"/>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644" name="Group 309"/>
                <p:cNvGrpSpPr>
                  <a:grpSpLocks/>
                </p:cNvGrpSpPr>
                <p:nvPr/>
              </p:nvGrpSpPr>
              <p:grpSpPr bwMode="auto">
                <a:xfrm>
                  <a:off x="2248" y="3327"/>
                  <a:ext cx="34" cy="33"/>
                  <a:chOff x="2248" y="3327"/>
                  <a:chExt cx="34" cy="33"/>
                </a:xfrm>
              </p:grpSpPr>
              <p:sp>
                <p:nvSpPr>
                  <p:cNvPr id="7645" name="Arc 310"/>
                  <p:cNvSpPr>
                    <a:spLocks/>
                  </p:cNvSpPr>
                  <p:nvPr/>
                </p:nvSpPr>
                <p:spPr bwMode="auto">
                  <a:xfrm rot="-7920000">
                    <a:off x="2249" y="3332"/>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646" name="Arc 311"/>
                  <p:cNvSpPr>
                    <a:spLocks/>
                  </p:cNvSpPr>
                  <p:nvPr/>
                </p:nvSpPr>
                <p:spPr bwMode="auto">
                  <a:xfrm rot="-7920000">
                    <a:off x="2250"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0" name="Group 312"/>
            <p:cNvGrpSpPr>
              <a:grpSpLocks/>
            </p:cNvGrpSpPr>
            <p:nvPr/>
          </p:nvGrpSpPr>
          <p:grpSpPr bwMode="auto">
            <a:xfrm>
              <a:off x="2277" y="3224"/>
              <a:ext cx="134" cy="115"/>
              <a:chOff x="2277" y="3224"/>
              <a:chExt cx="134" cy="115"/>
            </a:xfrm>
          </p:grpSpPr>
          <p:grpSp>
            <p:nvGrpSpPr>
              <p:cNvPr id="7625" name="Group 313"/>
              <p:cNvGrpSpPr>
                <a:grpSpLocks/>
              </p:cNvGrpSpPr>
              <p:nvPr/>
            </p:nvGrpSpPr>
            <p:grpSpPr bwMode="auto">
              <a:xfrm>
                <a:off x="2277" y="3228"/>
                <a:ext cx="134" cy="84"/>
                <a:chOff x="2277" y="3228"/>
                <a:chExt cx="134" cy="84"/>
              </a:xfrm>
            </p:grpSpPr>
            <p:sp>
              <p:nvSpPr>
                <p:cNvPr id="7638" name="Freeform 314"/>
                <p:cNvSpPr>
                  <a:spLocks/>
                </p:cNvSpPr>
                <p:nvPr/>
              </p:nvSpPr>
              <p:spPr bwMode="auto">
                <a:xfrm>
                  <a:off x="2277" y="3271"/>
                  <a:ext cx="67" cy="41"/>
                </a:xfrm>
                <a:custGeom>
                  <a:avLst/>
                  <a:gdLst>
                    <a:gd name="T0" fmla="*/ 56 w 67"/>
                    <a:gd name="T1" fmla="*/ 40 h 41"/>
                    <a:gd name="T2" fmla="*/ 47 w 67"/>
                    <a:gd name="T3" fmla="*/ 40 h 41"/>
                    <a:gd name="T4" fmla="*/ 43 w 67"/>
                    <a:gd name="T5" fmla="*/ 40 h 41"/>
                    <a:gd name="T6" fmla="*/ 39 w 67"/>
                    <a:gd name="T7" fmla="*/ 40 h 41"/>
                    <a:gd name="T8" fmla="*/ 36 w 67"/>
                    <a:gd name="T9" fmla="*/ 37 h 41"/>
                    <a:gd name="T10" fmla="*/ 33 w 67"/>
                    <a:gd name="T11" fmla="*/ 36 h 41"/>
                    <a:gd name="T12" fmla="*/ 29 w 67"/>
                    <a:gd name="T13" fmla="*/ 36 h 41"/>
                    <a:gd name="T14" fmla="*/ 26 w 67"/>
                    <a:gd name="T15" fmla="*/ 34 h 41"/>
                    <a:gd name="T16" fmla="*/ 21 w 67"/>
                    <a:gd name="T17" fmla="*/ 32 h 41"/>
                    <a:gd name="T18" fmla="*/ 17 w 67"/>
                    <a:gd name="T19" fmla="*/ 28 h 41"/>
                    <a:gd name="T20" fmla="*/ 13 w 67"/>
                    <a:gd name="T21" fmla="*/ 25 h 41"/>
                    <a:gd name="T22" fmla="*/ 9 w 67"/>
                    <a:gd name="T23" fmla="*/ 23 h 41"/>
                    <a:gd name="T24" fmla="*/ 3 w 67"/>
                    <a:gd name="T25" fmla="*/ 15 h 41"/>
                    <a:gd name="T26" fmla="*/ 0 w 67"/>
                    <a:gd name="T27" fmla="*/ 13 h 41"/>
                    <a:gd name="T28" fmla="*/ 8 w 67"/>
                    <a:gd name="T29" fmla="*/ 8 h 41"/>
                    <a:gd name="T30" fmla="*/ 12 w 67"/>
                    <a:gd name="T31" fmla="*/ 6 h 41"/>
                    <a:gd name="T32" fmla="*/ 16 w 67"/>
                    <a:gd name="T33" fmla="*/ 5 h 41"/>
                    <a:gd name="T34" fmla="*/ 19 w 67"/>
                    <a:gd name="T35" fmla="*/ 4 h 41"/>
                    <a:gd name="T36" fmla="*/ 24 w 67"/>
                    <a:gd name="T37" fmla="*/ 3 h 41"/>
                    <a:gd name="T38" fmla="*/ 28 w 67"/>
                    <a:gd name="T39" fmla="*/ 2 h 41"/>
                    <a:gd name="T40" fmla="*/ 33 w 67"/>
                    <a:gd name="T41" fmla="*/ 1 h 41"/>
                    <a:gd name="T42" fmla="*/ 42 w 67"/>
                    <a:gd name="T43" fmla="*/ 0 h 41"/>
                    <a:gd name="T44" fmla="*/ 49 w 67"/>
                    <a:gd name="T45" fmla="*/ 0 h 41"/>
                    <a:gd name="T46" fmla="*/ 57 w 67"/>
                    <a:gd name="T47" fmla="*/ 3 h 41"/>
                    <a:gd name="T48" fmla="*/ 66 w 67"/>
                    <a:gd name="T49" fmla="*/ 7 h 41"/>
                    <a:gd name="T50" fmla="*/ 56 w 67"/>
                    <a:gd name="T51" fmla="*/ 4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41"/>
                    <a:gd name="T80" fmla="*/ 67 w 67"/>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41">
                      <a:moveTo>
                        <a:pt x="56" y="40"/>
                      </a:moveTo>
                      <a:lnTo>
                        <a:pt x="47" y="40"/>
                      </a:lnTo>
                      <a:lnTo>
                        <a:pt x="43" y="40"/>
                      </a:lnTo>
                      <a:lnTo>
                        <a:pt x="39" y="40"/>
                      </a:lnTo>
                      <a:lnTo>
                        <a:pt x="36" y="37"/>
                      </a:lnTo>
                      <a:lnTo>
                        <a:pt x="33" y="36"/>
                      </a:lnTo>
                      <a:lnTo>
                        <a:pt x="29" y="36"/>
                      </a:lnTo>
                      <a:lnTo>
                        <a:pt x="26" y="34"/>
                      </a:lnTo>
                      <a:lnTo>
                        <a:pt x="21" y="32"/>
                      </a:lnTo>
                      <a:lnTo>
                        <a:pt x="17" y="28"/>
                      </a:lnTo>
                      <a:lnTo>
                        <a:pt x="13" y="25"/>
                      </a:lnTo>
                      <a:lnTo>
                        <a:pt x="9" y="23"/>
                      </a:lnTo>
                      <a:lnTo>
                        <a:pt x="3" y="15"/>
                      </a:lnTo>
                      <a:lnTo>
                        <a:pt x="0" y="13"/>
                      </a:lnTo>
                      <a:lnTo>
                        <a:pt x="8" y="8"/>
                      </a:lnTo>
                      <a:lnTo>
                        <a:pt x="12" y="6"/>
                      </a:lnTo>
                      <a:lnTo>
                        <a:pt x="16" y="5"/>
                      </a:lnTo>
                      <a:lnTo>
                        <a:pt x="19" y="4"/>
                      </a:lnTo>
                      <a:lnTo>
                        <a:pt x="24" y="3"/>
                      </a:lnTo>
                      <a:lnTo>
                        <a:pt x="28" y="2"/>
                      </a:lnTo>
                      <a:lnTo>
                        <a:pt x="33" y="1"/>
                      </a:lnTo>
                      <a:lnTo>
                        <a:pt x="42" y="0"/>
                      </a:lnTo>
                      <a:lnTo>
                        <a:pt x="49" y="0"/>
                      </a:lnTo>
                      <a:lnTo>
                        <a:pt x="57" y="3"/>
                      </a:lnTo>
                      <a:lnTo>
                        <a:pt x="66" y="7"/>
                      </a:lnTo>
                      <a:lnTo>
                        <a:pt x="56" y="4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39" name="Freeform 315"/>
                <p:cNvSpPr>
                  <a:spLocks/>
                </p:cNvSpPr>
                <p:nvPr/>
              </p:nvSpPr>
              <p:spPr bwMode="auto">
                <a:xfrm>
                  <a:off x="2346" y="3228"/>
                  <a:ext cx="65" cy="63"/>
                </a:xfrm>
                <a:custGeom>
                  <a:avLst/>
                  <a:gdLst>
                    <a:gd name="T0" fmla="*/ 39 w 65"/>
                    <a:gd name="T1" fmla="*/ 62 h 63"/>
                    <a:gd name="T2" fmla="*/ 44 w 65"/>
                    <a:gd name="T3" fmla="*/ 58 h 63"/>
                    <a:gd name="T4" fmla="*/ 47 w 65"/>
                    <a:gd name="T5" fmla="*/ 56 h 63"/>
                    <a:gd name="T6" fmla="*/ 52 w 65"/>
                    <a:gd name="T7" fmla="*/ 51 h 63"/>
                    <a:gd name="T8" fmla="*/ 53 w 65"/>
                    <a:gd name="T9" fmla="*/ 49 h 63"/>
                    <a:gd name="T10" fmla="*/ 57 w 65"/>
                    <a:gd name="T11" fmla="*/ 47 h 63"/>
                    <a:gd name="T12" fmla="*/ 60 w 65"/>
                    <a:gd name="T13" fmla="*/ 42 h 63"/>
                    <a:gd name="T14" fmla="*/ 60 w 65"/>
                    <a:gd name="T15" fmla="*/ 39 h 63"/>
                    <a:gd name="T16" fmla="*/ 61 w 65"/>
                    <a:gd name="T17" fmla="*/ 34 h 63"/>
                    <a:gd name="T18" fmla="*/ 64 w 65"/>
                    <a:gd name="T19" fmla="*/ 29 h 63"/>
                    <a:gd name="T20" fmla="*/ 64 w 65"/>
                    <a:gd name="T21" fmla="*/ 25 h 63"/>
                    <a:gd name="T22" fmla="*/ 64 w 65"/>
                    <a:gd name="T23" fmla="*/ 17 h 63"/>
                    <a:gd name="T24" fmla="*/ 55 w 65"/>
                    <a:gd name="T25" fmla="*/ 20 h 63"/>
                    <a:gd name="T26" fmla="*/ 52 w 65"/>
                    <a:gd name="T27" fmla="*/ 21 h 63"/>
                    <a:gd name="T28" fmla="*/ 47 w 65"/>
                    <a:gd name="T29" fmla="*/ 24 h 63"/>
                    <a:gd name="T30" fmla="*/ 43 w 65"/>
                    <a:gd name="T31" fmla="*/ 25 h 63"/>
                    <a:gd name="T32" fmla="*/ 39 w 65"/>
                    <a:gd name="T33" fmla="*/ 27 h 63"/>
                    <a:gd name="T34" fmla="*/ 35 w 65"/>
                    <a:gd name="T35" fmla="*/ 29 h 63"/>
                    <a:gd name="T36" fmla="*/ 33 w 65"/>
                    <a:gd name="T37" fmla="*/ 32 h 63"/>
                    <a:gd name="T38" fmla="*/ 29 w 65"/>
                    <a:gd name="T39" fmla="*/ 34 h 63"/>
                    <a:gd name="T40" fmla="*/ 35 w 65"/>
                    <a:gd name="T41" fmla="*/ 27 h 63"/>
                    <a:gd name="T42" fmla="*/ 37 w 65"/>
                    <a:gd name="T43" fmla="*/ 24 h 63"/>
                    <a:gd name="T44" fmla="*/ 38 w 65"/>
                    <a:gd name="T45" fmla="*/ 20 h 63"/>
                    <a:gd name="T46" fmla="*/ 38 w 65"/>
                    <a:gd name="T47" fmla="*/ 17 h 63"/>
                    <a:gd name="T48" fmla="*/ 38 w 65"/>
                    <a:gd name="T49" fmla="*/ 11 h 63"/>
                    <a:gd name="T50" fmla="*/ 38 w 65"/>
                    <a:gd name="T51" fmla="*/ 6 h 63"/>
                    <a:gd name="T52" fmla="*/ 37 w 65"/>
                    <a:gd name="T53" fmla="*/ 0 h 63"/>
                    <a:gd name="T54" fmla="*/ 32 w 65"/>
                    <a:gd name="T55" fmla="*/ 2 h 63"/>
                    <a:gd name="T56" fmla="*/ 26 w 65"/>
                    <a:gd name="T57" fmla="*/ 5 h 63"/>
                    <a:gd name="T58" fmla="*/ 23 w 65"/>
                    <a:gd name="T59" fmla="*/ 6 h 63"/>
                    <a:gd name="T60" fmla="*/ 20 w 65"/>
                    <a:gd name="T61" fmla="*/ 9 h 63"/>
                    <a:gd name="T62" fmla="*/ 16 w 65"/>
                    <a:gd name="T63" fmla="*/ 11 h 63"/>
                    <a:gd name="T64" fmla="*/ 11 w 65"/>
                    <a:gd name="T65" fmla="*/ 14 h 63"/>
                    <a:gd name="T66" fmla="*/ 0 w 65"/>
                    <a:gd name="T67" fmla="*/ 24 h 63"/>
                    <a:gd name="T68" fmla="*/ 39 w 65"/>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63"/>
                    <a:gd name="T107" fmla="*/ 65 w 65"/>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63">
                      <a:moveTo>
                        <a:pt x="39" y="62"/>
                      </a:moveTo>
                      <a:lnTo>
                        <a:pt x="44" y="58"/>
                      </a:lnTo>
                      <a:lnTo>
                        <a:pt x="47" y="56"/>
                      </a:lnTo>
                      <a:lnTo>
                        <a:pt x="52" y="51"/>
                      </a:lnTo>
                      <a:lnTo>
                        <a:pt x="53" y="49"/>
                      </a:lnTo>
                      <a:lnTo>
                        <a:pt x="57" y="47"/>
                      </a:lnTo>
                      <a:lnTo>
                        <a:pt x="60" y="42"/>
                      </a:lnTo>
                      <a:lnTo>
                        <a:pt x="60" y="39"/>
                      </a:lnTo>
                      <a:lnTo>
                        <a:pt x="61" y="34"/>
                      </a:lnTo>
                      <a:lnTo>
                        <a:pt x="64" y="29"/>
                      </a:lnTo>
                      <a:lnTo>
                        <a:pt x="64" y="25"/>
                      </a:lnTo>
                      <a:lnTo>
                        <a:pt x="64" y="17"/>
                      </a:lnTo>
                      <a:lnTo>
                        <a:pt x="55" y="20"/>
                      </a:lnTo>
                      <a:lnTo>
                        <a:pt x="52" y="21"/>
                      </a:lnTo>
                      <a:lnTo>
                        <a:pt x="47" y="24"/>
                      </a:lnTo>
                      <a:lnTo>
                        <a:pt x="43" y="25"/>
                      </a:lnTo>
                      <a:lnTo>
                        <a:pt x="39" y="27"/>
                      </a:lnTo>
                      <a:lnTo>
                        <a:pt x="35" y="29"/>
                      </a:lnTo>
                      <a:lnTo>
                        <a:pt x="33" y="32"/>
                      </a:lnTo>
                      <a:lnTo>
                        <a:pt x="29" y="34"/>
                      </a:lnTo>
                      <a:lnTo>
                        <a:pt x="35" y="27"/>
                      </a:lnTo>
                      <a:lnTo>
                        <a:pt x="37" y="24"/>
                      </a:lnTo>
                      <a:lnTo>
                        <a:pt x="38" y="20"/>
                      </a:lnTo>
                      <a:lnTo>
                        <a:pt x="38" y="17"/>
                      </a:lnTo>
                      <a:lnTo>
                        <a:pt x="38" y="11"/>
                      </a:lnTo>
                      <a:lnTo>
                        <a:pt x="38" y="6"/>
                      </a:lnTo>
                      <a:lnTo>
                        <a:pt x="37" y="0"/>
                      </a:lnTo>
                      <a:lnTo>
                        <a:pt x="32" y="2"/>
                      </a:lnTo>
                      <a:lnTo>
                        <a:pt x="26" y="5"/>
                      </a:lnTo>
                      <a:lnTo>
                        <a:pt x="23"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626" name="Group 316"/>
              <p:cNvGrpSpPr>
                <a:grpSpLocks/>
              </p:cNvGrpSpPr>
              <p:nvPr/>
            </p:nvGrpSpPr>
            <p:grpSpPr bwMode="auto">
              <a:xfrm>
                <a:off x="2307" y="3224"/>
                <a:ext cx="84" cy="89"/>
                <a:chOff x="2307" y="3224"/>
                <a:chExt cx="84" cy="89"/>
              </a:xfrm>
            </p:grpSpPr>
            <p:sp>
              <p:nvSpPr>
                <p:cNvPr id="7632" name="Oval 317"/>
                <p:cNvSpPr>
                  <a:spLocks noChangeArrowheads="1"/>
                </p:cNvSpPr>
                <p:nvPr/>
              </p:nvSpPr>
              <p:spPr bwMode="auto">
                <a:xfrm rot="-7920000">
                  <a:off x="2307" y="3225"/>
                  <a:ext cx="61" cy="59"/>
                </a:xfrm>
                <a:prstGeom prst="ellipse">
                  <a:avLst/>
                </a:prstGeom>
                <a:solidFill>
                  <a:srgbClr val="000000"/>
                </a:solidFill>
                <a:ln w="9525">
                  <a:noFill/>
                  <a:round/>
                  <a:headEnd/>
                  <a:tailEnd/>
                </a:ln>
              </p:spPr>
              <p:txBody>
                <a:bodyPr wrap="none" anchor="ctr"/>
                <a:lstStyle/>
                <a:p>
                  <a:endParaRPr lang="en-US"/>
                </a:p>
              </p:txBody>
            </p:sp>
            <p:sp>
              <p:nvSpPr>
                <p:cNvPr id="7633" name="Oval 318"/>
                <p:cNvSpPr>
                  <a:spLocks noChangeArrowheads="1"/>
                </p:cNvSpPr>
                <p:nvPr/>
              </p:nvSpPr>
              <p:spPr bwMode="auto">
                <a:xfrm rot="-7920000">
                  <a:off x="2304" y="3261"/>
                  <a:ext cx="55" cy="50"/>
                </a:xfrm>
                <a:prstGeom prst="ellipse">
                  <a:avLst/>
                </a:prstGeom>
                <a:solidFill>
                  <a:srgbClr val="000000"/>
                </a:solidFill>
                <a:ln w="9525">
                  <a:noFill/>
                  <a:round/>
                  <a:headEnd/>
                  <a:tailEnd/>
                </a:ln>
              </p:spPr>
              <p:txBody>
                <a:bodyPr wrap="none" anchor="ctr"/>
                <a:lstStyle/>
                <a:p>
                  <a:endParaRPr lang="en-US"/>
                </a:p>
              </p:txBody>
            </p:sp>
            <p:sp>
              <p:nvSpPr>
                <p:cNvPr id="7634" name="Oval 319"/>
                <p:cNvSpPr>
                  <a:spLocks noChangeArrowheads="1"/>
                </p:cNvSpPr>
                <p:nvPr/>
              </p:nvSpPr>
              <p:spPr bwMode="auto">
                <a:xfrm rot="-7920000">
                  <a:off x="2342" y="3258"/>
                  <a:ext cx="52" cy="46"/>
                </a:xfrm>
                <a:prstGeom prst="ellipse">
                  <a:avLst/>
                </a:prstGeom>
                <a:solidFill>
                  <a:srgbClr val="000000"/>
                </a:solidFill>
                <a:ln w="9525">
                  <a:noFill/>
                  <a:round/>
                  <a:headEnd/>
                  <a:tailEnd/>
                </a:ln>
              </p:spPr>
              <p:txBody>
                <a:bodyPr wrap="none" anchor="ctr"/>
                <a:lstStyle/>
                <a:p>
                  <a:endParaRPr lang="en-US"/>
                </a:p>
              </p:txBody>
            </p:sp>
            <p:sp>
              <p:nvSpPr>
                <p:cNvPr id="7635" name="Oval 320"/>
                <p:cNvSpPr>
                  <a:spLocks noChangeArrowheads="1"/>
                </p:cNvSpPr>
                <p:nvPr/>
              </p:nvSpPr>
              <p:spPr bwMode="auto">
                <a:xfrm rot="-7920000">
                  <a:off x="2307" y="3265"/>
                  <a:ext cx="49" cy="44"/>
                </a:xfrm>
                <a:prstGeom prst="ellipse">
                  <a:avLst/>
                </a:prstGeom>
                <a:solidFill>
                  <a:srgbClr val="FFFFFF"/>
                </a:solidFill>
                <a:ln w="9525">
                  <a:noFill/>
                  <a:round/>
                  <a:headEnd/>
                  <a:tailEnd/>
                </a:ln>
              </p:spPr>
              <p:txBody>
                <a:bodyPr wrap="none" anchor="ctr"/>
                <a:lstStyle/>
                <a:p>
                  <a:endParaRPr lang="en-US"/>
                </a:p>
              </p:txBody>
            </p:sp>
            <p:sp>
              <p:nvSpPr>
                <p:cNvPr id="7636" name="Oval 321"/>
                <p:cNvSpPr>
                  <a:spLocks noChangeArrowheads="1"/>
                </p:cNvSpPr>
                <p:nvPr/>
              </p:nvSpPr>
              <p:spPr bwMode="auto">
                <a:xfrm rot="-7920000">
                  <a:off x="2344" y="3260"/>
                  <a:ext cx="45" cy="41"/>
                </a:xfrm>
                <a:prstGeom prst="ellipse">
                  <a:avLst/>
                </a:prstGeom>
                <a:solidFill>
                  <a:srgbClr val="FFFFFF"/>
                </a:solidFill>
                <a:ln w="9525">
                  <a:noFill/>
                  <a:round/>
                  <a:headEnd/>
                  <a:tailEnd/>
                </a:ln>
              </p:spPr>
              <p:txBody>
                <a:bodyPr wrap="none" anchor="ctr"/>
                <a:lstStyle/>
                <a:p>
                  <a:endParaRPr lang="en-US"/>
                </a:p>
              </p:txBody>
            </p:sp>
            <p:sp>
              <p:nvSpPr>
                <p:cNvPr id="7637" name="Oval 322"/>
                <p:cNvSpPr>
                  <a:spLocks noChangeArrowheads="1"/>
                </p:cNvSpPr>
                <p:nvPr/>
              </p:nvSpPr>
              <p:spPr bwMode="auto">
                <a:xfrm rot="-7920000">
                  <a:off x="2312" y="3229"/>
                  <a:ext cx="53" cy="50"/>
                </a:xfrm>
                <a:prstGeom prst="ellipse">
                  <a:avLst/>
                </a:prstGeom>
                <a:solidFill>
                  <a:srgbClr val="FFFFFF"/>
                </a:solidFill>
                <a:ln w="9525">
                  <a:noFill/>
                  <a:round/>
                  <a:headEnd/>
                  <a:tailEnd/>
                </a:ln>
              </p:spPr>
              <p:txBody>
                <a:bodyPr wrap="none" anchor="ctr"/>
                <a:lstStyle/>
                <a:p>
                  <a:endParaRPr lang="en-US"/>
                </a:p>
              </p:txBody>
            </p:sp>
          </p:grpSp>
          <p:grpSp>
            <p:nvGrpSpPr>
              <p:cNvPr id="7627" name="Group 323"/>
              <p:cNvGrpSpPr>
                <a:grpSpLocks/>
              </p:cNvGrpSpPr>
              <p:nvPr/>
            </p:nvGrpSpPr>
            <p:grpSpPr bwMode="auto">
              <a:xfrm>
                <a:off x="2326" y="3286"/>
                <a:ext cx="70" cy="53"/>
                <a:chOff x="2326" y="3286"/>
                <a:chExt cx="70" cy="53"/>
              </a:xfrm>
            </p:grpSpPr>
            <p:sp>
              <p:nvSpPr>
                <p:cNvPr id="7628" name="Freeform 324"/>
                <p:cNvSpPr>
                  <a:spLocks/>
                </p:cNvSpPr>
                <p:nvPr/>
              </p:nvSpPr>
              <p:spPr bwMode="auto">
                <a:xfrm>
                  <a:off x="2326" y="3319"/>
                  <a:ext cx="70" cy="20"/>
                </a:xfrm>
                <a:custGeom>
                  <a:avLst/>
                  <a:gdLst>
                    <a:gd name="T0" fmla="*/ 69 w 70"/>
                    <a:gd name="T1" fmla="*/ 10 h 20"/>
                    <a:gd name="T2" fmla="*/ 0 w 70"/>
                    <a:gd name="T3" fmla="*/ 19 h 20"/>
                    <a:gd name="T4" fmla="*/ 0 w 70"/>
                    <a:gd name="T5" fmla="*/ 14 h 20"/>
                    <a:gd name="T6" fmla="*/ 31 w 70"/>
                    <a:gd name="T7" fmla="*/ 12 h 20"/>
                    <a:gd name="T8" fmla="*/ 30 w 70"/>
                    <a:gd name="T9" fmla="*/ 0 h 20"/>
                    <a:gd name="T10" fmla="*/ 32 w 70"/>
                    <a:gd name="T11" fmla="*/ 0 h 20"/>
                    <a:gd name="T12" fmla="*/ 35 w 70"/>
                    <a:gd name="T13" fmla="*/ 12 h 20"/>
                    <a:gd name="T14" fmla="*/ 69 w 7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0"/>
                    <a:gd name="T26" fmla="*/ 70 w 7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0">
                      <a:moveTo>
                        <a:pt x="69" y="10"/>
                      </a:moveTo>
                      <a:lnTo>
                        <a:pt x="0" y="19"/>
                      </a:lnTo>
                      <a:lnTo>
                        <a:pt x="0" y="14"/>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629" name="Group 325"/>
                <p:cNvGrpSpPr>
                  <a:grpSpLocks/>
                </p:cNvGrpSpPr>
                <p:nvPr/>
              </p:nvGrpSpPr>
              <p:grpSpPr bwMode="auto">
                <a:xfrm>
                  <a:off x="2337" y="3286"/>
                  <a:ext cx="33" cy="34"/>
                  <a:chOff x="2337" y="3286"/>
                  <a:chExt cx="33" cy="34"/>
                </a:xfrm>
              </p:grpSpPr>
              <p:sp>
                <p:nvSpPr>
                  <p:cNvPr id="7630" name="Arc 326"/>
                  <p:cNvSpPr>
                    <a:spLocks/>
                  </p:cNvSpPr>
                  <p:nvPr/>
                </p:nvSpPr>
                <p:spPr bwMode="auto">
                  <a:xfrm rot="-7920000">
                    <a:off x="2340" y="3291"/>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631" name="Arc 327"/>
                  <p:cNvSpPr>
                    <a:spLocks/>
                  </p:cNvSpPr>
                  <p:nvPr/>
                </p:nvSpPr>
                <p:spPr bwMode="auto">
                  <a:xfrm rot="-7920000">
                    <a:off x="2339" y="3288"/>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1" name="Group 328"/>
            <p:cNvGrpSpPr>
              <a:grpSpLocks/>
            </p:cNvGrpSpPr>
            <p:nvPr/>
          </p:nvGrpSpPr>
          <p:grpSpPr bwMode="auto">
            <a:xfrm>
              <a:off x="2704" y="3224"/>
              <a:ext cx="137" cy="115"/>
              <a:chOff x="2704" y="3224"/>
              <a:chExt cx="137" cy="115"/>
            </a:xfrm>
          </p:grpSpPr>
          <p:grpSp>
            <p:nvGrpSpPr>
              <p:cNvPr id="7610" name="Group 329"/>
              <p:cNvGrpSpPr>
                <a:grpSpLocks/>
              </p:cNvGrpSpPr>
              <p:nvPr/>
            </p:nvGrpSpPr>
            <p:grpSpPr bwMode="auto">
              <a:xfrm>
                <a:off x="2704" y="3228"/>
                <a:ext cx="137" cy="84"/>
                <a:chOff x="2704" y="3228"/>
                <a:chExt cx="137" cy="84"/>
              </a:xfrm>
            </p:grpSpPr>
            <p:sp>
              <p:nvSpPr>
                <p:cNvPr id="7623" name="Freeform 330"/>
                <p:cNvSpPr>
                  <a:spLocks/>
                </p:cNvSpPr>
                <p:nvPr/>
              </p:nvSpPr>
              <p:spPr bwMode="auto">
                <a:xfrm>
                  <a:off x="2704" y="3271"/>
                  <a:ext cx="68" cy="41"/>
                </a:xfrm>
                <a:custGeom>
                  <a:avLst/>
                  <a:gdLst>
                    <a:gd name="T0" fmla="*/ 56 w 68"/>
                    <a:gd name="T1" fmla="*/ 40 h 41"/>
                    <a:gd name="T2" fmla="*/ 48 w 68"/>
                    <a:gd name="T3" fmla="*/ 40 h 41"/>
                    <a:gd name="T4" fmla="*/ 44 w 68"/>
                    <a:gd name="T5" fmla="*/ 40 h 41"/>
                    <a:gd name="T6" fmla="*/ 40 w 68"/>
                    <a:gd name="T7" fmla="*/ 40 h 41"/>
                    <a:gd name="T8" fmla="*/ 36 w 68"/>
                    <a:gd name="T9" fmla="*/ 37 h 41"/>
                    <a:gd name="T10" fmla="*/ 34 w 68"/>
                    <a:gd name="T11" fmla="*/ 36 h 41"/>
                    <a:gd name="T12" fmla="*/ 30 w 68"/>
                    <a:gd name="T13" fmla="*/ 36 h 41"/>
                    <a:gd name="T14" fmla="*/ 26 w 68"/>
                    <a:gd name="T15" fmla="*/ 34 h 41"/>
                    <a:gd name="T16" fmla="*/ 21 w 68"/>
                    <a:gd name="T17" fmla="*/ 32 h 41"/>
                    <a:gd name="T18" fmla="*/ 17 w 68"/>
                    <a:gd name="T19" fmla="*/ 28 h 41"/>
                    <a:gd name="T20" fmla="*/ 13 w 68"/>
                    <a:gd name="T21" fmla="*/ 25 h 41"/>
                    <a:gd name="T22" fmla="*/ 10 w 68"/>
                    <a:gd name="T23" fmla="*/ 23 h 41"/>
                    <a:gd name="T24" fmla="*/ 3 w 68"/>
                    <a:gd name="T25" fmla="*/ 15 h 41"/>
                    <a:gd name="T26" fmla="*/ 0 w 68"/>
                    <a:gd name="T27" fmla="*/ 13 h 41"/>
                    <a:gd name="T28" fmla="*/ 8 w 68"/>
                    <a:gd name="T29" fmla="*/ 8 h 41"/>
                    <a:gd name="T30" fmla="*/ 12 w 68"/>
                    <a:gd name="T31" fmla="*/ 6 h 41"/>
                    <a:gd name="T32" fmla="*/ 16 w 68"/>
                    <a:gd name="T33" fmla="*/ 5 h 41"/>
                    <a:gd name="T34" fmla="*/ 20 w 68"/>
                    <a:gd name="T35" fmla="*/ 4 h 41"/>
                    <a:gd name="T36" fmla="*/ 25 w 68"/>
                    <a:gd name="T37" fmla="*/ 3 h 41"/>
                    <a:gd name="T38" fmla="*/ 29 w 68"/>
                    <a:gd name="T39" fmla="*/ 2 h 41"/>
                    <a:gd name="T40" fmla="*/ 34 w 68"/>
                    <a:gd name="T41" fmla="*/ 1 h 41"/>
                    <a:gd name="T42" fmla="*/ 42 w 68"/>
                    <a:gd name="T43" fmla="*/ 0 h 41"/>
                    <a:gd name="T44" fmla="*/ 50 w 68"/>
                    <a:gd name="T45" fmla="*/ 0 h 41"/>
                    <a:gd name="T46" fmla="*/ 58 w 68"/>
                    <a:gd name="T47" fmla="*/ 3 h 41"/>
                    <a:gd name="T48" fmla="*/ 67 w 68"/>
                    <a:gd name="T49" fmla="*/ 7 h 41"/>
                    <a:gd name="T50" fmla="*/ 56 w 68"/>
                    <a:gd name="T51" fmla="*/ 4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1"/>
                    <a:gd name="T80" fmla="*/ 68 w 6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1">
                      <a:moveTo>
                        <a:pt x="56" y="40"/>
                      </a:moveTo>
                      <a:lnTo>
                        <a:pt x="48" y="40"/>
                      </a:lnTo>
                      <a:lnTo>
                        <a:pt x="44" y="40"/>
                      </a:lnTo>
                      <a:lnTo>
                        <a:pt x="40" y="40"/>
                      </a:lnTo>
                      <a:lnTo>
                        <a:pt x="36" y="37"/>
                      </a:lnTo>
                      <a:lnTo>
                        <a:pt x="34" y="36"/>
                      </a:lnTo>
                      <a:lnTo>
                        <a:pt x="30" y="36"/>
                      </a:lnTo>
                      <a:lnTo>
                        <a:pt x="26" y="34"/>
                      </a:lnTo>
                      <a:lnTo>
                        <a:pt x="21" y="32"/>
                      </a:lnTo>
                      <a:lnTo>
                        <a:pt x="17" y="28"/>
                      </a:lnTo>
                      <a:lnTo>
                        <a:pt x="13" y="25"/>
                      </a:lnTo>
                      <a:lnTo>
                        <a:pt x="10" y="23"/>
                      </a:lnTo>
                      <a:lnTo>
                        <a:pt x="3" y="15"/>
                      </a:lnTo>
                      <a:lnTo>
                        <a:pt x="0" y="13"/>
                      </a:lnTo>
                      <a:lnTo>
                        <a:pt x="8" y="8"/>
                      </a:lnTo>
                      <a:lnTo>
                        <a:pt x="12" y="6"/>
                      </a:lnTo>
                      <a:lnTo>
                        <a:pt x="16" y="5"/>
                      </a:lnTo>
                      <a:lnTo>
                        <a:pt x="20" y="4"/>
                      </a:lnTo>
                      <a:lnTo>
                        <a:pt x="25" y="3"/>
                      </a:lnTo>
                      <a:lnTo>
                        <a:pt x="29" y="2"/>
                      </a:lnTo>
                      <a:lnTo>
                        <a:pt x="34" y="1"/>
                      </a:lnTo>
                      <a:lnTo>
                        <a:pt x="42" y="0"/>
                      </a:lnTo>
                      <a:lnTo>
                        <a:pt x="50" y="0"/>
                      </a:lnTo>
                      <a:lnTo>
                        <a:pt x="58" y="3"/>
                      </a:lnTo>
                      <a:lnTo>
                        <a:pt x="67" y="7"/>
                      </a:lnTo>
                      <a:lnTo>
                        <a:pt x="56" y="4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24" name="Freeform 331"/>
                <p:cNvSpPr>
                  <a:spLocks/>
                </p:cNvSpPr>
                <p:nvPr/>
              </p:nvSpPr>
              <p:spPr bwMode="auto">
                <a:xfrm>
                  <a:off x="2775" y="3228"/>
                  <a:ext cx="66" cy="63"/>
                </a:xfrm>
                <a:custGeom>
                  <a:avLst/>
                  <a:gdLst>
                    <a:gd name="T0" fmla="*/ 39 w 66"/>
                    <a:gd name="T1" fmla="*/ 62 h 63"/>
                    <a:gd name="T2" fmla="*/ 45 w 66"/>
                    <a:gd name="T3" fmla="*/ 58 h 63"/>
                    <a:gd name="T4" fmla="*/ 48 w 66"/>
                    <a:gd name="T5" fmla="*/ 56 h 63"/>
                    <a:gd name="T6" fmla="*/ 53 w 66"/>
                    <a:gd name="T7" fmla="*/ 51 h 63"/>
                    <a:gd name="T8" fmla="*/ 54 w 66"/>
                    <a:gd name="T9" fmla="*/ 49 h 63"/>
                    <a:gd name="T10" fmla="*/ 57 w 66"/>
                    <a:gd name="T11" fmla="*/ 47 h 63"/>
                    <a:gd name="T12" fmla="*/ 61 w 66"/>
                    <a:gd name="T13" fmla="*/ 42 h 63"/>
                    <a:gd name="T14" fmla="*/ 61 w 66"/>
                    <a:gd name="T15" fmla="*/ 39 h 63"/>
                    <a:gd name="T16" fmla="*/ 62 w 66"/>
                    <a:gd name="T17" fmla="*/ 34 h 63"/>
                    <a:gd name="T18" fmla="*/ 65 w 66"/>
                    <a:gd name="T19" fmla="*/ 29 h 63"/>
                    <a:gd name="T20" fmla="*/ 65 w 66"/>
                    <a:gd name="T21" fmla="*/ 25 h 63"/>
                    <a:gd name="T22" fmla="*/ 65 w 66"/>
                    <a:gd name="T23" fmla="*/ 17 h 63"/>
                    <a:gd name="T24" fmla="*/ 56 w 66"/>
                    <a:gd name="T25" fmla="*/ 20 h 63"/>
                    <a:gd name="T26" fmla="*/ 53 w 66"/>
                    <a:gd name="T27" fmla="*/ 21 h 63"/>
                    <a:gd name="T28" fmla="*/ 47 w 66"/>
                    <a:gd name="T29" fmla="*/ 24 h 63"/>
                    <a:gd name="T30" fmla="*/ 44 w 66"/>
                    <a:gd name="T31" fmla="*/ 25 h 63"/>
                    <a:gd name="T32" fmla="*/ 39 w 66"/>
                    <a:gd name="T33" fmla="*/ 27 h 63"/>
                    <a:gd name="T34" fmla="*/ 36 w 66"/>
                    <a:gd name="T35" fmla="*/ 29 h 63"/>
                    <a:gd name="T36" fmla="*/ 34 w 66"/>
                    <a:gd name="T37" fmla="*/ 32 h 63"/>
                    <a:gd name="T38" fmla="*/ 30 w 66"/>
                    <a:gd name="T39" fmla="*/ 34 h 63"/>
                    <a:gd name="T40" fmla="*/ 35 w 66"/>
                    <a:gd name="T41" fmla="*/ 27 h 63"/>
                    <a:gd name="T42" fmla="*/ 38 w 66"/>
                    <a:gd name="T43" fmla="*/ 24 h 63"/>
                    <a:gd name="T44" fmla="*/ 38 w 66"/>
                    <a:gd name="T45" fmla="*/ 20 h 63"/>
                    <a:gd name="T46" fmla="*/ 39 w 66"/>
                    <a:gd name="T47" fmla="*/ 17 h 63"/>
                    <a:gd name="T48" fmla="*/ 39 w 66"/>
                    <a:gd name="T49" fmla="*/ 11 h 63"/>
                    <a:gd name="T50" fmla="*/ 38 w 66"/>
                    <a:gd name="T51" fmla="*/ 6 h 63"/>
                    <a:gd name="T52" fmla="*/ 38 w 66"/>
                    <a:gd name="T53" fmla="*/ 0 h 63"/>
                    <a:gd name="T54" fmla="*/ 33 w 66"/>
                    <a:gd name="T55" fmla="*/ 2 h 63"/>
                    <a:gd name="T56" fmla="*/ 28 w 66"/>
                    <a:gd name="T57" fmla="*/ 5 h 63"/>
                    <a:gd name="T58" fmla="*/ 24 w 66"/>
                    <a:gd name="T59" fmla="*/ 6 h 63"/>
                    <a:gd name="T60" fmla="*/ 20 w 66"/>
                    <a:gd name="T61" fmla="*/ 9 h 63"/>
                    <a:gd name="T62" fmla="*/ 16 w 66"/>
                    <a:gd name="T63" fmla="*/ 11 h 63"/>
                    <a:gd name="T64" fmla="*/ 11 w 66"/>
                    <a:gd name="T65" fmla="*/ 14 h 63"/>
                    <a:gd name="T66" fmla="*/ 0 w 66"/>
                    <a:gd name="T67" fmla="*/ 24 h 63"/>
                    <a:gd name="T68" fmla="*/ 39 w 66"/>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63"/>
                    <a:gd name="T107" fmla="*/ 66 w 66"/>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63">
                      <a:moveTo>
                        <a:pt x="39" y="62"/>
                      </a:moveTo>
                      <a:lnTo>
                        <a:pt x="45" y="58"/>
                      </a:lnTo>
                      <a:lnTo>
                        <a:pt x="48" y="56"/>
                      </a:lnTo>
                      <a:lnTo>
                        <a:pt x="53" y="51"/>
                      </a:lnTo>
                      <a:lnTo>
                        <a:pt x="54" y="49"/>
                      </a:lnTo>
                      <a:lnTo>
                        <a:pt x="57" y="47"/>
                      </a:lnTo>
                      <a:lnTo>
                        <a:pt x="61" y="42"/>
                      </a:lnTo>
                      <a:lnTo>
                        <a:pt x="61" y="39"/>
                      </a:lnTo>
                      <a:lnTo>
                        <a:pt x="62" y="34"/>
                      </a:lnTo>
                      <a:lnTo>
                        <a:pt x="65" y="29"/>
                      </a:lnTo>
                      <a:lnTo>
                        <a:pt x="65" y="25"/>
                      </a:lnTo>
                      <a:lnTo>
                        <a:pt x="65" y="17"/>
                      </a:lnTo>
                      <a:lnTo>
                        <a:pt x="56" y="20"/>
                      </a:lnTo>
                      <a:lnTo>
                        <a:pt x="53" y="21"/>
                      </a:lnTo>
                      <a:lnTo>
                        <a:pt x="47" y="24"/>
                      </a:lnTo>
                      <a:lnTo>
                        <a:pt x="44" y="25"/>
                      </a:lnTo>
                      <a:lnTo>
                        <a:pt x="39" y="27"/>
                      </a:lnTo>
                      <a:lnTo>
                        <a:pt x="36" y="29"/>
                      </a:lnTo>
                      <a:lnTo>
                        <a:pt x="34" y="32"/>
                      </a:lnTo>
                      <a:lnTo>
                        <a:pt x="30" y="34"/>
                      </a:lnTo>
                      <a:lnTo>
                        <a:pt x="35" y="27"/>
                      </a:lnTo>
                      <a:lnTo>
                        <a:pt x="38" y="24"/>
                      </a:lnTo>
                      <a:lnTo>
                        <a:pt x="38" y="20"/>
                      </a:lnTo>
                      <a:lnTo>
                        <a:pt x="39" y="17"/>
                      </a:lnTo>
                      <a:lnTo>
                        <a:pt x="39" y="11"/>
                      </a:lnTo>
                      <a:lnTo>
                        <a:pt x="38" y="6"/>
                      </a:lnTo>
                      <a:lnTo>
                        <a:pt x="38" y="0"/>
                      </a:lnTo>
                      <a:lnTo>
                        <a:pt x="33" y="2"/>
                      </a:lnTo>
                      <a:lnTo>
                        <a:pt x="28" y="5"/>
                      </a:lnTo>
                      <a:lnTo>
                        <a:pt x="24"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611" name="Group 332"/>
              <p:cNvGrpSpPr>
                <a:grpSpLocks/>
              </p:cNvGrpSpPr>
              <p:nvPr/>
            </p:nvGrpSpPr>
            <p:grpSpPr bwMode="auto">
              <a:xfrm>
                <a:off x="2736" y="3224"/>
                <a:ext cx="83" cy="89"/>
                <a:chOff x="2736" y="3224"/>
                <a:chExt cx="83" cy="89"/>
              </a:xfrm>
            </p:grpSpPr>
            <p:sp>
              <p:nvSpPr>
                <p:cNvPr id="7617" name="Oval 333"/>
                <p:cNvSpPr>
                  <a:spLocks noChangeArrowheads="1"/>
                </p:cNvSpPr>
                <p:nvPr/>
              </p:nvSpPr>
              <p:spPr bwMode="auto">
                <a:xfrm rot="-7920000">
                  <a:off x="2736" y="3225"/>
                  <a:ext cx="62" cy="59"/>
                </a:xfrm>
                <a:prstGeom prst="ellipse">
                  <a:avLst/>
                </a:prstGeom>
                <a:solidFill>
                  <a:srgbClr val="000000"/>
                </a:solidFill>
                <a:ln w="9525">
                  <a:noFill/>
                  <a:round/>
                  <a:headEnd/>
                  <a:tailEnd/>
                </a:ln>
              </p:spPr>
              <p:txBody>
                <a:bodyPr wrap="none" anchor="ctr"/>
                <a:lstStyle/>
                <a:p>
                  <a:endParaRPr lang="en-US"/>
                </a:p>
              </p:txBody>
            </p:sp>
            <p:sp>
              <p:nvSpPr>
                <p:cNvPr id="7618" name="Oval 334"/>
                <p:cNvSpPr>
                  <a:spLocks noChangeArrowheads="1"/>
                </p:cNvSpPr>
                <p:nvPr/>
              </p:nvSpPr>
              <p:spPr bwMode="auto">
                <a:xfrm rot="-7920000">
                  <a:off x="2733" y="3261"/>
                  <a:ext cx="55" cy="50"/>
                </a:xfrm>
                <a:prstGeom prst="ellipse">
                  <a:avLst/>
                </a:prstGeom>
                <a:solidFill>
                  <a:srgbClr val="000000"/>
                </a:solidFill>
                <a:ln w="9525">
                  <a:noFill/>
                  <a:round/>
                  <a:headEnd/>
                  <a:tailEnd/>
                </a:ln>
              </p:spPr>
              <p:txBody>
                <a:bodyPr wrap="none" anchor="ctr"/>
                <a:lstStyle/>
                <a:p>
                  <a:endParaRPr lang="en-US"/>
                </a:p>
              </p:txBody>
            </p:sp>
            <p:sp>
              <p:nvSpPr>
                <p:cNvPr id="7619" name="Oval 335"/>
                <p:cNvSpPr>
                  <a:spLocks noChangeArrowheads="1"/>
                </p:cNvSpPr>
                <p:nvPr/>
              </p:nvSpPr>
              <p:spPr bwMode="auto">
                <a:xfrm rot="-7920000">
                  <a:off x="2769" y="3258"/>
                  <a:ext cx="53" cy="46"/>
                </a:xfrm>
                <a:prstGeom prst="ellipse">
                  <a:avLst/>
                </a:prstGeom>
                <a:solidFill>
                  <a:srgbClr val="000000"/>
                </a:solidFill>
                <a:ln w="9525">
                  <a:noFill/>
                  <a:round/>
                  <a:headEnd/>
                  <a:tailEnd/>
                </a:ln>
              </p:spPr>
              <p:txBody>
                <a:bodyPr wrap="none" anchor="ctr"/>
                <a:lstStyle/>
                <a:p>
                  <a:endParaRPr lang="en-US"/>
                </a:p>
              </p:txBody>
            </p:sp>
            <p:sp>
              <p:nvSpPr>
                <p:cNvPr id="7620" name="Oval 336"/>
                <p:cNvSpPr>
                  <a:spLocks noChangeArrowheads="1"/>
                </p:cNvSpPr>
                <p:nvPr/>
              </p:nvSpPr>
              <p:spPr bwMode="auto">
                <a:xfrm rot="-7920000">
                  <a:off x="2736" y="3265"/>
                  <a:ext cx="48" cy="44"/>
                </a:xfrm>
                <a:prstGeom prst="ellipse">
                  <a:avLst/>
                </a:prstGeom>
                <a:solidFill>
                  <a:srgbClr val="FFFFFF"/>
                </a:solidFill>
                <a:ln w="9525">
                  <a:noFill/>
                  <a:round/>
                  <a:headEnd/>
                  <a:tailEnd/>
                </a:ln>
              </p:spPr>
              <p:txBody>
                <a:bodyPr wrap="none" anchor="ctr"/>
                <a:lstStyle/>
                <a:p>
                  <a:endParaRPr lang="en-US"/>
                </a:p>
              </p:txBody>
            </p:sp>
            <p:sp>
              <p:nvSpPr>
                <p:cNvPr id="7621" name="Oval 337"/>
                <p:cNvSpPr>
                  <a:spLocks noChangeArrowheads="1"/>
                </p:cNvSpPr>
                <p:nvPr/>
              </p:nvSpPr>
              <p:spPr bwMode="auto">
                <a:xfrm rot="-7920000">
                  <a:off x="2773" y="3260"/>
                  <a:ext cx="44" cy="41"/>
                </a:xfrm>
                <a:prstGeom prst="ellipse">
                  <a:avLst/>
                </a:prstGeom>
                <a:solidFill>
                  <a:srgbClr val="FFFFFF"/>
                </a:solidFill>
                <a:ln w="9525">
                  <a:noFill/>
                  <a:round/>
                  <a:headEnd/>
                  <a:tailEnd/>
                </a:ln>
              </p:spPr>
              <p:txBody>
                <a:bodyPr wrap="none" anchor="ctr"/>
                <a:lstStyle/>
                <a:p>
                  <a:endParaRPr lang="en-US"/>
                </a:p>
              </p:txBody>
            </p:sp>
            <p:sp>
              <p:nvSpPr>
                <p:cNvPr id="7622" name="Oval 338"/>
                <p:cNvSpPr>
                  <a:spLocks noChangeArrowheads="1"/>
                </p:cNvSpPr>
                <p:nvPr/>
              </p:nvSpPr>
              <p:spPr bwMode="auto">
                <a:xfrm rot="-7920000">
                  <a:off x="2741" y="3229"/>
                  <a:ext cx="52" cy="50"/>
                </a:xfrm>
                <a:prstGeom prst="ellipse">
                  <a:avLst/>
                </a:prstGeom>
                <a:solidFill>
                  <a:srgbClr val="FFFFFF"/>
                </a:solidFill>
                <a:ln w="9525">
                  <a:noFill/>
                  <a:round/>
                  <a:headEnd/>
                  <a:tailEnd/>
                </a:ln>
              </p:spPr>
              <p:txBody>
                <a:bodyPr wrap="none" anchor="ctr"/>
                <a:lstStyle/>
                <a:p>
                  <a:endParaRPr lang="en-US"/>
                </a:p>
              </p:txBody>
            </p:sp>
          </p:grpSp>
          <p:grpSp>
            <p:nvGrpSpPr>
              <p:cNvPr id="7612" name="Group 339"/>
              <p:cNvGrpSpPr>
                <a:grpSpLocks/>
              </p:cNvGrpSpPr>
              <p:nvPr/>
            </p:nvGrpSpPr>
            <p:grpSpPr bwMode="auto">
              <a:xfrm>
                <a:off x="2755" y="3286"/>
                <a:ext cx="70" cy="53"/>
                <a:chOff x="2755" y="3286"/>
                <a:chExt cx="70" cy="53"/>
              </a:xfrm>
            </p:grpSpPr>
            <p:sp>
              <p:nvSpPr>
                <p:cNvPr id="7613" name="Freeform 340"/>
                <p:cNvSpPr>
                  <a:spLocks/>
                </p:cNvSpPr>
                <p:nvPr/>
              </p:nvSpPr>
              <p:spPr bwMode="auto">
                <a:xfrm>
                  <a:off x="2755" y="3319"/>
                  <a:ext cx="70" cy="20"/>
                </a:xfrm>
                <a:custGeom>
                  <a:avLst/>
                  <a:gdLst>
                    <a:gd name="T0" fmla="*/ 69 w 70"/>
                    <a:gd name="T1" fmla="*/ 10 h 20"/>
                    <a:gd name="T2" fmla="*/ 0 w 70"/>
                    <a:gd name="T3" fmla="*/ 19 h 20"/>
                    <a:gd name="T4" fmla="*/ 0 w 70"/>
                    <a:gd name="T5" fmla="*/ 14 h 20"/>
                    <a:gd name="T6" fmla="*/ 31 w 70"/>
                    <a:gd name="T7" fmla="*/ 12 h 20"/>
                    <a:gd name="T8" fmla="*/ 30 w 70"/>
                    <a:gd name="T9" fmla="*/ 0 h 20"/>
                    <a:gd name="T10" fmla="*/ 32 w 70"/>
                    <a:gd name="T11" fmla="*/ 0 h 20"/>
                    <a:gd name="T12" fmla="*/ 35 w 70"/>
                    <a:gd name="T13" fmla="*/ 12 h 20"/>
                    <a:gd name="T14" fmla="*/ 69 w 7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0"/>
                    <a:gd name="T26" fmla="*/ 70 w 7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0">
                      <a:moveTo>
                        <a:pt x="69" y="10"/>
                      </a:moveTo>
                      <a:lnTo>
                        <a:pt x="0" y="19"/>
                      </a:lnTo>
                      <a:lnTo>
                        <a:pt x="0" y="14"/>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614" name="Group 341"/>
                <p:cNvGrpSpPr>
                  <a:grpSpLocks/>
                </p:cNvGrpSpPr>
                <p:nvPr/>
              </p:nvGrpSpPr>
              <p:grpSpPr bwMode="auto">
                <a:xfrm>
                  <a:off x="2766" y="3286"/>
                  <a:ext cx="33" cy="34"/>
                  <a:chOff x="2766" y="3286"/>
                  <a:chExt cx="33" cy="34"/>
                </a:xfrm>
              </p:grpSpPr>
              <p:sp>
                <p:nvSpPr>
                  <p:cNvPr id="7615" name="Arc 342"/>
                  <p:cNvSpPr>
                    <a:spLocks/>
                  </p:cNvSpPr>
                  <p:nvPr/>
                </p:nvSpPr>
                <p:spPr bwMode="auto">
                  <a:xfrm rot="-7920000">
                    <a:off x="2768" y="3291"/>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616" name="Arc 343"/>
                  <p:cNvSpPr>
                    <a:spLocks/>
                  </p:cNvSpPr>
                  <p:nvPr/>
                </p:nvSpPr>
                <p:spPr bwMode="auto">
                  <a:xfrm rot="-7920000">
                    <a:off x="2768" y="3288"/>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2" name="Group 344"/>
            <p:cNvGrpSpPr>
              <a:grpSpLocks/>
            </p:cNvGrpSpPr>
            <p:nvPr/>
          </p:nvGrpSpPr>
          <p:grpSpPr bwMode="auto">
            <a:xfrm>
              <a:off x="3090" y="3265"/>
              <a:ext cx="134" cy="115"/>
              <a:chOff x="3090" y="3265"/>
              <a:chExt cx="134" cy="115"/>
            </a:xfrm>
          </p:grpSpPr>
          <p:grpSp>
            <p:nvGrpSpPr>
              <p:cNvPr id="7595" name="Group 345"/>
              <p:cNvGrpSpPr>
                <a:grpSpLocks/>
              </p:cNvGrpSpPr>
              <p:nvPr/>
            </p:nvGrpSpPr>
            <p:grpSpPr bwMode="auto">
              <a:xfrm>
                <a:off x="3090" y="3269"/>
                <a:ext cx="134" cy="84"/>
                <a:chOff x="3090" y="3269"/>
                <a:chExt cx="134" cy="84"/>
              </a:xfrm>
            </p:grpSpPr>
            <p:sp>
              <p:nvSpPr>
                <p:cNvPr id="7608" name="Freeform 346"/>
                <p:cNvSpPr>
                  <a:spLocks/>
                </p:cNvSpPr>
                <p:nvPr/>
              </p:nvSpPr>
              <p:spPr bwMode="auto">
                <a:xfrm>
                  <a:off x="3090" y="3311"/>
                  <a:ext cx="68" cy="42"/>
                </a:xfrm>
                <a:custGeom>
                  <a:avLst/>
                  <a:gdLst>
                    <a:gd name="T0" fmla="*/ 56 w 68"/>
                    <a:gd name="T1" fmla="*/ 41 h 42"/>
                    <a:gd name="T2" fmla="*/ 48 w 68"/>
                    <a:gd name="T3" fmla="*/ 41 h 42"/>
                    <a:gd name="T4" fmla="*/ 44 w 68"/>
                    <a:gd name="T5" fmla="*/ 41 h 42"/>
                    <a:gd name="T6" fmla="*/ 40 w 68"/>
                    <a:gd name="T7" fmla="*/ 41 h 42"/>
                    <a:gd name="T8" fmla="*/ 36 w 68"/>
                    <a:gd name="T9" fmla="*/ 38 h 42"/>
                    <a:gd name="T10" fmla="*/ 34 w 68"/>
                    <a:gd name="T11" fmla="*/ 37 h 42"/>
                    <a:gd name="T12" fmla="*/ 30 w 68"/>
                    <a:gd name="T13" fmla="*/ 37 h 42"/>
                    <a:gd name="T14" fmla="*/ 26 w 68"/>
                    <a:gd name="T15" fmla="*/ 35 h 42"/>
                    <a:gd name="T16" fmla="*/ 21 w 68"/>
                    <a:gd name="T17" fmla="*/ 33 h 42"/>
                    <a:gd name="T18" fmla="*/ 17 w 68"/>
                    <a:gd name="T19" fmla="*/ 29 h 42"/>
                    <a:gd name="T20" fmla="*/ 13 w 68"/>
                    <a:gd name="T21" fmla="*/ 26 h 42"/>
                    <a:gd name="T22" fmla="*/ 10 w 68"/>
                    <a:gd name="T23" fmla="*/ 23 h 42"/>
                    <a:gd name="T24" fmla="*/ 3 w 68"/>
                    <a:gd name="T25" fmla="*/ 15 h 42"/>
                    <a:gd name="T26" fmla="*/ 0 w 68"/>
                    <a:gd name="T27" fmla="*/ 13 h 42"/>
                    <a:gd name="T28" fmla="*/ 8 w 68"/>
                    <a:gd name="T29" fmla="*/ 9 h 42"/>
                    <a:gd name="T30" fmla="*/ 12 w 68"/>
                    <a:gd name="T31" fmla="*/ 6 h 42"/>
                    <a:gd name="T32" fmla="*/ 16 w 68"/>
                    <a:gd name="T33" fmla="*/ 5 h 42"/>
                    <a:gd name="T34" fmla="*/ 20 w 68"/>
                    <a:gd name="T35" fmla="*/ 4 h 42"/>
                    <a:gd name="T36" fmla="*/ 25 w 68"/>
                    <a:gd name="T37" fmla="*/ 3 h 42"/>
                    <a:gd name="T38" fmla="*/ 29 w 68"/>
                    <a:gd name="T39" fmla="*/ 2 h 42"/>
                    <a:gd name="T40" fmla="*/ 34 w 68"/>
                    <a:gd name="T41" fmla="*/ 1 h 42"/>
                    <a:gd name="T42" fmla="*/ 42 w 68"/>
                    <a:gd name="T43" fmla="*/ 0 h 42"/>
                    <a:gd name="T44" fmla="*/ 50 w 68"/>
                    <a:gd name="T45" fmla="*/ 0 h 42"/>
                    <a:gd name="T46" fmla="*/ 58 w 68"/>
                    <a:gd name="T47" fmla="*/ 3 h 42"/>
                    <a:gd name="T48" fmla="*/ 67 w 68"/>
                    <a:gd name="T49" fmla="*/ 7 h 42"/>
                    <a:gd name="T50" fmla="*/ 56 w 68"/>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2"/>
                    <a:gd name="T80" fmla="*/ 68 w 68"/>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2">
                      <a:moveTo>
                        <a:pt x="56" y="41"/>
                      </a:moveTo>
                      <a:lnTo>
                        <a:pt x="48" y="41"/>
                      </a:lnTo>
                      <a:lnTo>
                        <a:pt x="44" y="41"/>
                      </a:lnTo>
                      <a:lnTo>
                        <a:pt x="40" y="41"/>
                      </a:lnTo>
                      <a:lnTo>
                        <a:pt x="36" y="38"/>
                      </a:lnTo>
                      <a:lnTo>
                        <a:pt x="34" y="37"/>
                      </a:lnTo>
                      <a:lnTo>
                        <a:pt x="30" y="37"/>
                      </a:lnTo>
                      <a:lnTo>
                        <a:pt x="26" y="35"/>
                      </a:lnTo>
                      <a:lnTo>
                        <a:pt x="21" y="33"/>
                      </a:lnTo>
                      <a:lnTo>
                        <a:pt x="17" y="29"/>
                      </a:lnTo>
                      <a:lnTo>
                        <a:pt x="13" y="26"/>
                      </a:lnTo>
                      <a:lnTo>
                        <a:pt x="10" y="23"/>
                      </a:lnTo>
                      <a:lnTo>
                        <a:pt x="3" y="15"/>
                      </a:lnTo>
                      <a:lnTo>
                        <a:pt x="0" y="13"/>
                      </a:lnTo>
                      <a:lnTo>
                        <a:pt x="8" y="9"/>
                      </a:lnTo>
                      <a:lnTo>
                        <a:pt x="12" y="6"/>
                      </a:lnTo>
                      <a:lnTo>
                        <a:pt x="16" y="5"/>
                      </a:lnTo>
                      <a:lnTo>
                        <a:pt x="20" y="4"/>
                      </a:lnTo>
                      <a:lnTo>
                        <a:pt x="25" y="3"/>
                      </a:lnTo>
                      <a:lnTo>
                        <a:pt x="29" y="2"/>
                      </a:lnTo>
                      <a:lnTo>
                        <a:pt x="34" y="1"/>
                      </a:lnTo>
                      <a:lnTo>
                        <a:pt x="42" y="0"/>
                      </a:lnTo>
                      <a:lnTo>
                        <a:pt x="50" y="0"/>
                      </a:lnTo>
                      <a:lnTo>
                        <a:pt x="58" y="3"/>
                      </a:lnTo>
                      <a:lnTo>
                        <a:pt x="67"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609" name="Freeform 347"/>
                <p:cNvSpPr>
                  <a:spLocks/>
                </p:cNvSpPr>
                <p:nvPr/>
              </p:nvSpPr>
              <p:spPr bwMode="auto">
                <a:xfrm>
                  <a:off x="3161" y="3269"/>
                  <a:ext cx="63" cy="63"/>
                </a:xfrm>
                <a:custGeom>
                  <a:avLst/>
                  <a:gdLst>
                    <a:gd name="T0" fmla="*/ 38 w 63"/>
                    <a:gd name="T1" fmla="*/ 62 h 63"/>
                    <a:gd name="T2" fmla="*/ 43 w 63"/>
                    <a:gd name="T3" fmla="*/ 58 h 63"/>
                    <a:gd name="T4" fmla="*/ 45 w 63"/>
                    <a:gd name="T5" fmla="*/ 56 h 63"/>
                    <a:gd name="T6" fmla="*/ 50 w 63"/>
                    <a:gd name="T7" fmla="*/ 51 h 63"/>
                    <a:gd name="T8" fmla="*/ 52 w 63"/>
                    <a:gd name="T9" fmla="*/ 49 h 63"/>
                    <a:gd name="T10" fmla="*/ 55 w 63"/>
                    <a:gd name="T11" fmla="*/ 47 h 63"/>
                    <a:gd name="T12" fmla="*/ 58 w 63"/>
                    <a:gd name="T13" fmla="*/ 42 h 63"/>
                    <a:gd name="T14" fmla="*/ 58 w 63"/>
                    <a:gd name="T15" fmla="*/ 39 h 63"/>
                    <a:gd name="T16" fmla="*/ 59 w 63"/>
                    <a:gd name="T17" fmla="*/ 34 h 63"/>
                    <a:gd name="T18" fmla="*/ 62 w 63"/>
                    <a:gd name="T19" fmla="*/ 29 h 63"/>
                    <a:gd name="T20" fmla="*/ 62 w 63"/>
                    <a:gd name="T21" fmla="*/ 25 h 63"/>
                    <a:gd name="T22" fmla="*/ 62 w 63"/>
                    <a:gd name="T23" fmla="*/ 17 h 63"/>
                    <a:gd name="T24" fmla="*/ 53 w 63"/>
                    <a:gd name="T25" fmla="*/ 20 h 63"/>
                    <a:gd name="T26" fmla="*/ 50 w 63"/>
                    <a:gd name="T27" fmla="*/ 21 h 63"/>
                    <a:gd name="T28" fmla="*/ 45 w 63"/>
                    <a:gd name="T29" fmla="*/ 24 h 63"/>
                    <a:gd name="T30" fmla="*/ 42 w 63"/>
                    <a:gd name="T31" fmla="*/ 25 h 63"/>
                    <a:gd name="T32" fmla="*/ 38 w 63"/>
                    <a:gd name="T33" fmla="*/ 27 h 63"/>
                    <a:gd name="T34" fmla="*/ 34 w 63"/>
                    <a:gd name="T35" fmla="*/ 29 h 63"/>
                    <a:gd name="T36" fmla="*/ 32 w 63"/>
                    <a:gd name="T37" fmla="*/ 32 h 63"/>
                    <a:gd name="T38" fmla="*/ 28 w 63"/>
                    <a:gd name="T39" fmla="*/ 34 h 63"/>
                    <a:gd name="T40" fmla="*/ 34 w 63"/>
                    <a:gd name="T41" fmla="*/ 27 h 63"/>
                    <a:gd name="T42" fmla="*/ 35 w 63"/>
                    <a:gd name="T43" fmla="*/ 24 h 63"/>
                    <a:gd name="T44" fmla="*/ 37 w 63"/>
                    <a:gd name="T45" fmla="*/ 20 h 63"/>
                    <a:gd name="T46" fmla="*/ 37 w 63"/>
                    <a:gd name="T47" fmla="*/ 17 h 63"/>
                    <a:gd name="T48" fmla="*/ 37 w 63"/>
                    <a:gd name="T49" fmla="*/ 11 h 63"/>
                    <a:gd name="T50" fmla="*/ 37 w 63"/>
                    <a:gd name="T51" fmla="*/ 6 h 63"/>
                    <a:gd name="T52" fmla="*/ 35 w 63"/>
                    <a:gd name="T53" fmla="*/ 0 h 63"/>
                    <a:gd name="T54" fmla="*/ 31 w 63"/>
                    <a:gd name="T55" fmla="*/ 2 h 63"/>
                    <a:gd name="T56" fmla="*/ 26 w 63"/>
                    <a:gd name="T57" fmla="*/ 5 h 63"/>
                    <a:gd name="T58" fmla="*/ 22 w 63"/>
                    <a:gd name="T59" fmla="*/ 6 h 63"/>
                    <a:gd name="T60" fmla="*/ 19 w 63"/>
                    <a:gd name="T61" fmla="*/ 9 h 63"/>
                    <a:gd name="T62" fmla="*/ 16 w 63"/>
                    <a:gd name="T63" fmla="*/ 11 h 63"/>
                    <a:gd name="T64" fmla="*/ 11 w 63"/>
                    <a:gd name="T65" fmla="*/ 14 h 63"/>
                    <a:gd name="T66" fmla="*/ 0 w 63"/>
                    <a:gd name="T67" fmla="*/ 24 h 63"/>
                    <a:gd name="T68" fmla="*/ 38 w 63"/>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3"/>
                    <a:gd name="T107" fmla="*/ 63 w 6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3">
                      <a:moveTo>
                        <a:pt x="38" y="62"/>
                      </a:moveTo>
                      <a:lnTo>
                        <a:pt x="43" y="58"/>
                      </a:lnTo>
                      <a:lnTo>
                        <a:pt x="45" y="56"/>
                      </a:lnTo>
                      <a:lnTo>
                        <a:pt x="50" y="51"/>
                      </a:lnTo>
                      <a:lnTo>
                        <a:pt x="52" y="49"/>
                      </a:lnTo>
                      <a:lnTo>
                        <a:pt x="55" y="47"/>
                      </a:lnTo>
                      <a:lnTo>
                        <a:pt x="58" y="42"/>
                      </a:lnTo>
                      <a:lnTo>
                        <a:pt x="58" y="39"/>
                      </a:lnTo>
                      <a:lnTo>
                        <a:pt x="59" y="34"/>
                      </a:lnTo>
                      <a:lnTo>
                        <a:pt x="62" y="29"/>
                      </a:lnTo>
                      <a:lnTo>
                        <a:pt x="62" y="25"/>
                      </a:lnTo>
                      <a:lnTo>
                        <a:pt x="62" y="17"/>
                      </a:lnTo>
                      <a:lnTo>
                        <a:pt x="53" y="20"/>
                      </a:lnTo>
                      <a:lnTo>
                        <a:pt x="50" y="21"/>
                      </a:lnTo>
                      <a:lnTo>
                        <a:pt x="45" y="24"/>
                      </a:lnTo>
                      <a:lnTo>
                        <a:pt x="42" y="25"/>
                      </a:lnTo>
                      <a:lnTo>
                        <a:pt x="38" y="27"/>
                      </a:lnTo>
                      <a:lnTo>
                        <a:pt x="34" y="29"/>
                      </a:lnTo>
                      <a:lnTo>
                        <a:pt x="32" y="32"/>
                      </a:lnTo>
                      <a:lnTo>
                        <a:pt x="28" y="34"/>
                      </a:lnTo>
                      <a:lnTo>
                        <a:pt x="34" y="27"/>
                      </a:lnTo>
                      <a:lnTo>
                        <a:pt x="35" y="24"/>
                      </a:lnTo>
                      <a:lnTo>
                        <a:pt x="37" y="20"/>
                      </a:lnTo>
                      <a:lnTo>
                        <a:pt x="37" y="17"/>
                      </a:lnTo>
                      <a:lnTo>
                        <a:pt x="37" y="11"/>
                      </a:lnTo>
                      <a:lnTo>
                        <a:pt x="37" y="6"/>
                      </a:lnTo>
                      <a:lnTo>
                        <a:pt x="35" y="0"/>
                      </a:lnTo>
                      <a:lnTo>
                        <a:pt x="31" y="2"/>
                      </a:lnTo>
                      <a:lnTo>
                        <a:pt x="26" y="5"/>
                      </a:lnTo>
                      <a:lnTo>
                        <a:pt x="22" y="6"/>
                      </a:lnTo>
                      <a:lnTo>
                        <a:pt x="19" y="9"/>
                      </a:lnTo>
                      <a:lnTo>
                        <a:pt x="16" y="11"/>
                      </a:lnTo>
                      <a:lnTo>
                        <a:pt x="11" y="14"/>
                      </a:lnTo>
                      <a:lnTo>
                        <a:pt x="0" y="24"/>
                      </a:lnTo>
                      <a:lnTo>
                        <a:pt x="38"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96" name="Group 348"/>
              <p:cNvGrpSpPr>
                <a:grpSpLocks/>
              </p:cNvGrpSpPr>
              <p:nvPr/>
            </p:nvGrpSpPr>
            <p:grpSpPr bwMode="auto">
              <a:xfrm>
                <a:off x="3121" y="3265"/>
                <a:ext cx="85" cy="89"/>
                <a:chOff x="3121" y="3265"/>
                <a:chExt cx="85" cy="89"/>
              </a:xfrm>
            </p:grpSpPr>
            <p:sp>
              <p:nvSpPr>
                <p:cNvPr id="7602" name="Oval 349"/>
                <p:cNvSpPr>
                  <a:spLocks noChangeArrowheads="1"/>
                </p:cNvSpPr>
                <p:nvPr/>
              </p:nvSpPr>
              <p:spPr bwMode="auto">
                <a:xfrm rot="-7920000">
                  <a:off x="3122" y="3267"/>
                  <a:ext cx="61" cy="58"/>
                </a:xfrm>
                <a:prstGeom prst="ellipse">
                  <a:avLst/>
                </a:prstGeom>
                <a:solidFill>
                  <a:srgbClr val="000000"/>
                </a:solidFill>
                <a:ln w="9525">
                  <a:noFill/>
                  <a:round/>
                  <a:headEnd/>
                  <a:tailEnd/>
                </a:ln>
              </p:spPr>
              <p:txBody>
                <a:bodyPr wrap="none" anchor="ctr"/>
                <a:lstStyle/>
                <a:p>
                  <a:endParaRPr lang="en-US"/>
                </a:p>
              </p:txBody>
            </p:sp>
            <p:sp>
              <p:nvSpPr>
                <p:cNvPr id="7603" name="Oval 350"/>
                <p:cNvSpPr>
                  <a:spLocks noChangeArrowheads="1"/>
                </p:cNvSpPr>
                <p:nvPr/>
              </p:nvSpPr>
              <p:spPr bwMode="auto">
                <a:xfrm rot="-7920000">
                  <a:off x="3118" y="3302"/>
                  <a:ext cx="55" cy="50"/>
                </a:xfrm>
                <a:prstGeom prst="ellipse">
                  <a:avLst/>
                </a:prstGeom>
                <a:solidFill>
                  <a:srgbClr val="000000"/>
                </a:solidFill>
                <a:ln w="9525">
                  <a:noFill/>
                  <a:round/>
                  <a:headEnd/>
                  <a:tailEnd/>
                </a:ln>
              </p:spPr>
              <p:txBody>
                <a:bodyPr wrap="none" anchor="ctr"/>
                <a:lstStyle/>
                <a:p>
                  <a:endParaRPr lang="en-US"/>
                </a:p>
              </p:txBody>
            </p:sp>
            <p:sp>
              <p:nvSpPr>
                <p:cNvPr id="7604" name="Oval 351"/>
                <p:cNvSpPr>
                  <a:spLocks noChangeArrowheads="1"/>
                </p:cNvSpPr>
                <p:nvPr/>
              </p:nvSpPr>
              <p:spPr bwMode="auto">
                <a:xfrm rot="-7920000">
                  <a:off x="3156" y="3298"/>
                  <a:ext cx="53" cy="47"/>
                </a:xfrm>
                <a:prstGeom prst="ellipse">
                  <a:avLst/>
                </a:prstGeom>
                <a:solidFill>
                  <a:srgbClr val="000000"/>
                </a:solidFill>
                <a:ln w="9525">
                  <a:noFill/>
                  <a:round/>
                  <a:headEnd/>
                  <a:tailEnd/>
                </a:ln>
              </p:spPr>
              <p:txBody>
                <a:bodyPr wrap="none" anchor="ctr"/>
                <a:lstStyle/>
                <a:p>
                  <a:endParaRPr lang="en-US"/>
                </a:p>
              </p:txBody>
            </p:sp>
            <p:sp>
              <p:nvSpPr>
                <p:cNvPr id="7605" name="Oval 352"/>
                <p:cNvSpPr>
                  <a:spLocks noChangeArrowheads="1"/>
                </p:cNvSpPr>
                <p:nvPr/>
              </p:nvSpPr>
              <p:spPr bwMode="auto">
                <a:xfrm rot="-7920000">
                  <a:off x="3122" y="3305"/>
                  <a:ext cx="48" cy="45"/>
                </a:xfrm>
                <a:prstGeom prst="ellipse">
                  <a:avLst/>
                </a:prstGeom>
                <a:solidFill>
                  <a:srgbClr val="FFFFFF"/>
                </a:solidFill>
                <a:ln w="9525">
                  <a:noFill/>
                  <a:round/>
                  <a:headEnd/>
                  <a:tailEnd/>
                </a:ln>
              </p:spPr>
              <p:txBody>
                <a:bodyPr wrap="none" anchor="ctr"/>
                <a:lstStyle/>
                <a:p>
                  <a:endParaRPr lang="en-US"/>
                </a:p>
              </p:txBody>
            </p:sp>
            <p:sp>
              <p:nvSpPr>
                <p:cNvPr id="7606" name="Oval 353"/>
                <p:cNvSpPr>
                  <a:spLocks noChangeArrowheads="1"/>
                </p:cNvSpPr>
                <p:nvPr/>
              </p:nvSpPr>
              <p:spPr bwMode="auto">
                <a:xfrm rot="-7920000">
                  <a:off x="3159" y="3301"/>
                  <a:ext cx="44" cy="42"/>
                </a:xfrm>
                <a:prstGeom prst="ellipse">
                  <a:avLst/>
                </a:prstGeom>
                <a:solidFill>
                  <a:srgbClr val="FFFFFF"/>
                </a:solidFill>
                <a:ln w="9525">
                  <a:noFill/>
                  <a:round/>
                  <a:headEnd/>
                  <a:tailEnd/>
                </a:ln>
              </p:spPr>
              <p:txBody>
                <a:bodyPr wrap="none" anchor="ctr"/>
                <a:lstStyle/>
                <a:p>
                  <a:endParaRPr lang="en-US"/>
                </a:p>
              </p:txBody>
            </p:sp>
            <p:sp>
              <p:nvSpPr>
                <p:cNvPr id="7607" name="Oval 354"/>
                <p:cNvSpPr>
                  <a:spLocks noChangeArrowheads="1"/>
                </p:cNvSpPr>
                <p:nvPr/>
              </p:nvSpPr>
              <p:spPr bwMode="auto">
                <a:xfrm rot="-7920000">
                  <a:off x="3126" y="3271"/>
                  <a:ext cx="53" cy="49"/>
                </a:xfrm>
                <a:prstGeom prst="ellipse">
                  <a:avLst/>
                </a:prstGeom>
                <a:solidFill>
                  <a:srgbClr val="FFFFFF"/>
                </a:solidFill>
                <a:ln w="9525">
                  <a:noFill/>
                  <a:round/>
                  <a:headEnd/>
                  <a:tailEnd/>
                </a:ln>
              </p:spPr>
              <p:txBody>
                <a:bodyPr wrap="none" anchor="ctr"/>
                <a:lstStyle/>
                <a:p>
                  <a:endParaRPr lang="en-US"/>
                </a:p>
              </p:txBody>
            </p:sp>
          </p:grpSp>
          <p:grpSp>
            <p:nvGrpSpPr>
              <p:cNvPr id="7597" name="Group 355"/>
              <p:cNvGrpSpPr>
                <a:grpSpLocks/>
              </p:cNvGrpSpPr>
              <p:nvPr/>
            </p:nvGrpSpPr>
            <p:grpSpPr bwMode="auto">
              <a:xfrm>
                <a:off x="3140" y="3327"/>
                <a:ext cx="71" cy="53"/>
                <a:chOff x="3140" y="3327"/>
                <a:chExt cx="71" cy="53"/>
              </a:xfrm>
            </p:grpSpPr>
            <p:sp>
              <p:nvSpPr>
                <p:cNvPr id="7598" name="Freeform 356"/>
                <p:cNvSpPr>
                  <a:spLocks/>
                </p:cNvSpPr>
                <p:nvPr/>
              </p:nvSpPr>
              <p:spPr bwMode="auto">
                <a:xfrm>
                  <a:off x="3140" y="3359"/>
                  <a:ext cx="71" cy="21"/>
                </a:xfrm>
                <a:custGeom>
                  <a:avLst/>
                  <a:gdLst>
                    <a:gd name="T0" fmla="*/ 70 w 71"/>
                    <a:gd name="T1" fmla="*/ 10 h 21"/>
                    <a:gd name="T2" fmla="*/ 0 w 71"/>
                    <a:gd name="T3" fmla="*/ 20 h 21"/>
                    <a:gd name="T4" fmla="*/ 0 w 71"/>
                    <a:gd name="T5" fmla="*/ 15 h 21"/>
                    <a:gd name="T6" fmla="*/ 31 w 71"/>
                    <a:gd name="T7" fmla="*/ 12 h 21"/>
                    <a:gd name="T8" fmla="*/ 30 w 71"/>
                    <a:gd name="T9" fmla="*/ 0 h 21"/>
                    <a:gd name="T10" fmla="*/ 33 w 71"/>
                    <a:gd name="T11" fmla="*/ 0 h 21"/>
                    <a:gd name="T12" fmla="*/ 35 w 71"/>
                    <a:gd name="T13" fmla="*/ 12 h 21"/>
                    <a:gd name="T14" fmla="*/ 70 w 71"/>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1"/>
                    <a:gd name="T26" fmla="*/ 71 w 7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1">
                      <a:moveTo>
                        <a:pt x="70" y="10"/>
                      </a:moveTo>
                      <a:lnTo>
                        <a:pt x="0" y="20"/>
                      </a:lnTo>
                      <a:lnTo>
                        <a:pt x="0" y="15"/>
                      </a:lnTo>
                      <a:lnTo>
                        <a:pt x="31" y="12"/>
                      </a:lnTo>
                      <a:lnTo>
                        <a:pt x="30" y="0"/>
                      </a:lnTo>
                      <a:lnTo>
                        <a:pt x="33" y="0"/>
                      </a:lnTo>
                      <a:lnTo>
                        <a:pt x="35" y="12"/>
                      </a:lnTo>
                      <a:lnTo>
                        <a:pt x="70" y="10"/>
                      </a:lnTo>
                    </a:path>
                  </a:pathLst>
                </a:custGeom>
                <a:solidFill>
                  <a:srgbClr val="008000"/>
                </a:solidFill>
                <a:ln w="9525" cap="rnd">
                  <a:noFill/>
                  <a:round/>
                  <a:headEnd/>
                  <a:tailEnd/>
                </a:ln>
              </p:spPr>
              <p:txBody>
                <a:bodyPr/>
                <a:lstStyle/>
                <a:p>
                  <a:endParaRPr lang="en-US"/>
                </a:p>
              </p:txBody>
            </p:sp>
            <p:grpSp>
              <p:nvGrpSpPr>
                <p:cNvPr id="7599" name="Group 357"/>
                <p:cNvGrpSpPr>
                  <a:grpSpLocks/>
                </p:cNvGrpSpPr>
                <p:nvPr/>
              </p:nvGrpSpPr>
              <p:grpSpPr bwMode="auto">
                <a:xfrm>
                  <a:off x="3152" y="3327"/>
                  <a:ext cx="34" cy="33"/>
                  <a:chOff x="3152" y="3327"/>
                  <a:chExt cx="34" cy="33"/>
                </a:xfrm>
              </p:grpSpPr>
              <p:sp>
                <p:nvSpPr>
                  <p:cNvPr id="7600" name="Arc 358"/>
                  <p:cNvSpPr>
                    <a:spLocks/>
                  </p:cNvSpPr>
                  <p:nvPr/>
                </p:nvSpPr>
                <p:spPr bwMode="auto">
                  <a:xfrm rot="-7920000">
                    <a:off x="3154" y="3332"/>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601" name="Arc 359"/>
                  <p:cNvSpPr>
                    <a:spLocks/>
                  </p:cNvSpPr>
                  <p:nvPr/>
                </p:nvSpPr>
                <p:spPr bwMode="auto">
                  <a:xfrm rot="-7920000">
                    <a:off x="3154"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3" name="Group 360"/>
            <p:cNvGrpSpPr>
              <a:grpSpLocks/>
            </p:cNvGrpSpPr>
            <p:nvPr/>
          </p:nvGrpSpPr>
          <p:grpSpPr bwMode="auto">
            <a:xfrm>
              <a:off x="3181" y="3266"/>
              <a:ext cx="135" cy="114"/>
              <a:chOff x="3181" y="3266"/>
              <a:chExt cx="135" cy="114"/>
            </a:xfrm>
          </p:grpSpPr>
          <p:grpSp>
            <p:nvGrpSpPr>
              <p:cNvPr id="7580" name="Group 361"/>
              <p:cNvGrpSpPr>
                <a:grpSpLocks/>
              </p:cNvGrpSpPr>
              <p:nvPr/>
            </p:nvGrpSpPr>
            <p:grpSpPr bwMode="auto">
              <a:xfrm>
                <a:off x="3181" y="3269"/>
                <a:ext cx="135" cy="84"/>
                <a:chOff x="3181" y="3269"/>
                <a:chExt cx="135" cy="84"/>
              </a:xfrm>
            </p:grpSpPr>
            <p:sp>
              <p:nvSpPr>
                <p:cNvPr id="7593" name="Freeform 362"/>
                <p:cNvSpPr>
                  <a:spLocks/>
                </p:cNvSpPr>
                <p:nvPr/>
              </p:nvSpPr>
              <p:spPr bwMode="auto">
                <a:xfrm>
                  <a:off x="3181" y="3311"/>
                  <a:ext cx="68" cy="42"/>
                </a:xfrm>
                <a:custGeom>
                  <a:avLst/>
                  <a:gdLst>
                    <a:gd name="T0" fmla="*/ 56 w 68"/>
                    <a:gd name="T1" fmla="*/ 41 h 42"/>
                    <a:gd name="T2" fmla="*/ 48 w 68"/>
                    <a:gd name="T3" fmla="*/ 41 h 42"/>
                    <a:gd name="T4" fmla="*/ 44 w 68"/>
                    <a:gd name="T5" fmla="*/ 41 h 42"/>
                    <a:gd name="T6" fmla="*/ 40 w 68"/>
                    <a:gd name="T7" fmla="*/ 41 h 42"/>
                    <a:gd name="T8" fmla="*/ 36 w 68"/>
                    <a:gd name="T9" fmla="*/ 38 h 42"/>
                    <a:gd name="T10" fmla="*/ 34 w 68"/>
                    <a:gd name="T11" fmla="*/ 37 h 42"/>
                    <a:gd name="T12" fmla="*/ 30 w 68"/>
                    <a:gd name="T13" fmla="*/ 37 h 42"/>
                    <a:gd name="T14" fmla="*/ 26 w 68"/>
                    <a:gd name="T15" fmla="*/ 35 h 42"/>
                    <a:gd name="T16" fmla="*/ 21 w 68"/>
                    <a:gd name="T17" fmla="*/ 33 h 42"/>
                    <a:gd name="T18" fmla="*/ 17 w 68"/>
                    <a:gd name="T19" fmla="*/ 29 h 42"/>
                    <a:gd name="T20" fmla="*/ 13 w 68"/>
                    <a:gd name="T21" fmla="*/ 26 h 42"/>
                    <a:gd name="T22" fmla="*/ 10 w 68"/>
                    <a:gd name="T23" fmla="*/ 23 h 42"/>
                    <a:gd name="T24" fmla="*/ 3 w 68"/>
                    <a:gd name="T25" fmla="*/ 15 h 42"/>
                    <a:gd name="T26" fmla="*/ 0 w 68"/>
                    <a:gd name="T27" fmla="*/ 13 h 42"/>
                    <a:gd name="T28" fmla="*/ 8 w 68"/>
                    <a:gd name="T29" fmla="*/ 9 h 42"/>
                    <a:gd name="T30" fmla="*/ 12 w 68"/>
                    <a:gd name="T31" fmla="*/ 6 h 42"/>
                    <a:gd name="T32" fmla="*/ 16 w 68"/>
                    <a:gd name="T33" fmla="*/ 5 h 42"/>
                    <a:gd name="T34" fmla="*/ 20 w 68"/>
                    <a:gd name="T35" fmla="*/ 4 h 42"/>
                    <a:gd name="T36" fmla="*/ 25 w 68"/>
                    <a:gd name="T37" fmla="*/ 3 h 42"/>
                    <a:gd name="T38" fmla="*/ 29 w 68"/>
                    <a:gd name="T39" fmla="*/ 2 h 42"/>
                    <a:gd name="T40" fmla="*/ 34 w 68"/>
                    <a:gd name="T41" fmla="*/ 1 h 42"/>
                    <a:gd name="T42" fmla="*/ 42 w 68"/>
                    <a:gd name="T43" fmla="*/ 0 h 42"/>
                    <a:gd name="T44" fmla="*/ 50 w 68"/>
                    <a:gd name="T45" fmla="*/ 0 h 42"/>
                    <a:gd name="T46" fmla="*/ 58 w 68"/>
                    <a:gd name="T47" fmla="*/ 3 h 42"/>
                    <a:gd name="T48" fmla="*/ 67 w 68"/>
                    <a:gd name="T49" fmla="*/ 7 h 42"/>
                    <a:gd name="T50" fmla="*/ 56 w 68"/>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2"/>
                    <a:gd name="T80" fmla="*/ 68 w 68"/>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2">
                      <a:moveTo>
                        <a:pt x="56" y="41"/>
                      </a:moveTo>
                      <a:lnTo>
                        <a:pt x="48" y="41"/>
                      </a:lnTo>
                      <a:lnTo>
                        <a:pt x="44" y="41"/>
                      </a:lnTo>
                      <a:lnTo>
                        <a:pt x="40" y="41"/>
                      </a:lnTo>
                      <a:lnTo>
                        <a:pt x="36" y="38"/>
                      </a:lnTo>
                      <a:lnTo>
                        <a:pt x="34" y="37"/>
                      </a:lnTo>
                      <a:lnTo>
                        <a:pt x="30" y="37"/>
                      </a:lnTo>
                      <a:lnTo>
                        <a:pt x="26" y="35"/>
                      </a:lnTo>
                      <a:lnTo>
                        <a:pt x="21" y="33"/>
                      </a:lnTo>
                      <a:lnTo>
                        <a:pt x="17" y="29"/>
                      </a:lnTo>
                      <a:lnTo>
                        <a:pt x="13" y="26"/>
                      </a:lnTo>
                      <a:lnTo>
                        <a:pt x="10" y="23"/>
                      </a:lnTo>
                      <a:lnTo>
                        <a:pt x="3" y="15"/>
                      </a:lnTo>
                      <a:lnTo>
                        <a:pt x="0" y="13"/>
                      </a:lnTo>
                      <a:lnTo>
                        <a:pt x="8" y="9"/>
                      </a:lnTo>
                      <a:lnTo>
                        <a:pt x="12" y="6"/>
                      </a:lnTo>
                      <a:lnTo>
                        <a:pt x="16" y="5"/>
                      </a:lnTo>
                      <a:lnTo>
                        <a:pt x="20" y="4"/>
                      </a:lnTo>
                      <a:lnTo>
                        <a:pt x="25" y="3"/>
                      </a:lnTo>
                      <a:lnTo>
                        <a:pt x="29" y="2"/>
                      </a:lnTo>
                      <a:lnTo>
                        <a:pt x="34" y="1"/>
                      </a:lnTo>
                      <a:lnTo>
                        <a:pt x="42" y="0"/>
                      </a:lnTo>
                      <a:lnTo>
                        <a:pt x="50" y="0"/>
                      </a:lnTo>
                      <a:lnTo>
                        <a:pt x="58" y="3"/>
                      </a:lnTo>
                      <a:lnTo>
                        <a:pt x="67"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94" name="Freeform 363"/>
                <p:cNvSpPr>
                  <a:spLocks/>
                </p:cNvSpPr>
                <p:nvPr/>
              </p:nvSpPr>
              <p:spPr bwMode="auto">
                <a:xfrm>
                  <a:off x="3251" y="3269"/>
                  <a:ext cx="65" cy="63"/>
                </a:xfrm>
                <a:custGeom>
                  <a:avLst/>
                  <a:gdLst>
                    <a:gd name="T0" fmla="*/ 39 w 65"/>
                    <a:gd name="T1" fmla="*/ 62 h 63"/>
                    <a:gd name="T2" fmla="*/ 44 w 65"/>
                    <a:gd name="T3" fmla="*/ 58 h 63"/>
                    <a:gd name="T4" fmla="*/ 47 w 65"/>
                    <a:gd name="T5" fmla="*/ 56 h 63"/>
                    <a:gd name="T6" fmla="*/ 52 w 65"/>
                    <a:gd name="T7" fmla="*/ 51 h 63"/>
                    <a:gd name="T8" fmla="*/ 53 w 65"/>
                    <a:gd name="T9" fmla="*/ 49 h 63"/>
                    <a:gd name="T10" fmla="*/ 57 w 65"/>
                    <a:gd name="T11" fmla="*/ 47 h 63"/>
                    <a:gd name="T12" fmla="*/ 60 w 65"/>
                    <a:gd name="T13" fmla="*/ 42 h 63"/>
                    <a:gd name="T14" fmla="*/ 60 w 65"/>
                    <a:gd name="T15" fmla="*/ 39 h 63"/>
                    <a:gd name="T16" fmla="*/ 61 w 65"/>
                    <a:gd name="T17" fmla="*/ 34 h 63"/>
                    <a:gd name="T18" fmla="*/ 64 w 65"/>
                    <a:gd name="T19" fmla="*/ 29 h 63"/>
                    <a:gd name="T20" fmla="*/ 64 w 65"/>
                    <a:gd name="T21" fmla="*/ 25 h 63"/>
                    <a:gd name="T22" fmla="*/ 64 w 65"/>
                    <a:gd name="T23" fmla="*/ 17 h 63"/>
                    <a:gd name="T24" fmla="*/ 55 w 65"/>
                    <a:gd name="T25" fmla="*/ 20 h 63"/>
                    <a:gd name="T26" fmla="*/ 52 w 65"/>
                    <a:gd name="T27" fmla="*/ 21 h 63"/>
                    <a:gd name="T28" fmla="*/ 47 w 65"/>
                    <a:gd name="T29" fmla="*/ 24 h 63"/>
                    <a:gd name="T30" fmla="*/ 43 w 65"/>
                    <a:gd name="T31" fmla="*/ 25 h 63"/>
                    <a:gd name="T32" fmla="*/ 39 w 65"/>
                    <a:gd name="T33" fmla="*/ 27 h 63"/>
                    <a:gd name="T34" fmla="*/ 35 w 65"/>
                    <a:gd name="T35" fmla="*/ 29 h 63"/>
                    <a:gd name="T36" fmla="*/ 33 w 65"/>
                    <a:gd name="T37" fmla="*/ 32 h 63"/>
                    <a:gd name="T38" fmla="*/ 29 w 65"/>
                    <a:gd name="T39" fmla="*/ 34 h 63"/>
                    <a:gd name="T40" fmla="*/ 35 w 65"/>
                    <a:gd name="T41" fmla="*/ 27 h 63"/>
                    <a:gd name="T42" fmla="*/ 37 w 65"/>
                    <a:gd name="T43" fmla="*/ 24 h 63"/>
                    <a:gd name="T44" fmla="*/ 38 w 65"/>
                    <a:gd name="T45" fmla="*/ 20 h 63"/>
                    <a:gd name="T46" fmla="*/ 38 w 65"/>
                    <a:gd name="T47" fmla="*/ 17 h 63"/>
                    <a:gd name="T48" fmla="*/ 38 w 65"/>
                    <a:gd name="T49" fmla="*/ 11 h 63"/>
                    <a:gd name="T50" fmla="*/ 38 w 65"/>
                    <a:gd name="T51" fmla="*/ 6 h 63"/>
                    <a:gd name="T52" fmla="*/ 37 w 65"/>
                    <a:gd name="T53" fmla="*/ 0 h 63"/>
                    <a:gd name="T54" fmla="*/ 32 w 65"/>
                    <a:gd name="T55" fmla="*/ 2 h 63"/>
                    <a:gd name="T56" fmla="*/ 26 w 65"/>
                    <a:gd name="T57" fmla="*/ 5 h 63"/>
                    <a:gd name="T58" fmla="*/ 23 w 65"/>
                    <a:gd name="T59" fmla="*/ 6 h 63"/>
                    <a:gd name="T60" fmla="*/ 20 w 65"/>
                    <a:gd name="T61" fmla="*/ 9 h 63"/>
                    <a:gd name="T62" fmla="*/ 16 w 65"/>
                    <a:gd name="T63" fmla="*/ 11 h 63"/>
                    <a:gd name="T64" fmla="*/ 11 w 65"/>
                    <a:gd name="T65" fmla="*/ 14 h 63"/>
                    <a:gd name="T66" fmla="*/ 0 w 65"/>
                    <a:gd name="T67" fmla="*/ 24 h 63"/>
                    <a:gd name="T68" fmla="*/ 39 w 65"/>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63"/>
                    <a:gd name="T107" fmla="*/ 65 w 65"/>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63">
                      <a:moveTo>
                        <a:pt x="39" y="62"/>
                      </a:moveTo>
                      <a:lnTo>
                        <a:pt x="44" y="58"/>
                      </a:lnTo>
                      <a:lnTo>
                        <a:pt x="47" y="56"/>
                      </a:lnTo>
                      <a:lnTo>
                        <a:pt x="52" y="51"/>
                      </a:lnTo>
                      <a:lnTo>
                        <a:pt x="53" y="49"/>
                      </a:lnTo>
                      <a:lnTo>
                        <a:pt x="57" y="47"/>
                      </a:lnTo>
                      <a:lnTo>
                        <a:pt x="60" y="42"/>
                      </a:lnTo>
                      <a:lnTo>
                        <a:pt x="60" y="39"/>
                      </a:lnTo>
                      <a:lnTo>
                        <a:pt x="61" y="34"/>
                      </a:lnTo>
                      <a:lnTo>
                        <a:pt x="64" y="29"/>
                      </a:lnTo>
                      <a:lnTo>
                        <a:pt x="64" y="25"/>
                      </a:lnTo>
                      <a:lnTo>
                        <a:pt x="64" y="17"/>
                      </a:lnTo>
                      <a:lnTo>
                        <a:pt x="55" y="20"/>
                      </a:lnTo>
                      <a:lnTo>
                        <a:pt x="52" y="21"/>
                      </a:lnTo>
                      <a:lnTo>
                        <a:pt x="47" y="24"/>
                      </a:lnTo>
                      <a:lnTo>
                        <a:pt x="43" y="25"/>
                      </a:lnTo>
                      <a:lnTo>
                        <a:pt x="39" y="27"/>
                      </a:lnTo>
                      <a:lnTo>
                        <a:pt x="35" y="29"/>
                      </a:lnTo>
                      <a:lnTo>
                        <a:pt x="33" y="32"/>
                      </a:lnTo>
                      <a:lnTo>
                        <a:pt x="29" y="34"/>
                      </a:lnTo>
                      <a:lnTo>
                        <a:pt x="35" y="27"/>
                      </a:lnTo>
                      <a:lnTo>
                        <a:pt x="37" y="24"/>
                      </a:lnTo>
                      <a:lnTo>
                        <a:pt x="38" y="20"/>
                      </a:lnTo>
                      <a:lnTo>
                        <a:pt x="38" y="17"/>
                      </a:lnTo>
                      <a:lnTo>
                        <a:pt x="38" y="11"/>
                      </a:lnTo>
                      <a:lnTo>
                        <a:pt x="38" y="6"/>
                      </a:lnTo>
                      <a:lnTo>
                        <a:pt x="37" y="0"/>
                      </a:lnTo>
                      <a:lnTo>
                        <a:pt x="32" y="2"/>
                      </a:lnTo>
                      <a:lnTo>
                        <a:pt x="26" y="5"/>
                      </a:lnTo>
                      <a:lnTo>
                        <a:pt x="23"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81" name="Group 364"/>
              <p:cNvGrpSpPr>
                <a:grpSpLocks/>
              </p:cNvGrpSpPr>
              <p:nvPr/>
            </p:nvGrpSpPr>
            <p:grpSpPr bwMode="auto">
              <a:xfrm>
                <a:off x="3212" y="3266"/>
                <a:ext cx="83" cy="88"/>
                <a:chOff x="3212" y="3266"/>
                <a:chExt cx="83" cy="88"/>
              </a:xfrm>
            </p:grpSpPr>
            <p:sp>
              <p:nvSpPr>
                <p:cNvPr id="7587" name="Oval 365"/>
                <p:cNvSpPr>
                  <a:spLocks noChangeArrowheads="1"/>
                </p:cNvSpPr>
                <p:nvPr/>
              </p:nvSpPr>
              <p:spPr bwMode="auto">
                <a:xfrm rot="-7920000">
                  <a:off x="3212" y="3267"/>
                  <a:ext cx="60" cy="58"/>
                </a:xfrm>
                <a:prstGeom prst="ellipse">
                  <a:avLst/>
                </a:prstGeom>
                <a:solidFill>
                  <a:srgbClr val="000000"/>
                </a:solidFill>
                <a:ln w="9525">
                  <a:noFill/>
                  <a:round/>
                  <a:headEnd/>
                  <a:tailEnd/>
                </a:ln>
              </p:spPr>
              <p:txBody>
                <a:bodyPr wrap="none" anchor="ctr"/>
                <a:lstStyle/>
                <a:p>
                  <a:endParaRPr lang="en-US"/>
                </a:p>
              </p:txBody>
            </p:sp>
            <p:sp>
              <p:nvSpPr>
                <p:cNvPr id="7588" name="Oval 366"/>
                <p:cNvSpPr>
                  <a:spLocks noChangeArrowheads="1"/>
                </p:cNvSpPr>
                <p:nvPr/>
              </p:nvSpPr>
              <p:spPr bwMode="auto">
                <a:xfrm rot="-7920000">
                  <a:off x="3209" y="3302"/>
                  <a:ext cx="55" cy="50"/>
                </a:xfrm>
                <a:prstGeom prst="ellipse">
                  <a:avLst/>
                </a:prstGeom>
                <a:solidFill>
                  <a:srgbClr val="000000"/>
                </a:solidFill>
                <a:ln w="9525">
                  <a:noFill/>
                  <a:round/>
                  <a:headEnd/>
                  <a:tailEnd/>
                </a:ln>
              </p:spPr>
              <p:txBody>
                <a:bodyPr wrap="none" anchor="ctr"/>
                <a:lstStyle/>
                <a:p>
                  <a:endParaRPr lang="en-US"/>
                </a:p>
              </p:txBody>
            </p:sp>
            <p:sp>
              <p:nvSpPr>
                <p:cNvPr id="7589" name="Oval 367"/>
                <p:cNvSpPr>
                  <a:spLocks noChangeArrowheads="1"/>
                </p:cNvSpPr>
                <p:nvPr/>
              </p:nvSpPr>
              <p:spPr bwMode="auto">
                <a:xfrm rot="-7920000">
                  <a:off x="3245" y="3298"/>
                  <a:ext cx="53" cy="47"/>
                </a:xfrm>
                <a:prstGeom prst="ellipse">
                  <a:avLst/>
                </a:prstGeom>
                <a:solidFill>
                  <a:srgbClr val="000000"/>
                </a:solidFill>
                <a:ln w="9525">
                  <a:noFill/>
                  <a:round/>
                  <a:headEnd/>
                  <a:tailEnd/>
                </a:ln>
              </p:spPr>
              <p:txBody>
                <a:bodyPr wrap="none" anchor="ctr"/>
                <a:lstStyle/>
                <a:p>
                  <a:endParaRPr lang="en-US"/>
                </a:p>
              </p:txBody>
            </p:sp>
            <p:sp>
              <p:nvSpPr>
                <p:cNvPr id="7590" name="Oval 368"/>
                <p:cNvSpPr>
                  <a:spLocks noChangeArrowheads="1"/>
                </p:cNvSpPr>
                <p:nvPr/>
              </p:nvSpPr>
              <p:spPr bwMode="auto">
                <a:xfrm rot="-7920000">
                  <a:off x="3212" y="3305"/>
                  <a:ext cx="48" cy="45"/>
                </a:xfrm>
                <a:prstGeom prst="ellipse">
                  <a:avLst/>
                </a:prstGeom>
                <a:solidFill>
                  <a:srgbClr val="FFFFFF"/>
                </a:solidFill>
                <a:ln w="9525">
                  <a:noFill/>
                  <a:round/>
                  <a:headEnd/>
                  <a:tailEnd/>
                </a:ln>
              </p:spPr>
              <p:txBody>
                <a:bodyPr wrap="none" anchor="ctr"/>
                <a:lstStyle/>
                <a:p>
                  <a:endParaRPr lang="en-US"/>
                </a:p>
              </p:txBody>
            </p:sp>
            <p:sp>
              <p:nvSpPr>
                <p:cNvPr id="7591" name="Oval 369"/>
                <p:cNvSpPr>
                  <a:spLocks noChangeArrowheads="1"/>
                </p:cNvSpPr>
                <p:nvPr/>
              </p:nvSpPr>
              <p:spPr bwMode="auto">
                <a:xfrm rot="-7920000">
                  <a:off x="3249" y="3301"/>
                  <a:ext cx="44" cy="42"/>
                </a:xfrm>
                <a:prstGeom prst="ellipse">
                  <a:avLst/>
                </a:prstGeom>
                <a:solidFill>
                  <a:srgbClr val="FFFFFF"/>
                </a:solidFill>
                <a:ln w="9525">
                  <a:noFill/>
                  <a:round/>
                  <a:headEnd/>
                  <a:tailEnd/>
                </a:ln>
              </p:spPr>
              <p:txBody>
                <a:bodyPr wrap="none" anchor="ctr"/>
                <a:lstStyle/>
                <a:p>
                  <a:endParaRPr lang="en-US"/>
                </a:p>
              </p:txBody>
            </p:sp>
            <p:sp>
              <p:nvSpPr>
                <p:cNvPr id="7592" name="Oval 370"/>
                <p:cNvSpPr>
                  <a:spLocks noChangeArrowheads="1"/>
                </p:cNvSpPr>
                <p:nvPr/>
              </p:nvSpPr>
              <p:spPr bwMode="auto">
                <a:xfrm rot="-7920000">
                  <a:off x="3216" y="3271"/>
                  <a:ext cx="54" cy="49"/>
                </a:xfrm>
                <a:prstGeom prst="ellipse">
                  <a:avLst/>
                </a:prstGeom>
                <a:solidFill>
                  <a:srgbClr val="FFFFFF"/>
                </a:solidFill>
                <a:ln w="9525">
                  <a:noFill/>
                  <a:round/>
                  <a:headEnd/>
                  <a:tailEnd/>
                </a:ln>
              </p:spPr>
              <p:txBody>
                <a:bodyPr wrap="none" anchor="ctr"/>
                <a:lstStyle/>
                <a:p>
                  <a:endParaRPr lang="en-US"/>
                </a:p>
              </p:txBody>
            </p:sp>
          </p:grpSp>
          <p:grpSp>
            <p:nvGrpSpPr>
              <p:cNvPr id="7582" name="Group 371"/>
              <p:cNvGrpSpPr>
                <a:grpSpLocks/>
              </p:cNvGrpSpPr>
              <p:nvPr/>
            </p:nvGrpSpPr>
            <p:grpSpPr bwMode="auto">
              <a:xfrm>
                <a:off x="3231" y="3327"/>
                <a:ext cx="69" cy="53"/>
                <a:chOff x="3231" y="3327"/>
                <a:chExt cx="69" cy="53"/>
              </a:xfrm>
            </p:grpSpPr>
            <p:sp>
              <p:nvSpPr>
                <p:cNvPr id="7583" name="Freeform 372"/>
                <p:cNvSpPr>
                  <a:spLocks/>
                </p:cNvSpPr>
                <p:nvPr/>
              </p:nvSpPr>
              <p:spPr bwMode="auto">
                <a:xfrm>
                  <a:off x="3231" y="3359"/>
                  <a:ext cx="69" cy="21"/>
                </a:xfrm>
                <a:custGeom>
                  <a:avLst/>
                  <a:gdLst>
                    <a:gd name="T0" fmla="*/ 68 w 69"/>
                    <a:gd name="T1" fmla="*/ 10 h 21"/>
                    <a:gd name="T2" fmla="*/ 0 w 69"/>
                    <a:gd name="T3" fmla="*/ 20 h 21"/>
                    <a:gd name="T4" fmla="*/ 0 w 69"/>
                    <a:gd name="T5" fmla="*/ 15 h 21"/>
                    <a:gd name="T6" fmla="*/ 30 w 69"/>
                    <a:gd name="T7" fmla="*/ 12 h 21"/>
                    <a:gd name="T8" fmla="*/ 29 w 69"/>
                    <a:gd name="T9" fmla="*/ 0 h 21"/>
                    <a:gd name="T10" fmla="*/ 32 w 69"/>
                    <a:gd name="T11" fmla="*/ 0 h 21"/>
                    <a:gd name="T12" fmla="*/ 34 w 69"/>
                    <a:gd name="T13" fmla="*/ 12 h 21"/>
                    <a:gd name="T14" fmla="*/ 68 w 69"/>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21"/>
                    <a:gd name="T26" fmla="*/ 69 w 69"/>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21">
                      <a:moveTo>
                        <a:pt x="68" y="10"/>
                      </a:moveTo>
                      <a:lnTo>
                        <a:pt x="0" y="20"/>
                      </a:lnTo>
                      <a:lnTo>
                        <a:pt x="0" y="15"/>
                      </a:lnTo>
                      <a:lnTo>
                        <a:pt x="30" y="12"/>
                      </a:lnTo>
                      <a:lnTo>
                        <a:pt x="29" y="0"/>
                      </a:lnTo>
                      <a:lnTo>
                        <a:pt x="32" y="0"/>
                      </a:lnTo>
                      <a:lnTo>
                        <a:pt x="34" y="12"/>
                      </a:lnTo>
                      <a:lnTo>
                        <a:pt x="68" y="10"/>
                      </a:lnTo>
                    </a:path>
                  </a:pathLst>
                </a:custGeom>
                <a:solidFill>
                  <a:srgbClr val="008000"/>
                </a:solidFill>
                <a:ln w="9525" cap="rnd">
                  <a:noFill/>
                  <a:round/>
                  <a:headEnd/>
                  <a:tailEnd/>
                </a:ln>
              </p:spPr>
              <p:txBody>
                <a:bodyPr/>
                <a:lstStyle/>
                <a:p>
                  <a:endParaRPr lang="en-US"/>
                </a:p>
              </p:txBody>
            </p:sp>
            <p:grpSp>
              <p:nvGrpSpPr>
                <p:cNvPr id="7584" name="Group 373"/>
                <p:cNvGrpSpPr>
                  <a:grpSpLocks/>
                </p:cNvGrpSpPr>
                <p:nvPr/>
              </p:nvGrpSpPr>
              <p:grpSpPr bwMode="auto">
                <a:xfrm>
                  <a:off x="3242" y="3327"/>
                  <a:ext cx="34" cy="33"/>
                  <a:chOff x="3242" y="3327"/>
                  <a:chExt cx="34" cy="33"/>
                </a:xfrm>
              </p:grpSpPr>
              <p:sp>
                <p:nvSpPr>
                  <p:cNvPr id="7585" name="Arc 374"/>
                  <p:cNvSpPr>
                    <a:spLocks/>
                  </p:cNvSpPr>
                  <p:nvPr/>
                </p:nvSpPr>
                <p:spPr bwMode="auto">
                  <a:xfrm rot="-7920000">
                    <a:off x="3244" y="3332"/>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586" name="Arc 375"/>
                  <p:cNvSpPr>
                    <a:spLocks/>
                  </p:cNvSpPr>
                  <p:nvPr/>
                </p:nvSpPr>
                <p:spPr bwMode="auto">
                  <a:xfrm rot="-7920000">
                    <a:off x="3244"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4" name="Group 376"/>
            <p:cNvGrpSpPr>
              <a:grpSpLocks/>
            </p:cNvGrpSpPr>
            <p:nvPr/>
          </p:nvGrpSpPr>
          <p:grpSpPr bwMode="auto">
            <a:xfrm>
              <a:off x="3452" y="3225"/>
              <a:ext cx="135" cy="114"/>
              <a:chOff x="3452" y="3225"/>
              <a:chExt cx="135" cy="114"/>
            </a:xfrm>
          </p:grpSpPr>
          <p:grpSp>
            <p:nvGrpSpPr>
              <p:cNvPr id="7565" name="Group 377"/>
              <p:cNvGrpSpPr>
                <a:grpSpLocks/>
              </p:cNvGrpSpPr>
              <p:nvPr/>
            </p:nvGrpSpPr>
            <p:grpSpPr bwMode="auto">
              <a:xfrm>
                <a:off x="3452" y="3228"/>
                <a:ext cx="135" cy="84"/>
                <a:chOff x="3452" y="3228"/>
                <a:chExt cx="135" cy="84"/>
              </a:xfrm>
            </p:grpSpPr>
            <p:sp>
              <p:nvSpPr>
                <p:cNvPr id="7578" name="Freeform 378"/>
                <p:cNvSpPr>
                  <a:spLocks/>
                </p:cNvSpPr>
                <p:nvPr/>
              </p:nvSpPr>
              <p:spPr bwMode="auto">
                <a:xfrm>
                  <a:off x="3452" y="3271"/>
                  <a:ext cx="68" cy="41"/>
                </a:xfrm>
                <a:custGeom>
                  <a:avLst/>
                  <a:gdLst>
                    <a:gd name="T0" fmla="*/ 56 w 68"/>
                    <a:gd name="T1" fmla="*/ 40 h 41"/>
                    <a:gd name="T2" fmla="*/ 48 w 68"/>
                    <a:gd name="T3" fmla="*/ 40 h 41"/>
                    <a:gd name="T4" fmla="*/ 44 w 68"/>
                    <a:gd name="T5" fmla="*/ 40 h 41"/>
                    <a:gd name="T6" fmla="*/ 40 w 68"/>
                    <a:gd name="T7" fmla="*/ 40 h 41"/>
                    <a:gd name="T8" fmla="*/ 36 w 68"/>
                    <a:gd name="T9" fmla="*/ 37 h 41"/>
                    <a:gd name="T10" fmla="*/ 34 w 68"/>
                    <a:gd name="T11" fmla="*/ 36 h 41"/>
                    <a:gd name="T12" fmla="*/ 30 w 68"/>
                    <a:gd name="T13" fmla="*/ 36 h 41"/>
                    <a:gd name="T14" fmla="*/ 26 w 68"/>
                    <a:gd name="T15" fmla="*/ 34 h 41"/>
                    <a:gd name="T16" fmla="*/ 21 w 68"/>
                    <a:gd name="T17" fmla="*/ 32 h 41"/>
                    <a:gd name="T18" fmla="*/ 17 w 68"/>
                    <a:gd name="T19" fmla="*/ 28 h 41"/>
                    <a:gd name="T20" fmla="*/ 13 w 68"/>
                    <a:gd name="T21" fmla="*/ 25 h 41"/>
                    <a:gd name="T22" fmla="*/ 10 w 68"/>
                    <a:gd name="T23" fmla="*/ 23 h 41"/>
                    <a:gd name="T24" fmla="*/ 3 w 68"/>
                    <a:gd name="T25" fmla="*/ 15 h 41"/>
                    <a:gd name="T26" fmla="*/ 0 w 68"/>
                    <a:gd name="T27" fmla="*/ 13 h 41"/>
                    <a:gd name="T28" fmla="*/ 8 w 68"/>
                    <a:gd name="T29" fmla="*/ 8 h 41"/>
                    <a:gd name="T30" fmla="*/ 12 w 68"/>
                    <a:gd name="T31" fmla="*/ 6 h 41"/>
                    <a:gd name="T32" fmla="*/ 16 w 68"/>
                    <a:gd name="T33" fmla="*/ 5 h 41"/>
                    <a:gd name="T34" fmla="*/ 20 w 68"/>
                    <a:gd name="T35" fmla="*/ 4 h 41"/>
                    <a:gd name="T36" fmla="*/ 25 w 68"/>
                    <a:gd name="T37" fmla="*/ 3 h 41"/>
                    <a:gd name="T38" fmla="*/ 29 w 68"/>
                    <a:gd name="T39" fmla="*/ 2 h 41"/>
                    <a:gd name="T40" fmla="*/ 34 w 68"/>
                    <a:gd name="T41" fmla="*/ 1 h 41"/>
                    <a:gd name="T42" fmla="*/ 42 w 68"/>
                    <a:gd name="T43" fmla="*/ 0 h 41"/>
                    <a:gd name="T44" fmla="*/ 50 w 68"/>
                    <a:gd name="T45" fmla="*/ 0 h 41"/>
                    <a:gd name="T46" fmla="*/ 58 w 68"/>
                    <a:gd name="T47" fmla="*/ 3 h 41"/>
                    <a:gd name="T48" fmla="*/ 67 w 68"/>
                    <a:gd name="T49" fmla="*/ 7 h 41"/>
                    <a:gd name="T50" fmla="*/ 56 w 68"/>
                    <a:gd name="T51" fmla="*/ 4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1"/>
                    <a:gd name="T80" fmla="*/ 68 w 6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1">
                      <a:moveTo>
                        <a:pt x="56" y="40"/>
                      </a:moveTo>
                      <a:lnTo>
                        <a:pt x="48" y="40"/>
                      </a:lnTo>
                      <a:lnTo>
                        <a:pt x="44" y="40"/>
                      </a:lnTo>
                      <a:lnTo>
                        <a:pt x="40" y="40"/>
                      </a:lnTo>
                      <a:lnTo>
                        <a:pt x="36" y="37"/>
                      </a:lnTo>
                      <a:lnTo>
                        <a:pt x="34" y="36"/>
                      </a:lnTo>
                      <a:lnTo>
                        <a:pt x="30" y="36"/>
                      </a:lnTo>
                      <a:lnTo>
                        <a:pt x="26" y="34"/>
                      </a:lnTo>
                      <a:lnTo>
                        <a:pt x="21" y="32"/>
                      </a:lnTo>
                      <a:lnTo>
                        <a:pt x="17" y="28"/>
                      </a:lnTo>
                      <a:lnTo>
                        <a:pt x="13" y="25"/>
                      </a:lnTo>
                      <a:lnTo>
                        <a:pt x="10" y="23"/>
                      </a:lnTo>
                      <a:lnTo>
                        <a:pt x="3" y="15"/>
                      </a:lnTo>
                      <a:lnTo>
                        <a:pt x="0" y="13"/>
                      </a:lnTo>
                      <a:lnTo>
                        <a:pt x="8" y="8"/>
                      </a:lnTo>
                      <a:lnTo>
                        <a:pt x="12" y="6"/>
                      </a:lnTo>
                      <a:lnTo>
                        <a:pt x="16" y="5"/>
                      </a:lnTo>
                      <a:lnTo>
                        <a:pt x="20" y="4"/>
                      </a:lnTo>
                      <a:lnTo>
                        <a:pt x="25" y="3"/>
                      </a:lnTo>
                      <a:lnTo>
                        <a:pt x="29" y="2"/>
                      </a:lnTo>
                      <a:lnTo>
                        <a:pt x="34" y="1"/>
                      </a:lnTo>
                      <a:lnTo>
                        <a:pt x="42" y="0"/>
                      </a:lnTo>
                      <a:lnTo>
                        <a:pt x="50" y="0"/>
                      </a:lnTo>
                      <a:lnTo>
                        <a:pt x="58" y="3"/>
                      </a:lnTo>
                      <a:lnTo>
                        <a:pt x="67" y="7"/>
                      </a:lnTo>
                      <a:lnTo>
                        <a:pt x="56" y="4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79" name="Freeform 379"/>
                <p:cNvSpPr>
                  <a:spLocks/>
                </p:cNvSpPr>
                <p:nvPr/>
              </p:nvSpPr>
              <p:spPr bwMode="auto">
                <a:xfrm>
                  <a:off x="3522" y="3228"/>
                  <a:ext cx="65" cy="63"/>
                </a:xfrm>
                <a:custGeom>
                  <a:avLst/>
                  <a:gdLst>
                    <a:gd name="T0" fmla="*/ 39 w 65"/>
                    <a:gd name="T1" fmla="*/ 62 h 63"/>
                    <a:gd name="T2" fmla="*/ 44 w 65"/>
                    <a:gd name="T3" fmla="*/ 58 h 63"/>
                    <a:gd name="T4" fmla="*/ 47 w 65"/>
                    <a:gd name="T5" fmla="*/ 56 h 63"/>
                    <a:gd name="T6" fmla="*/ 52 w 65"/>
                    <a:gd name="T7" fmla="*/ 51 h 63"/>
                    <a:gd name="T8" fmla="*/ 53 w 65"/>
                    <a:gd name="T9" fmla="*/ 49 h 63"/>
                    <a:gd name="T10" fmla="*/ 57 w 65"/>
                    <a:gd name="T11" fmla="*/ 47 h 63"/>
                    <a:gd name="T12" fmla="*/ 60 w 65"/>
                    <a:gd name="T13" fmla="*/ 42 h 63"/>
                    <a:gd name="T14" fmla="*/ 60 w 65"/>
                    <a:gd name="T15" fmla="*/ 39 h 63"/>
                    <a:gd name="T16" fmla="*/ 61 w 65"/>
                    <a:gd name="T17" fmla="*/ 34 h 63"/>
                    <a:gd name="T18" fmla="*/ 64 w 65"/>
                    <a:gd name="T19" fmla="*/ 29 h 63"/>
                    <a:gd name="T20" fmla="*/ 64 w 65"/>
                    <a:gd name="T21" fmla="*/ 25 h 63"/>
                    <a:gd name="T22" fmla="*/ 64 w 65"/>
                    <a:gd name="T23" fmla="*/ 17 h 63"/>
                    <a:gd name="T24" fmla="*/ 55 w 65"/>
                    <a:gd name="T25" fmla="*/ 20 h 63"/>
                    <a:gd name="T26" fmla="*/ 52 w 65"/>
                    <a:gd name="T27" fmla="*/ 21 h 63"/>
                    <a:gd name="T28" fmla="*/ 47 w 65"/>
                    <a:gd name="T29" fmla="*/ 24 h 63"/>
                    <a:gd name="T30" fmla="*/ 43 w 65"/>
                    <a:gd name="T31" fmla="*/ 25 h 63"/>
                    <a:gd name="T32" fmla="*/ 39 w 65"/>
                    <a:gd name="T33" fmla="*/ 27 h 63"/>
                    <a:gd name="T34" fmla="*/ 35 w 65"/>
                    <a:gd name="T35" fmla="*/ 29 h 63"/>
                    <a:gd name="T36" fmla="*/ 33 w 65"/>
                    <a:gd name="T37" fmla="*/ 32 h 63"/>
                    <a:gd name="T38" fmla="*/ 29 w 65"/>
                    <a:gd name="T39" fmla="*/ 34 h 63"/>
                    <a:gd name="T40" fmla="*/ 35 w 65"/>
                    <a:gd name="T41" fmla="*/ 27 h 63"/>
                    <a:gd name="T42" fmla="*/ 37 w 65"/>
                    <a:gd name="T43" fmla="*/ 24 h 63"/>
                    <a:gd name="T44" fmla="*/ 38 w 65"/>
                    <a:gd name="T45" fmla="*/ 20 h 63"/>
                    <a:gd name="T46" fmla="*/ 38 w 65"/>
                    <a:gd name="T47" fmla="*/ 17 h 63"/>
                    <a:gd name="T48" fmla="*/ 38 w 65"/>
                    <a:gd name="T49" fmla="*/ 11 h 63"/>
                    <a:gd name="T50" fmla="*/ 38 w 65"/>
                    <a:gd name="T51" fmla="*/ 6 h 63"/>
                    <a:gd name="T52" fmla="*/ 37 w 65"/>
                    <a:gd name="T53" fmla="*/ 0 h 63"/>
                    <a:gd name="T54" fmla="*/ 32 w 65"/>
                    <a:gd name="T55" fmla="*/ 2 h 63"/>
                    <a:gd name="T56" fmla="*/ 26 w 65"/>
                    <a:gd name="T57" fmla="*/ 5 h 63"/>
                    <a:gd name="T58" fmla="*/ 23 w 65"/>
                    <a:gd name="T59" fmla="*/ 6 h 63"/>
                    <a:gd name="T60" fmla="*/ 20 w 65"/>
                    <a:gd name="T61" fmla="*/ 9 h 63"/>
                    <a:gd name="T62" fmla="*/ 16 w 65"/>
                    <a:gd name="T63" fmla="*/ 11 h 63"/>
                    <a:gd name="T64" fmla="*/ 11 w 65"/>
                    <a:gd name="T65" fmla="*/ 14 h 63"/>
                    <a:gd name="T66" fmla="*/ 0 w 65"/>
                    <a:gd name="T67" fmla="*/ 24 h 63"/>
                    <a:gd name="T68" fmla="*/ 39 w 65"/>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63"/>
                    <a:gd name="T107" fmla="*/ 65 w 65"/>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63">
                      <a:moveTo>
                        <a:pt x="39" y="62"/>
                      </a:moveTo>
                      <a:lnTo>
                        <a:pt x="44" y="58"/>
                      </a:lnTo>
                      <a:lnTo>
                        <a:pt x="47" y="56"/>
                      </a:lnTo>
                      <a:lnTo>
                        <a:pt x="52" y="51"/>
                      </a:lnTo>
                      <a:lnTo>
                        <a:pt x="53" y="49"/>
                      </a:lnTo>
                      <a:lnTo>
                        <a:pt x="57" y="47"/>
                      </a:lnTo>
                      <a:lnTo>
                        <a:pt x="60" y="42"/>
                      </a:lnTo>
                      <a:lnTo>
                        <a:pt x="60" y="39"/>
                      </a:lnTo>
                      <a:lnTo>
                        <a:pt x="61" y="34"/>
                      </a:lnTo>
                      <a:lnTo>
                        <a:pt x="64" y="29"/>
                      </a:lnTo>
                      <a:lnTo>
                        <a:pt x="64" y="25"/>
                      </a:lnTo>
                      <a:lnTo>
                        <a:pt x="64" y="17"/>
                      </a:lnTo>
                      <a:lnTo>
                        <a:pt x="55" y="20"/>
                      </a:lnTo>
                      <a:lnTo>
                        <a:pt x="52" y="21"/>
                      </a:lnTo>
                      <a:lnTo>
                        <a:pt x="47" y="24"/>
                      </a:lnTo>
                      <a:lnTo>
                        <a:pt x="43" y="25"/>
                      </a:lnTo>
                      <a:lnTo>
                        <a:pt x="39" y="27"/>
                      </a:lnTo>
                      <a:lnTo>
                        <a:pt x="35" y="29"/>
                      </a:lnTo>
                      <a:lnTo>
                        <a:pt x="33" y="32"/>
                      </a:lnTo>
                      <a:lnTo>
                        <a:pt x="29" y="34"/>
                      </a:lnTo>
                      <a:lnTo>
                        <a:pt x="35" y="27"/>
                      </a:lnTo>
                      <a:lnTo>
                        <a:pt x="37" y="24"/>
                      </a:lnTo>
                      <a:lnTo>
                        <a:pt x="38" y="20"/>
                      </a:lnTo>
                      <a:lnTo>
                        <a:pt x="38" y="17"/>
                      </a:lnTo>
                      <a:lnTo>
                        <a:pt x="38" y="11"/>
                      </a:lnTo>
                      <a:lnTo>
                        <a:pt x="38" y="6"/>
                      </a:lnTo>
                      <a:lnTo>
                        <a:pt x="37" y="0"/>
                      </a:lnTo>
                      <a:lnTo>
                        <a:pt x="32" y="2"/>
                      </a:lnTo>
                      <a:lnTo>
                        <a:pt x="26" y="5"/>
                      </a:lnTo>
                      <a:lnTo>
                        <a:pt x="23"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66" name="Group 380"/>
              <p:cNvGrpSpPr>
                <a:grpSpLocks/>
              </p:cNvGrpSpPr>
              <p:nvPr/>
            </p:nvGrpSpPr>
            <p:grpSpPr bwMode="auto">
              <a:xfrm>
                <a:off x="3483" y="3225"/>
                <a:ext cx="84" cy="88"/>
                <a:chOff x="3483" y="3225"/>
                <a:chExt cx="84" cy="88"/>
              </a:xfrm>
            </p:grpSpPr>
            <p:sp>
              <p:nvSpPr>
                <p:cNvPr id="7572" name="Oval 381"/>
                <p:cNvSpPr>
                  <a:spLocks noChangeArrowheads="1"/>
                </p:cNvSpPr>
                <p:nvPr/>
              </p:nvSpPr>
              <p:spPr bwMode="auto">
                <a:xfrm rot="-7920000">
                  <a:off x="3483" y="3225"/>
                  <a:ext cx="60" cy="59"/>
                </a:xfrm>
                <a:prstGeom prst="ellipse">
                  <a:avLst/>
                </a:prstGeom>
                <a:solidFill>
                  <a:srgbClr val="000000"/>
                </a:solidFill>
                <a:ln w="9525">
                  <a:noFill/>
                  <a:round/>
                  <a:headEnd/>
                  <a:tailEnd/>
                </a:ln>
              </p:spPr>
              <p:txBody>
                <a:bodyPr wrap="none" anchor="ctr"/>
                <a:lstStyle/>
                <a:p>
                  <a:endParaRPr lang="en-US"/>
                </a:p>
              </p:txBody>
            </p:sp>
            <p:sp>
              <p:nvSpPr>
                <p:cNvPr id="7573" name="Oval 382"/>
                <p:cNvSpPr>
                  <a:spLocks noChangeArrowheads="1"/>
                </p:cNvSpPr>
                <p:nvPr/>
              </p:nvSpPr>
              <p:spPr bwMode="auto">
                <a:xfrm rot="-7920000">
                  <a:off x="3481" y="3261"/>
                  <a:ext cx="54" cy="50"/>
                </a:xfrm>
                <a:prstGeom prst="ellipse">
                  <a:avLst/>
                </a:prstGeom>
                <a:solidFill>
                  <a:srgbClr val="000000"/>
                </a:solidFill>
                <a:ln w="9525">
                  <a:noFill/>
                  <a:round/>
                  <a:headEnd/>
                  <a:tailEnd/>
                </a:ln>
              </p:spPr>
              <p:txBody>
                <a:bodyPr wrap="none" anchor="ctr"/>
                <a:lstStyle/>
                <a:p>
                  <a:endParaRPr lang="en-US"/>
                </a:p>
              </p:txBody>
            </p:sp>
            <p:sp>
              <p:nvSpPr>
                <p:cNvPr id="7574" name="Oval 383"/>
                <p:cNvSpPr>
                  <a:spLocks noChangeArrowheads="1"/>
                </p:cNvSpPr>
                <p:nvPr/>
              </p:nvSpPr>
              <p:spPr bwMode="auto">
                <a:xfrm rot="-7920000">
                  <a:off x="3517" y="3258"/>
                  <a:ext cx="53" cy="46"/>
                </a:xfrm>
                <a:prstGeom prst="ellipse">
                  <a:avLst/>
                </a:prstGeom>
                <a:solidFill>
                  <a:srgbClr val="000000"/>
                </a:solidFill>
                <a:ln w="9525">
                  <a:noFill/>
                  <a:round/>
                  <a:headEnd/>
                  <a:tailEnd/>
                </a:ln>
              </p:spPr>
              <p:txBody>
                <a:bodyPr wrap="none" anchor="ctr"/>
                <a:lstStyle/>
                <a:p>
                  <a:endParaRPr lang="en-US"/>
                </a:p>
              </p:txBody>
            </p:sp>
            <p:sp>
              <p:nvSpPr>
                <p:cNvPr id="7575" name="Oval 384"/>
                <p:cNvSpPr>
                  <a:spLocks noChangeArrowheads="1"/>
                </p:cNvSpPr>
                <p:nvPr/>
              </p:nvSpPr>
              <p:spPr bwMode="auto">
                <a:xfrm rot="-7920000">
                  <a:off x="3483" y="3265"/>
                  <a:ext cx="48" cy="44"/>
                </a:xfrm>
                <a:prstGeom prst="ellipse">
                  <a:avLst/>
                </a:prstGeom>
                <a:solidFill>
                  <a:srgbClr val="FFFFFF"/>
                </a:solidFill>
                <a:ln w="9525">
                  <a:noFill/>
                  <a:round/>
                  <a:headEnd/>
                  <a:tailEnd/>
                </a:ln>
              </p:spPr>
              <p:txBody>
                <a:bodyPr wrap="none" anchor="ctr"/>
                <a:lstStyle/>
                <a:p>
                  <a:endParaRPr lang="en-US"/>
                </a:p>
              </p:txBody>
            </p:sp>
            <p:sp>
              <p:nvSpPr>
                <p:cNvPr id="7576" name="Oval 385"/>
                <p:cNvSpPr>
                  <a:spLocks noChangeArrowheads="1"/>
                </p:cNvSpPr>
                <p:nvPr/>
              </p:nvSpPr>
              <p:spPr bwMode="auto">
                <a:xfrm rot="-7920000">
                  <a:off x="3520" y="3260"/>
                  <a:ext cx="43" cy="41"/>
                </a:xfrm>
                <a:prstGeom prst="ellipse">
                  <a:avLst/>
                </a:prstGeom>
                <a:solidFill>
                  <a:srgbClr val="FFFFFF"/>
                </a:solidFill>
                <a:ln w="9525">
                  <a:noFill/>
                  <a:round/>
                  <a:headEnd/>
                  <a:tailEnd/>
                </a:ln>
              </p:spPr>
              <p:txBody>
                <a:bodyPr wrap="none" anchor="ctr"/>
                <a:lstStyle/>
                <a:p>
                  <a:endParaRPr lang="en-US"/>
                </a:p>
              </p:txBody>
            </p:sp>
            <p:sp>
              <p:nvSpPr>
                <p:cNvPr id="7577" name="Oval 386"/>
                <p:cNvSpPr>
                  <a:spLocks noChangeArrowheads="1"/>
                </p:cNvSpPr>
                <p:nvPr/>
              </p:nvSpPr>
              <p:spPr bwMode="auto">
                <a:xfrm rot="-7920000">
                  <a:off x="3487" y="3229"/>
                  <a:ext cx="54" cy="50"/>
                </a:xfrm>
                <a:prstGeom prst="ellipse">
                  <a:avLst/>
                </a:prstGeom>
                <a:solidFill>
                  <a:srgbClr val="FFFFFF"/>
                </a:solidFill>
                <a:ln w="9525">
                  <a:noFill/>
                  <a:round/>
                  <a:headEnd/>
                  <a:tailEnd/>
                </a:ln>
              </p:spPr>
              <p:txBody>
                <a:bodyPr wrap="none" anchor="ctr"/>
                <a:lstStyle/>
                <a:p>
                  <a:endParaRPr lang="en-US"/>
                </a:p>
              </p:txBody>
            </p:sp>
          </p:grpSp>
          <p:grpSp>
            <p:nvGrpSpPr>
              <p:cNvPr id="7567" name="Group 387"/>
              <p:cNvGrpSpPr>
                <a:grpSpLocks/>
              </p:cNvGrpSpPr>
              <p:nvPr/>
            </p:nvGrpSpPr>
            <p:grpSpPr bwMode="auto">
              <a:xfrm>
                <a:off x="3503" y="3286"/>
                <a:ext cx="70" cy="53"/>
                <a:chOff x="3503" y="3286"/>
                <a:chExt cx="70" cy="53"/>
              </a:xfrm>
            </p:grpSpPr>
            <p:sp>
              <p:nvSpPr>
                <p:cNvPr id="7568" name="Freeform 388"/>
                <p:cNvSpPr>
                  <a:spLocks/>
                </p:cNvSpPr>
                <p:nvPr/>
              </p:nvSpPr>
              <p:spPr bwMode="auto">
                <a:xfrm>
                  <a:off x="3503" y="3319"/>
                  <a:ext cx="70" cy="20"/>
                </a:xfrm>
                <a:custGeom>
                  <a:avLst/>
                  <a:gdLst>
                    <a:gd name="T0" fmla="*/ 69 w 70"/>
                    <a:gd name="T1" fmla="*/ 10 h 20"/>
                    <a:gd name="T2" fmla="*/ 0 w 70"/>
                    <a:gd name="T3" fmla="*/ 19 h 20"/>
                    <a:gd name="T4" fmla="*/ 0 w 70"/>
                    <a:gd name="T5" fmla="*/ 14 h 20"/>
                    <a:gd name="T6" fmla="*/ 31 w 70"/>
                    <a:gd name="T7" fmla="*/ 12 h 20"/>
                    <a:gd name="T8" fmla="*/ 30 w 70"/>
                    <a:gd name="T9" fmla="*/ 0 h 20"/>
                    <a:gd name="T10" fmla="*/ 32 w 70"/>
                    <a:gd name="T11" fmla="*/ 0 h 20"/>
                    <a:gd name="T12" fmla="*/ 35 w 70"/>
                    <a:gd name="T13" fmla="*/ 12 h 20"/>
                    <a:gd name="T14" fmla="*/ 69 w 7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0"/>
                    <a:gd name="T26" fmla="*/ 70 w 7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0">
                      <a:moveTo>
                        <a:pt x="69" y="10"/>
                      </a:moveTo>
                      <a:lnTo>
                        <a:pt x="0" y="19"/>
                      </a:lnTo>
                      <a:lnTo>
                        <a:pt x="0" y="14"/>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569" name="Group 389"/>
                <p:cNvGrpSpPr>
                  <a:grpSpLocks/>
                </p:cNvGrpSpPr>
                <p:nvPr/>
              </p:nvGrpSpPr>
              <p:grpSpPr bwMode="auto">
                <a:xfrm>
                  <a:off x="3514" y="3286"/>
                  <a:ext cx="33" cy="34"/>
                  <a:chOff x="3514" y="3286"/>
                  <a:chExt cx="33" cy="34"/>
                </a:xfrm>
              </p:grpSpPr>
              <p:sp>
                <p:nvSpPr>
                  <p:cNvPr id="7570" name="Arc 390"/>
                  <p:cNvSpPr>
                    <a:spLocks/>
                  </p:cNvSpPr>
                  <p:nvPr/>
                </p:nvSpPr>
                <p:spPr bwMode="auto">
                  <a:xfrm rot="-7920000">
                    <a:off x="3516" y="3291"/>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571" name="Arc 391"/>
                  <p:cNvSpPr>
                    <a:spLocks/>
                  </p:cNvSpPr>
                  <p:nvPr/>
                </p:nvSpPr>
                <p:spPr bwMode="auto">
                  <a:xfrm rot="-7920000">
                    <a:off x="3516" y="3288"/>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5" name="Group 392"/>
            <p:cNvGrpSpPr>
              <a:grpSpLocks/>
            </p:cNvGrpSpPr>
            <p:nvPr/>
          </p:nvGrpSpPr>
          <p:grpSpPr bwMode="auto">
            <a:xfrm>
              <a:off x="1733" y="3265"/>
              <a:ext cx="135" cy="115"/>
              <a:chOff x="1733" y="3265"/>
              <a:chExt cx="135" cy="115"/>
            </a:xfrm>
          </p:grpSpPr>
          <p:grpSp>
            <p:nvGrpSpPr>
              <p:cNvPr id="7550" name="Group 393"/>
              <p:cNvGrpSpPr>
                <a:grpSpLocks/>
              </p:cNvGrpSpPr>
              <p:nvPr/>
            </p:nvGrpSpPr>
            <p:grpSpPr bwMode="auto">
              <a:xfrm>
                <a:off x="1733" y="3269"/>
                <a:ext cx="135" cy="84"/>
                <a:chOff x="1733" y="3269"/>
                <a:chExt cx="135" cy="84"/>
              </a:xfrm>
            </p:grpSpPr>
            <p:sp>
              <p:nvSpPr>
                <p:cNvPr id="7563" name="Freeform 394"/>
                <p:cNvSpPr>
                  <a:spLocks/>
                </p:cNvSpPr>
                <p:nvPr/>
              </p:nvSpPr>
              <p:spPr bwMode="auto">
                <a:xfrm>
                  <a:off x="1733" y="3311"/>
                  <a:ext cx="69" cy="42"/>
                </a:xfrm>
                <a:custGeom>
                  <a:avLst/>
                  <a:gdLst>
                    <a:gd name="T0" fmla="*/ 57 w 69"/>
                    <a:gd name="T1" fmla="*/ 41 h 42"/>
                    <a:gd name="T2" fmla="*/ 48 w 69"/>
                    <a:gd name="T3" fmla="*/ 41 h 42"/>
                    <a:gd name="T4" fmla="*/ 44 w 69"/>
                    <a:gd name="T5" fmla="*/ 41 h 42"/>
                    <a:gd name="T6" fmla="*/ 41 w 69"/>
                    <a:gd name="T7" fmla="*/ 41 h 42"/>
                    <a:gd name="T8" fmla="*/ 37 w 69"/>
                    <a:gd name="T9" fmla="*/ 38 h 42"/>
                    <a:gd name="T10" fmla="*/ 34 w 69"/>
                    <a:gd name="T11" fmla="*/ 37 h 42"/>
                    <a:gd name="T12" fmla="*/ 30 w 69"/>
                    <a:gd name="T13" fmla="*/ 37 h 42"/>
                    <a:gd name="T14" fmla="*/ 26 w 69"/>
                    <a:gd name="T15" fmla="*/ 35 h 42"/>
                    <a:gd name="T16" fmla="*/ 21 w 69"/>
                    <a:gd name="T17" fmla="*/ 33 h 42"/>
                    <a:gd name="T18" fmla="*/ 17 w 69"/>
                    <a:gd name="T19" fmla="*/ 29 h 42"/>
                    <a:gd name="T20" fmla="*/ 14 w 69"/>
                    <a:gd name="T21" fmla="*/ 26 h 42"/>
                    <a:gd name="T22" fmla="*/ 10 w 69"/>
                    <a:gd name="T23" fmla="*/ 23 h 42"/>
                    <a:gd name="T24" fmla="*/ 3 w 69"/>
                    <a:gd name="T25" fmla="*/ 15 h 42"/>
                    <a:gd name="T26" fmla="*/ 0 w 69"/>
                    <a:gd name="T27" fmla="*/ 13 h 42"/>
                    <a:gd name="T28" fmla="*/ 8 w 69"/>
                    <a:gd name="T29" fmla="*/ 9 h 42"/>
                    <a:gd name="T30" fmla="*/ 12 w 69"/>
                    <a:gd name="T31" fmla="*/ 6 h 42"/>
                    <a:gd name="T32" fmla="*/ 16 w 69"/>
                    <a:gd name="T33" fmla="*/ 5 h 42"/>
                    <a:gd name="T34" fmla="*/ 20 w 69"/>
                    <a:gd name="T35" fmla="*/ 4 h 42"/>
                    <a:gd name="T36" fmla="*/ 25 w 69"/>
                    <a:gd name="T37" fmla="*/ 3 h 42"/>
                    <a:gd name="T38" fmla="*/ 29 w 69"/>
                    <a:gd name="T39" fmla="*/ 2 h 42"/>
                    <a:gd name="T40" fmla="*/ 34 w 69"/>
                    <a:gd name="T41" fmla="*/ 1 h 42"/>
                    <a:gd name="T42" fmla="*/ 43 w 69"/>
                    <a:gd name="T43" fmla="*/ 0 h 42"/>
                    <a:gd name="T44" fmla="*/ 51 w 69"/>
                    <a:gd name="T45" fmla="*/ 0 h 42"/>
                    <a:gd name="T46" fmla="*/ 59 w 69"/>
                    <a:gd name="T47" fmla="*/ 3 h 42"/>
                    <a:gd name="T48" fmla="*/ 68 w 69"/>
                    <a:gd name="T49" fmla="*/ 7 h 42"/>
                    <a:gd name="T50" fmla="*/ 57 w 69"/>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42"/>
                    <a:gd name="T80" fmla="*/ 69 w 69"/>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42">
                      <a:moveTo>
                        <a:pt x="57" y="41"/>
                      </a:moveTo>
                      <a:lnTo>
                        <a:pt x="48" y="41"/>
                      </a:lnTo>
                      <a:lnTo>
                        <a:pt x="44" y="41"/>
                      </a:lnTo>
                      <a:lnTo>
                        <a:pt x="41" y="41"/>
                      </a:lnTo>
                      <a:lnTo>
                        <a:pt x="37" y="38"/>
                      </a:lnTo>
                      <a:lnTo>
                        <a:pt x="34" y="37"/>
                      </a:lnTo>
                      <a:lnTo>
                        <a:pt x="30" y="37"/>
                      </a:lnTo>
                      <a:lnTo>
                        <a:pt x="26" y="35"/>
                      </a:lnTo>
                      <a:lnTo>
                        <a:pt x="21" y="33"/>
                      </a:lnTo>
                      <a:lnTo>
                        <a:pt x="17" y="29"/>
                      </a:lnTo>
                      <a:lnTo>
                        <a:pt x="14" y="26"/>
                      </a:lnTo>
                      <a:lnTo>
                        <a:pt x="10" y="23"/>
                      </a:lnTo>
                      <a:lnTo>
                        <a:pt x="3" y="15"/>
                      </a:lnTo>
                      <a:lnTo>
                        <a:pt x="0" y="13"/>
                      </a:lnTo>
                      <a:lnTo>
                        <a:pt x="8" y="9"/>
                      </a:lnTo>
                      <a:lnTo>
                        <a:pt x="12" y="6"/>
                      </a:lnTo>
                      <a:lnTo>
                        <a:pt x="16" y="5"/>
                      </a:lnTo>
                      <a:lnTo>
                        <a:pt x="20" y="4"/>
                      </a:lnTo>
                      <a:lnTo>
                        <a:pt x="25" y="3"/>
                      </a:lnTo>
                      <a:lnTo>
                        <a:pt x="29" y="2"/>
                      </a:lnTo>
                      <a:lnTo>
                        <a:pt x="34" y="1"/>
                      </a:lnTo>
                      <a:lnTo>
                        <a:pt x="43" y="0"/>
                      </a:lnTo>
                      <a:lnTo>
                        <a:pt x="51" y="0"/>
                      </a:lnTo>
                      <a:lnTo>
                        <a:pt x="59" y="3"/>
                      </a:lnTo>
                      <a:lnTo>
                        <a:pt x="68" y="7"/>
                      </a:lnTo>
                      <a:lnTo>
                        <a:pt x="57"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64" name="Freeform 395"/>
                <p:cNvSpPr>
                  <a:spLocks/>
                </p:cNvSpPr>
                <p:nvPr/>
              </p:nvSpPr>
              <p:spPr bwMode="auto">
                <a:xfrm>
                  <a:off x="1804" y="3269"/>
                  <a:ext cx="64" cy="63"/>
                </a:xfrm>
                <a:custGeom>
                  <a:avLst/>
                  <a:gdLst>
                    <a:gd name="T0" fmla="*/ 39 w 64"/>
                    <a:gd name="T1" fmla="*/ 62 h 63"/>
                    <a:gd name="T2" fmla="*/ 44 w 64"/>
                    <a:gd name="T3" fmla="*/ 58 h 63"/>
                    <a:gd name="T4" fmla="*/ 46 w 64"/>
                    <a:gd name="T5" fmla="*/ 56 h 63"/>
                    <a:gd name="T6" fmla="*/ 51 w 64"/>
                    <a:gd name="T7" fmla="*/ 51 h 63"/>
                    <a:gd name="T8" fmla="*/ 52 w 64"/>
                    <a:gd name="T9" fmla="*/ 49 h 63"/>
                    <a:gd name="T10" fmla="*/ 56 w 64"/>
                    <a:gd name="T11" fmla="*/ 47 h 63"/>
                    <a:gd name="T12" fmla="*/ 59 w 64"/>
                    <a:gd name="T13" fmla="*/ 42 h 63"/>
                    <a:gd name="T14" fmla="*/ 59 w 64"/>
                    <a:gd name="T15" fmla="*/ 39 h 63"/>
                    <a:gd name="T16" fmla="*/ 60 w 64"/>
                    <a:gd name="T17" fmla="*/ 34 h 63"/>
                    <a:gd name="T18" fmla="*/ 63 w 64"/>
                    <a:gd name="T19" fmla="*/ 29 h 63"/>
                    <a:gd name="T20" fmla="*/ 63 w 64"/>
                    <a:gd name="T21" fmla="*/ 25 h 63"/>
                    <a:gd name="T22" fmla="*/ 63 w 64"/>
                    <a:gd name="T23" fmla="*/ 17 h 63"/>
                    <a:gd name="T24" fmla="*/ 54 w 64"/>
                    <a:gd name="T25" fmla="*/ 20 h 63"/>
                    <a:gd name="T26" fmla="*/ 51 w 64"/>
                    <a:gd name="T27" fmla="*/ 21 h 63"/>
                    <a:gd name="T28" fmla="*/ 46 w 64"/>
                    <a:gd name="T29" fmla="*/ 24 h 63"/>
                    <a:gd name="T30" fmla="*/ 42 w 64"/>
                    <a:gd name="T31" fmla="*/ 25 h 63"/>
                    <a:gd name="T32" fmla="*/ 39 w 64"/>
                    <a:gd name="T33" fmla="*/ 27 h 63"/>
                    <a:gd name="T34" fmla="*/ 35 w 64"/>
                    <a:gd name="T35" fmla="*/ 29 h 63"/>
                    <a:gd name="T36" fmla="*/ 32 w 64"/>
                    <a:gd name="T37" fmla="*/ 32 h 63"/>
                    <a:gd name="T38" fmla="*/ 28 w 64"/>
                    <a:gd name="T39" fmla="*/ 34 h 63"/>
                    <a:gd name="T40" fmla="*/ 35 w 64"/>
                    <a:gd name="T41" fmla="*/ 27 h 63"/>
                    <a:gd name="T42" fmla="*/ 36 w 64"/>
                    <a:gd name="T43" fmla="*/ 24 h 63"/>
                    <a:gd name="T44" fmla="*/ 37 w 64"/>
                    <a:gd name="T45" fmla="*/ 20 h 63"/>
                    <a:gd name="T46" fmla="*/ 37 w 64"/>
                    <a:gd name="T47" fmla="*/ 17 h 63"/>
                    <a:gd name="T48" fmla="*/ 37 w 64"/>
                    <a:gd name="T49" fmla="*/ 11 h 63"/>
                    <a:gd name="T50" fmla="*/ 37 w 64"/>
                    <a:gd name="T51" fmla="*/ 6 h 63"/>
                    <a:gd name="T52" fmla="*/ 36 w 64"/>
                    <a:gd name="T53" fmla="*/ 0 h 63"/>
                    <a:gd name="T54" fmla="*/ 31 w 64"/>
                    <a:gd name="T55" fmla="*/ 2 h 63"/>
                    <a:gd name="T56" fmla="*/ 26 w 64"/>
                    <a:gd name="T57" fmla="*/ 5 h 63"/>
                    <a:gd name="T58" fmla="*/ 22 w 64"/>
                    <a:gd name="T59" fmla="*/ 6 h 63"/>
                    <a:gd name="T60" fmla="*/ 20 w 64"/>
                    <a:gd name="T61" fmla="*/ 9 h 63"/>
                    <a:gd name="T62" fmla="*/ 16 w 64"/>
                    <a:gd name="T63" fmla="*/ 11 h 63"/>
                    <a:gd name="T64" fmla="*/ 11 w 64"/>
                    <a:gd name="T65" fmla="*/ 14 h 63"/>
                    <a:gd name="T66" fmla="*/ 0 w 64"/>
                    <a:gd name="T67" fmla="*/ 24 h 63"/>
                    <a:gd name="T68" fmla="*/ 39 w 64"/>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3"/>
                    <a:gd name="T107" fmla="*/ 64 w 64"/>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3">
                      <a:moveTo>
                        <a:pt x="39" y="62"/>
                      </a:moveTo>
                      <a:lnTo>
                        <a:pt x="44" y="58"/>
                      </a:lnTo>
                      <a:lnTo>
                        <a:pt x="46" y="56"/>
                      </a:lnTo>
                      <a:lnTo>
                        <a:pt x="51" y="51"/>
                      </a:lnTo>
                      <a:lnTo>
                        <a:pt x="52" y="49"/>
                      </a:lnTo>
                      <a:lnTo>
                        <a:pt x="56" y="47"/>
                      </a:lnTo>
                      <a:lnTo>
                        <a:pt x="59" y="42"/>
                      </a:lnTo>
                      <a:lnTo>
                        <a:pt x="59" y="39"/>
                      </a:lnTo>
                      <a:lnTo>
                        <a:pt x="60" y="34"/>
                      </a:lnTo>
                      <a:lnTo>
                        <a:pt x="63" y="29"/>
                      </a:lnTo>
                      <a:lnTo>
                        <a:pt x="63" y="25"/>
                      </a:lnTo>
                      <a:lnTo>
                        <a:pt x="63" y="17"/>
                      </a:lnTo>
                      <a:lnTo>
                        <a:pt x="54" y="20"/>
                      </a:lnTo>
                      <a:lnTo>
                        <a:pt x="51" y="21"/>
                      </a:lnTo>
                      <a:lnTo>
                        <a:pt x="46" y="24"/>
                      </a:lnTo>
                      <a:lnTo>
                        <a:pt x="42" y="25"/>
                      </a:lnTo>
                      <a:lnTo>
                        <a:pt x="39" y="27"/>
                      </a:lnTo>
                      <a:lnTo>
                        <a:pt x="35" y="29"/>
                      </a:lnTo>
                      <a:lnTo>
                        <a:pt x="32" y="32"/>
                      </a:lnTo>
                      <a:lnTo>
                        <a:pt x="28" y="34"/>
                      </a:lnTo>
                      <a:lnTo>
                        <a:pt x="35" y="27"/>
                      </a:lnTo>
                      <a:lnTo>
                        <a:pt x="36" y="24"/>
                      </a:lnTo>
                      <a:lnTo>
                        <a:pt x="37" y="20"/>
                      </a:lnTo>
                      <a:lnTo>
                        <a:pt x="37" y="17"/>
                      </a:lnTo>
                      <a:lnTo>
                        <a:pt x="37" y="11"/>
                      </a:lnTo>
                      <a:lnTo>
                        <a:pt x="37" y="6"/>
                      </a:lnTo>
                      <a:lnTo>
                        <a:pt x="36" y="0"/>
                      </a:lnTo>
                      <a:lnTo>
                        <a:pt x="31" y="2"/>
                      </a:lnTo>
                      <a:lnTo>
                        <a:pt x="26" y="5"/>
                      </a:lnTo>
                      <a:lnTo>
                        <a:pt x="22"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51" name="Group 396"/>
              <p:cNvGrpSpPr>
                <a:grpSpLocks/>
              </p:cNvGrpSpPr>
              <p:nvPr/>
            </p:nvGrpSpPr>
            <p:grpSpPr bwMode="auto">
              <a:xfrm>
                <a:off x="1764" y="3265"/>
                <a:ext cx="85" cy="89"/>
                <a:chOff x="1764" y="3265"/>
                <a:chExt cx="85" cy="89"/>
              </a:xfrm>
            </p:grpSpPr>
            <p:sp>
              <p:nvSpPr>
                <p:cNvPr id="7557" name="Oval 397"/>
                <p:cNvSpPr>
                  <a:spLocks noChangeArrowheads="1"/>
                </p:cNvSpPr>
                <p:nvPr/>
              </p:nvSpPr>
              <p:spPr bwMode="auto">
                <a:xfrm rot="-7920000">
                  <a:off x="1764" y="3267"/>
                  <a:ext cx="62" cy="58"/>
                </a:xfrm>
                <a:prstGeom prst="ellipse">
                  <a:avLst/>
                </a:prstGeom>
                <a:solidFill>
                  <a:srgbClr val="000000"/>
                </a:solidFill>
                <a:ln w="9525">
                  <a:noFill/>
                  <a:round/>
                  <a:headEnd/>
                  <a:tailEnd/>
                </a:ln>
              </p:spPr>
              <p:txBody>
                <a:bodyPr wrap="none" anchor="ctr"/>
                <a:lstStyle/>
                <a:p>
                  <a:endParaRPr lang="en-US"/>
                </a:p>
              </p:txBody>
            </p:sp>
            <p:sp>
              <p:nvSpPr>
                <p:cNvPr id="7558" name="Oval 398"/>
                <p:cNvSpPr>
                  <a:spLocks noChangeArrowheads="1"/>
                </p:cNvSpPr>
                <p:nvPr/>
              </p:nvSpPr>
              <p:spPr bwMode="auto">
                <a:xfrm rot="-7920000">
                  <a:off x="1761" y="3302"/>
                  <a:ext cx="55" cy="50"/>
                </a:xfrm>
                <a:prstGeom prst="ellipse">
                  <a:avLst/>
                </a:prstGeom>
                <a:solidFill>
                  <a:srgbClr val="000000"/>
                </a:solidFill>
                <a:ln w="9525">
                  <a:noFill/>
                  <a:round/>
                  <a:headEnd/>
                  <a:tailEnd/>
                </a:ln>
              </p:spPr>
              <p:txBody>
                <a:bodyPr wrap="none" anchor="ctr"/>
                <a:lstStyle/>
                <a:p>
                  <a:endParaRPr lang="en-US"/>
                </a:p>
              </p:txBody>
            </p:sp>
            <p:sp>
              <p:nvSpPr>
                <p:cNvPr id="7559" name="Oval 399"/>
                <p:cNvSpPr>
                  <a:spLocks noChangeArrowheads="1"/>
                </p:cNvSpPr>
                <p:nvPr/>
              </p:nvSpPr>
              <p:spPr bwMode="auto">
                <a:xfrm rot="-7920000">
                  <a:off x="1799" y="3298"/>
                  <a:ext cx="53" cy="47"/>
                </a:xfrm>
                <a:prstGeom prst="ellipse">
                  <a:avLst/>
                </a:prstGeom>
                <a:solidFill>
                  <a:srgbClr val="000000"/>
                </a:solidFill>
                <a:ln w="9525">
                  <a:noFill/>
                  <a:round/>
                  <a:headEnd/>
                  <a:tailEnd/>
                </a:ln>
              </p:spPr>
              <p:txBody>
                <a:bodyPr wrap="none" anchor="ctr"/>
                <a:lstStyle/>
                <a:p>
                  <a:endParaRPr lang="en-US"/>
                </a:p>
              </p:txBody>
            </p:sp>
            <p:sp>
              <p:nvSpPr>
                <p:cNvPr id="7560" name="Oval 400"/>
                <p:cNvSpPr>
                  <a:spLocks noChangeArrowheads="1"/>
                </p:cNvSpPr>
                <p:nvPr/>
              </p:nvSpPr>
              <p:spPr bwMode="auto">
                <a:xfrm rot="-7920000">
                  <a:off x="1764" y="3305"/>
                  <a:ext cx="49" cy="45"/>
                </a:xfrm>
                <a:prstGeom prst="ellipse">
                  <a:avLst/>
                </a:prstGeom>
                <a:solidFill>
                  <a:srgbClr val="FFFFFF"/>
                </a:solidFill>
                <a:ln w="9525">
                  <a:noFill/>
                  <a:round/>
                  <a:headEnd/>
                  <a:tailEnd/>
                </a:ln>
              </p:spPr>
              <p:txBody>
                <a:bodyPr wrap="none" anchor="ctr"/>
                <a:lstStyle/>
                <a:p>
                  <a:endParaRPr lang="en-US"/>
                </a:p>
              </p:txBody>
            </p:sp>
            <p:sp>
              <p:nvSpPr>
                <p:cNvPr id="7561" name="Oval 401"/>
                <p:cNvSpPr>
                  <a:spLocks noChangeArrowheads="1"/>
                </p:cNvSpPr>
                <p:nvPr/>
              </p:nvSpPr>
              <p:spPr bwMode="auto">
                <a:xfrm rot="-7920000">
                  <a:off x="1802" y="3301"/>
                  <a:ext cx="44" cy="42"/>
                </a:xfrm>
                <a:prstGeom prst="ellipse">
                  <a:avLst/>
                </a:prstGeom>
                <a:solidFill>
                  <a:srgbClr val="FFFFFF"/>
                </a:solidFill>
                <a:ln w="9525">
                  <a:noFill/>
                  <a:round/>
                  <a:headEnd/>
                  <a:tailEnd/>
                </a:ln>
              </p:spPr>
              <p:txBody>
                <a:bodyPr wrap="none" anchor="ctr"/>
                <a:lstStyle/>
                <a:p>
                  <a:endParaRPr lang="en-US"/>
                </a:p>
              </p:txBody>
            </p:sp>
            <p:sp>
              <p:nvSpPr>
                <p:cNvPr id="7562" name="Oval 402"/>
                <p:cNvSpPr>
                  <a:spLocks noChangeArrowheads="1"/>
                </p:cNvSpPr>
                <p:nvPr/>
              </p:nvSpPr>
              <p:spPr bwMode="auto">
                <a:xfrm rot="-7920000">
                  <a:off x="1769" y="3271"/>
                  <a:ext cx="54" cy="49"/>
                </a:xfrm>
                <a:prstGeom prst="ellipse">
                  <a:avLst/>
                </a:prstGeom>
                <a:solidFill>
                  <a:srgbClr val="FFFFFF"/>
                </a:solidFill>
                <a:ln w="9525">
                  <a:noFill/>
                  <a:round/>
                  <a:headEnd/>
                  <a:tailEnd/>
                </a:ln>
              </p:spPr>
              <p:txBody>
                <a:bodyPr wrap="none" anchor="ctr"/>
                <a:lstStyle/>
                <a:p>
                  <a:endParaRPr lang="en-US"/>
                </a:p>
              </p:txBody>
            </p:sp>
          </p:grpSp>
          <p:grpSp>
            <p:nvGrpSpPr>
              <p:cNvPr id="7552" name="Group 403"/>
              <p:cNvGrpSpPr>
                <a:grpSpLocks/>
              </p:cNvGrpSpPr>
              <p:nvPr/>
            </p:nvGrpSpPr>
            <p:grpSpPr bwMode="auto">
              <a:xfrm>
                <a:off x="1783" y="3327"/>
                <a:ext cx="71" cy="53"/>
                <a:chOff x="1783" y="3327"/>
                <a:chExt cx="71" cy="53"/>
              </a:xfrm>
            </p:grpSpPr>
            <p:sp>
              <p:nvSpPr>
                <p:cNvPr id="7553" name="Freeform 404"/>
                <p:cNvSpPr>
                  <a:spLocks/>
                </p:cNvSpPr>
                <p:nvPr/>
              </p:nvSpPr>
              <p:spPr bwMode="auto">
                <a:xfrm>
                  <a:off x="1783" y="3359"/>
                  <a:ext cx="71" cy="21"/>
                </a:xfrm>
                <a:custGeom>
                  <a:avLst/>
                  <a:gdLst>
                    <a:gd name="T0" fmla="*/ 70 w 71"/>
                    <a:gd name="T1" fmla="*/ 10 h 21"/>
                    <a:gd name="T2" fmla="*/ 0 w 71"/>
                    <a:gd name="T3" fmla="*/ 20 h 21"/>
                    <a:gd name="T4" fmla="*/ 0 w 71"/>
                    <a:gd name="T5" fmla="*/ 15 h 21"/>
                    <a:gd name="T6" fmla="*/ 31 w 71"/>
                    <a:gd name="T7" fmla="*/ 12 h 21"/>
                    <a:gd name="T8" fmla="*/ 30 w 71"/>
                    <a:gd name="T9" fmla="*/ 0 h 21"/>
                    <a:gd name="T10" fmla="*/ 33 w 71"/>
                    <a:gd name="T11" fmla="*/ 0 h 21"/>
                    <a:gd name="T12" fmla="*/ 35 w 71"/>
                    <a:gd name="T13" fmla="*/ 12 h 21"/>
                    <a:gd name="T14" fmla="*/ 70 w 71"/>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1"/>
                    <a:gd name="T26" fmla="*/ 71 w 7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1">
                      <a:moveTo>
                        <a:pt x="70" y="10"/>
                      </a:moveTo>
                      <a:lnTo>
                        <a:pt x="0" y="20"/>
                      </a:lnTo>
                      <a:lnTo>
                        <a:pt x="0" y="15"/>
                      </a:lnTo>
                      <a:lnTo>
                        <a:pt x="31" y="12"/>
                      </a:lnTo>
                      <a:lnTo>
                        <a:pt x="30" y="0"/>
                      </a:lnTo>
                      <a:lnTo>
                        <a:pt x="33" y="0"/>
                      </a:lnTo>
                      <a:lnTo>
                        <a:pt x="35" y="12"/>
                      </a:lnTo>
                      <a:lnTo>
                        <a:pt x="70" y="10"/>
                      </a:lnTo>
                    </a:path>
                  </a:pathLst>
                </a:custGeom>
                <a:solidFill>
                  <a:srgbClr val="008000"/>
                </a:solidFill>
                <a:ln w="9525" cap="rnd">
                  <a:noFill/>
                  <a:round/>
                  <a:headEnd/>
                  <a:tailEnd/>
                </a:ln>
              </p:spPr>
              <p:txBody>
                <a:bodyPr/>
                <a:lstStyle/>
                <a:p>
                  <a:endParaRPr lang="en-US"/>
                </a:p>
              </p:txBody>
            </p:sp>
            <p:grpSp>
              <p:nvGrpSpPr>
                <p:cNvPr id="7554" name="Group 405"/>
                <p:cNvGrpSpPr>
                  <a:grpSpLocks/>
                </p:cNvGrpSpPr>
                <p:nvPr/>
              </p:nvGrpSpPr>
              <p:grpSpPr bwMode="auto">
                <a:xfrm>
                  <a:off x="1795" y="3327"/>
                  <a:ext cx="34" cy="33"/>
                  <a:chOff x="1795" y="3327"/>
                  <a:chExt cx="34" cy="33"/>
                </a:xfrm>
              </p:grpSpPr>
              <p:sp>
                <p:nvSpPr>
                  <p:cNvPr id="7555" name="Arc 406"/>
                  <p:cNvSpPr>
                    <a:spLocks/>
                  </p:cNvSpPr>
                  <p:nvPr/>
                </p:nvSpPr>
                <p:spPr bwMode="auto">
                  <a:xfrm rot="-7920000">
                    <a:off x="1797" y="3332"/>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556" name="Arc 407"/>
                  <p:cNvSpPr>
                    <a:spLocks/>
                  </p:cNvSpPr>
                  <p:nvPr/>
                </p:nvSpPr>
                <p:spPr bwMode="auto">
                  <a:xfrm rot="-7920000">
                    <a:off x="1797"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6" name="Group 408"/>
            <p:cNvGrpSpPr>
              <a:grpSpLocks/>
            </p:cNvGrpSpPr>
            <p:nvPr/>
          </p:nvGrpSpPr>
          <p:grpSpPr bwMode="auto">
            <a:xfrm>
              <a:off x="1643" y="3265"/>
              <a:ext cx="134" cy="115"/>
              <a:chOff x="1643" y="3265"/>
              <a:chExt cx="134" cy="115"/>
            </a:xfrm>
          </p:grpSpPr>
          <p:grpSp>
            <p:nvGrpSpPr>
              <p:cNvPr id="7535" name="Group 409"/>
              <p:cNvGrpSpPr>
                <a:grpSpLocks/>
              </p:cNvGrpSpPr>
              <p:nvPr/>
            </p:nvGrpSpPr>
            <p:grpSpPr bwMode="auto">
              <a:xfrm>
                <a:off x="1643" y="3269"/>
                <a:ext cx="134" cy="84"/>
                <a:chOff x="1643" y="3269"/>
                <a:chExt cx="134" cy="84"/>
              </a:xfrm>
            </p:grpSpPr>
            <p:sp>
              <p:nvSpPr>
                <p:cNvPr id="7548" name="Freeform 410"/>
                <p:cNvSpPr>
                  <a:spLocks/>
                </p:cNvSpPr>
                <p:nvPr/>
              </p:nvSpPr>
              <p:spPr bwMode="auto">
                <a:xfrm>
                  <a:off x="1643" y="3311"/>
                  <a:ext cx="67" cy="42"/>
                </a:xfrm>
                <a:custGeom>
                  <a:avLst/>
                  <a:gdLst>
                    <a:gd name="T0" fmla="*/ 56 w 67"/>
                    <a:gd name="T1" fmla="*/ 41 h 42"/>
                    <a:gd name="T2" fmla="*/ 47 w 67"/>
                    <a:gd name="T3" fmla="*/ 41 h 42"/>
                    <a:gd name="T4" fmla="*/ 43 w 67"/>
                    <a:gd name="T5" fmla="*/ 41 h 42"/>
                    <a:gd name="T6" fmla="*/ 39 w 67"/>
                    <a:gd name="T7" fmla="*/ 41 h 42"/>
                    <a:gd name="T8" fmla="*/ 36 w 67"/>
                    <a:gd name="T9" fmla="*/ 38 h 42"/>
                    <a:gd name="T10" fmla="*/ 33 w 67"/>
                    <a:gd name="T11" fmla="*/ 37 h 42"/>
                    <a:gd name="T12" fmla="*/ 29 w 67"/>
                    <a:gd name="T13" fmla="*/ 37 h 42"/>
                    <a:gd name="T14" fmla="*/ 26 w 67"/>
                    <a:gd name="T15" fmla="*/ 35 h 42"/>
                    <a:gd name="T16" fmla="*/ 21 w 67"/>
                    <a:gd name="T17" fmla="*/ 33 h 42"/>
                    <a:gd name="T18" fmla="*/ 17 w 67"/>
                    <a:gd name="T19" fmla="*/ 29 h 42"/>
                    <a:gd name="T20" fmla="*/ 13 w 67"/>
                    <a:gd name="T21" fmla="*/ 26 h 42"/>
                    <a:gd name="T22" fmla="*/ 9 w 67"/>
                    <a:gd name="T23" fmla="*/ 23 h 42"/>
                    <a:gd name="T24" fmla="*/ 3 w 67"/>
                    <a:gd name="T25" fmla="*/ 15 h 42"/>
                    <a:gd name="T26" fmla="*/ 0 w 67"/>
                    <a:gd name="T27" fmla="*/ 13 h 42"/>
                    <a:gd name="T28" fmla="*/ 8 w 67"/>
                    <a:gd name="T29" fmla="*/ 9 h 42"/>
                    <a:gd name="T30" fmla="*/ 12 w 67"/>
                    <a:gd name="T31" fmla="*/ 6 h 42"/>
                    <a:gd name="T32" fmla="*/ 16 w 67"/>
                    <a:gd name="T33" fmla="*/ 5 h 42"/>
                    <a:gd name="T34" fmla="*/ 19 w 67"/>
                    <a:gd name="T35" fmla="*/ 4 h 42"/>
                    <a:gd name="T36" fmla="*/ 24 w 67"/>
                    <a:gd name="T37" fmla="*/ 3 h 42"/>
                    <a:gd name="T38" fmla="*/ 28 w 67"/>
                    <a:gd name="T39" fmla="*/ 2 h 42"/>
                    <a:gd name="T40" fmla="*/ 33 w 67"/>
                    <a:gd name="T41" fmla="*/ 1 h 42"/>
                    <a:gd name="T42" fmla="*/ 42 w 67"/>
                    <a:gd name="T43" fmla="*/ 0 h 42"/>
                    <a:gd name="T44" fmla="*/ 49 w 67"/>
                    <a:gd name="T45" fmla="*/ 0 h 42"/>
                    <a:gd name="T46" fmla="*/ 57 w 67"/>
                    <a:gd name="T47" fmla="*/ 3 h 42"/>
                    <a:gd name="T48" fmla="*/ 66 w 67"/>
                    <a:gd name="T49" fmla="*/ 7 h 42"/>
                    <a:gd name="T50" fmla="*/ 56 w 67"/>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42"/>
                    <a:gd name="T80" fmla="*/ 67 w 67"/>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42">
                      <a:moveTo>
                        <a:pt x="56" y="41"/>
                      </a:moveTo>
                      <a:lnTo>
                        <a:pt x="47" y="41"/>
                      </a:lnTo>
                      <a:lnTo>
                        <a:pt x="43" y="41"/>
                      </a:lnTo>
                      <a:lnTo>
                        <a:pt x="39" y="41"/>
                      </a:lnTo>
                      <a:lnTo>
                        <a:pt x="36" y="38"/>
                      </a:lnTo>
                      <a:lnTo>
                        <a:pt x="33" y="37"/>
                      </a:lnTo>
                      <a:lnTo>
                        <a:pt x="29" y="37"/>
                      </a:lnTo>
                      <a:lnTo>
                        <a:pt x="26" y="35"/>
                      </a:lnTo>
                      <a:lnTo>
                        <a:pt x="21" y="33"/>
                      </a:lnTo>
                      <a:lnTo>
                        <a:pt x="17" y="29"/>
                      </a:lnTo>
                      <a:lnTo>
                        <a:pt x="13" y="26"/>
                      </a:lnTo>
                      <a:lnTo>
                        <a:pt x="9" y="23"/>
                      </a:lnTo>
                      <a:lnTo>
                        <a:pt x="3" y="15"/>
                      </a:lnTo>
                      <a:lnTo>
                        <a:pt x="0" y="13"/>
                      </a:lnTo>
                      <a:lnTo>
                        <a:pt x="8" y="9"/>
                      </a:lnTo>
                      <a:lnTo>
                        <a:pt x="12" y="6"/>
                      </a:lnTo>
                      <a:lnTo>
                        <a:pt x="16" y="5"/>
                      </a:lnTo>
                      <a:lnTo>
                        <a:pt x="19" y="4"/>
                      </a:lnTo>
                      <a:lnTo>
                        <a:pt x="24" y="3"/>
                      </a:lnTo>
                      <a:lnTo>
                        <a:pt x="28" y="2"/>
                      </a:lnTo>
                      <a:lnTo>
                        <a:pt x="33" y="1"/>
                      </a:lnTo>
                      <a:lnTo>
                        <a:pt x="42" y="0"/>
                      </a:lnTo>
                      <a:lnTo>
                        <a:pt x="49" y="0"/>
                      </a:lnTo>
                      <a:lnTo>
                        <a:pt x="57" y="3"/>
                      </a:lnTo>
                      <a:lnTo>
                        <a:pt x="66"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49" name="Freeform 411"/>
                <p:cNvSpPr>
                  <a:spLocks/>
                </p:cNvSpPr>
                <p:nvPr/>
              </p:nvSpPr>
              <p:spPr bwMode="auto">
                <a:xfrm>
                  <a:off x="1714" y="3269"/>
                  <a:ext cx="63" cy="63"/>
                </a:xfrm>
                <a:custGeom>
                  <a:avLst/>
                  <a:gdLst>
                    <a:gd name="T0" fmla="*/ 38 w 63"/>
                    <a:gd name="T1" fmla="*/ 62 h 63"/>
                    <a:gd name="T2" fmla="*/ 43 w 63"/>
                    <a:gd name="T3" fmla="*/ 58 h 63"/>
                    <a:gd name="T4" fmla="*/ 45 w 63"/>
                    <a:gd name="T5" fmla="*/ 56 h 63"/>
                    <a:gd name="T6" fmla="*/ 50 w 63"/>
                    <a:gd name="T7" fmla="*/ 51 h 63"/>
                    <a:gd name="T8" fmla="*/ 52 w 63"/>
                    <a:gd name="T9" fmla="*/ 49 h 63"/>
                    <a:gd name="T10" fmla="*/ 55 w 63"/>
                    <a:gd name="T11" fmla="*/ 47 h 63"/>
                    <a:gd name="T12" fmla="*/ 58 w 63"/>
                    <a:gd name="T13" fmla="*/ 42 h 63"/>
                    <a:gd name="T14" fmla="*/ 58 w 63"/>
                    <a:gd name="T15" fmla="*/ 39 h 63"/>
                    <a:gd name="T16" fmla="*/ 59 w 63"/>
                    <a:gd name="T17" fmla="*/ 34 h 63"/>
                    <a:gd name="T18" fmla="*/ 62 w 63"/>
                    <a:gd name="T19" fmla="*/ 29 h 63"/>
                    <a:gd name="T20" fmla="*/ 62 w 63"/>
                    <a:gd name="T21" fmla="*/ 25 h 63"/>
                    <a:gd name="T22" fmla="*/ 62 w 63"/>
                    <a:gd name="T23" fmla="*/ 17 h 63"/>
                    <a:gd name="T24" fmla="*/ 53 w 63"/>
                    <a:gd name="T25" fmla="*/ 20 h 63"/>
                    <a:gd name="T26" fmla="*/ 50 w 63"/>
                    <a:gd name="T27" fmla="*/ 21 h 63"/>
                    <a:gd name="T28" fmla="*/ 45 w 63"/>
                    <a:gd name="T29" fmla="*/ 24 h 63"/>
                    <a:gd name="T30" fmla="*/ 42 w 63"/>
                    <a:gd name="T31" fmla="*/ 25 h 63"/>
                    <a:gd name="T32" fmla="*/ 38 w 63"/>
                    <a:gd name="T33" fmla="*/ 27 h 63"/>
                    <a:gd name="T34" fmla="*/ 34 w 63"/>
                    <a:gd name="T35" fmla="*/ 29 h 63"/>
                    <a:gd name="T36" fmla="*/ 32 w 63"/>
                    <a:gd name="T37" fmla="*/ 32 h 63"/>
                    <a:gd name="T38" fmla="*/ 28 w 63"/>
                    <a:gd name="T39" fmla="*/ 34 h 63"/>
                    <a:gd name="T40" fmla="*/ 34 w 63"/>
                    <a:gd name="T41" fmla="*/ 27 h 63"/>
                    <a:gd name="T42" fmla="*/ 35 w 63"/>
                    <a:gd name="T43" fmla="*/ 24 h 63"/>
                    <a:gd name="T44" fmla="*/ 37 w 63"/>
                    <a:gd name="T45" fmla="*/ 20 h 63"/>
                    <a:gd name="T46" fmla="*/ 37 w 63"/>
                    <a:gd name="T47" fmla="*/ 17 h 63"/>
                    <a:gd name="T48" fmla="*/ 37 w 63"/>
                    <a:gd name="T49" fmla="*/ 11 h 63"/>
                    <a:gd name="T50" fmla="*/ 37 w 63"/>
                    <a:gd name="T51" fmla="*/ 6 h 63"/>
                    <a:gd name="T52" fmla="*/ 35 w 63"/>
                    <a:gd name="T53" fmla="*/ 0 h 63"/>
                    <a:gd name="T54" fmla="*/ 31 w 63"/>
                    <a:gd name="T55" fmla="*/ 2 h 63"/>
                    <a:gd name="T56" fmla="*/ 26 w 63"/>
                    <a:gd name="T57" fmla="*/ 5 h 63"/>
                    <a:gd name="T58" fmla="*/ 22 w 63"/>
                    <a:gd name="T59" fmla="*/ 6 h 63"/>
                    <a:gd name="T60" fmla="*/ 19 w 63"/>
                    <a:gd name="T61" fmla="*/ 9 h 63"/>
                    <a:gd name="T62" fmla="*/ 16 w 63"/>
                    <a:gd name="T63" fmla="*/ 11 h 63"/>
                    <a:gd name="T64" fmla="*/ 11 w 63"/>
                    <a:gd name="T65" fmla="*/ 14 h 63"/>
                    <a:gd name="T66" fmla="*/ 0 w 63"/>
                    <a:gd name="T67" fmla="*/ 24 h 63"/>
                    <a:gd name="T68" fmla="*/ 38 w 63"/>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3"/>
                    <a:gd name="T107" fmla="*/ 63 w 6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3">
                      <a:moveTo>
                        <a:pt x="38" y="62"/>
                      </a:moveTo>
                      <a:lnTo>
                        <a:pt x="43" y="58"/>
                      </a:lnTo>
                      <a:lnTo>
                        <a:pt x="45" y="56"/>
                      </a:lnTo>
                      <a:lnTo>
                        <a:pt x="50" y="51"/>
                      </a:lnTo>
                      <a:lnTo>
                        <a:pt x="52" y="49"/>
                      </a:lnTo>
                      <a:lnTo>
                        <a:pt x="55" y="47"/>
                      </a:lnTo>
                      <a:lnTo>
                        <a:pt x="58" y="42"/>
                      </a:lnTo>
                      <a:lnTo>
                        <a:pt x="58" y="39"/>
                      </a:lnTo>
                      <a:lnTo>
                        <a:pt x="59" y="34"/>
                      </a:lnTo>
                      <a:lnTo>
                        <a:pt x="62" y="29"/>
                      </a:lnTo>
                      <a:lnTo>
                        <a:pt x="62" y="25"/>
                      </a:lnTo>
                      <a:lnTo>
                        <a:pt x="62" y="17"/>
                      </a:lnTo>
                      <a:lnTo>
                        <a:pt x="53" y="20"/>
                      </a:lnTo>
                      <a:lnTo>
                        <a:pt x="50" y="21"/>
                      </a:lnTo>
                      <a:lnTo>
                        <a:pt x="45" y="24"/>
                      </a:lnTo>
                      <a:lnTo>
                        <a:pt x="42" y="25"/>
                      </a:lnTo>
                      <a:lnTo>
                        <a:pt x="38" y="27"/>
                      </a:lnTo>
                      <a:lnTo>
                        <a:pt x="34" y="29"/>
                      </a:lnTo>
                      <a:lnTo>
                        <a:pt x="32" y="32"/>
                      </a:lnTo>
                      <a:lnTo>
                        <a:pt x="28" y="34"/>
                      </a:lnTo>
                      <a:lnTo>
                        <a:pt x="34" y="27"/>
                      </a:lnTo>
                      <a:lnTo>
                        <a:pt x="35" y="24"/>
                      </a:lnTo>
                      <a:lnTo>
                        <a:pt x="37" y="20"/>
                      </a:lnTo>
                      <a:lnTo>
                        <a:pt x="37" y="17"/>
                      </a:lnTo>
                      <a:lnTo>
                        <a:pt x="37" y="11"/>
                      </a:lnTo>
                      <a:lnTo>
                        <a:pt x="37" y="6"/>
                      </a:lnTo>
                      <a:lnTo>
                        <a:pt x="35" y="0"/>
                      </a:lnTo>
                      <a:lnTo>
                        <a:pt x="31" y="2"/>
                      </a:lnTo>
                      <a:lnTo>
                        <a:pt x="26" y="5"/>
                      </a:lnTo>
                      <a:lnTo>
                        <a:pt x="22" y="6"/>
                      </a:lnTo>
                      <a:lnTo>
                        <a:pt x="19" y="9"/>
                      </a:lnTo>
                      <a:lnTo>
                        <a:pt x="16" y="11"/>
                      </a:lnTo>
                      <a:lnTo>
                        <a:pt x="11" y="14"/>
                      </a:lnTo>
                      <a:lnTo>
                        <a:pt x="0" y="24"/>
                      </a:lnTo>
                      <a:lnTo>
                        <a:pt x="38"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36" name="Group 412"/>
              <p:cNvGrpSpPr>
                <a:grpSpLocks/>
              </p:cNvGrpSpPr>
              <p:nvPr/>
            </p:nvGrpSpPr>
            <p:grpSpPr bwMode="auto">
              <a:xfrm>
                <a:off x="1674" y="3265"/>
                <a:ext cx="84" cy="90"/>
                <a:chOff x="1674" y="3265"/>
                <a:chExt cx="84" cy="90"/>
              </a:xfrm>
            </p:grpSpPr>
            <p:sp>
              <p:nvSpPr>
                <p:cNvPr id="7542" name="Oval 413"/>
                <p:cNvSpPr>
                  <a:spLocks noChangeArrowheads="1"/>
                </p:cNvSpPr>
                <p:nvPr/>
              </p:nvSpPr>
              <p:spPr bwMode="auto">
                <a:xfrm rot="-7920000">
                  <a:off x="1674" y="3267"/>
                  <a:ext cx="61" cy="58"/>
                </a:xfrm>
                <a:prstGeom prst="ellipse">
                  <a:avLst/>
                </a:prstGeom>
                <a:solidFill>
                  <a:srgbClr val="000000"/>
                </a:solidFill>
                <a:ln w="9525">
                  <a:noFill/>
                  <a:round/>
                  <a:headEnd/>
                  <a:tailEnd/>
                </a:ln>
              </p:spPr>
              <p:txBody>
                <a:bodyPr wrap="none" anchor="ctr"/>
                <a:lstStyle/>
                <a:p>
                  <a:endParaRPr lang="en-US"/>
                </a:p>
              </p:txBody>
            </p:sp>
            <p:sp>
              <p:nvSpPr>
                <p:cNvPr id="7543" name="Oval 414"/>
                <p:cNvSpPr>
                  <a:spLocks noChangeArrowheads="1"/>
                </p:cNvSpPr>
                <p:nvPr/>
              </p:nvSpPr>
              <p:spPr bwMode="auto">
                <a:xfrm rot="-7920000">
                  <a:off x="1671" y="3302"/>
                  <a:ext cx="56" cy="50"/>
                </a:xfrm>
                <a:prstGeom prst="ellipse">
                  <a:avLst/>
                </a:prstGeom>
                <a:solidFill>
                  <a:srgbClr val="000000"/>
                </a:solidFill>
                <a:ln w="9525">
                  <a:noFill/>
                  <a:round/>
                  <a:headEnd/>
                  <a:tailEnd/>
                </a:ln>
              </p:spPr>
              <p:txBody>
                <a:bodyPr wrap="none" anchor="ctr"/>
                <a:lstStyle/>
                <a:p>
                  <a:endParaRPr lang="en-US"/>
                </a:p>
              </p:txBody>
            </p:sp>
            <p:sp>
              <p:nvSpPr>
                <p:cNvPr id="7544" name="Oval 415"/>
                <p:cNvSpPr>
                  <a:spLocks noChangeArrowheads="1"/>
                </p:cNvSpPr>
                <p:nvPr/>
              </p:nvSpPr>
              <p:spPr bwMode="auto">
                <a:xfrm rot="-7920000">
                  <a:off x="1708" y="3298"/>
                  <a:ext cx="53" cy="47"/>
                </a:xfrm>
                <a:prstGeom prst="ellipse">
                  <a:avLst/>
                </a:prstGeom>
                <a:solidFill>
                  <a:srgbClr val="000000"/>
                </a:solidFill>
                <a:ln w="9525">
                  <a:noFill/>
                  <a:round/>
                  <a:headEnd/>
                  <a:tailEnd/>
                </a:ln>
              </p:spPr>
              <p:txBody>
                <a:bodyPr wrap="none" anchor="ctr"/>
                <a:lstStyle/>
                <a:p>
                  <a:endParaRPr lang="en-US"/>
                </a:p>
              </p:txBody>
            </p:sp>
            <p:sp>
              <p:nvSpPr>
                <p:cNvPr id="7545" name="Oval 416"/>
                <p:cNvSpPr>
                  <a:spLocks noChangeArrowheads="1"/>
                </p:cNvSpPr>
                <p:nvPr/>
              </p:nvSpPr>
              <p:spPr bwMode="auto">
                <a:xfrm rot="-7920000">
                  <a:off x="1674" y="3305"/>
                  <a:ext cx="48" cy="45"/>
                </a:xfrm>
                <a:prstGeom prst="ellipse">
                  <a:avLst/>
                </a:prstGeom>
                <a:solidFill>
                  <a:srgbClr val="FFFFFF"/>
                </a:solidFill>
                <a:ln w="9525">
                  <a:noFill/>
                  <a:round/>
                  <a:headEnd/>
                  <a:tailEnd/>
                </a:ln>
              </p:spPr>
              <p:txBody>
                <a:bodyPr wrap="none" anchor="ctr"/>
                <a:lstStyle/>
                <a:p>
                  <a:endParaRPr lang="en-US"/>
                </a:p>
              </p:txBody>
            </p:sp>
            <p:sp>
              <p:nvSpPr>
                <p:cNvPr id="7546" name="Oval 417"/>
                <p:cNvSpPr>
                  <a:spLocks noChangeArrowheads="1"/>
                </p:cNvSpPr>
                <p:nvPr/>
              </p:nvSpPr>
              <p:spPr bwMode="auto">
                <a:xfrm rot="-7920000">
                  <a:off x="1710" y="3301"/>
                  <a:ext cx="44" cy="42"/>
                </a:xfrm>
                <a:prstGeom prst="ellipse">
                  <a:avLst/>
                </a:prstGeom>
                <a:solidFill>
                  <a:srgbClr val="FFFFFF"/>
                </a:solidFill>
                <a:ln w="9525">
                  <a:noFill/>
                  <a:round/>
                  <a:headEnd/>
                  <a:tailEnd/>
                </a:ln>
              </p:spPr>
              <p:txBody>
                <a:bodyPr wrap="none" anchor="ctr"/>
                <a:lstStyle/>
                <a:p>
                  <a:endParaRPr lang="en-US"/>
                </a:p>
              </p:txBody>
            </p:sp>
            <p:sp>
              <p:nvSpPr>
                <p:cNvPr id="7547" name="Oval 418"/>
                <p:cNvSpPr>
                  <a:spLocks noChangeArrowheads="1"/>
                </p:cNvSpPr>
                <p:nvPr/>
              </p:nvSpPr>
              <p:spPr bwMode="auto">
                <a:xfrm rot="-7920000">
                  <a:off x="1677" y="3271"/>
                  <a:ext cx="54" cy="49"/>
                </a:xfrm>
                <a:prstGeom prst="ellipse">
                  <a:avLst/>
                </a:prstGeom>
                <a:solidFill>
                  <a:srgbClr val="FFFFFF"/>
                </a:solidFill>
                <a:ln w="9525">
                  <a:noFill/>
                  <a:round/>
                  <a:headEnd/>
                  <a:tailEnd/>
                </a:ln>
              </p:spPr>
              <p:txBody>
                <a:bodyPr wrap="none" anchor="ctr"/>
                <a:lstStyle/>
                <a:p>
                  <a:endParaRPr lang="en-US"/>
                </a:p>
              </p:txBody>
            </p:sp>
          </p:grpSp>
          <p:grpSp>
            <p:nvGrpSpPr>
              <p:cNvPr id="7537" name="Group 419"/>
              <p:cNvGrpSpPr>
                <a:grpSpLocks/>
              </p:cNvGrpSpPr>
              <p:nvPr/>
            </p:nvGrpSpPr>
            <p:grpSpPr bwMode="auto">
              <a:xfrm>
                <a:off x="1694" y="3327"/>
                <a:ext cx="69" cy="53"/>
                <a:chOff x="1694" y="3327"/>
                <a:chExt cx="69" cy="53"/>
              </a:xfrm>
            </p:grpSpPr>
            <p:sp>
              <p:nvSpPr>
                <p:cNvPr id="7538" name="Freeform 420"/>
                <p:cNvSpPr>
                  <a:spLocks/>
                </p:cNvSpPr>
                <p:nvPr/>
              </p:nvSpPr>
              <p:spPr bwMode="auto">
                <a:xfrm>
                  <a:off x="1694" y="3359"/>
                  <a:ext cx="69" cy="21"/>
                </a:xfrm>
                <a:custGeom>
                  <a:avLst/>
                  <a:gdLst>
                    <a:gd name="T0" fmla="*/ 68 w 69"/>
                    <a:gd name="T1" fmla="*/ 10 h 21"/>
                    <a:gd name="T2" fmla="*/ 0 w 69"/>
                    <a:gd name="T3" fmla="*/ 20 h 21"/>
                    <a:gd name="T4" fmla="*/ 0 w 69"/>
                    <a:gd name="T5" fmla="*/ 15 h 21"/>
                    <a:gd name="T6" fmla="*/ 30 w 69"/>
                    <a:gd name="T7" fmla="*/ 12 h 21"/>
                    <a:gd name="T8" fmla="*/ 29 w 69"/>
                    <a:gd name="T9" fmla="*/ 0 h 21"/>
                    <a:gd name="T10" fmla="*/ 32 w 69"/>
                    <a:gd name="T11" fmla="*/ 0 h 21"/>
                    <a:gd name="T12" fmla="*/ 34 w 69"/>
                    <a:gd name="T13" fmla="*/ 12 h 21"/>
                    <a:gd name="T14" fmla="*/ 68 w 69"/>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21"/>
                    <a:gd name="T26" fmla="*/ 69 w 69"/>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21">
                      <a:moveTo>
                        <a:pt x="68" y="10"/>
                      </a:moveTo>
                      <a:lnTo>
                        <a:pt x="0" y="20"/>
                      </a:lnTo>
                      <a:lnTo>
                        <a:pt x="0" y="15"/>
                      </a:lnTo>
                      <a:lnTo>
                        <a:pt x="30" y="12"/>
                      </a:lnTo>
                      <a:lnTo>
                        <a:pt x="29" y="0"/>
                      </a:lnTo>
                      <a:lnTo>
                        <a:pt x="32" y="0"/>
                      </a:lnTo>
                      <a:lnTo>
                        <a:pt x="34" y="12"/>
                      </a:lnTo>
                      <a:lnTo>
                        <a:pt x="68" y="10"/>
                      </a:lnTo>
                    </a:path>
                  </a:pathLst>
                </a:custGeom>
                <a:solidFill>
                  <a:srgbClr val="008000"/>
                </a:solidFill>
                <a:ln w="9525" cap="rnd">
                  <a:noFill/>
                  <a:round/>
                  <a:headEnd/>
                  <a:tailEnd/>
                </a:ln>
              </p:spPr>
              <p:txBody>
                <a:bodyPr/>
                <a:lstStyle/>
                <a:p>
                  <a:endParaRPr lang="en-US"/>
                </a:p>
              </p:txBody>
            </p:sp>
            <p:grpSp>
              <p:nvGrpSpPr>
                <p:cNvPr id="7539" name="Group 421"/>
                <p:cNvGrpSpPr>
                  <a:grpSpLocks/>
                </p:cNvGrpSpPr>
                <p:nvPr/>
              </p:nvGrpSpPr>
              <p:grpSpPr bwMode="auto">
                <a:xfrm>
                  <a:off x="1705" y="3327"/>
                  <a:ext cx="34" cy="33"/>
                  <a:chOff x="1705" y="3327"/>
                  <a:chExt cx="34" cy="33"/>
                </a:xfrm>
              </p:grpSpPr>
              <p:sp>
                <p:nvSpPr>
                  <p:cNvPr id="7540" name="Arc 422"/>
                  <p:cNvSpPr>
                    <a:spLocks/>
                  </p:cNvSpPr>
                  <p:nvPr/>
                </p:nvSpPr>
                <p:spPr bwMode="auto">
                  <a:xfrm rot="-7920000">
                    <a:off x="1706" y="3332"/>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541" name="Arc 423"/>
                  <p:cNvSpPr>
                    <a:spLocks/>
                  </p:cNvSpPr>
                  <p:nvPr/>
                </p:nvSpPr>
                <p:spPr bwMode="auto">
                  <a:xfrm rot="-7920000">
                    <a:off x="1707"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7" name="Group 424"/>
            <p:cNvGrpSpPr>
              <a:grpSpLocks/>
            </p:cNvGrpSpPr>
            <p:nvPr/>
          </p:nvGrpSpPr>
          <p:grpSpPr bwMode="auto">
            <a:xfrm>
              <a:off x="2045" y="3179"/>
              <a:ext cx="237" cy="203"/>
              <a:chOff x="2045" y="3179"/>
              <a:chExt cx="237" cy="203"/>
            </a:xfrm>
          </p:grpSpPr>
          <p:grpSp>
            <p:nvGrpSpPr>
              <p:cNvPr id="7520" name="Group 425"/>
              <p:cNvGrpSpPr>
                <a:grpSpLocks/>
              </p:cNvGrpSpPr>
              <p:nvPr/>
            </p:nvGrpSpPr>
            <p:grpSpPr bwMode="auto">
              <a:xfrm>
                <a:off x="2045" y="3187"/>
                <a:ext cx="237" cy="149"/>
                <a:chOff x="2045" y="3187"/>
                <a:chExt cx="237" cy="149"/>
              </a:xfrm>
            </p:grpSpPr>
            <p:sp>
              <p:nvSpPr>
                <p:cNvPr id="7533" name="Freeform 426"/>
                <p:cNvSpPr>
                  <a:spLocks/>
                </p:cNvSpPr>
                <p:nvPr/>
              </p:nvSpPr>
              <p:spPr bwMode="auto">
                <a:xfrm>
                  <a:off x="2045" y="3262"/>
                  <a:ext cx="117" cy="74"/>
                </a:xfrm>
                <a:custGeom>
                  <a:avLst/>
                  <a:gdLst>
                    <a:gd name="T0" fmla="*/ 98 w 117"/>
                    <a:gd name="T1" fmla="*/ 71 h 74"/>
                    <a:gd name="T2" fmla="*/ 83 w 117"/>
                    <a:gd name="T3" fmla="*/ 71 h 74"/>
                    <a:gd name="T4" fmla="*/ 76 w 117"/>
                    <a:gd name="T5" fmla="*/ 73 h 74"/>
                    <a:gd name="T6" fmla="*/ 69 w 117"/>
                    <a:gd name="T7" fmla="*/ 71 h 74"/>
                    <a:gd name="T8" fmla="*/ 64 w 117"/>
                    <a:gd name="T9" fmla="*/ 69 h 74"/>
                    <a:gd name="T10" fmla="*/ 58 w 117"/>
                    <a:gd name="T11" fmla="*/ 68 h 74"/>
                    <a:gd name="T12" fmla="*/ 51 w 117"/>
                    <a:gd name="T13" fmla="*/ 66 h 74"/>
                    <a:gd name="T14" fmla="*/ 45 w 117"/>
                    <a:gd name="T15" fmla="*/ 63 h 74"/>
                    <a:gd name="T16" fmla="*/ 38 w 117"/>
                    <a:gd name="T17" fmla="*/ 58 h 74"/>
                    <a:gd name="T18" fmla="*/ 32 w 117"/>
                    <a:gd name="T19" fmla="*/ 52 h 74"/>
                    <a:gd name="T20" fmla="*/ 24 w 117"/>
                    <a:gd name="T21" fmla="*/ 46 h 74"/>
                    <a:gd name="T22" fmla="*/ 17 w 117"/>
                    <a:gd name="T23" fmla="*/ 41 h 74"/>
                    <a:gd name="T24" fmla="*/ 6 w 117"/>
                    <a:gd name="T25" fmla="*/ 28 h 74"/>
                    <a:gd name="T26" fmla="*/ 0 w 117"/>
                    <a:gd name="T27" fmla="*/ 23 h 74"/>
                    <a:gd name="T28" fmla="*/ 16 w 117"/>
                    <a:gd name="T29" fmla="*/ 15 h 74"/>
                    <a:gd name="T30" fmla="*/ 20 w 117"/>
                    <a:gd name="T31" fmla="*/ 12 h 74"/>
                    <a:gd name="T32" fmla="*/ 28 w 117"/>
                    <a:gd name="T33" fmla="*/ 10 h 74"/>
                    <a:gd name="T34" fmla="*/ 34 w 117"/>
                    <a:gd name="T35" fmla="*/ 7 h 74"/>
                    <a:gd name="T36" fmla="*/ 43 w 117"/>
                    <a:gd name="T37" fmla="*/ 5 h 74"/>
                    <a:gd name="T38" fmla="*/ 50 w 117"/>
                    <a:gd name="T39" fmla="*/ 3 h 74"/>
                    <a:gd name="T40" fmla="*/ 58 w 117"/>
                    <a:gd name="T41" fmla="*/ 1 h 74"/>
                    <a:gd name="T42" fmla="*/ 74 w 117"/>
                    <a:gd name="T43" fmla="*/ 0 h 74"/>
                    <a:gd name="T44" fmla="*/ 87 w 117"/>
                    <a:gd name="T45" fmla="*/ 1 h 74"/>
                    <a:gd name="T46" fmla="*/ 99 w 117"/>
                    <a:gd name="T47" fmla="*/ 4 h 74"/>
                    <a:gd name="T48" fmla="*/ 116 w 117"/>
                    <a:gd name="T49" fmla="*/ 13 h 74"/>
                    <a:gd name="T50" fmla="*/ 98 w 117"/>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74"/>
                    <a:gd name="T80" fmla="*/ 117 w 117"/>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74">
                      <a:moveTo>
                        <a:pt x="98" y="71"/>
                      </a:moveTo>
                      <a:lnTo>
                        <a:pt x="83" y="71"/>
                      </a:lnTo>
                      <a:lnTo>
                        <a:pt x="76" y="73"/>
                      </a:lnTo>
                      <a:lnTo>
                        <a:pt x="69" y="71"/>
                      </a:lnTo>
                      <a:lnTo>
                        <a:pt x="64" y="69"/>
                      </a:lnTo>
                      <a:lnTo>
                        <a:pt x="58" y="68"/>
                      </a:lnTo>
                      <a:lnTo>
                        <a:pt x="51" y="66"/>
                      </a:lnTo>
                      <a:lnTo>
                        <a:pt x="45" y="63"/>
                      </a:lnTo>
                      <a:lnTo>
                        <a:pt x="38" y="58"/>
                      </a:lnTo>
                      <a:lnTo>
                        <a:pt x="32" y="52"/>
                      </a:lnTo>
                      <a:lnTo>
                        <a:pt x="24" y="46"/>
                      </a:lnTo>
                      <a:lnTo>
                        <a:pt x="17" y="41"/>
                      </a:lnTo>
                      <a:lnTo>
                        <a:pt x="6" y="28"/>
                      </a:lnTo>
                      <a:lnTo>
                        <a:pt x="0" y="23"/>
                      </a:lnTo>
                      <a:lnTo>
                        <a:pt x="16" y="15"/>
                      </a:lnTo>
                      <a:lnTo>
                        <a:pt x="20" y="12"/>
                      </a:lnTo>
                      <a:lnTo>
                        <a:pt x="28" y="10"/>
                      </a:lnTo>
                      <a:lnTo>
                        <a:pt x="34" y="7"/>
                      </a:lnTo>
                      <a:lnTo>
                        <a:pt x="43" y="5"/>
                      </a:lnTo>
                      <a:lnTo>
                        <a:pt x="50" y="3"/>
                      </a:lnTo>
                      <a:lnTo>
                        <a:pt x="58" y="1"/>
                      </a:lnTo>
                      <a:lnTo>
                        <a:pt x="74" y="0"/>
                      </a:lnTo>
                      <a:lnTo>
                        <a:pt x="87" y="1"/>
                      </a:lnTo>
                      <a:lnTo>
                        <a:pt x="99" y="4"/>
                      </a:lnTo>
                      <a:lnTo>
                        <a:pt x="116" y="13"/>
                      </a:lnTo>
                      <a:lnTo>
                        <a:pt x="98"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34" name="Freeform 427"/>
                <p:cNvSpPr>
                  <a:spLocks/>
                </p:cNvSpPr>
                <p:nvPr/>
              </p:nvSpPr>
              <p:spPr bwMode="auto">
                <a:xfrm>
                  <a:off x="2170" y="3187"/>
                  <a:ext cx="112" cy="111"/>
                </a:xfrm>
                <a:custGeom>
                  <a:avLst/>
                  <a:gdLst>
                    <a:gd name="T0" fmla="*/ 68 w 112"/>
                    <a:gd name="T1" fmla="*/ 110 h 111"/>
                    <a:gd name="T2" fmla="*/ 77 w 112"/>
                    <a:gd name="T3" fmla="*/ 104 h 111"/>
                    <a:gd name="T4" fmla="*/ 82 w 112"/>
                    <a:gd name="T5" fmla="*/ 98 h 111"/>
                    <a:gd name="T6" fmla="*/ 91 w 112"/>
                    <a:gd name="T7" fmla="*/ 91 h 111"/>
                    <a:gd name="T8" fmla="*/ 94 w 112"/>
                    <a:gd name="T9" fmla="*/ 87 h 111"/>
                    <a:gd name="T10" fmla="*/ 98 w 112"/>
                    <a:gd name="T11" fmla="*/ 82 h 111"/>
                    <a:gd name="T12" fmla="*/ 103 w 112"/>
                    <a:gd name="T13" fmla="*/ 75 h 111"/>
                    <a:gd name="T14" fmla="*/ 106 w 112"/>
                    <a:gd name="T15" fmla="*/ 69 h 111"/>
                    <a:gd name="T16" fmla="*/ 107 w 112"/>
                    <a:gd name="T17" fmla="*/ 60 h 111"/>
                    <a:gd name="T18" fmla="*/ 109 w 112"/>
                    <a:gd name="T19" fmla="*/ 53 h 111"/>
                    <a:gd name="T20" fmla="*/ 111 w 112"/>
                    <a:gd name="T21" fmla="*/ 45 h 111"/>
                    <a:gd name="T22" fmla="*/ 111 w 112"/>
                    <a:gd name="T23" fmla="*/ 31 h 111"/>
                    <a:gd name="T24" fmla="*/ 96 w 112"/>
                    <a:gd name="T25" fmla="*/ 36 h 111"/>
                    <a:gd name="T26" fmla="*/ 91 w 112"/>
                    <a:gd name="T27" fmla="*/ 39 h 111"/>
                    <a:gd name="T28" fmla="*/ 81 w 112"/>
                    <a:gd name="T29" fmla="*/ 43 h 111"/>
                    <a:gd name="T30" fmla="*/ 76 w 112"/>
                    <a:gd name="T31" fmla="*/ 45 h 111"/>
                    <a:gd name="T32" fmla="*/ 68 w 112"/>
                    <a:gd name="T33" fmla="*/ 49 h 111"/>
                    <a:gd name="T34" fmla="*/ 62 w 112"/>
                    <a:gd name="T35" fmla="*/ 53 h 111"/>
                    <a:gd name="T36" fmla="*/ 57 w 112"/>
                    <a:gd name="T37" fmla="*/ 56 h 111"/>
                    <a:gd name="T38" fmla="*/ 51 w 112"/>
                    <a:gd name="T39" fmla="*/ 60 h 111"/>
                    <a:gd name="T40" fmla="*/ 61 w 112"/>
                    <a:gd name="T41" fmla="*/ 48 h 111"/>
                    <a:gd name="T42" fmla="*/ 64 w 112"/>
                    <a:gd name="T43" fmla="*/ 43 h 111"/>
                    <a:gd name="T44" fmla="*/ 66 w 112"/>
                    <a:gd name="T45" fmla="*/ 36 h 111"/>
                    <a:gd name="T46" fmla="*/ 67 w 112"/>
                    <a:gd name="T47" fmla="*/ 29 h 111"/>
                    <a:gd name="T48" fmla="*/ 67 w 112"/>
                    <a:gd name="T49" fmla="*/ 21 h 111"/>
                    <a:gd name="T50" fmla="*/ 66 w 112"/>
                    <a:gd name="T51" fmla="*/ 12 h 111"/>
                    <a:gd name="T52" fmla="*/ 64 w 112"/>
                    <a:gd name="T53" fmla="*/ 0 h 111"/>
                    <a:gd name="T54" fmla="*/ 56 w 112"/>
                    <a:gd name="T55" fmla="*/ 4 h 111"/>
                    <a:gd name="T56" fmla="*/ 47 w 112"/>
                    <a:gd name="T57" fmla="*/ 9 h 111"/>
                    <a:gd name="T58" fmla="*/ 41 w 112"/>
                    <a:gd name="T59" fmla="*/ 12 h 111"/>
                    <a:gd name="T60" fmla="*/ 34 w 112"/>
                    <a:gd name="T61" fmla="*/ 15 h 111"/>
                    <a:gd name="T62" fmla="*/ 27 w 112"/>
                    <a:gd name="T63" fmla="*/ 19 h 111"/>
                    <a:gd name="T64" fmla="*/ 19 w 112"/>
                    <a:gd name="T65" fmla="*/ 26 h 111"/>
                    <a:gd name="T66" fmla="*/ 0 w 112"/>
                    <a:gd name="T67" fmla="*/ 41 h 111"/>
                    <a:gd name="T68" fmla="*/ 68 w 112"/>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11"/>
                    <a:gd name="T107" fmla="*/ 112 w 112"/>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11">
                      <a:moveTo>
                        <a:pt x="68" y="110"/>
                      </a:moveTo>
                      <a:lnTo>
                        <a:pt x="77" y="104"/>
                      </a:lnTo>
                      <a:lnTo>
                        <a:pt x="82" y="98"/>
                      </a:lnTo>
                      <a:lnTo>
                        <a:pt x="91" y="91"/>
                      </a:lnTo>
                      <a:lnTo>
                        <a:pt x="94" y="87"/>
                      </a:lnTo>
                      <a:lnTo>
                        <a:pt x="98" y="82"/>
                      </a:lnTo>
                      <a:lnTo>
                        <a:pt x="103" y="75"/>
                      </a:lnTo>
                      <a:lnTo>
                        <a:pt x="106" y="69"/>
                      </a:lnTo>
                      <a:lnTo>
                        <a:pt x="107" y="60"/>
                      </a:lnTo>
                      <a:lnTo>
                        <a:pt x="109" y="53"/>
                      </a:lnTo>
                      <a:lnTo>
                        <a:pt x="111" y="45"/>
                      </a:lnTo>
                      <a:lnTo>
                        <a:pt x="111" y="31"/>
                      </a:lnTo>
                      <a:lnTo>
                        <a:pt x="96" y="36"/>
                      </a:lnTo>
                      <a:lnTo>
                        <a:pt x="91" y="39"/>
                      </a:lnTo>
                      <a:lnTo>
                        <a:pt x="81" y="43"/>
                      </a:lnTo>
                      <a:lnTo>
                        <a:pt x="76" y="45"/>
                      </a:lnTo>
                      <a:lnTo>
                        <a:pt x="68" y="49"/>
                      </a:lnTo>
                      <a:lnTo>
                        <a:pt x="62" y="53"/>
                      </a:lnTo>
                      <a:lnTo>
                        <a:pt x="57" y="56"/>
                      </a:lnTo>
                      <a:lnTo>
                        <a:pt x="51" y="60"/>
                      </a:lnTo>
                      <a:lnTo>
                        <a:pt x="61" y="48"/>
                      </a:lnTo>
                      <a:lnTo>
                        <a:pt x="64" y="43"/>
                      </a:lnTo>
                      <a:lnTo>
                        <a:pt x="66" y="36"/>
                      </a:lnTo>
                      <a:lnTo>
                        <a:pt x="67" y="29"/>
                      </a:lnTo>
                      <a:lnTo>
                        <a:pt x="67" y="21"/>
                      </a:lnTo>
                      <a:lnTo>
                        <a:pt x="66" y="12"/>
                      </a:lnTo>
                      <a:lnTo>
                        <a:pt x="64" y="0"/>
                      </a:lnTo>
                      <a:lnTo>
                        <a:pt x="56" y="4"/>
                      </a:lnTo>
                      <a:lnTo>
                        <a:pt x="47" y="9"/>
                      </a:lnTo>
                      <a:lnTo>
                        <a:pt x="41" y="12"/>
                      </a:lnTo>
                      <a:lnTo>
                        <a:pt x="34" y="15"/>
                      </a:lnTo>
                      <a:lnTo>
                        <a:pt x="27" y="19"/>
                      </a:lnTo>
                      <a:lnTo>
                        <a:pt x="19" y="26"/>
                      </a:lnTo>
                      <a:lnTo>
                        <a:pt x="0" y="41"/>
                      </a:lnTo>
                      <a:lnTo>
                        <a:pt x="68" y="110"/>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21" name="Group 428"/>
              <p:cNvGrpSpPr>
                <a:grpSpLocks/>
              </p:cNvGrpSpPr>
              <p:nvPr/>
            </p:nvGrpSpPr>
            <p:grpSpPr bwMode="auto">
              <a:xfrm>
                <a:off x="2098" y="3179"/>
                <a:ext cx="149" cy="161"/>
                <a:chOff x="2098" y="3179"/>
                <a:chExt cx="149" cy="161"/>
              </a:xfrm>
            </p:grpSpPr>
            <p:sp>
              <p:nvSpPr>
                <p:cNvPr id="7527" name="Oval 429"/>
                <p:cNvSpPr>
                  <a:spLocks noChangeArrowheads="1"/>
                </p:cNvSpPr>
                <p:nvPr/>
              </p:nvSpPr>
              <p:spPr bwMode="auto">
                <a:xfrm rot="-7920000">
                  <a:off x="2099" y="3184"/>
                  <a:ext cx="111" cy="101"/>
                </a:xfrm>
                <a:prstGeom prst="ellipse">
                  <a:avLst/>
                </a:prstGeom>
                <a:solidFill>
                  <a:srgbClr val="000000"/>
                </a:solidFill>
                <a:ln w="9525">
                  <a:noFill/>
                  <a:round/>
                  <a:headEnd/>
                  <a:tailEnd/>
                </a:ln>
              </p:spPr>
              <p:txBody>
                <a:bodyPr wrap="none" anchor="ctr"/>
                <a:lstStyle/>
                <a:p>
                  <a:endParaRPr lang="en-US"/>
                </a:p>
              </p:txBody>
            </p:sp>
            <p:sp>
              <p:nvSpPr>
                <p:cNvPr id="7528" name="Oval 430"/>
                <p:cNvSpPr>
                  <a:spLocks noChangeArrowheads="1"/>
                </p:cNvSpPr>
                <p:nvPr/>
              </p:nvSpPr>
              <p:spPr bwMode="auto">
                <a:xfrm rot="-7920000">
                  <a:off x="2093" y="3247"/>
                  <a:ext cx="98" cy="88"/>
                </a:xfrm>
                <a:prstGeom prst="ellipse">
                  <a:avLst/>
                </a:prstGeom>
                <a:solidFill>
                  <a:srgbClr val="000000"/>
                </a:solidFill>
                <a:ln w="9525">
                  <a:noFill/>
                  <a:round/>
                  <a:headEnd/>
                  <a:tailEnd/>
                </a:ln>
              </p:spPr>
              <p:txBody>
                <a:bodyPr wrap="none" anchor="ctr"/>
                <a:lstStyle/>
                <a:p>
                  <a:endParaRPr lang="en-US"/>
                </a:p>
              </p:txBody>
            </p:sp>
            <p:sp>
              <p:nvSpPr>
                <p:cNvPr id="7529" name="Oval 431"/>
                <p:cNvSpPr>
                  <a:spLocks noChangeArrowheads="1"/>
                </p:cNvSpPr>
                <p:nvPr/>
              </p:nvSpPr>
              <p:spPr bwMode="auto">
                <a:xfrm rot="-7920000">
                  <a:off x="2160" y="3239"/>
                  <a:ext cx="92" cy="83"/>
                </a:xfrm>
                <a:prstGeom prst="ellipse">
                  <a:avLst/>
                </a:prstGeom>
                <a:solidFill>
                  <a:srgbClr val="000000"/>
                </a:solidFill>
                <a:ln w="9525">
                  <a:noFill/>
                  <a:round/>
                  <a:headEnd/>
                  <a:tailEnd/>
                </a:ln>
              </p:spPr>
              <p:txBody>
                <a:bodyPr wrap="none" anchor="ctr"/>
                <a:lstStyle/>
                <a:p>
                  <a:endParaRPr lang="en-US"/>
                </a:p>
              </p:txBody>
            </p:sp>
            <p:sp>
              <p:nvSpPr>
                <p:cNvPr id="7530" name="Oval 432"/>
                <p:cNvSpPr>
                  <a:spLocks noChangeArrowheads="1"/>
                </p:cNvSpPr>
                <p:nvPr/>
              </p:nvSpPr>
              <p:spPr bwMode="auto">
                <a:xfrm rot="-7920000">
                  <a:off x="2099" y="3253"/>
                  <a:ext cx="85" cy="78"/>
                </a:xfrm>
                <a:prstGeom prst="ellipse">
                  <a:avLst/>
                </a:prstGeom>
                <a:solidFill>
                  <a:srgbClr val="FFFFFF"/>
                </a:solidFill>
                <a:ln w="9525">
                  <a:noFill/>
                  <a:round/>
                  <a:headEnd/>
                  <a:tailEnd/>
                </a:ln>
              </p:spPr>
              <p:txBody>
                <a:bodyPr wrap="none" anchor="ctr"/>
                <a:lstStyle/>
                <a:p>
                  <a:endParaRPr lang="en-US"/>
                </a:p>
              </p:txBody>
            </p:sp>
            <p:sp>
              <p:nvSpPr>
                <p:cNvPr id="7531" name="Oval 433"/>
                <p:cNvSpPr>
                  <a:spLocks noChangeArrowheads="1"/>
                </p:cNvSpPr>
                <p:nvPr/>
              </p:nvSpPr>
              <p:spPr bwMode="auto">
                <a:xfrm rot="-7920000">
                  <a:off x="2165" y="3245"/>
                  <a:ext cx="79" cy="74"/>
                </a:xfrm>
                <a:prstGeom prst="ellipse">
                  <a:avLst/>
                </a:prstGeom>
                <a:solidFill>
                  <a:srgbClr val="FFFFFF"/>
                </a:solidFill>
                <a:ln w="9525">
                  <a:noFill/>
                  <a:round/>
                  <a:headEnd/>
                  <a:tailEnd/>
                </a:ln>
              </p:spPr>
              <p:txBody>
                <a:bodyPr wrap="none" anchor="ctr"/>
                <a:lstStyle/>
                <a:p>
                  <a:endParaRPr lang="en-US"/>
                </a:p>
              </p:txBody>
            </p:sp>
            <p:sp>
              <p:nvSpPr>
                <p:cNvPr id="7532" name="Oval 434"/>
                <p:cNvSpPr>
                  <a:spLocks noChangeArrowheads="1"/>
                </p:cNvSpPr>
                <p:nvPr/>
              </p:nvSpPr>
              <p:spPr bwMode="auto">
                <a:xfrm rot="-7920000">
                  <a:off x="2106" y="3190"/>
                  <a:ext cx="97" cy="87"/>
                </a:xfrm>
                <a:prstGeom prst="ellipse">
                  <a:avLst/>
                </a:prstGeom>
                <a:solidFill>
                  <a:srgbClr val="FFFFFF"/>
                </a:solidFill>
                <a:ln w="9525">
                  <a:noFill/>
                  <a:round/>
                  <a:headEnd/>
                  <a:tailEnd/>
                </a:ln>
              </p:spPr>
              <p:txBody>
                <a:bodyPr wrap="none" anchor="ctr"/>
                <a:lstStyle/>
                <a:p>
                  <a:endParaRPr lang="en-US"/>
                </a:p>
              </p:txBody>
            </p:sp>
          </p:grpSp>
          <p:grpSp>
            <p:nvGrpSpPr>
              <p:cNvPr id="7522" name="Group 435"/>
              <p:cNvGrpSpPr>
                <a:grpSpLocks/>
              </p:cNvGrpSpPr>
              <p:nvPr/>
            </p:nvGrpSpPr>
            <p:grpSpPr bwMode="auto">
              <a:xfrm>
                <a:off x="2132" y="3291"/>
                <a:ext cx="126" cy="91"/>
                <a:chOff x="2132" y="3291"/>
                <a:chExt cx="126" cy="91"/>
              </a:xfrm>
            </p:grpSpPr>
            <p:sp>
              <p:nvSpPr>
                <p:cNvPr id="7523" name="Freeform 436"/>
                <p:cNvSpPr>
                  <a:spLocks/>
                </p:cNvSpPr>
                <p:nvPr/>
              </p:nvSpPr>
              <p:spPr bwMode="auto">
                <a:xfrm>
                  <a:off x="2132" y="3345"/>
                  <a:ext cx="126" cy="37"/>
                </a:xfrm>
                <a:custGeom>
                  <a:avLst/>
                  <a:gdLst>
                    <a:gd name="T0" fmla="*/ 125 w 126"/>
                    <a:gd name="T1" fmla="*/ 18 h 37"/>
                    <a:gd name="T2" fmla="*/ 0 w 126"/>
                    <a:gd name="T3" fmla="*/ 36 h 37"/>
                    <a:gd name="T4" fmla="*/ 0 w 126"/>
                    <a:gd name="T5" fmla="*/ 26 h 37"/>
                    <a:gd name="T6" fmla="*/ 56 w 126"/>
                    <a:gd name="T7" fmla="*/ 23 h 37"/>
                    <a:gd name="T8" fmla="*/ 54 w 126"/>
                    <a:gd name="T9" fmla="*/ 0 h 37"/>
                    <a:gd name="T10" fmla="*/ 59 w 126"/>
                    <a:gd name="T11" fmla="*/ 0 h 37"/>
                    <a:gd name="T12" fmla="*/ 63 w 126"/>
                    <a:gd name="T13" fmla="*/ 23 h 37"/>
                    <a:gd name="T14" fmla="*/ 125 w 126"/>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7"/>
                    <a:gd name="T26" fmla="*/ 126 w 12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7">
                      <a:moveTo>
                        <a:pt x="125" y="18"/>
                      </a:moveTo>
                      <a:lnTo>
                        <a:pt x="0" y="36"/>
                      </a:lnTo>
                      <a:lnTo>
                        <a:pt x="0" y="26"/>
                      </a:lnTo>
                      <a:lnTo>
                        <a:pt x="56" y="23"/>
                      </a:lnTo>
                      <a:lnTo>
                        <a:pt x="54" y="0"/>
                      </a:lnTo>
                      <a:lnTo>
                        <a:pt x="59" y="0"/>
                      </a:lnTo>
                      <a:lnTo>
                        <a:pt x="63" y="23"/>
                      </a:lnTo>
                      <a:lnTo>
                        <a:pt x="125" y="18"/>
                      </a:lnTo>
                    </a:path>
                  </a:pathLst>
                </a:custGeom>
                <a:solidFill>
                  <a:srgbClr val="008000"/>
                </a:solidFill>
                <a:ln w="9525" cap="rnd">
                  <a:noFill/>
                  <a:round/>
                  <a:headEnd/>
                  <a:tailEnd/>
                </a:ln>
              </p:spPr>
              <p:txBody>
                <a:bodyPr/>
                <a:lstStyle/>
                <a:p>
                  <a:endParaRPr lang="en-US"/>
                </a:p>
              </p:txBody>
            </p:sp>
            <p:grpSp>
              <p:nvGrpSpPr>
                <p:cNvPr id="7524" name="Group 437"/>
                <p:cNvGrpSpPr>
                  <a:grpSpLocks/>
                </p:cNvGrpSpPr>
                <p:nvPr/>
              </p:nvGrpSpPr>
              <p:grpSpPr bwMode="auto">
                <a:xfrm>
                  <a:off x="2158" y="3291"/>
                  <a:ext cx="55" cy="60"/>
                  <a:chOff x="2158" y="3291"/>
                  <a:chExt cx="55" cy="60"/>
                </a:xfrm>
              </p:grpSpPr>
              <p:sp>
                <p:nvSpPr>
                  <p:cNvPr id="7525" name="Arc 438"/>
                  <p:cNvSpPr>
                    <a:spLocks/>
                  </p:cNvSpPr>
                  <p:nvPr/>
                </p:nvSpPr>
                <p:spPr bwMode="auto">
                  <a:xfrm rot="-7920000">
                    <a:off x="2155" y="3299"/>
                    <a:ext cx="48" cy="32"/>
                  </a:xfrm>
                  <a:custGeom>
                    <a:avLst/>
                    <a:gdLst>
                      <a:gd name="T0" fmla="*/ 0 w 20915"/>
                      <a:gd name="T1" fmla="*/ 0 h 16084"/>
                      <a:gd name="T2" fmla="*/ 0 w 20915"/>
                      <a:gd name="T3" fmla="*/ 0 h 16084"/>
                      <a:gd name="T4" fmla="*/ 0 w 20915"/>
                      <a:gd name="T5" fmla="*/ 0 h 16084"/>
                      <a:gd name="T6" fmla="*/ 0 60000 65536"/>
                      <a:gd name="T7" fmla="*/ 0 60000 65536"/>
                      <a:gd name="T8" fmla="*/ 0 60000 65536"/>
                      <a:gd name="T9" fmla="*/ 0 w 20915"/>
                      <a:gd name="T10" fmla="*/ 0 h 16084"/>
                      <a:gd name="T11" fmla="*/ 20915 w 20915"/>
                      <a:gd name="T12" fmla="*/ 16084 h 16084"/>
                    </a:gdLst>
                    <a:ahLst/>
                    <a:cxnLst>
                      <a:cxn ang="T6">
                        <a:pos x="T0" y="T1"/>
                      </a:cxn>
                      <a:cxn ang="T7">
                        <a:pos x="T2" y="T3"/>
                      </a:cxn>
                      <a:cxn ang="T8">
                        <a:pos x="T4" y="T5"/>
                      </a:cxn>
                    </a:cxnLst>
                    <a:rect l="T9" t="T10" r="T11" b="T12"/>
                    <a:pathLst>
                      <a:path w="20915" h="16084" fill="none" extrusionOk="0">
                        <a:moveTo>
                          <a:pt x="0" y="10687"/>
                        </a:moveTo>
                        <a:cubicBezTo>
                          <a:pt x="1064" y="6561"/>
                          <a:pt x="3325" y="2843"/>
                          <a:pt x="6497" y="-1"/>
                        </a:cubicBezTo>
                      </a:path>
                      <a:path w="20915" h="16084" stroke="0" extrusionOk="0">
                        <a:moveTo>
                          <a:pt x="0" y="10687"/>
                        </a:moveTo>
                        <a:cubicBezTo>
                          <a:pt x="1064" y="6561"/>
                          <a:pt x="3325" y="2843"/>
                          <a:pt x="6497" y="-1"/>
                        </a:cubicBezTo>
                        <a:lnTo>
                          <a:pt x="20915" y="16084"/>
                        </a:lnTo>
                        <a:close/>
                      </a:path>
                    </a:pathLst>
                  </a:custGeom>
                  <a:solidFill>
                    <a:srgbClr val="008000"/>
                  </a:solidFill>
                  <a:ln w="9525" cap="rnd">
                    <a:noFill/>
                    <a:round/>
                    <a:headEnd/>
                    <a:tailEnd/>
                  </a:ln>
                </p:spPr>
                <p:txBody>
                  <a:bodyPr wrap="none" anchor="ctr"/>
                  <a:lstStyle/>
                  <a:p>
                    <a:endParaRPr lang="en-US"/>
                  </a:p>
                </p:txBody>
              </p:sp>
              <p:sp>
                <p:nvSpPr>
                  <p:cNvPr id="7526" name="Arc 439"/>
                  <p:cNvSpPr>
                    <a:spLocks/>
                  </p:cNvSpPr>
                  <p:nvPr/>
                </p:nvSpPr>
                <p:spPr bwMode="auto">
                  <a:xfrm rot="-7920000">
                    <a:off x="2158" y="3296"/>
                    <a:ext cx="55" cy="55"/>
                  </a:xfrm>
                  <a:custGeom>
                    <a:avLst/>
                    <a:gdLst>
                      <a:gd name="T0" fmla="*/ 0 w 39673"/>
                      <a:gd name="T1" fmla="*/ 0 h 43187"/>
                      <a:gd name="T2" fmla="*/ 0 w 39673"/>
                      <a:gd name="T3" fmla="*/ 0 h 43187"/>
                      <a:gd name="T4" fmla="*/ 0 w 39673"/>
                      <a:gd name="T5" fmla="*/ 0 h 43187"/>
                      <a:gd name="T6" fmla="*/ 0 60000 65536"/>
                      <a:gd name="T7" fmla="*/ 0 60000 65536"/>
                      <a:gd name="T8" fmla="*/ 0 60000 65536"/>
                      <a:gd name="T9" fmla="*/ 0 w 39673"/>
                      <a:gd name="T10" fmla="*/ 0 h 43187"/>
                      <a:gd name="T11" fmla="*/ 39673 w 39673"/>
                      <a:gd name="T12" fmla="*/ 43187 h 43187"/>
                    </a:gdLst>
                    <a:ahLst/>
                    <a:cxnLst>
                      <a:cxn ang="T6">
                        <a:pos x="T0" y="T1"/>
                      </a:cxn>
                      <a:cxn ang="T7">
                        <a:pos x="T2" y="T3"/>
                      </a:cxn>
                      <a:cxn ang="T8">
                        <a:pos x="T4" y="T5"/>
                      </a:cxn>
                    </a:cxnLst>
                    <a:rect l="T9" t="T10" r="T11" b="T12"/>
                    <a:pathLst>
                      <a:path w="39673" h="43187" fill="none" extrusionOk="0">
                        <a:moveTo>
                          <a:pt x="20839" y="43186"/>
                        </a:moveTo>
                        <a:cubicBezTo>
                          <a:pt x="9213" y="42776"/>
                          <a:pt x="0" y="33233"/>
                          <a:pt x="0" y="21600"/>
                        </a:cubicBezTo>
                        <a:cubicBezTo>
                          <a:pt x="0" y="9670"/>
                          <a:pt x="9670" y="0"/>
                          <a:pt x="21600" y="0"/>
                        </a:cubicBezTo>
                        <a:cubicBezTo>
                          <a:pt x="28886" y="-1"/>
                          <a:pt x="35682" y="3673"/>
                          <a:pt x="39673" y="9770"/>
                        </a:cubicBezTo>
                      </a:path>
                      <a:path w="39673" h="43187" stroke="0" extrusionOk="0">
                        <a:moveTo>
                          <a:pt x="20839" y="43186"/>
                        </a:moveTo>
                        <a:cubicBezTo>
                          <a:pt x="9213" y="42776"/>
                          <a:pt x="0" y="33233"/>
                          <a:pt x="0" y="21600"/>
                        </a:cubicBezTo>
                        <a:cubicBezTo>
                          <a:pt x="0" y="9670"/>
                          <a:pt x="9670" y="0"/>
                          <a:pt x="21600" y="0"/>
                        </a:cubicBezTo>
                        <a:cubicBezTo>
                          <a:pt x="28886" y="-1"/>
                          <a:pt x="35682" y="3673"/>
                          <a:pt x="39673" y="9770"/>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8" name="Group 440"/>
            <p:cNvGrpSpPr>
              <a:grpSpLocks/>
            </p:cNvGrpSpPr>
            <p:nvPr/>
          </p:nvGrpSpPr>
          <p:grpSpPr bwMode="auto">
            <a:xfrm>
              <a:off x="1456" y="3180"/>
              <a:ext cx="239" cy="202"/>
              <a:chOff x="1456" y="3180"/>
              <a:chExt cx="239" cy="202"/>
            </a:xfrm>
          </p:grpSpPr>
          <p:grpSp>
            <p:nvGrpSpPr>
              <p:cNvPr id="7505" name="Group 441"/>
              <p:cNvGrpSpPr>
                <a:grpSpLocks/>
              </p:cNvGrpSpPr>
              <p:nvPr/>
            </p:nvGrpSpPr>
            <p:grpSpPr bwMode="auto">
              <a:xfrm>
                <a:off x="1456" y="3187"/>
                <a:ext cx="239" cy="149"/>
                <a:chOff x="1456" y="3187"/>
                <a:chExt cx="239" cy="149"/>
              </a:xfrm>
            </p:grpSpPr>
            <p:sp>
              <p:nvSpPr>
                <p:cNvPr id="7518" name="Freeform 442"/>
                <p:cNvSpPr>
                  <a:spLocks/>
                </p:cNvSpPr>
                <p:nvPr/>
              </p:nvSpPr>
              <p:spPr bwMode="auto">
                <a:xfrm>
                  <a:off x="1456" y="3262"/>
                  <a:ext cx="119" cy="74"/>
                </a:xfrm>
                <a:custGeom>
                  <a:avLst/>
                  <a:gdLst>
                    <a:gd name="T0" fmla="*/ 100 w 119"/>
                    <a:gd name="T1" fmla="*/ 71 h 74"/>
                    <a:gd name="T2" fmla="*/ 85 w 119"/>
                    <a:gd name="T3" fmla="*/ 71 h 74"/>
                    <a:gd name="T4" fmla="*/ 77 w 119"/>
                    <a:gd name="T5" fmla="*/ 73 h 74"/>
                    <a:gd name="T6" fmla="*/ 70 w 119"/>
                    <a:gd name="T7" fmla="*/ 71 h 74"/>
                    <a:gd name="T8" fmla="*/ 65 w 119"/>
                    <a:gd name="T9" fmla="*/ 69 h 74"/>
                    <a:gd name="T10" fmla="*/ 59 w 119"/>
                    <a:gd name="T11" fmla="*/ 68 h 74"/>
                    <a:gd name="T12" fmla="*/ 52 w 119"/>
                    <a:gd name="T13" fmla="*/ 66 h 74"/>
                    <a:gd name="T14" fmla="*/ 46 w 119"/>
                    <a:gd name="T15" fmla="*/ 63 h 74"/>
                    <a:gd name="T16" fmla="*/ 38 w 119"/>
                    <a:gd name="T17" fmla="*/ 58 h 74"/>
                    <a:gd name="T18" fmla="*/ 32 w 119"/>
                    <a:gd name="T19" fmla="*/ 52 h 74"/>
                    <a:gd name="T20" fmla="*/ 25 w 119"/>
                    <a:gd name="T21" fmla="*/ 46 h 74"/>
                    <a:gd name="T22" fmla="*/ 17 w 119"/>
                    <a:gd name="T23" fmla="*/ 41 h 74"/>
                    <a:gd name="T24" fmla="*/ 6 w 119"/>
                    <a:gd name="T25" fmla="*/ 28 h 74"/>
                    <a:gd name="T26" fmla="*/ 0 w 119"/>
                    <a:gd name="T27" fmla="*/ 23 h 74"/>
                    <a:gd name="T28" fmla="*/ 16 w 119"/>
                    <a:gd name="T29" fmla="*/ 15 h 74"/>
                    <a:gd name="T30" fmla="*/ 21 w 119"/>
                    <a:gd name="T31" fmla="*/ 12 h 74"/>
                    <a:gd name="T32" fmla="*/ 28 w 119"/>
                    <a:gd name="T33" fmla="*/ 10 h 74"/>
                    <a:gd name="T34" fmla="*/ 35 w 119"/>
                    <a:gd name="T35" fmla="*/ 7 h 74"/>
                    <a:gd name="T36" fmla="*/ 43 w 119"/>
                    <a:gd name="T37" fmla="*/ 5 h 74"/>
                    <a:gd name="T38" fmla="*/ 51 w 119"/>
                    <a:gd name="T39" fmla="*/ 3 h 74"/>
                    <a:gd name="T40" fmla="*/ 59 w 119"/>
                    <a:gd name="T41" fmla="*/ 1 h 74"/>
                    <a:gd name="T42" fmla="*/ 75 w 119"/>
                    <a:gd name="T43" fmla="*/ 0 h 74"/>
                    <a:gd name="T44" fmla="*/ 89 w 119"/>
                    <a:gd name="T45" fmla="*/ 1 h 74"/>
                    <a:gd name="T46" fmla="*/ 101 w 119"/>
                    <a:gd name="T47" fmla="*/ 4 h 74"/>
                    <a:gd name="T48" fmla="*/ 118 w 119"/>
                    <a:gd name="T49" fmla="*/ 13 h 74"/>
                    <a:gd name="T50" fmla="*/ 100 w 119"/>
                    <a:gd name="T51" fmla="*/ 7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74"/>
                    <a:gd name="T80" fmla="*/ 119 w 11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74">
                      <a:moveTo>
                        <a:pt x="100" y="71"/>
                      </a:moveTo>
                      <a:lnTo>
                        <a:pt x="85" y="71"/>
                      </a:lnTo>
                      <a:lnTo>
                        <a:pt x="77" y="73"/>
                      </a:lnTo>
                      <a:lnTo>
                        <a:pt x="70" y="71"/>
                      </a:lnTo>
                      <a:lnTo>
                        <a:pt x="65" y="69"/>
                      </a:lnTo>
                      <a:lnTo>
                        <a:pt x="59" y="68"/>
                      </a:lnTo>
                      <a:lnTo>
                        <a:pt x="52" y="66"/>
                      </a:lnTo>
                      <a:lnTo>
                        <a:pt x="46" y="63"/>
                      </a:lnTo>
                      <a:lnTo>
                        <a:pt x="38" y="58"/>
                      </a:lnTo>
                      <a:lnTo>
                        <a:pt x="32" y="52"/>
                      </a:lnTo>
                      <a:lnTo>
                        <a:pt x="25" y="46"/>
                      </a:lnTo>
                      <a:lnTo>
                        <a:pt x="17" y="41"/>
                      </a:lnTo>
                      <a:lnTo>
                        <a:pt x="6" y="28"/>
                      </a:lnTo>
                      <a:lnTo>
                        <a:pt x="0" y="23"/>
                      </a:lnTo>
                      <a:lnTo>
                        <a:pt x="16" y="15"/>
                      </a:lnTo>
                      <a:lnTo>
                        <a:pt x="21" y="12"/>
                      </a:lnTo>
                      <a:lnTo>
                        <a:pt x="28" y="10"/>
                      </a:lnTo>
                      <a:lnTo>
                        <a:pt x="35" y="7"/>
                      </a:lnTo>
                      <a:lnTo>
                        <a:pt x="43" y="5"/>
                      </a:lnTo>
                      <a:lnTo>
                        <a:pt x="51" y="3"/>
                      </a:lnTo>
                      <a:lnTo>
                        <a:pt x="59" y="1"/>
                      </a:lnTo>
                      <a:lnTo>
                        <a:pt x="75" y="0"/>
                      </a:lnTo>
                      <a:lnTo>
                        <a:pt x="89" y="1"/>
                      </a:lnTo>
                      <a:lnTo>
                        <a:pt x="101" y="4"/>
                      </a:lnTo>
                      <a:lnTo>
                        <a:pt x="118" y="13"/>
                      </a:lnTo>
                      <a:lnTo>
                        <a:pt x="100" y="7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19" name="Freeform 443"/>
                <p:cNvSpPr>
                  <a:spLocks/>
                </p:cNvSpPr>
                <p:nvPr/>
              </p:nvSpPr>
              <p:spPr bwMode="auto">
                <a:xfrm>
                  <a:off x="1582" y="3187"/>
                  <a:ext cx="113" cy="111"/>
                </a:xfrm>
                <a:custGeom>
                  <a:avLst/>
                  <a:gdLst>
                    <a:gd name="T0" fmla="*/ 69 w 113"/>
                    <a:gd name="T1" fmla="*/ 110 h 111"/>
                    <a:gd name="T2" fmla="*/ 78 w 113"/>
                    <a:gd name="T3" fmla="*/ 104 h 111"/>
                    <a:gd name="T4" fmla="*/ 83 w 113"/>
                    <a:gd name="T5" fmla="*/ 98 h 111"/>
                    <a:gd name="T6" fmla="*/ 91 w 113"/>
                    <a:gd name="T7" fmla="*/ 91 h 111"/>
                    <a:gd name="T8" fmla="*/ 95 w 113"/>
                    <a:gd name="T9" fmla="*/ 87 h 111"/>
                    <a:gd name="T10" fmla="*/ 99 w 113"/>
                    <a:gd name="T11" fmla="*/ 82 h 111"/>
                    <a:gd name="T12" fmla="*/ 104 w 113"/>
                    <a:gd name="T13" fmla="*/ 75 h 111"/>
                    <a:gd name="T14" fmla="*/ 106 w 113"/>
                    <a:gd name="T15" fmla="*/ 69 h 111"/>
                    <a:gd name="T16" fmla="*/ 108 w 113"/>
                    <a:gd name="T17" fmla="*/ 60 h 111"/>
                    <a:gd name="T18" fmla="*/ 110 w 113"/>
                    <a:gd name="T19" fmla="*/ 53 h 111"/>
                    <a:gd name="T20" fmla="*/ 112 w 113"/>
                    <a:gd name="T21" fmla="*/ 45 h 111"/>
                    <a:gd name="T22" fmla="*/ 112 w 113"/>
                    <a:gd name="T23" fmla="*/ 31 h 111"/>
                    <a:gd name="T24" fmla="*/ 96 w 113"/>
                    <a:gd name="T25" fmla="*/ 36 h 111"/>
                    <a:gd name="T26" fmla="*/ 91 w 113"/>
                    <a:gd name="T27" fmla="*/ 39 h 111"/>
                    <a:gd name="T28" fmla="*/ 81 w 113"/>
                    <a:gd name="T29" fmla="*/ 43 h 111"/>
                    <a:gd name="T30" fmla="*/ 76 w 113"/>
                    <a:gd name="T31" fmla="*/ 45 h 111"/>
                    <a:gd name="T32" fmla="*/ 69 w 113"/>
                    <a:gd name="T33" fmla="*/ 49 h 111"/>
                    <a:gd name="T34" fmla="*/ 62 w 113"/>
                    <a:gd name="T35" fmla="*/ 53 h 111"/>
                    <a:gd name="T36" fmla="*/ 57 w 113"/>
                    <a:gd name="T37" fmla="*/ 56 h 111"/>
                    <a:gd name="T38" fmla="*/ 51 w 113"/>
                    <a:gd name="T39" fmla="*/ 60 h 111"/>
                    <a:gd name="T40" fmla="*/ 61 w 113"/>
                    <a:gd name="T41" fmla="*/ 48 h 111"/>
                    <a:gd name="T42" fmla="*/ 65 w 113"/>
                    <a:gd name="T43" fmla="*/ 43 h 111"/>
                    <a:gd name="T44" fmla="*/ 66 w 113"/>
                    <a:gd name="T45" fmla="*/ 36 h 111"/>
                    <a:gd name="T46" fmla="*/ 67 w 113"/>
                    <a:gd name="T47" fmla="*/ 29 h 111"/>
                    <a:gd name="T48" fmla="*/ 67 w 113"/>
                    <a:gd name="T49" fmla="*/ 21 h 111"/>
                    <a:gd name="T50" fmla="*/ 66 w 113"/>
                    <a:gd name="T51" fmla="*/ 12 h 111"/>
                    <a:gd name="T52" fmla="*/ 65 w 113"/>
                    <a:gd name="T53" fmla="*/ 0 h 111"/>
                    <a:gd name="T54" fmla="*/ 56 w 113"/>
                    <a:gd name="T55" fmla="*/ 4 h 111"/>
                    <a:gd name="T56" fmla="*/ 47 w 113"/>
                    <a:gd name="T57" fmla="*/ 9 h 111"/>
                    <a:gd name="T58" fmla="*/ 41 w 113"/>
                    <a:gd name="T59" fmla="*/ 12 h 111"/>
                    <a:gd name="T60" fmla="*/ 35 w 113"/>
                    <a:gd name="T61" fmla="*/ 15 h 111"/>
                    <a:gd name="T62" fmla="*/ 27 w 113"/>
                    <a:gd name="T63" fmla="*/ 19 h 111"/>
                    <a:gd name="T64" fmla="*/ 20 w 113"/>
                    <a:gd name="T65" fmla="*/ 26 h 111"/>
                    <a:gd name="T66" fmla="*/ 0 w 113"/>
                    <a:gd name="T67" fmla="*/ 41 h 111"/>
                    <a:gd name="T68" fmla="*/ 69 w 113"/>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11"/>
                    <a:gd name="T107" fmla="*/ 113 w 113"/>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11">
                      <a:moveTo>
                        <a:pt x="69" y="110"/>
                      </a:moveTo>
                      <a:lnTo>
                        <a:pt x="78" y="104"/>
                      </a:lnTo>
                      <a:lnTo>
                        <a:pt x="83" y="98"/>
                      </a:lnTo>
                      <a:lnTo>
                        <a:pt x="91" y="91"/>
                      </a:lnTo>
                      <a:lnTo>
                        <a:pt x="95" y="87"/>
                      </a:lnTo>
                      <a:lnTo>
                        <a:pt x="99" y="82"/>
                      </a:lnTo>
                      <a:lnTo>
                        <a:pt x="104" y="75"/>
                      </a:lnTo>
                      <a:lnTo>
                        <a:pt x="106" y="69"/>
                      </a:lnTo>
                      <a:lnTo>
                        <a:pt x="108" y="60"/>
                      </a:lnTo>
                      <a:lnTo>
                        <a:pt x="110" y="53"/>
                      </a:lnTo>
                      <a:lnTo>
                        <a:pt x="112" y="45"/>
                      </a:lnTo>
                      <a:lnTo>
                        <a:pt x="112" y="31"/>
                      </a:lnTo>
                      <a:lnTo>
                        <a:pt x="96" y="36"/>
                      </a:lnTo>
                      <a:lnTo>
                        <a:pt x="91" y="39"/>
                      </a:lnTo>
                      <a:lnTo>
                        <a:pt x="81" y="43"/>
                      </a:lnTo>
                      <a:lnTo>
                        <a:pt x="76" y="45"/>
                      </a:lnTo>
                      <a:lnTo>
                        <a:pt x="69" y="49"/>
                      </a:lnTo>
                      <a:lnTo>
                        <a:pt x="62" y="53"/>
                      </a:lnTo>
                      <a:lnTo>
                        <a:pt x="57" y="56"/>
                      </a:lnTo>
                      <a:lnTo>
                        <a:pt x="51" y="60"/>
                      </a:lnTo>
                      <a:lnTo>
                        <a:pt x="61" y="48"/>
                      </a:lnTo>
                      <a:lnTo>
                        <a:pt x="65" y="43"/>
                      </a:lnTo>
                      <a:lnTo>
                        <a:pt x="66" y="36"/>
                      </a:lnTo>
                      <a:lnTo>
                        <a:pt x="67" y="29"/>
                      </a:lnTo>
                      <a:lnTo>
                        <a:pt x="67" y="21"/>
                      </a:lnTo>
                      <a:lnTo>
                        <a:pt x="66" y="12"/>
                      </a:lnTo>
                      <a:lnTo>
                        <a:pt x="65" y="0"/>
                      </a:lnTo>
                      <a:lnTo>
                        <a:pt x="56" y="4"/>
                      </a:lnTo>
                      <a:lnTo>
                        <a:pt x="47" y="9"/>
                      </a:lnTo>
                      <a:lnTo>
                        <a:pt x="41" y="12"/>
                      </a:lnTo>
                      <a:lnTo>
                        <a:pt x="35" y="15"/>
                      </a:lnTo>
                      <a:lnTo>
                        <a:pt x="27" y="19"/>
                      </a:lnTo>
                      <a:lnTo>
                        <a:pt x="20" y="26"/>
                      </a:lnTo>
                      <a:lnTo>
                        <a:pt x="0" y="41"/>
                      </a:lnTo>
                      <a:lnTo>
                        <a:pt x="69" y="110"/>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506" name="Group 444"/>
              <p:cNvGrpSpPr>
                <a:grpSpLocks/>
              </p:cNvGrpSpPr>
              <p:nvPr/>
            </p:nvGrpSpPr>
            <p:grpSpPr bwMode="auto">
              <a:xfrm>
                <a:off x="1510" y="3180"/>
                <a:ext cx="149" cy="160"/>
                <a:chOff x="1510" y="3180"/>
                <a:chExt cx="149" cy="160"/>
              </a:xfrm>
            </p:grpSpPr>
            <p:sp>
              <p:nvSpPr>
                <p:cNvPr id="7512" name="Oval 445"/>
                <p:cNvSpPr>
                  <a:spLocks noChangeArrowheads="1"/>
                </p:cNvSpPr>
                <p:nvPr/>
              </p:nvSpPr>
              <p:spPr bwMode="auto">
                <a:xfrm rot="-7920000">
                  <a:off x="1511" y="3184"/>
                  <a:ext cx="110" cy="101"/>
                </a:xfrm>
                <a:prstGeom prst="ellipse">
                  <a:avLst/>
                </a:prstGeom>
                <a:solidFill>
                  <a:srgbClr val="000000"/>
                </a:solidFill>
                <a:ln w="9525">
                  <a:noFill/>
                  <a:round/>
                  <a:headEnd/>
                  <a:tailEnd/>
                </a:ln>
              </p:spPr>
              <p:txBody>
                <a:bodyPr wrap="none" anchor="ctr"/>
                <a:lstStyle/>
                <a:p>
                  <a:endParaRPr lang="en-US"/>
                </a:p>
              </p:txBody>
            </p:sp>
            <p:sp>
              <p:nvSpPr>
                <p:cNvPr id="7513" name="Oval 446"/>
                <p:cNvSpPr>
                  <a:spLocks noChangeArrowheads="1"/>
                </p:cNvSpPr>
                <p:nvPr/>
              </p:nvSpPr>
              <p:spPr bwMode="auto">
                <a:xfrm rot="-7920000">
                  <a:off x="1505" y="3247"/>
                  <a:ext cx="98" cy="88"/>
                </a:xfrm>
                <a:prstGeom prst="ellipse">
                  <a:avLst/>
                </a:prstGeom>
                <a:solidFill>
                  <a:srgbClr val="000000"/>
                </a:solidFill>
                <a:ln w="9525">
                  <a:noFill/>
                  <a:round/>
                  <a:headEnd/>
                  <a:tailEnd/>
                </a:ln>
              </p:spPr>
              <p:txBody>
                <a:bodyPr wrap="none" anchor="ctr"/>
                <a:lstStyle/>
                <a:p>
                  <a:endParaRPr lang="en-US"/>
                </a:p>
              </p:txBody>
            </p:sp>
            <p:sp>
              <p:nvSpPr>
                <p:cNvPr id="7514" name="Oval 447"/>
                <p:cNvSpPr>
                  <a:spLocks noChangeArrowheads="1"/>
                </p:cNvSpPr>
                <p:nvPr/>
              </p:nvSpPr>
              <p:spPr bwMode="auto">
                <a:xfrm rot="-7920000">
                  <a:off x="1572" y="3239"/>
                  <a:ext cx="92" cy="83"/>
                </a:xfrm>
                <a:prstGeom prst="ellipse">
                  <a:avLst/>
                </a:prstGeom>
                <a:solidFill>
                  <a:srgbClr val="000000"/>
                </a:solidFill>
                <a:ln w="9525">
                  <a:noFill/>
                  <a:round/>
                  <a:headEnd/>
                  <a:tailEnd/>
                </a:ln>
              </p:spPr>
              <p:txBody>
                <a:bodyPr wrap="none" anchor="ctr"/>
                <a:lstStyle/>
                <a:p>
                  <a:endParaRPr lang="en-US"/>
                </a:p>
              </p:txBody>
            </p:sp>
            <p:sp>
              <p:nvSpPr>
                <p:cNvPr id="7515" name="Oval 448"/>
                <p:cNvSpPr>
                  <a:spLocks noChangeArrowheads="1"/>
                </p:cNvSpPr>
                <p:nvPr/>
              </p:nvSpPr>
              <p:spPr bwMode="auto">
                <a:xfrm rot="-7920000">
                  <a:off x="1511" y="3253"/>
                  <a:ext cx="85" cy="78"/>
                </a:xfrm>
                <a:prstGeom prst="ellipse">
                  <a:avLst/>
                </a:prstGeom>
                <a:solidFill>
                  <a:srgbClr val="FFFFFF"/>
                </a:solidFill>
                <a:ln w="9525">
                  <a:noFill/>
                  <a:round/>
                  <a:headEnd/>
                  <a:tailEnd/>
                </a:ln>
              </p:spPr>
              <p:txBody>
                <a:bodyPr wrap="none" anchor="ctr"/>
                <a:lstStyle/>
                <a:p>
                  <a:endParaRPr lang="en-US"/>
                </a:p>
              </p:txBody>
            </p:sp>
            <p:sp>
              <p:nvSpPr>
                <p:cNvPr id="7516" name="Oval 449"/>
                <p:cNvSpPr>
                  <a:spLocks noChangeArrowheads="1"/>
                </p:cNvSpPr>
                <p:nvPr/>
              </p:nvSpPr>
              <p:spPr bwMode="auto">
                <a:xfrm rot="-7920000">
                  <a:off x="1576" y="3245"/>
                  <a:ext cx="79" cy="74"/>
                </a:xfrm>
                <a:prstGeom prst="ellipse">
                  <a:avLst/>
                </a:prstGeom>
                <a:solidFill>
                  <a:srgbClr val="FFFFFF"/>
                </a:solidFill>
                <a:ln w="9525">
                  <a:noFill/>
                  <a:round/>
                  <a:headEnd/>
                  <a:tailEnd/>
                </a:ln>
              </p:spPr>
              <p:txBody>
                <a:bodyPr wrap="none" anchor="ctr"/>
                <a:lstStyle/>
                <a:p>
                  <a:endParaRPr lang="en-US"/>
                </a:p>
              </p:txBody>
            </p:sp>
            <p:sp>
              <p:nvSpPr>
                <p:cNvPr id="7517" name="Oval 450"/>
                <p:cNvSpPr>
                  <a:spLocks noChangeArrowheads="1"/>
                </p:cNvSpPr>
                <p:nvPr/>
              </p:nvSpPr>
              <p:spPr bwMode="auto">
                <a:xfrm rot="-7920000">
                  <a:off x="1518" y="3190"/>
                  <a:ext cx="97" cy="87"/>
                </a:xfrm>
                <a:prstGeom prst="ellipse">
                  <a:avLst/>
                </a:prstGeom>
                <a:solidFill>
                  <a:srgbClr val="FFFFFF"/>
                </a:solidFill>
                <a:ln w="9525">
                  <a:noFill/>
                  <a:round/>
                  <a:headEnd/>
                  <a:tailEnd/>
                </a:ln>
              </p:spPr>
              <p:txBody>
                <a:bodyPr wrap="none" anchor="ctr"/>
                <a:lstStyle/>
                <a:p>
                  <a:endParaRPr lang="en-US"/>
                </a:p>
              </p:txBody>
            </p:sp>
          </p:grpSp>
          <p:grpSp>
            <p:nvGrpSpPr>
              <p:cNvPr id="7507" name="Group 451"/>
              <p:cNvGrpSpPr>
                <a:grpSpLocks/>
              </p:cNvGrpSpPr>
              <p:nvPr/>
            </p:nvGrpSpPr>
            <p:grpSpPr bwMode="auto">
              <a:xfrm>
                <a:off x="1543" y="3291"/>
                <a:ext cx="127" cy="91"/>
                <a:chOff x="1543" y="3291"/>
                <a:chExt cx="127" cy="91"/>
              </a:xfrm>
            </p:grpSpPr>
            <p:sp>
              <p:nvSpPr>
                <p:cNvPr id="7508" name="Freeform 452"/>
                <p:cNvSpPr>
                  <a:spLocks/>
                </p:cNvSpPr>
                <p:nvPr/>
              </p:nvSpPr>
              <p:spPr bwMode="auto">
                <a:xfrm>
                  <a:off x="1543" y="3345"/>
                  <a:ext cx="127" cy="37"/>
                </a:xfrm>
                <a:custGeom>
                  <a:avLst/>
                  <a:gdLst>
                    <a:gd name="T0" fmla="*/ 126 w 127"/>
                    <a:gd name="T1" fmla="*/ 18 h 37"/>
                    <a:gd name="T2" fmla="*/ 0 w 127"/>
                    <a:gd name="T3" fmla="*/ 36 h 37"/>
                    <a:gd name="T4" fmla="*/ 0 w 127"/>
                    <a:gd name="T5" fmla="*/ 26 h 37"/>
                    <a:gd name="T6" fmla="*/ 57 w 127"/>
                    <a:gd name="T7" fmla="*/ 23 h 37"/>
                    <a:gd name="T8" fmla="*/ 54 w 127"/>
                    <a:gd name="T9" fmla="*/ 0 h 37"/>
                    <a:gd name="T10" fmla="*/ 59 w 127"/>
                    <a:gd name="T11" fmla="*/ 0 h 37"/>
                    <a:gd name="T12" fmla="*/ 63 w 127"/>
                    <a:gd name="T13" fmla="*/ 23 h 37"/>
                    <a:gd name="T14" fmla="*/ 126 w 127"/>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37"/>
                    <a:gd name="T26" fmla="*/ 127 w 127"/>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37">
                      <a:moveTo>
                        <a:pt x="126" y="18"/>
                      </a:moveTo>
                      <a:lnTo>
                        <a:pt x="0" y="36"/>
                      </a:lnTo>
                      <a:lnTo>
                        <a:pt x="0" y="26"/>
                      </a:lnTo>
                      <a:lnTo>
                        <a:pt x="57" y="23"/>
                      </a:lnTo>
                      <a:lnTo>
                        <a:pt x="54" y="0"/>
                      </a:lnTo>
                      <a:lnTo>
                        <a:pt x="59" y="0"/>
                      </a:lnTo>
                      <a:lnTo>
                        <a:pt x="63" y="23"/>
                      </a:lnTo>
                      <a:lnTo>
                        <a:pt x="126" y="18"/>
                      </a:lnTo>
                    </a:path>
                  </a:pathLst>
                </a:custGeom>
                <a:solidFill>
                  <a:srgbClr val="008000"/>
                </a:solidFill>
                <a:ln w="9525" cap="rnd">
                  <a:noFill/>
                  <a:round/>
                  <a:headEnd/>
                  <a:tailEnd/>
                </a:ln>
              </p:spPr>
              <p:txBody>
                <a:bodyPr/>
                <a:lstStyle/>
                <a:p>
                  <a:endParaRPr lang="en-US"/>
                </a:p>
              </p:txBody>
            </p:sp>
            <p:grpSp>
              <p:nvGrpSpPr>
                <p:cNvPr id="7509" name="Group 453"/>
                <p:cNvGrpSpPr>
                  <a:grpSpLocks/>
                </p:cNvGrpSpPr>
                <p:nvPr/>
              </p:nvGrpSpPr>
              <p:grpSpPr bwMode="auto">
                <a:xfrm>
                  <a:off x="1570" y="3291"/>
                  <a:ext cx="55" cy="60"/>
                  <a:chOff x="1570" y="3291"/>
                  <a:chExt cx="55" cy="60"/>
                </a:xfrm>
              </p:grpSpPr>
              <p:sp>
                <p:nvSpPr>
                  <p:cNvPr id="7510" name="Arc 454"/>
                  <p:cNvSpPr>
                    <a:spLocks/>
                  </p:cNvSpPr>
                  <p:nvPr/>
                </p:nvSpPr>
                <p:spPr bwMode="auto">
                  <a:xfrm rot="-7920000">
                    <a:off x="1568" y="3299"/>
                    <a:ext cx="48" cy="32"/>
                  </a:xfrm>
                  <a:custGeom>
                    <a:avLst/>
                    <a:gdLst>
                      <a:gd name="T0" fmla="*/ 0 w 20928"/>
                      <a:gd name="T1" fmla="*/ 0 h 16012"/>
                      <a:gd name="T2" fmla="*/ 0 w 20928"/>
                      <a:gd name="T3" fmla="*/ 0 h 16012"/>
                      <a:gd name="T4" fmla="*/ 0 w 20928"/>
                      <a:gd name="T5" fmla="*/ 0 h 16012"/>
                      <a:gd name="T6" fmla="*/ 0 60000 65536"/>
                      <a:gd name="T7" fmla="*/ 0 60000 65536"/>
                      <a:gd name="T8" fmla="*/ 0 60000 65536"/>
                      <a:gd name="T9" fmla="*/ 0 w 20928"/>
                      <a:gd name="T10" fmla="*/ 0 h 16012"/>
                      <a:gd name="T11" fmla="*/ 20928 w 20928"/>
                      <a:gd name="T12" fmla="*/ 16012 h 16012"/>
                    </a:gdLst>
                    <a:ahLst/>
                    <a:cxnLst>
                      <a:cxn ang="T6">
                        <a:pos x="T0" y="T1"/>
                      </a:cxn>
                      <a:cxn ang="T7">
                        <a:pos x="T2" y="T3"/>
                      </a:cxn>
                      <a:cxn ang="T8">
                        <a:pos x="T4" y="T5"/>
                      </a:cxn>
                    </a:cxnLst>
                    <a:rect l="T9" t="T10" r="T11" b="T12"/>
                    <a:pathLst>
                      <a:path w="20928" h="16012" fill="none" extrusionOk="0">
                        <a:moveTo>
                          <a:pt x="0" y="10666"/>
                        </a:moveTo>
                        <a:cubicBezTo>
                          <a:pt x="1049" y="6556"/>
                          <a:pt x="3286" y="2847"/>
                          <a:pt x="6430" y="0"/>
                        </a:cubicBezTo>
                      </a:path>
                      <a:path w="20928" h="16012" stroke="0" extrusionOk="0">
                        <a:moveTo>
                          <a:pt x="0" y="10666"/>
                        </a:moveTo>
                        <a:cubicBezTo>
                          <a:pt x="1049" y="6556"/>
                          <a:pt x="3286" y="2847"/>
                          <a:pt x="6430" y="0"/>
                        </a:cubicBezTo>
                        <a:lnTo>
                          <a:pt x="20928" y="16012"/>
                        </a:lnTo>
                        <a:close/>
                      </a:path>
                    </a:pathLst>
                  </a:custGeom>
                  <a:solidFill>
                    <a:srgbClr val="008000"/>
                  </a:solidFill>
                  <a:ln w="9525" cap="rnd">
                    <a:noFill/>
                    <a:round/>
                    <a:headEnd/>
                    <a:tailEnd/>
                  </a:ln>
                </p:spPr>
                <p:txBody>
                  <a:bodyPr wrap="none" anchor="ctr"/>
                  <a:lstStyle/>
                  <a:p>
                    <a:endParaRPr lang="en-US"/>
                  </a:p>
                </p:txBody>
              </p:sp>
              <p:sp>
                <p:nvSpPr>
                  <p:cNvPr id="7511" name="Arc 455"/>
                  <p:cNvSpPr>
                    <a:spLocks/>
                  </p:cNvSpPr>
                  <p:nvPr/>
                </p:nvSpPr>
                <p:spPr bwMode="auto">
                  <a:xfrm rot="-7920000">
                    <a:off x="1570" y="3296"/>
                    <a:ext cx="55" cy="55"/>
                  </a:xfrm>
                  <a:custGeom>
                    <a:avLst/>
                    <a:gdLst>
                      <a:gd name="T0" fmla="*/ 0 w 39673"/>
                      <a:gd name="T1" fmla="*/ 0 h 43187"/>
                      <a:gd name="T2" fmla="*/ 0 w 39673"/>
                      <a:gd name="T3" fmla="*/ 0 h 43187"/>
                      <a:gd name="T4" fmla="*/ 0 w 39673"/>
                      <a:gd name="T5" fmla="*/ 0 h 43187"/>
                      <a:gd name="T6" fmla="*/ 0 60000 65536"/>
                      <a:gd name="T7" fmla="*/ 0 60000 65536"/>
                      <a:gd name="T8" fmla="*/ 0 60000 65536"/>
                      <a:gd name="T9" fmla="*/ 0 w 39673"/>
                      <a:gd name="T10" fmla="*/ 0 h 43187"/>
                      <a:gd name="T11" fmla="*/ 39673 w 39673"/>
                      <a:gd name="T12" fmla="*/ 43187 h 43187"/>
                    </a:gdLst>
                    <a:ahLst/>
                    <a:cxnLst>
                      <a:cxn ang="T6">
                        <a:pos x="T0" y="T1"/>
                      </a:cxn>
                      <a:cxn ang="T7">
                        <a:pos x="T2" y="T3"/>
                      </a:cxn>
                      <a:cxn ang="T8">
                        <a:pos x="T4" y="T5"/>
                      </a:cxn>
                    </a:cxnLst>
                    <a:rect l="T9" t="T10" r="T11" b="T12"/>
                    <a:pathLst>
                      <a:path w="39673" h="43187" fill="none" extrusionOk="0">
                        <a:moveTo>
                          <a:pt x="20839" y="43186"/>
                        </a:moveTo>
                        <a:cubicBezTo>
                          <a:pt x="9213" y="42776"/>
                          <a:pt x="0" y="33233"/>
                          <a:pt x="0" y="21600"/>
                        </a:cubicBezTo>
                        <a:cubicBezTo>
                          <a:pt x="0" y="9670"/>
                          <a:pt x="9670" y="0"/>
                          <a:pt x="21600" y="0"/>
                        </a:cubicBezTo>
                        <a:cubicBezTo>
                          <a:pt x="28886" y="-1"/>
                          <a:pt x="35682" y="3673"/>
                          <a:pt x="39673" y="9770"/>
                        </a:cubicBezTo>
                      </a:path>
                      <a:path w="39673" h="43187" stroke="0" extrusionOk="0">
                        <a:moveTo>
                          <a:pt x="20839" y="43186"/>
                        </a:moveTo>
                        <a:cubicBezTo>
                          <a:pt x="9213" y="42776"/>
                          <a:pt x="0" y="33233"/>
                          <a:pt x="0" y="21600"/>
                        </a:cubicBezTo>
                        <a:cubicBezTo>
                          <a:pt x="0" y="9670"/>
                          <a:pt x="9670" y="0"/>
                          <a:pt x="21600" y="0"/>
                        </a:cubicBezTo>
                        <a:cubicBezTo>
                          <a:pt x="28886" y="-1"/>
                          <a:pt x="35682" y="3673"/>
                          <a:pt x="39673" y="9770"/>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49" name="Group 456"/>
            <p:cNvGrpSpPr>
              <a:grpSpLocks/>
            </p:cNvGrpSpPr>
            <p:nvPr/>
          </p:nvGrpSpPr>
          <p:grpSpPr bwMode="auto">
            <a:xfrm>
              <a:off x="1643" y="3142"/>
              <a:ext cx="134" cy="114"/>
              <a:chOff x="1643" y="3142"/>
              <a:chExt cx="134" cy="114"/>
            </a:xfrm>
          </p:grpSpPr>
          <p:grpSp>
            <p:nvGrpSpPr>
              <p:cNvPr id="7490" name="Group 457"/>
              <p:cNvGrpSpPr>
                <a:grpSpLocks/>
              </p:cNvGrpSpPr>
              <p:nvPr/>
            </p:nvGrpSpPr>
            <p:grpSpPr bwMode="auto">
              <a:xfrm>
                <a:off x="1643" y="3146"/>
                <a:ext cx="134" cy="84"/>
                <a:chOff x="1643" y="3146"/>
                <a:chExt cx="134" cy="84"/>
              </a:xfrm>
            </p:grpSpPr>
            <p:sp>
              <p:nvSpPr>
                <p:cNvPr id="7503" name="Freeform 458"/>
                <p:cNvSpPr>
                  <a:spLocks/>
                </p:cNvSpPr>
                <p:nvPr/>
              </p:nvSpPr>
              <p:spPr bwMode="auto">
                <a:xfrm>
                  <a:off x="1643" y="3188"/>
                  <a:ext cx="67" cy="42"/>
                </a:xfrm>
                <a:custGeom>
                  <a:avLst/>
                  <a:gdLst>
                    <a:gd name="T0" fmla="*/ 56 w 67"/>
                    <a:gd name="T1" fmla="*/ 41 h 42"/>
                    <a:gd name="T2" fmla="*/ 47 w 67"/>
                    <a:gd name="T3" fmla="*/ 41 h 42"/>
                    <a:gd name="T4" fmla="*/ 43 w 67"/>
                    <a:gd name="T5" fmla="*/ 41 h 42"/>
                    <a:gd name="T6" fmla="*/ 39 w 67"/>
                    <a:gd name="T7" fmla="*/ 41 h 42"/>
                    <a:gd name="T8" fmla="*/ 36 w 67"/>
                    <a:gd name="T9" fmla="*/ 38 h 42"/>
                    <a:gd name="T10" fmla="*/ 33 w 67"/>
                    <a:gd name="T11" fmla="*/ 37 h 42"/>
                    <a:gd name="T12" fmla="*/ 29 w 67"/>
                    <a:gd name="T13" fmla="*/ 37 h 42"/>
                    <a:gd name="T14" fmla="*/ 26 w 67"/>
                    <a:gd name="T15" fmla="*/ 35 h 42"/>
                    <a:gd name="T16" fmla="*/ 21 w 67"/>
                    <a:gd name="T17" fmla="*/ 33 h 42"/>
                    <a:gd name="T18" fmla="*/ 17 w 67"/>
                    <a:gd name="T19" fmla="*/ 29 h 42"/>
                    <a:gd name="T20" fmla="*/ 13 w 67"/>
                    <a:gd name="T21" fmla="*/ 26 h 42"/>
                    <a:gd name="T22" fmla="*/ 9 w 67"/>
                    <a:gd name="T23" fmla="*/ 23 h 42"/>
                    <a:gd name="T24" fmla="*/ 3 w 67"/>
                    <a:gd name="T25" fmla="*/ 15 h 42"/>
                    <a:gd name="T26" fmla="*/ 0 w 67"/>
                    <a:gd name="T27" fmla="*/ 13 h 42"/>
                    <a:gd name="T28" fmla="*/ 8 w 67"/>
                    <a:gd name="T29" fmla="*/ 9 h 42"/>
                    <a:gd name="T30" fmla="*/ 12 w 67"/>
                    <a:gd name="T31" fmla="*/ 6 h 42"/>
                    <a:gd name="T32" fmla="*/ 16 w 67"/>
                    <a:gd name="T33" fmla="*/ 5 h 42"/>
                    <a:gd name="T34" fmla="*/ 19 w 67"/>
                    <a:gd name="T35" fmla="*/ 4 h 42"/>
                    <a:gd name="T36" fmla="*/ 24 w 67"/>
                    <a:gd name="T37" fmla="*/ 3 h 42"/>
                    <a:gd name="T38" fmla="*/ 28 w 67"/>
                    <a:gd name="T39" fmla="*/ 2 h 42"/>
                    <a:gd name="T40" fmla="*/ 33 w 67"/>
                    <a:gd name="T41" fmla="*/ 1 h 42"/>
                    <a:gd name="T42" fmla="*/ 42 w 67"/>
                    <a:gd name="T43" fmla="*/ 0 h 42"/>
                    <a:gd name="T44" fmla="*/ 49 w 67"/>
                    <a:gd name="T45" fmla="*/ 0 h 42"/>
                    <a:gd name="T46" fmla="*/ 57 w 67"/>
                    <a:gd name="T47" fmla="*/ 3 h 42"/>
                    <a:gd name="T48" fmla="*/ 66 w 67"/>
                    <a:gd name="T49" fmla="*/ 7 h 42"/>
                    <a:gd name="T50" fmla="*/ 56 w 67"/>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42"/>
                    <a:gd name="T80" fmla="*/ 67 w 67"/>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42">
                      <a:moveTo>
                        <a:pt x="56" y="41"/>
                      </a:moveTo>
                      <a:lnTo>
                        <a:pt x="47" y="41"/>
                      </a:lnTo>
                      <a:lnTo>
                        <a:pt x="43" y="41"/>
                      </a:lnTo>
                      <a:lnTo>
                        <a:pt x="39" y="41"/>
                      </a:lnTo>
                      <a:lnTo>
                        <a:pt x="36" y="38"/>
                      </a:lnTo>
                      <a:lnTo>
                        <a:pt x="33" y="37"/>
                      </a:lnTo>
                      <a:lnTo>
                        <a:pt x="29" y="37"/>
                      </a:lnTo>
                      <a:lnTo>
                        <a:pt x="26" y="35"/>
                      </a:lnTo>
                      <a:lnTo>
                        <a:pt x="21" y="33"/>
                      </a:lnTo>
                      <a:lnTo>
                        <a:pt x="17" y="29"/>
                      </a:lnTo>
                      <a:lnTo>
                        <a:pt x="13" y="26"/>
                      </a:lnTo>
                      <a:lnTo>
                        <a:pt x="9" y="23"/>
                      </a:lnTo>
                      <a:lnTo>
                        <a:pt x="3" y="15"/>
                      </a:lnTo>
                      <a:lnTo>
                        <a:pt x="0" y="13"/>
                      </a:lnTo>
                      <a:lnTo>
                        <a:pt x="8" y="9"/>
                      </a:lnTo>
                      <a:lnTo>
                        <a:pt x="12" y="6"/>
                      </a:lnTo>
                      <a:lnTo>
                        <a:pt x="16" y="5"/>
                      </a:lnTo>
                      <a:lnTo>
                        <a:pt x="19" y="4"/>
                      </a:lnTo>
                      <a:lnTo>
                        <a:pt x="24" y="3"/>
                      </a:lnTo>
                      <a:lnTo>
                        <a:pt x="28" y="2"/>
                      </a:lnTo>
                      <a:lnTo>
                        <a:pt x="33" y="1"/>
                      </a:lnTo>
                      <a:lnTo>
                        <a:pt x="42" y="0"/>
                      </a:lnTo>
                      <a:lnTo>
                        <a:pt x="49" y="0"/>
                      </a:lnTo>
                      <a:lnTo>
                        <a:pt x="57" y="3"/>
                      </a:lnTo>
                      <a:lnTo>
                        <a:pt x="66"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504" name="Freeform 459"/>
                <p:cNvSpPr>
                  <a:spLocks/>
                </p:cNvSpPr>
                <p:nvPr/>
              </p:nvSpPr>
              <p:spPr bwMode="auto">
                <a:xfrm>
                  <a:off x="1714" y="3146"/>
                  <a:ext cx="63" cy="62"/>
                </a:xfrm>
                <a:custGeom>
                  <a:avLst/>
                  <a:gdLst>
                    <a:gd name="T0" fmla="*/ 38 w 63"/>
                    <a:gd name="T1" fmla="*/ 61 h 62"/>
                    <a:gd name="T2" fmla="*/ 43 w 63"/>
                    <a:gd name="T3" fmla="*/ 57 h 62"/>
                    <a:gd name="T4" fmla="*/ 45 w 63"/>
                    <a:gd name="T5" fmla="*/ 55 h 62"/>
                    <a:gd name="T6" fmla="*/ 50 w 63"/>
                    <a:gd name="T7" fmla="*/ 50 h 62"/>
                    <a:gd name="T8" fmla="*/ 52 w 63"/>
                    <a:gd name="T9" fmla="*/ 48 h 62"/>
                    <a:gd name="T10" fmla="*/ 55 w 63"/>
                    <a:gd name="T11" fmla="*/ 46 h 62"/>
                    <a:gd name="T12" fmla="*/ 58 w 63"/>
                    <a:gd name="T13" fmla="*/ 41 h 62"/>
                    <a:gd name="T14" fmla="*/ 58 w 63"/>
                    <a:gd name="T15" fmla="*/ 38 h 62"/>
                    <a:gd name="T16" fmla="*/ 59 w 63"/>
                    <a:gd name="T17" fmla="*/ 33 h 62"/>
                    <a:gd name="T18" fmla="*/ 62 w 63"/>
                    <a:gd name="T19" fmla="*/ 29 h 62"/>
                    <a:gd name="T20" fmla="*/ 62 w 63"/>
                    <a:gd name="T21" fmla="*/ 24 h 62"/>
                    <a:gd name="T22" fmla="*/ 62 w 63"/>
                    <a:gd name="T23" fmla="*/ 16 h 62"/>
                    <a:gd name="T24" fmla="*/ 53 w 63"/>
                    <a:gd name="T25" fmla="*/ 20 h 62"/>
                    <a:gd name="T26" fmla="*/ 50 w 63"/>
                    <a:gd name="T27" fmla="*/ 21 h 62"/>
                    <a:gd name="T28" fmla="*/ 45 w 63"/>
                    <a:gd name="T29" fmla="*/ 23 h 62"/>
                    <a:gd name="T30" fmla="*/ 42 w 63"/>
                    <a:gd name="T31" fmla="*/ 24 h 62"/>
                    <a:gd name="T32" fmla="*/ 38 w 63"/>
                    <a:gd name="T33" fmla="*/ 27 h 62"/>
                    <a:gd name="T34" fmla="*/ 34 w 63"/>
                    <a:gd name="T35" fmla="*/ 29 h 62"/>
                    <a:gd name="T36" fmla="*/ 32 w 63"/>
                    <a:gd name="T37" fmla="*/ 31 h 62"/>
                    <a:gd name="T38" fmla="*/ 28 w 63"/>
                    <a:gd name="T39" fmla="*/ 33 h 62"/>
                    <a:gd name="T40" fmla="*/ 34 w 63"/>
                    <a:gd name="T41" fmla="*/ 27 h 62"/>
                    <a:gd name="T42" fmla="*/ 35 w 63"/>
                    <a:gd name="T43" fmla="*/ 23 h 62"/>
                    <a:gd name="T44" fmla="*/ 37 w 63"/>
                    <a:gd name="T45" fmla="*/ 20 h 62"/>
                    <a:gd name="T46" fmla="*/ 37 w 63"/>
                    <a:gd name="T47" fmla="*/ 16 h 62"/>
                    <a:gd name="T48" fmla="*/ 37 w 63"/>
                    <a:gd name="T49" fmla="*/ 11 h 62"/>
                    <a:gd name="T50" fmla="*/ 37 w 63"/>
                    <a:gd name="T51" fmla="*/ 6 h 62"/>
                    <a:gd name="T52" fmla="*/ 35 w 63"/>
                    <a:gd name="T53" fmla="*/ 0 h 62"/>
                    <a:gd name="T54" fmla="*/ 31 w 63"/>
                    <a:gd name="T55" fmla="*/ 2 h 62"/>
                    <a:gd name="T56" fmla="*/ 26 w 63"/>
                    <a:gd name="T57" fmla="*/ 5 h 62"/>
                    <a:gd name="T58" fmla="*/ 22 w 63"/>
                    <a:gd name="T59" fmla="*/ 6 h 62"/>
                    <a:gd name="T60" fmla="*/ 19 w 63"/>
                    <a:gd name="T61" fmla="*/ 9 h 62"/>
                    <a:gd name="T62" fmla="*/ 16 w 63"/>
                    <a:gd name="T63" fmla="*/ 11 h 62"/>
                    <a:gd name="T64" fmla="*/ 11 w 63"/>
                    <a:gd name="T65" fmla="*/ 14 h 62"/>
                    <a:gd name="T66" fmla="*/ 0 w 63"/>
                    <a:gd name="T67" fmla="*/ 23 h 62"/>
                    <a:gd name="T68" fmla="*/ 38 w 63"/>
                    <a:gd name="T69" fmla="*/ 61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2"/>
                    <a:gd name="T107" fmla="*/ 63 w 63"/>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2">
                      <a:moveTo>
                        <a:pt x="38" y="61"/>
                      </a:moveTo>
                      <a:lnTo>
                        <a:pt x="43" y="57"/>
                      </a:lnTo>
                      <a:lnTo>
                        <a:pt x="45" y="55"/>
                      </a:lnTo>
                      <a:lnTo>
                        <a:pt x="50" y="50"/>
                      </a:lnTo>
                      <a:lnTo>
                        <a:pt x="52" y="48"/>
                      </a:lnTo>
                      <a:lnTo>
                        <a:pt x="55" y="46"/>
                      </a:lnTo>
                      <a:lnTo>
                        <a:pt x="58" y="41"/>
                      </a:lnTo>
                      <a:lnTo>
                        <a:pt x="58" y="38"/>
                      </a:lnTo>
                      <a:lnTo>
                        <a:pt x="59" y="33"/>
                      </a:lnTo>
                      <a:lnTo>
                        <a:pt x="62" y="29"/>
                      </a:lnTo>
                      <a:lnTo>
                        <a:pt x="62" y="24"/>
                      </a:lnTo>
                      <a:lnTo>
                        <a:pt x="62" y="16"/>
                      </a:lnTo>
                      <a:lnTo>
                        <a:pt x="53" y="20"/>
                      </a:lnTo>
                      <a:lnTo>
                        <a:pt x="50" y="21"/>
                      </a:lnTo>
                      <a:lnTo>
                        <a:pt x="45" y="23"/>
                      </a:lnTo>
                      <a:lnTo>
                        <a:pt x="42" y="24"/>
                      </a:lnTo>
                      <a:lnTo>
                        <a:pt x="38" y="27"/>
                      </a:lnTo>
                      <a:lnTo>
                        <a:pt x="34" y="29"/>
                      </a:lnTo>
                      <a:lnTo>
                        <a:pt x="32" y="31"/>
                      </a:lnTo>
                      <a:lnTo>
                        <a:pt x="28" y="33"/>
                      </a:lnTo>
                      <a:lnTo>
                        <a:pt x="34" y="27"/>
                      </a:lnTo>
                      <a:lnTo>
                        <a:pt x="35" y="23"/>
                      </a:lnTo>
                      <a:lnTo>
                        <a:pt x="37" y="20"/>
                      </a:lnTo>
                      <a:lnTo>
                        <a:pt x="37" y="16"/>
                      </a:lnTo>
                      <a:lnTo>
                        <a:pt x="37" y="11"/>
                      </a:lnTo>
                      <a:lnTo>
                        <a:pt x="37" y="6"/>
                      </a:lnTo>
                      <a:lnTo>
                        <a:pt x="35" y="0"/>
                      </a:lnTo>
                      <a:lnTo>
                        <a:pt x="31" y="2"/>
                      </a:lnTo>
                      <a:lnTo>
                        <a:pt x="26" y="5"/>
                      </a:lnTo>
                      <a:lnTo>
                        <a:pt x="22" y="6"/>
                      </a:lnTo>
                      <a:lnTo>
                        <a:pt x="19" y="9"/>
                      </a:lnTo>
                      <a:lnTo>
                        <a:pt x="16" y="11"/>
                      </a:lnTo>
                      <a:lnTo>
                        <a:pt x="11" y="14"/>
                      </a:lnTo>
                      <a:lnTo>
                        <a:pt x="0" y="23"/>
                      </a:lnTo>
                      <a:lnTo>
                        <a:pt x="38" y="61"/>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91" name="Group 460"/>
              <p:cNvGrpSpPr>
                <a:grpSpLocks/>
              </p:cNvGrpSpPr>
              <p:nvPr/>
            </p:nvGrpSpPr>
            <p:grpSpPr bwMode="auto">
              <a:xfrm>
                <a:off x="1673" y="3142"/>
                <a:ext cx="85" cy="90"/>
                <a:chOff x="1673" y="3142"/>
                <a:chExt cx="85" cy="90"/>
              </a:xfrm>
            </p:grpSpPr>
            <p:sp>
              <p:nvSpPr>
                <p:cNvPr id="7497" name="Oval 461"/>
                <p:cNvSpPr>
                  <a:spLocks noChangeArrowheads="1"/>
                </p:cNvSpPr>
                <p:nvPr/>
              </p:nvSpPr>
              <p:spPr bwMode="auto">
                <a:xfrm rot="-7920000">
                  <a:off x="1674" y="3144"/>
                  <a:ext cx="61" cy="57"/>
                </a:xfrm>
                <a:prstGeom prst="ellipse">
                  <a:avLst/>
                </a:prstGeom>
                <a:solidFill>
                  <a:srgbClr val="000000"/>
                </a:solidFill>
                <a:ln w="9525">
                  <a:noFill/>
                  <a:round/>
                  <a:headEnd/>
                  <a:tailEnd/>
                </a:ln>
              </p:spPr>
              <p:txBody>
                <a:bodyPr wrap="none" anchor="ctr"/>
                <a:lstStyle/>
                <a:p>
                  <a:endParaRPr lang="en-US"/>
                </a:p>
              </p:txBody>
            </p:sp>
            <p:sp>
              <p:nvSpPr>
                <p:cNvPr id="7498" name="Oval 462"/>
                <p:cNvSpPr>
                  <a:spLocks noChangeArrowheads="1"/>
                </p:cNvSpPr>
                <p:nvPr/>
              </p:nvSpPr>
              <p:spPr bwMode="auto">
                <a:xfrm rot="-7920000">
                  <a:off x="1671" y="3178"/>
                  <a:ext cx="56" cy="51"/>
                </a:xfrm>
                <a:prstGeom prst="ellipse">
                  <a:avLst/>
                </a:prstGeom>
                <a:solidFill>
                  <a:srgbClr val="000000"/>
                </a:solidFill>
                <a:ln w="9525">
                  <a:noFill/>
                  <a:round/>
                  <a:headEnd/>
                  <a:tailEnd/>
                </a:ln>
              </p:spPr>
              <p:txBody>
                <a:bodyPr wrap="none" anchor="ctr"/>
                <a:lstStyle/>
                <a:p>
                  <a:endParaRPr lang="en-US"/>
                </a:p>
              </p:txBody>
            </p:sp>
            <p:sp>
              <p:nvSpPr>
                <p:cNvPr id="7499" name="Oval 463"/>
                <p:cNvSpPr>
                  <a:spLocks noChangeArrowheads="1"/>
                </p:cNvSpPr>
                <p:nvPr/>
              </p:nvSpPr>
              <p:spPr bwMode="auto">
                <a:xfrm rot="-7920000">
                  <a:off x="1708" y="3176"/>
                  <a:ext cx="53" cy="47"/>
                </a:xfrm>
                <a:prstGeom prst="ellipse">
                  <a:avLst/>
                </a:prstGeom>
                <a:solidFill>
                  <a:srgbClr val="000000"/>
                </a:solidFill>
                <a:ln w="9525">
                  <a:noFill/>
                  <a:round/>
                  <a:headEnd/>
                  <a:tailEnd/>
                </a:ln>
              </p:spPr>
              <p:txBody>
                <a:bodyPr wrap="none" anchor="ctr"/>
                <a:lstStyle/>
                <a:p>
                  <a:endParaRPr lang="en-US"/>
                </a:p>
              </p:txBody>
            </p:sp>
            <p:sp>
              <p:nvSpPr>
                <p:cNvPr id="7500" name="Oval 464"/>
                <p:cNvSpPr>
                  <a:spLocks noChangeArrowheads="1"/>
                </p:cNvSpPr>
                <p:nvPr/>
              </p:nvSpPr>
              <p:spPr bwMode="auto">
                <a:xfrm rot="-7920000">
                  <a:off x="1674" y="3182"/>
                  <a:ext cx="48" cy="44"/>
                </a:xfrm>
                <a:prstGeom prst="ellipse">
                  <a:avLst/>
                </a:prstGeom>
                <a:solidFill>
                  <a:srgbClr val="FFFFFF"/>
                </a:solidFill>
                <a:ln w="9525">
                  <a:noFill/>
                  <a:round/>
                  <a:headEnd/>
                  <a:tailEnd/>
                </a:ln>
              </p:spPr>
              <p:txBody>
                <a:bodyPr wrap="none" anchor="ctr"/>
                <a:lstStyle/>
                <a:p>
                  <a:endParaRPr lang="en-US"/>
                </a:p>
              </p:txBody>
            </p:sp>
            <p:sp>
              <p:nvSpPr>
                <p:cNvPr id="7501" name="Oval 465"/>
                <p:cNvSpPr>
                  <a:spLocks noChangeArrowheads="1"/>
                </p:cNvSpPr>
                <p:nvPr/>
              </p:nvSpPr>
              <p:spPr bwMode="auto">
                <a:xfrm rot="-7920000">
                  <a:off x="1710" y="3177"/>
                  <a:ext cx="44" cy="42"/>
                </a:xfrm>
                <a:prstGeom prst="ellipse">
                  <a:avLst/>
                </a:prstGeom>
                <a:solidFill>
                  <a:srgbClr val="FFFFFF"/>
                </a:solidFill>
                <a:ln w="9525">
                  <a:noFill/>
                  <a:round/>
                  <a:headEnd/>
                  <a:tailEnd/>
                </a:ln>
              </p:spPr>
              <p:txBody>
                <a:bodyPr wrap="none" anchor="ctr"/>
                <a:lstStyle/>
                <a:p>
                  <a:endParaRPr lang="en-US"/>
                </a:p>
              </p:txBody>
            </p:sp>
            <p:sp>
              <p:nvSpPr>
                <p:cNvPr id="7502" name="Oval 466"/>
                <p:cNvSpPr>
                  <a:spLocks noChangeArrowheads="1"/>
                </p:cNvSpPr>
                <p:nvPr/>
              </p:nvSpPr>
              <p:spPr bwMode="auto">
                <a:xfrm rot="-7920000">
                  <a:off x="1677" y="3147"/>
                  <a:ext cx="54" cy="50"/>
                </a:xfrm>
                <a:prstGeom prst="ellipse">
                  <a:avLst/>
                </a:prstGeom>
                <a:solidFill>
                  <a:srgbClr val="FFFFFF"/>
                </a:solidFill>
                <a:ln w="9525">
                  <a:noFill/>
                  <a:round/>
                  <a:headEnd/>
                  <a:tailEnd/>
                </a:ln>
              </p:spPr>
              <p:txBody>
                <a:bodyPr wrap="none" anchor="ctr"/>
                <a:lstStyle/>
                <a:p>
                  <a:endParaRPr lang="en-US"/>
                </a:p>
              </p:txBody>
            </p:sp>
          </p:grpSp>
          <p:grpSp>
            <p:nvGrpSpPr>
              <p:cNvPr id="7492" name="Group 467"/>
              <p:cNvGrpSpPr>
                <a:grpSpLocks/>
              </p:cNvGrpSpPr>
              <p:nvPr/>
            </p:nvGrpSpPr>
            <p:grpSpPr bwMode="auto">
              <a:xfrm>
                <a:off x="1694" y="3203"/>
                <a:ext cx="69" cy="53"/>
                <a:chOff x="1694" y="3203"/>
                <a:chExt cx="69" cy="53"/>
              </a:xfrm>
            </p:grpSpPr>
            <p:sp>
              <p:nvSpPr>
                <p:cNvPr id="7493" name="Freeform 468"/>
                <p:cNvSpPr>
                  <a:spLocks/>
                </p:cNvSpPr>
                <p:nvPr/>
              </p:nvSpPr>
              <p:spPr bwMode="auto">
                <a:xfrm>
                  <a:off x="1694" y="3236"/>
                  <a:ext cx="69" cy="20"/>
                </a:xfrm>
                <a:custGeom>
                  <a:avLst/>
                  <a:gdLst>
                    <a:gd name="T0" fmla="*/ 68 w 69"/>
                    <a:gd name="T1" fmla="*/ 10 h 20"/>
                    <a:gd name="T2" fmla="*/ 0 w 69"/>
                    <a:gd name="T3" fmla="*/ 19 h 20"/>
                    <a:gd name="T4" fmla="*/ 0 w 69"/>
                    <a:gd name="T5" fmla="*/ 14 h 20"/>
                    <a:gd name="T6" fmla="*/ 30 w 69"/>
                    <a:gd name="T7" fmla="*/ 12 h 20"/>
                    <a:gd name="T8" fmla="*/ 29 w 69"/>
                    <a:gd name="T9" fmla="*/ 0 h 20"/>
                    <a:gd name="T10" fmla="*/ 32 w 69"/>
                    <a:gd name="T11" fmla="*/ 0 h 20"/>
                    <a:gd name="T12" fmla="*/ 34 w 69"/>
                    <a:gd name="T13" fmla="*/ 12 h 20"/>
                    <a:gd name="T14" fmla="*/ 68 w 69"/>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20"/>
                    <a:gd name="T26" fmla="*/ 69 w 6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20">
                      <a:moveTo>
                        <a:pt x="68" y="10"/>
                      </a:moveTo>
                      <a:lnTo>
                        <a:pt x="0" y="19"/>
                      </a:lnTo>
                      <a:lnTo>
                        <a:pt x="0" y="14"/>
                      </a:lnTo>
                      <a:lnTo>
                        <a:pt x="30" y="12"/>
                      </a:lnTo>
                      <a:lnTo>
                        <a:pt x="29" y="0"/>
                      </a:lnTo>
                      <a:lnTo>
                        <a:pt x="32" y="0"/>
                      </a:lnTo>
                      <a:lnTo>
                        <a:pt x="34" y="12"/>
                      </a:lnTo>
                      <a:lnTo>
                        <a:pt x="68" y="10"/>
                      </a:lnTo>
                    </a:path>
                  </a:pathLst>
                </a:custGeom>
                <a:solidFill>
                  <a:srgbClr val="008000"/>
                </a:solidFill>
                <a:ln w="9525" cap="rnd">
                  <a:noFill/>
                  <a:round/>
                  <a:headEnd/>
                  <a:tailEnd/>
                </a:ln>
              </p:spPr>
              <p:txBody>
                <a:bodyPr/>
                <a:lstStyle/>
                <a:p>
                  <a:endParaRPr lang="en-US"/>
                </a:p>
              </p:txBody>
            </p:sp>
            <p:grpSp>
              <p:nvGrpSpPr>
                <p:cNvPr id="7494" name="Group 469"/>
                <p:cNvGrpSpPr>
                  <a:grpSpLocks/>
                </p:cNvGrpSpPr>
                <p:nvPr/>
              </p:nvGrpSpPr>
              <p:grpSpPr bwMode="auto">
                <a:xfrm>
                  <a:off x="1705" y="3203"/>
                  <a:ext cx="33" cy="35"/>
                  <a:chOff x="1705" y="3203"/>
                  <a:chExt cx="33" cy="35"/>
                </a:xfrm>
              </p:grpSpPr>
              <p:sp>
                <p:nvSpPr>
                  <p:cNvPr id="7495" name="Arc 470"/>
                  <p:cNvSpPr>
                    <a:spLocks/>
                  </p:cNvSpPr>
                  <p:nvPr/>
                </p:nvSpPr>
                <p:spPr bwMode="auto">
                  <a:xfrm rot="-7920000">
                    <a:off x="1706" y="3208"/>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496" name="Arc 471"/>
                  <p:cNvSpPr>
                    <a:spLocks/>
                  </p:cNvSpPr>
                  <p:nvPr/>
                </p:nvSpPr>
                <p:spPr bwMode="auto">
                  <a:xfrm rot="-7920000">
                    <a:off x="1707" y="3206"/>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0" name="Group 472"/>
            <p:cNvGrpSpPr>
              <a:grpSpLocks/>
            </p:cNvGrpSpPr>
            <p:nvPr/>
          </p:nvGrpSpPr>
          <p:grpSpPr bwMode="auto">
            <a:xfrm>
              <a:off x="1869" y="3061"/>
              <a:ext cx="134" cy="113"/>
              <a:chOff x="1869" y="3061"/>
              <a:chExt cx="134" cy="113"/>
            </a:xfrm>
          </p:grpSpPr>
          <p:grpSp>
            <p:nvGrpSpPr>
              <p:cNvPr id="7475" name="Group 473"/>
              <p:cNvGrpSpPr>
                <a:grpSpLocks/>
              </p:cNvGrpSpPr>
              <p:nvPr/>
            </p:nvGrpSpPr>
            <p:grpSpPr bwMode="auto">
              <a:xfrm>
                <a:off x="1869" y="3063"/>
                <a:ext cx="134" cy="85"/>
                <a:chOff x="1869" y="3063"/>
                <a:chExt cx="134" cy="85"/>
              </a:xfrm>
            </p:grpSpPr>
            <p:sp>
              <p:nvSpPr>
                <p:cNvPr id="7488" name="Freeform 474"/>
                <p:cNvSpPr>
                  <a:spLocks/>
                </p:cNvSpPr>
                <p:nvPr/>
              </p:nvSpPr>
              <p:spPr bwMode="auto">
                <a:xfrm>
                  <a:off x="1869" y="3105"/>
                  <a:ext cx="68" cy="43"/>
                </a:xfrm>
                <a:custGeom>
                  <a:avLst/>
                  <a:gdLst>
                    <a:gd name="T0" fmla="*/ 56 w 68"/>
                    <a:gd name="T1" fmla="*/ 42 h 43"/>
                    <a:gd name="T2" fmla="*/ 48 w 68"/>
                    <a:gd name="T3" fmla="*/ 42 h 43"/>
                    <a:gd name="T4" fmla="*/ 44 w 68"/>
                    <a:gd name="T5" fmla="*/ 42 h 43"/>
                    <a:gd name="T6" fmla="*/ 40 w 68"/>
                    <a:gd name="T7" fmla="*/ 42 h 43"/>
                    <a:gd name="T8" fmla="*/ 36 w 68"/>
                    <a:gd name="T9" fmla="*/ 39 h 43"/>
                    <a:gd name="T10" fmla="*/ 34 w 68"/>
                    <a:gd name="T11" fmla="*/ 38 h 43"/>
                    <a:gd name="T12" fmla="*/ 30 w 68"/>
                    <a:gd name="T13" fmla="*/ 38 h 43"/>
                    <a:gd name="T14" fmla="*/ 26 w 68"/>
                    <a:gd name="T15" fmla="*/ 36 h 43"/>
                    <a:gd name="T16" fmla="*/ 21 w 68"/>
                    <a:gd name="T17" fmla="*/ 33 h 43"/>
                    <a:gd name="T18" fmla="*/ 17 w 68"/>
                    <a:gd name="T19" fmla="*/ 30 h 43"/>
                    <a:gd name="T20" fmla="*/ 13 w 68"/>
                    <a:gd name="T21" fmla="*/ 26 h 43"/>
                    <a:gd name="T22" fmla="*/ 10 w 68"/>
                    <a:gd name="T23" fmla="*/ 24 h 43"/>
                    <a:gd name="T24" fmla="*/ 3 w 68"/>
                    <a:gd name="T25" fmla="*/ 16 h 43"/>
                    <a:gd name="T26" fmla="*/ 0 w 68"/>
                    <a:gd name="T27" fmla="*/ 14 h 43"/>
                    <a:gd name="T28" fmla="*/ 8 w 68"/>
                    <a:gd name="T29" fmla="*/ 9 h 43"/>
                    <a:gd name="T30" fmla="*/ 12 w 68"/>
                    <a:gd name="T31" fmla="*/ 7 h 43"/>
                    <a:gd name="T32" fmla="*/ 16 w 68"/>
                    <a:gd name="T33" fmla="*/ 5 h 43"/>
                    <a:gd name="T34" fmla="*/ 20 w 68"/>
                    <a:gd name="T35" fmla="*/ 4 h 43"/>
                    <a:gd name="T36" fmla="*/ 25 w 68"/>
                    <a:gd name="T37" fmla="*/ 3 h 43"/>
                    <a:gd name="T38" fmla="*/ 29 w 68"/>
                    <a:gd name="T39" fmla="*/ 2 h 43"/>
                    <a:gd name="T40" fmla="*/ 34 w 68"/>
                    <a:gd name="T41" fmla="*/ 1 h 43"/>
                    <a:gd name="T42" fmla="*/ 42 w 68"/>
                    <a:gd name="T43" fmla="*/ 0 h 43"/>
                    <a:gd name="T44" fmla="*/ 50 w 68"/>
                    <a:gd name="T45" fmla="*/ 0 h 43"/>
                    <a:gd name="T46" fmla="*/ 58 w 68"/>
                    <a:gd name="T47" fmla="*/ 3 h 43"/>
                    <a:gd name="T48" fmla="*/ 67 w 68"/>
                    <a:gd name="T49" fmla="*/ 8 h 43"/>
                    <a:gd name="T50" fmla="*/ 56 w 68"/>
                    <a:gd name="T51" fmla="*/ 4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3"/>
                    <a:gd name="T80" fmla="*/ 68 w 68"/>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3">
                      <a:moveTo>
                        <a:pt x="56" y="42"/>
                      </a:moveTo>
                      <a:lnTo>
                        <a:pt x="48" y="42"/>
                      </a:lnTo>
                      <a:lnTo>
                        <a:pt x="44" y="42"/>
                      </a:lnTo>
                      <a:lnTo>
                        <a:pt x="40" y="42"/>
                      </a:lnTo>
                      <a:lnTo>
                        <a:pt x="36" y="39"/>
                      </a:lnTo>
                      <a:lnTo>
                        <a:pt x="34" y="38"/>
                      </a:lnTo>
                      <a:lnTo>
                        <a:pt x="30" y="38"/>
                      </a:lnTo>
                      <a:lnTo>
                        <a:pt x="26" y="36"/>
                      </a:lnTo>
                      <a:lnTo>
                        <a:pt x="21" y="33"/>
                      </a:lnTo>
                      <a:lnTo>
                        <a:pt x="17" y="30"/>
                      </a:lnTo>
                      <a:lnTo>
                        <a:pt x="13" y="26"/>
                      </a:lnTo>
                      <a:lnTo>
                        <a:pt x="10" y="24"/>
                      </a:lnTo>
                      <a:lnTo>
                        <a:pt x="3" y="16"/>
                      </a:lnTo>
                      <a:lnTo>
                        <a:pt x="0" y="14"/>
                      </a:lnTo>
                      <a:lnTo>
                        <a:pt x="8" y="9"/>
                      </a:lnTo>
                      <a:lnTo>
                        <a:pt x="12" y="7"/>
                      </a:lnTo>
                      <a:lnTo>
                        <a:pt x="16" y="5"/>
                      </a:lnTo>
                      <a:lnTo>
                        <a:pt x="20" y="4"/>
                      </a:lnTo>
                      <a:lnTo>
                        <a:pt x="25" y="3"/>
                      </a:lnTo>
                      <a:lnTo>
                        <a:pt x="29" y="2"/>
                      </a:lnTo>
                      <a:lnTo>
                        <a:pt x="34" y="1"/>
                      </a:lnTo>
                      <a:lnTo>
                        <a:pt x="42" y="0"/>
                      </a:lnTo>
                      <a:lnTo>
                        <a:pt x="50" y="0"/>
                      </a:lnTo>
                      <a:lnTo>
                        <a:pt x="58" y="3"/>
                      </a:lnTo>
                      <a:lnTo>
                        <a:pt x="67" y="8"/>
                      </a:lnTo>
                      <a:lnTo>
                        <a:pt x="56" y="42"/>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489" name="Freeform 475"/>
                <p:cNvSpPr>
                  <a:spLocks/>
                </p:cNvSpPr>
                <p:nvPr/>
              </p:nvSpPr>
              <p:spPr bwMode="auto">
                <a:xfrm>
                  <a:off x="1939" y="3063"/>
                  <a:ext cx="64" cy="63"/>
                </a:xfrm>
                <a:custGeom>
                  <a:avLst/>
                  <a:gdLst>
                    <a:gd name="T0" fmla="*/ 39 w 64"/>
                    <a:gd name="T1" fmla="*/ 62 h 63"/>
                    <a:gd name="T2" fmla="*/ 44 w 64"/>
                    <a:gd name="T3" fmla="*/ 58 h 63"/>
                    <a:gd name="T4" fmla="*/ 46 w 64"/>
                    <a:gd name="T5" fmla="*/ 56 h 63"/>
                    <a:gd name="T6" fmla="*/ 51 w 64"/>
                    <a:gd name="T7" fmla="*/ 51 h 63"/>
                    <a:gd name="T8" fmla="*/ 52 w 64"/>
                    <a:gd name="T9" fmla="*/ 49 h 63"/>
                    <a:gd name="T10" fmla="*/ 56 w 64"/>
                    <a:gd name="T11" fmla="*/ 47 h 63"/>
                    <a:gd name="T12" fmla="*/ 59 w 64"/>
                    <a:gd name="T13" fmla="*/ 42 h 63"/>
                    <a:gd name="T14" fmla="*/ 59 w 64"/>
                    <a:gd name="T15" fmla="*/ 39 h 63"/>
                    <a:gd name="T16" fmla="*/ 60 w 64"/>
                    <a:gd name="T17" fmla="*/ 34 h 63"/>
                    <a:gd name="T18" fmla="*/ 63 w 64"/>
                    <a:gd name="T19" fmla="*/ 29 h 63"/>
                    <a:gd name="T20" fmla="*/ 63 w 64"/>
                    <a:gd name="T21" fmla="*/ 25 h 63"/>
                    <a:gd name="T22" fmla="*/ 63 w 64"/>
                    <a:gd name="T23" fmla="*/ 17 h 63"/>
                    <a:gd name="T24" fmla="*/ 54 w 64"/>
                    <a:gd name="T25" fmla="*/ 20 h 63"/>
                    <a:gd name="T26" fmla="*/ 51 w 64"/>
                    <a:gd name="T27" fmla="*/ 21 h 63"/>
                    <a:gd name="T28" fmla="*/ 46 w 64"/>
                    <a:gd name="T29" fmla="*/ 24 h 63"/>
                    <a:gd name="T30" fmla="*/ 42 w 64"/>
                    <a:gd name="T31" fmla="*/ 25 h 63"/>
                    <a:gd name="T32" fmla="*/ 39 w 64"/>
                    <a:gd name="T33" fmla="*/ 27 h 63"/>
                    <a:gd name="T34" fmla="*/ 35 w 64"/>
                    <a:gd name="T35" fmla="*/ 29 h 63"/>
                    <a:gd name="T36" fmla="*/ 32 w 64"/>
                    <a:gd name="T37" fmla="*/ 32 h 63"/>
                    <a:gd name="T38" fmla="*/ 28 w 64"/>
                    <a:gd name="T39" fmla="*/ 34 h 63"/>
                    <a:gd name="T40" fmla="*/ 35 w 64"/>
                    <a:gd name="T41" fmla="*/ 27 h 63"/>
                    <a:gd name="T42" fmla="*/ 36 w 64"/>
                    <a:gd name="T43" fmla="*/ 24 h 63"/>
                    <a:gd name="T44" fmla="*/ 37 w 64"/>
                    <a:gd name="T45" fmla="*/ 20 h 63"/>
                    <a:gd name="T46" fmla="*/ 37 w 64"/>
                    <a:gd name="T47" fmla="*/ 17 h 63"/>
                    <a:gd name="T48" fmla="*/ 37 w 64"/>
                    <a:gd name="T49" fmla="*/ 11 h 63"/>
                    <a:gd name="T50" fmla="*/ 37 w 64"/>
                    <a:gd name="T51" fmla="*/ 6 h 63"/>
                    <a:gd name="T52" fmla="*/ 36 w 64"/>
                    <a:gd name="T53" fmla="*/ 0 h 63"/>
                    <a:gd name="T54" fmla="*/ 31 w 64"/>
                    <a:gd name="T55" fmla="*/ 2 h 63"/>
                    <a:gd name="T56" fmla="*/ 26 w 64"/>
                    <a:gd name="T57" fmla="*/ 5 h 63"/>
                    <a:gd name="T58" fmla="*/ 22 w 64"/>
                    <a:gd name="T59" fmla="*/ 6 h 63"/>
                    <a:gd name="T60" fmla="*/ 20 w 64"/>
                    <a:gd name="T61" fmla="*/ 9 h 63"/>
                    <a:gd name="T62" fmla="*/ 16 w 64"/>
                    <a:gd name="T63" fmla="*/ 11 h 63"/>
                    <a:gd name="T64" fmla="*/ 11 w 64"/>
                    <a:gd name="T65" fmla="*/ 14 h 63"/>
                    <a:gd name="T66" fmla="*/ 0 w 64"/>
                    <a:gd name="T67" fmla="*/ 24 h 63"/>
                    <a:gd name="T68" fmla="*/ 39 w 64"/>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3"/>
                    <a:gd name="T107" fmla="*/ 64 w 64"/>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3">
                      <a:moveTo>
                        <a:pt x="39" y="62"/>
                      </a:moveTo>
                      <a:lnTo>
                        <a:pt x="44" y="58"/>
                      </a:lnTo>
                      <a:lnTo>
                        <a:pt x="46" y="56"/>
                      </a:lnTo>
                      <a:lnTo>
                        <a:pt x="51" y="51"/>
                      </a:lnTo>
                      <a:lnTo>
                        <a:pt x="52" y="49"/>
                      </a:lnTo>
                      <a:lnTo>
                        <a:pt x="56" y="47"/>
                      </a:lnTo>
                      <a:lnTo>
                        <a:pt x="59" y="42"/>
                      </a:lnTo>
                      <a:lnTo>
                        <a:pt x="59" y="39"/>
                      </a:lnTo>
                      <a:lnTo>
                        <a:pt x="60" y="34"/>
                      </a:lnTo>
                      <a:lnTo>
                        <a:pt x="63" y="29"/>
                      </a:lnTo>
                      <a:lnTo>
                        <a:pt x="63" y="25"/>
                      </a:lnTo>
                      <a:lnTo>
                        <a:pt x="63" y="17"/>
                      </a:lnTo>
                      <a:lnTo>
                        <a:pt x="54" y="20"/>
                      </a:lnTo>
                      <a:lnTo>
                        <a:pt x="51" y="21"/>
                      </a:lnTo>
                      <a:lnTo>
                        <a:pt x="46" y="24"/>
                      </a:lnTo>
                      <a:lnTo>
                        <a:pt x="42" y="25"/>
                      </a:lnTo>
                      <a:lnTo>
                        <a:pt x="39" y="27"/>
                      </a:lnTo>
                      <a:lnTo>
                        <a:pt x="35" y="29"/>
                      </a:lnTo>
                      <a:lnTo>
                        <a:pt x="32" y="32"/>
                      </a:lnTo>
                      <a:lnTo>
                        <a:pt x="28" y="34"/>
                      </a:lnTo>
                      <a:lnTo>
                        <a:pt x="35" y="27"/>
                      </a:lnTo>
                      <a:lnTo>
                        <a:pt x="36" y="24"/>
                      </a:lnTo>
                      <a:lnTo>
                        <a:pt x="37" y="20"/>
                      </a:lnTo>
                      <a:lnTo>
                        <a:pt x="37" y="17"/>
                      </a:lnTo>
                      <a:lnTo>
                        <a:pt x="37" y="11"/>
                      </a:lnTo>
                      <a:lnTo>
                        <a:pt x="37" y="6"/>
                      </a:lnTo>
                      <a:lnTo>
                        <a:pt x="36" y="0"/>
                      </a:lnTo>
                      <a:lnTo>
                        <a:pt x="31" y="2"/>
                      </a:lnTo>
                      <a:lnTo>
                        <a:pt x="26" y="5"/>
                      </a:lnTo>
                      <a:lnTo>
                        <a:pt x="22"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76" name="Group 476"/>
              <p:cNvGrpSpPr>
                <a:grpSpLocks/>
              </p:cNvGrpSpPr>
              <p:nvPr/>
            </p:nvGrpSpPr>
            <p:grpSpPr bwMode="auto">
              <a:xfrm>
                <a:off x="1899" y="3061"/>
                <a:ext cx="85" cy="89"/>
                <a:chOff x="1899" y="3061"/>
                <a:chExt cx="85" cy="89"/>
              </a:xfrm>
            </p:grpSpPr>
            <p:sp>
              <p:nvSpPr>
                <p:cNvPr id="7482" name="Oval 477"/>
                <p:cNvSpPr>
                  <a:spLocks noChangeArrowheads="1"/>
                </p:cNvSpPr>
                <p:nvPr/>
              </p:nvSpPr>
              <p:spPr bwMode="auto">
                <a:xfrm rot="-7920000">
                  <a:off x="1901" y="3061"/>
                  <a:ext cx="60" cy="59"/>
                </a:xfrm>
                <a:prstGeom prst="ellipse">
                  <a:avLst/>
                </a:prstGeom>
                <a:solidFill>
                  <a:srgbClr val="000000"/>
                </a:solidFill>
                <a:ln w="9525">
                  <a:noFill/>
                  <a:round/>
                  <a:headEnd/>
                  <a:tailEnd/>
                </a:ln>
              </p:spPr>
              <p:txBody>
                <a:bodyPr wrap="none" anchor="ctr"/>
                <a:lstStyle/>
                <a:p>
                  <a:endParaRPr lang="en-US"/>
                </a:p>
              </p:txBody>
            </p:sp>
            <p:sp>
              <p:nvSpPr>
                <p:cNvPr id="7483" name="Oval 478"/>
                <p:cNvSpPr>
                  <a:spLocks noChangeArrowheads="1"/>
                </p:cNvSpPr>
                <p:nvPr/>
              </p:nvSpPr>
              <p:spPr bwMode="auto">
                <a:xfrm rot="-7920000">
                  <a:off x="1896" y="3097"/>
                  <a:ext cx="56" cy="50"/>
                </a:xfrm>
                <a:prstGeom prst="ellipse">
                  <a:avLst/>
                </a:prstGeom>
                <a:solidFill>
                  <a:srgbClr val="000000"/>
                </a:solidFill>
                <a:ln w="9525">
                  <a:noFill/>
                  <a:round/>
                  <a:headEnd/>
                  <a:tailEnd/>
                </a:ln>
              </p:spPr>
              <p:txBody>
                <a:bodyPr wrap="none" anchor="ctr"/>
                <a:lstStyle/>
                <a:p>
                  <a:endParaRPr lang="en-US"/>
                </a:p>
              </p:txBody>
            </p:sp>
            <p:sp>
              <p:nvSpPr>
                <p:cNvPr id="7484" name="Oval 479"/>
                <p:cNvSpPr>
                  <a:spLocks noChangeArrowheads="1"/>
                </p:cNvSpPr>
                <p:nvPr/>
              </p:nvSpPr>
              <p:spPr bwMode="auto">
                <a:xfrm rot="-7920000">
                  <a:off x="1935" y="3093"/>
                  <a:ext cx="52" cy="47"/>
                </a:xfrm>
                <a:prstGeom prst="ellipse">
                  <a:avLst/>
                </a:prstGeom>
                <a:solidFill>
                  <a:srgbClr val="000000"/>
                </a:solidFill>
                <a:ln w="9525">
                  <a:noFill/>
                  <a:round/>
                  <a:headEnd/>
                  <a:tailEnd/>
                </a:ln>
              </p:spPr>
              <p:txBody>
                <a:bodyPr wrap="none" anchor="ctr"/>
                <a:lstStyle/>
                <a:p>
                  <a:endParaRPr lang="en-US"/>
                </a:p>
              </p:txBody>
            </p:sp>
            <p:sp>
              <p:nvSpPr>
                <p:cNvPr id="7485" name="Oval 480"/>
                <p:cNvSpPr>
                  <a:spLocks noChangeArrowheads="1"/>
                </p:cNvSpPr>
                <p:nvPr/>
              </p:nvSpPr>
              <p:spPr bwMode="auto">
                <a:xfrm rot="-7920000">
                  <a:off x="1901" y="3100"/>
                  <a:ext cx="47" cy="45"/>
                </a:xfrm>
                <a:prstGeom prst="ellipse">
                  <a:avLst/>
                </a:prstGeom>
                <a:solidFill>
                  <a:srgbClr val="FFFFFF"/>
                </a:solidFill>
                <a:ln w="9525">
                  <a:noFill/>
                  <a:round/>
                  <a:headEnd/>
                  <a:tailEnd/>
                </a:ln>
              </p:spPr>
              <p:txBody>
                <a:bodyPr wrap="none" anchor="ctr"/>
                <a:lstStyle/>
                <a:p>
                  <a:endParaRPr lang="en-US"/>
                </a:p>
              </p:txBody>
            </p:sp>
            <p:sp>
              <p:nvSpPr>
                <p:cNvPr id="7486" name="Oval 481"/>
                <p:cNvSpPr>
                  <a:spLocks noChangeArrowheads="1"/>
                </p:cNvSpPr>
                <p:nvPr/>
              </p:nvSpPr>
              <p:spPr bwMode="auto">
                <a:xfrm rot="-7920000">
                  <a:off x="1937" y="3096"/>
                  <a:ext cx="44" cy="40"/>
                </a:xfrm>
                <a:prstGeom prst="ellipse">
                  <a:avLst/>
                </a:prstGeom>
                <a:solidFill>
                  <a:srgbClr val="FFFFFF"/>
                </a:solidFill>
                <a:ln w="9525">
                  <a:noFill/>
                  <a:round/>
                  <a:headEnd/>
                  <a:tailEnd/>
                </a:ln>
              </p:spPr>
              <p:txBody>
                <a:bodyPr wrap="none" anchor="ctr"/>
                <a:lstStyle/>
                <a:p>
                  <a:endParaRPr lang="en-US"/>
                </a:p>
              </p:txBody>
            </p:sp>
            <p:sp>
              <p:nvSpPr>
                <p:cNvPr id="7487" name="Oval 482"/>
                <p:cNvSpPr>
                  <a:spLocks noChangeArrowheads="1"/>
                </p:cNvSpPr>
                <p:nvPr/>
              </p:nvSpPr>
              <p:spPr bwMode="auto">
                <a:xfrm rot="-7920000">
                  <a:off x="1905" y="3064"/>
                  <a:ext cx="54" cy="51"/>
                </a:xfrm>
                <a:prstGeom prst="ellipse">
                  <a:avLst/>
                </a:prstGeom>
                <a:solidFill>
                  <a:srgbClr val="FFFFFF"/>
                </a:solidFill>
                <a:ln w="9525">
                  <a:noFill/>
                  <a:round/>
                  <a:headEnd/>
                  <a:tailEnd/>
                </a:ln>
              </p:spPr>
              <p:txBody>
                <a:bodyPr wrap="none" anchor="ctr"/>
                <a:lstStyle/>
                <a:p>
                  <a:endParaRPr lang="en-US"/>
                </a:p>
              </p:txBody>
            </p:sp>
          </p:grpSp>
          <p:grpSp>
            <p:nvGrpSpPr>
              <p:cNvPr id="7477" name="Group 483"/>
              <p:cNvGrpSpPr>
                <a:grpSpLocks/>
              </p:cNvGrpSpPr>
              <p:nvPr/>
            </p:nvGrpSpPr>
            <p:grpSpPr bwMode="auto">
              <a:xfrm>
                <a:off x="1919" y="3122"/>
                <a:ext cx="71" cy="52"/>
                <a:chOff x="1919" y="3122"/>
                <a:chExt cx="71" cy="52"/>
              </a:xfrm>
            </p:grpSpPr>
            <p:sp>
              <p:nvSpPr>
                <p:cNvPr id="7478" name="Freeform 484"/>
                <p:cNvSpPr>
                  <a:spLocks/>
                </p:cNvSpPr>
                <p:nvPr/>
              </p:nvSpPr>
              <p:spPr bwMode="auto">
                <a:xfrm>
                  <a:off x="1919" y="3153"/>
                  <a:ext cx="71" cy="21"/>
                </a:xfrm>
                <a:custGeom>
                  <a:avLst/>
                  <a:gdLst>
                    <a:gd name="T0" fmla="*/ 70 w 71"/>
                    <a:gd name="T1" fmla="*/ 10 h 21"/>
                    <a:gd name="T2" fmla="*/ 0 w 71"/>
                    <a:gd name="T3" fmla="*/ 20 h 21"/>
                    <a:gd name="T4" fmla="*/ 0 w 71"/>
                    <a:gd name="T5" fmla="*/ 15 h 21"/>
                    <a:gd name="T6" fmla="*/ 31 w 71"/>
                    <a:gd name="T7" fmla="*/ 12 h 21"/>
                    <a:gd name="T8" fmla="*/ 30 w 71"/>
                    <a:gd name="T9" fmla="*/ 0 h 21"/>
                    <a:gd name="T10" fmla="*/ 33 w 71"/>
                    <a:gd name="T11" fmla="*/ 0 h 21"/>
                    <a:gd name="T12" fmla="*/ 35 w 71"/>
                    <a:gd name="T13" fmla="*/ 12 h 21"/>
                    <a:gd name="T14" fmla="*/ 70 w 71"/>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1"/>
                    <a:gd name="T26" fmla="*/ 71 w 7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1">
                      <a:moveTo>
                        <a:pt x="70" y="10"/>
                      </a:moveTo>
                      <a:lnTo>
                        <a:pt x="0" y="20"/>
                      </a:lnTo>
                      <a:lnTo>
                        <a:pt x="0" y="15"/>
                      </a:lnTo>
                      <a:lnTo>
                        <a:pt x="31" y="12"/>
                      </a:lnTo>
                      <a:lnTo>
                        <a:pt x="30" y="0"/>
                      </a:lnTo>
                      <a:lnTo>
                        <a:pt x="33" y="0"/>
                      </a:lnTo>
                      <a:lnTo>
                        <a:pt x="35" y="12"/>
                      </a:lnTo>
                      <a:lnTo>
                        <a:pt x="70" y="10"/>
                      </a:lnTo>
                    </a:path>
                  </a:pathLst>
                </a:custGeom>
                <a:solidFill>
                  <a:srgbClr val="008000"/>
                </a:solidFill>
                <a:ln w="9525" cap="rnd">
                  <a:noFill/>
                  <a:round/>
                  <a:headEnd/>
                  <a:tailEnd/>
                </a:ln>
              </p:spPr>
              <p:txBody>
                <a:bodyPr/>
                <a:lstStyle/>
                <a:p>
                  <a:endParaRPr lang="en-US"/>
                </a:p>
              </p:txBody>
            </p:sp>
            <p:grpSp>
              <p:nvGrpSpPr>
                <p:cNvPr id="7479" name="Group 485"/>
                <p:cNvGrpSpPr>
                  <a:grpSpLocks/>
                </p:cNvGrpSpPr>
                <p:nvPr/>
              </p:nvGrpSpPr>
              <p:grpSpPr bwMode="auto">
                <a:xfrm>
                  <a:off x="1932" y="3122"/>
                  <a:ext cx="33" cy="34"/>
                  <a:chOff x="1932" y="3122"/>
                  <a:chExt cx="33" cy="34"/>
                </a:xfrm>
              </p:grpSpPr>
              <p:sp>
                <p:nvSpPr>
                  <p:cNvPr id="7480" name="Arc 486"/>
                  <p:cNvSpPr>
                    <a:spLocks/>
                  </p:cNvSpPr>
                  <p:nvPr/>
                </p:nvSpPr>
                <p:spPr bwMode="auto">
                  <a:xfrm rot="-7920000">
                    <a:off x="1933" y="3127"/>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481" name="Arc 487"/>
                  <p:cNvSpPr>
                    <a:spLocks/>
                  </p:cNvSpPr>
                  <p:nvPr/>
                </p:nvSpPr>
                <p:spPr bwMode="auto">
                  <a:xfrm rot="-7920000">
                    <a:off x="1934" y="3124"/>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1" name="Group 488"/>
            <p:cNvGrpSpPr>
              <a:grpSpLocks/>
            </p:cNvGrpSpPr>
            <p:nvPr/>
          </p:nvGrpSpPr>
          <p:grpSpPr bwMode="auto">
            <a:xfrm>
              <a:off x="2412" y="3225"/>
              <a:ext cx="134" cy="114"/>
              <a:chOff x="2412" y="3225"/>
              <a:chExt cx="134" cy="114"/>
            </a:xfrm>
          </p:grpSpPr>
          <p:grpSp>
            <p:nvGrpSpPr>
              <p:cNvPr id="7460" name="Group 489"/>
              <p:cNvGrpSpPr>
                <a:grpSpLocks/>
              </p:cNvGrpSpPr>
              <p:nvPr/>
            </p:nvGrpSpPr>
            <p:grpSpPr bwMode="auto">
              <a:xfrm>
                <a:off x="2412" y="3228"/>
                <a:ext cx="134" cy="84"/>
                <a:chOff x="2412" y="3228"/>
                <a:chExt cx="134" cy="84"/>
              </a:xfrm>
            </p:grpSpPr>
            <p:sp>
              <p:nvSpPr>
                <p:cNvPr id="7473" name="Freeform 490"/>
                <p:cNvSpPr>
                  <a:spLocks/>
                </p:cNvSpPr>
                <p:nvPr/>
              </p:nvSpPr>
              <p:spPr bwMode="auto">
                <a:xfrm>
                  <a:off x="2412" y="3271"/>
                  <a:ext cx="67" cy="41"/>
                </a:xfrm>
                <a:custGeom>
                  <a:avLst/>
                  <a:gdLst>
                    <a:gd name="T0" fmla="*/ 56 w 67"/>
                    <a:gd name="T1" fmla="*/ 40 h 41"/>
                    <a:gd name="T2" fmla="*/ 47 w 67"/>
                    <a:gd name="T3" fmla="*/ 40 h 41"/>
                    <a:gd name="T4" fmla="*/ 43 w 67"/>
                    <a:gd name="T5" fmla="*/ 40 h 41"/>
                    <a:gd name="T6" fmla="*/ 39 w 67"/>
                    <a:gd name="T7" fmla="*/ 40 h 41"/>
                    <a:gd name="T8" fmla="*/ 36 w 67"/>
                    <a:gd name="T9" fmla="*/ 37 h 41"/>
                    <a:gd name="T10" fmla="*/ 33 w 67"/>
                    <a:gd name="T11" fmla="*/ 36 h 41"/>
                    <a:gd name="T12" fmla="*/ 29 w 67"/>
                    <a:gd name="T13" fmla="*/ 36 h 41"/>
                    <a:gd name="T14" fmla="*/ 26 w 67"/>
                    <a:gd name="T15" fmla="*/ 34 h 41"/>
                    <a:gd name="T16" fmla="*/ 21 w 67"/>
                    <a:gd name="T17" fmla="*/ 32 h 41"/>
                    <a:gd name="T18" fmla="*/ 17 w 67"/>
                    <a:gd name="T19" fmla="*/ 28 h 41"/>
                    <a:gd name="T20" fmla="*/ 13 w 67"/>
                    <a:gd name="T21" fmla="*/ 25 h 41"/>
                    <a:gd name="T22" fmla="*/ 9 w 67"/>
                    <a:gd name="T23" fmla="*/ 23 h 41"/>
                    <a:gd name="T24" fmla="*/ 3 w 67"/>
                    <a:gd name="T25" fmla="*/ 15 h 41"/>
                    <a:gd name="T26" fmla="*/ 0 w 67"/>
                    <a:gd name="T27" fmla="*/ 13 h 41"/>
                    <a:gd name="T28" fmla="*/ 8 w 67"/>
                    <a:gd name="T29" fmla="*/ 8 h 41"/>
                    <a:gd name="T30" fmla="*/ 12 w 67"/>
                    <a:gd name="T31" fmla="*/ 6 h 41"/>
                    <a:gd name="T32" fmla="*/ 16 w 67"/>
                    <a:gd name="T33" fmla="*/ 5 h 41"/>
                    <a:gd name="T34" fmla="*/ 19 w 67"/>
                    <a:gd name="T35" fmla="*/ 4 h 41"/>
                    <a:gd name="T36" fmla="*/ 24 w 67"/>
                    <a:gd name="T37" fmla="*/ 3 h 41"/>
                    <a:gd name="T38" fmla="*/ 28 w 67"/>
                    <a:gd name="T39" fmla="*/ 2 h 41"/>
                    <a:gd name="T40" fmla="*/ 33 w 67"/>
                    <a:gd name="T41" fmla="*/ 1 h 41"/>
                    <a:gd name="T42" fmla="*/ 42 w 67"/>
                    <a:gd name="T43" fmla="*/ 0 h 41"/>
                    <a:gd name="T44" fmla="*/ 49 w 67"/>
                    <a:gd name="T45" fmla="*/ 0 h 41"/>
                    <a:gd name="T46" fmla="*/ 57 w 67"/>
                    <a:gd name="T47" fmla="*/ 3 h 41"/>
                    <a:gd name="T48" fmla="*/ 66 w 67"/>
                    <a:gd name="T49" fmla="*/ 7 h 41"/>
                    <a:gd name="T50" fmla="*/ 56 w 67"/>
                    <a:gd name="T51" fmla="*/ 4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41"/>
                    <a:gd name="T80" fmla="*/ 67 w 67"/>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41">
                      <a:moveTo>
                        <a:pt x="56" y="40"/>
                      </a:moveTo>
                      <a:lnTo>
                        <a:pt x="47" y="40"/>
                      </a:lnTo>
                      <a:lnTo>
                        <a:pt x="43" y="40"/>
                      </a:lnTo>
                      <a:lnTo>
                        <a:pt x="39" y="40"/>
                      </a:lnTo>
                      <a:lnTo>
                        <a:pt x="36" y="37"/>
                      </a:lnTo>
                      <a:lnTo>
                        <a:pt x="33" y="36"/>
                      </a:lnTo>
                      <a:lnTo>
                        <a:pt x="29" y="36"/>
                      </a:lnTo>
                      <a:lnTo>
                        <a:pt x="26" y="34"/>
                      </a:lnTo>
                      <a:lnTo>
                        <a:pt x="21" y="32"/>
                      </a:lnTo>
                      <a:lnTo>
                        <a:pt x="17" y="28"/>
                      </a:lnTo>
                      <a:lnTo>
                        <a:pt x="13" y="25"/>
                      </a:lnTo>
                      <a:lnTo>
                        <a:pt x="9" y="23"/>
                      </a:lnTo>
                      <a:lnTo>
                        <a:pt x="3" y="15"/>
                      </a:lnTo>
                      <a:lnTo>
                        <a:pt x="0" y="13"/>
                      </a:lnTo>
                      <a:lnTo>
                        <a:pt x="8" y="8"/>
                      </a:lnTo>
                      <a:lnTo>
                        <a:pt x="12" y="6"/>
                      </a:lnTo>
                      <a:lnTo>
                        <a:pt x="16" y="5"/>
                      </a:lnTo>
                      <a:lnTo>
                        <a:pt x="19" y="4"/>
                      </a:lnTo>
                      <a:lnTo>
                        <a:pt x="24" y="3"/>
                      </a:lnTo>
                      <a:lnTo>
                        <a:pt x="28" y="2"/>
                      </a:lnTo>
                      <a:lnTo>
                        <a:pt x="33" y="1"/>
                      </a:lnTo>
                      <a:lnTo>
                        <a:pt x="42" y="0"/>
                      </a:lnTo>
                      <a:lnTo>
                        <a:pt x="49" y="0"/>
                      </a:lnTo>
                      <a:lnTo>
                        <a:pt x="57" y="3"/>
                      </a:lnTo>
                      <a:lnTo>
                        <a:pt x="66" y="7"/>
                      </a:lnTo>
                      <a:lnTo>
                        <a:pt x="56" y="4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474" name="Freeform 491"/>
                <p:cNvSpPr>
                  <a:spLocks/>
                </p:cNvSpPr>
                <p:nvPr/>
              </p:nvSpPr>
              <p:spPr bwMode="auto">
                <a:xfrm>
                  <a:off x="2482" y="3228"/>
                  <a:ext cx="64" cy="63"/>
                </a:xfrm>
                <a:custGeom>
                  <a:avLst/>
                  <a:gdLst>
                    <a:gd name="T0" fmla="*/ 39 w 64"/>
                    <a:gd name="T1" fmla="*/ 62 h 63"/>
                    <a:gd name="T2" fmla="*/ 44 w 64"/>
                    <a:gd name="T3" fmla="*/ 58 h 63"/>
                    <a:gd name="T4" fmla="*/ 46 w 64"/>
                    <a:gd name="T5" fmla="*/ 56 h 63"/>
                    <a:gd name="T6" fmla="*/ 51 w 64"/>
                    <a:gd name="T7" fmla="*/ 51 h 63"/>
                    <a:gd name="T8" fmla="*/ 52 w 64"/>
                    <a:gd name="T9" fmla="*/ 49 h 63"/>
                    <a:gd name="T10" fmla="*/ 56 w 64"/>
                    <a:gd name="T11" fmla="*/ 47 h 63"/>
                    <a:gd name="T12" fmla="*/ 59 w 64"/>
                    <a:gd name="T13" fmla="*/ 42 h 63"/>
                    <a:gd name="T14" fmla="*/ 59 w 64"/>
                    <a:gd name="T15" fmla="*/ 39 h 63"/>
                    <a:gd name="T16" fmla="*/ 60 w 64"/>
                    <a:gd name="T17" fmla="*/ 34 h 63"/>
                    <a:gd name="T18" fmla="*/ 63 w 64"/>
                    <a:gd name="T19" fmla="*/ 29 h 63"/>
                    <a:gd name="T20" fmla="*/ 63 w 64"/>
                    <a:gd name="T21" fmla="*/ 25 h 63"/>
                    <a:gd name="T22" fmla="*/ 63 w 64"/>
                    <a:gd name="T23" fmla="*/ 17 h 63"/>
                    <a:gd name="T24" fmla="*/ 54 w 64"/>
                    <a:gd name="T25" fmla="*/ 20 h 63"/>
                    <a:gd name="T26" fmla="*/ 51 w 64"/>
                    <a:gd name="T27" fmla="*/ 21 h 63"/>
                    <a:gd name="T28" fmla="*/ 46 w 64"/>
                    <a:gd name="T29" fmla="*/ 24 h 63"/>
                    <a:gd name="T30" fmla="*/ 42 w 64"/>
                    <a:gd name="T31" fmla="*/ 25 h 63"/>
                    <a:gd name="T32" fmla="*/ 39 w 64"/>
                    <a:gd name="T33" fmla="*/ 27 h 63"/>
                    <a:gd name="T34" fmla="*/ 35 w 64"/>
                    <a:gd name="T35" fmla="*/ 29 h 63"/>
                    <a:gd name="T36" fmla="*/ 32 w 64"/>
                    <a:gd name="T37" fmla="*/ 32 h 63"/>
                    <a:gd name="T38" fmla="*/ 28 w 64"/>
                    <a:gd name="T39" fmla="*/ 34 h 63"/>
                    <a:gd name="T40" fmla="*/ 35 w 64"/>
                    <a:gd name="T41" fmla="*/ 27 h 63"/>
                    <a:gd name="T42" fmla="*/ 36 w 64"/>
                    <a:gd name="T43" fmla="*/ 24 h 63"/>
                    <a:gd name="T44" fmla="*/ 37 w 64"/>
                    <a:gd name="T45" fmla="*/ 20 h 63"/>
                    <a:gd name="T46" fmla="*/ 37 w 64"/>
                    <a:gd name="T47" fmla="*/ 17 h 63"/>
                    <a:gd name="T48" fmla="*/ 37 w 64"/>
                    <a:gd name="T49" fmla="*/ 11 h 63"/>
                    <a:gd name="T50" fmla="*/ 37 w 64"/>
                    <a:gd name="T51" fmla="*/ 6 h 63"/>
                    <a:gd name="T52" fmla="*/ 36 w 64"/>
                    <a:gd name="T53" fmla="*/ 0 h 63"/>
                    <a:gd name="T54" fmla="*/ 31 w 64"/>
                    <a:gd name="T55" fmla="*/ 2 h 63"/>
                    <a:gd name="T56" fmla="*/ 26 w 64"/>
                    <a:gd name="T57" fmla="*/ 5 h 63"/>
                    <a:gd name="T58" fmla="*/ 22 w 64"/>
                    <a:gd name="T59" fmla="*/ 6 h 63"/>
                    <a:gd name="T60" fmla="*/ 20 w 64"/>
                    <a:gd name="T61" fmla="*/ 9 h 63"/>
                    <a:gd name="T62" fmla="*/ 16 w 64"/>
                    <a:gd name="T63" fmla="*/ 11 h 63"/>
                    <a:gd name="T64" fmla="*/ 11 w 64"/>
                    <a:gd name="T65" fmla="*/ 14 h 63"/>
                    <a:gd name="T66" fmla="*/ 0 w 64"/>
                    <a:gd name="T67" fmla="*/ 24 h 63"/>
                    <a:gd name="T68" fmla="*/ 39 w 64"/>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3"/>
                    <a:gd name="T107" fmla="*/ 64 w 64"/>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3">
                      <a:moveTo>
                        <a:pt x="39" y="62"/>
                      </a:moveTo>
                      <a:lnTo>
                        <a:pt x="44" y="58"/>
                      </a:lnTo>
                      <a:lnTo>
                        <a:pt x="46" y="56"/>
                      </a:lnTo>
                      <a:lnTo>
                        <a:pt x="51" y="51"/>
                      </a:lnTo>
                      <a:lnTo>
                        <a:pt x="52" y="49"/>
                      </a:lnTo>
                      <a:lnTo>
                        <a:pt x="56" y="47"/>
                      </a:lnTo>
                      <a:lnTo>
                        <a:pt x="59" y="42"/>
                      </a:lnTo>
                      <a:lnTo>
                        <a:pt x="59" y="39"/>
                      </a:lnTo>
                      <a:lnTo>
                        <a:pt x="60" y="34"/>
                      </a:lnTo>
                      <a:lnTo>
                        <a:pt x="63" y="29"/>
                      </a:lnTo>
                      <a:lnTo>
                        <a:pt x="63" y="25"/>
                      </a:lnTo>
                      <a:lnTo>
                        <a:pt x="63" y="17"/>
                      </a:lnTo>
                      <a:lnTo>
                        <a:pt x="54" y="20"/>
                      </a:lnTo>
                      <a:lnTo>
                        <a:pt x="51" y="21"/>
                      </a:lnTo>
                      <a:lnTo>
                        <a:pt x="46" y="24"/>
                      </a:lnTo>
                      <a:lnTo>
                        <a:pt x="42" y="25"/>
                      </a:lnTo>
                      <a:lnTo>
                        <a:pt x="39" y="27"/>
                      </a:lnTo>
                      <a:lnTo>
                        <a:pt x="35" y="29"/>
                      </a:lnTo>
                      <a:lnTo>
                        <a:pt x="32" y="32"/>
                      </a:lnTo>
                      <a:lnTo>
                        <a:pt x="28" y="34"/>
                      </a:lnTo>
                      <a:lnTo>
                        <a:pt x="35" y="27"/>
                      </a:lnTo>
                      <a:lnTo>
                        <a:pt x="36" y="24"/>
                      </a:lnTo>
                      <a:lnTo>
                        <a:pt x="37" y="20"/>
                      </a:lnTo>
                      <a:lnTo>
                        <a:pt x="37" y="17"/>
                      </a:lnTo>
                      <a:lnTo>
                        <a:pt x="37" y="11"/>
                      </a:lnTo>
                      <a:lnTo>
                        <a:pt x="37" y="6"/>
                      </a:lnTo>
                      <a:lnTo>
                        <a:pt x="36" y="0"/>
                      </a:lnTo>
                      <a:lnTo>
                        <a:pt x="31" y="2"/>
                      </a:lnTo>
                      <a:lnTo>
                        <a:pt x="26" y="5"/>
                      </a:lnTo>
                      <a:lnTo>
                        <a:pt x="22"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61" name="Group 492"/>
              <p:cNvGrpSpPr>
                <a:grpSpLocks/>
              </p:cNvGrpSpPr>
              <p:nvPr/>
            </p:nvGrpSpPr>
            <p:grpSpPr bwMode="auto">
              <a:xfrm>
                <a:off x="2442" y="3225"/>
                <a:ext cx="85" cy="89"/>
                <a:chOff x="2442" y="3225"/>
                <a:chExt cx="85" cy="89"/>
              </a:xfrm>
            </p:grpSpPr>
            <p:sp>
              <p:nvSpPr>
                <p:cNvPr id="7467" name="Oval 493"/>
                <p:cNvSpPr>
                  <a:spLocks noChangeArrowheads="1"/>
                </p:cNvSpPr>
                <p:nvPr/>
              </p:nvSpPr>
              <p:spPr bwMode="auto">
                <a:xfrm rot="-7920000">
                  <a:off x="2444" y="3225"/>
                  <a:ext cx="59" cy="59"/>
                </a:xfrm>
                <a:prstGeom prst="ellipse">
                  <a:avLst/>
                </a:prstGeom>
                <a:solidFill>
                  <a:srgbClr val="000000"/>
                </a:solidFill>
                <a:ln w="9525">
                  <a:noFill/>
                  <a:round/>
                  <a:headEnd/>
                  <a:tailEnd/>
                </a:ln>
              </p:spPr>
              <p:txBody>
                <a:bodyPr wrap="none" anchor="ctr"/>
                <a:lstStyle/>
                <a:p>
                  <a:endParaRPr lang="en-US"/>
                </a:p>
              </p:txBody>
            </p:sp>
            <p:sp>
              <p:nvSpPr>
                <p:cNvPr id="7468" name="Oval 494"/>
                <p:cNvSpPr>
                  <a:spLocks noChangeArrowheads="1"/>
                </p:cNvSpPr>
                <p:nvPr/>
              </p:nvSpPr>
              <p:spPr bwMode="auto">
                <a:xfrm rot="-7920000">
                  <a:off x="2439" y="3261"/>
                  <a:ext cx="56" cy="50"/>
                </a:xfrm>
                <a:prstGeom prst="ellipse">
                  <a:avLst/>
                </a:prstGeom>
                <a:solidFill>
                  <a:srgbClr val="000000"/>
                </a:solidFill>
                <a:ln w="9525">
                  <a:noFill/>
                  <a:round/>
                  <a:headEnd/>
                  <a:tailEnd/>
                </a:ln>
              </p:spPr>
              <p:txBody>
                <a:bodyPr wrap="none" anchor="ctr"/>
                <a:lstStyle/>
                <a:p>
                  <a:endParaRPr lang="en-US"/>
                </a:p>
              </p:txBody>
            </p:sp>
            <p:sp>
              <p:nvSpPr>
                <p:cNvPr id="7469" name="Oval 495"/>
                <p:cNvSpPr>
                  <a:spLocks noChangeArrowheads="1"/>
                </p:cNvSpPr>
                <p:nvPr/>
              </p:nvSpPr>
              <p:spPr bwMode="auto">
                <a:xfrm rot="-7920000">
                  <a:off x="2477" y="3258"/>
                  <a:ext cx="53" cy="46"/>
                </a:xfrm>
                <a:prstGeom prst="ellipse">
                  <a:avLst/>
                </a:prstGeom>
                <a:solidFill>
                  <a:srgbClr val="000000"/>
                </a:solidFill>
                <a:ln w="9525">
                  <a:noFill/>
                  <a:round/>
                  <a:headEnd/>
                  <a:tailEnd/>
                </a:ln>
              </p:spPr>
              <p:txBody>
                <a:bodyPr wrap="none" anchor="ctr"/>
                <a:lstStyle/>
                <a:p>
                  <a:endParaRPr lang="en-US"/>
                </a:p>
              </p:txBody>
            </p:sp>
            <p:sp>
              <p:nvSpPr>
                <p:cNvPr id="7470" name="Oval 496"/>
                <p:cNvSpPr>
                  <a:spLocks noChangeArrowheads="1"/>
                </p:cNvSpPr>
                <p:nvPr/>
              </p:nvSpPr>
              <p:spPr bwMode="auto">
                <a:xfrm rot="-7920000">
                  <a:off x="2444" y="3265"/>
                  <a:ext cx="47" cy="44"/>
                </a:xfrm>
                <a:prstGeom prst="ellipse">
                  <a:avLst/>
                </a:prstGeom>
                <a:solidFill>
                  <a:srgbClr val="FFFFFF"/>
                </a:solidFill>
                <a:ln w="9525">
                  <a:noFill/>
                  <a:round/>
                  <a:headEnd/>
                  <a:tailEnd/>
                </a:ln>
              </p:spPr>
              <p:txBody>
                <a:bodyPr wrap="none" anchor="ctr"/>
                <a:lstStyle/>
                <a:p>
                  <a:endParaRPr lang="en-US"/>
                </a:p>
              </p:txBody>
            </p:sp>
            <p:sp>
              <p:nvSpPr>
                <p:cNvPr id="7471" name="Oval 497"/>
                <p:cNvSpPr>
                  <a:spLocks noChangeArrowheads="1"/>
                </p:cNvSpPr>
                <p:nvPr/>
              </p:nvSpPr>
              <p:spPr bwMode="auto">
                <a:xfrm rot="-7920000">
                  <a:off x="2479" y="3260"/>
                  <a:ext cx="45" cy="41"/>
                </a:xfrm>
                <a:prstGeom prst="ellipse">
                  <a:avLst/>
                </a:prstGeom>
                <a:solidFill>
                  <a:srgbClr val="FFFFFF"/>
                </a:solidFill>
                <a:ln w="9525">
                  <a:noFill/>
                  <a:round/>
                  <a:headEnd/>
                  <a:tailEnd/>
                </a:ln>
              </p:spPr>
              <p:txBody>
                <a:bodyPr wrap="none" anchor="ctr"/>
                <a:lstStyle/>
                <a:p>
                  <a:endParaRPr lang="en-US"/>
                </a:p>
              </p:txBody>
            </p:sp>
            <p:sp>
              <p:nvSpPr>
                <p:cNvPr id="7472" name="Oval 498"/>
                <p:cNvSpPr>
                  <a:spLocks noChangeArrowheads="1"/>
                </p:cNvSpPr>
                <p:nvPr/>
              </p:nvSpPr>
              <p:spPr bwMode="auto">
                <a:xfrm rot="-7920000">
                  <a:off x="2447" y="3229"/>
                  <a:ext cx="54" cy="50"/>
                </a:xfrm>
                <a:prstGeom prst="ellipse">
                  <a:avLst/>
                </a:prstGeom>
                <a:solidFill>
                  <a:srgbClr val="FFFFFF"/>
                </a:solidFill>
                <a:ln w="9525">
                  <a:noFill/>
                  <a:round/>
                  <a:headEnd/>
                  <a:tailEnd/>
                </a:ln>
              </p:spPr>
              <p:txBody>
                <a:bodyPr wrap="none" anchor="ctr"/>
                <a:lstStyle/>
                <a:p>
                  <a:endParaRPr lang="en-US"/>
                </a:p>
              </p:txBody>
            </p:sp>
          </p:grpSp>
          <p:grpSp>
            <p:nvGrpSpPr>
              <p:cNvPr id="7462" name="Group 499"/>
              <p:cNvGrpSpPr>
                <a:grpSpLocks/>
              </p:cNvGrpSpPr>
              <p:nvPr/>
            </p:nvGrpSpPr>
            <p:grpSpPr bwMode="auto">
              <a:xfrm>
                <a:off x="2462" y="3286"/>
                <a:ext cx="70" cy="53"/>
                <a:chOff x="2462" y="3286"/>
                <a:chExt cx="70" cy="53"/>
              </a:xfrm>
            </p:grpSpPr>
            <p:sp>
              <p:nvSpPr>
                <p:cNvPr id="7463" name="Freeform 500"/>
                <p:cNvSpPr>
                  <a:spLocks/>
                </p:cNvSpPr>
                <p:nvPr/>
              </p:nvSpPr>
              <p:spPr bwMode="auto">
                <a:xfrm>
                  <a:off x="2462" y="3319"/>
                  <a:ext cx="70" cy="20"/>
                </a:xfrm>
                <a:custGeom>
                  <a:avLst/>
                  <a:gdLst>
                    <a:gd name="T0" fmla="*/ 69 w 70"/>
                    <a:gd name="T1" fmla="*/ 10 h 20"/>
                    <a:gd name="T2" fmla="*/ 0 w 70"/>
                    <a:gd name="T3" fmla="*/ 19 h 20"/>
                    <a:gd name="T4" fmla="*/ 0 w 70"/>
                    <a:gd name="T5" fmla="*/ 14 h 20"/>
                    <a:gd name="T6" fmla="*/ 31 w 70"/>
                    <a:gd name="T7" fmla="*/ 12 h 20"/>
                    <a:gd name="T8" fmla="*/ 30 w 70"/>
                    <a:gd name="T9" fmla="*/ 0 h 20"/>
                    <a:gd name="T10" fmla="*/ 32 w 70"/>
                    <a:gd name="T11" fmla="*/ 0 h 20"/>
                    <a:gd name="T12" fmla="*/ 35 w 70"/>
                    <a:gd name="T13" fmla="*/ 12 h 20"/>
                    <a:gd name="T14" fmla="*/ 69 w 7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0"/>
                    <a:gd name="T26" fmla="*/ 70 w 7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0">
                      <a:moveTo>
                        <a:pt x="69" y="10"/>
                      </a:moveTo>
                      <a:lnTo>
                        <a:pt x="0" y="19"/>
                      </a:lnTo>
                      <a:lnTo>
                        <a:pt x="0" y="14"/>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464" name="Group 501"/>
                <p:cNvGrpSpPr>
                  <a:grpSpLocks/>
                </p:cNvGrpSpPr>
                <p:nvPr/>
              </p:nvGrpSpPr>
              <p:grpSpPr bwMode="auto">
                <a:xfrm>
                  <a:off x="2474" y="3286"/>
                  <a:ext cx="33" cy="34"/>
                  <a:chOff x="2474" y="3286"/>
                  <a:chExt cx="33" cy="34"/>
                </a:xfrm>
              </p:grpSpPr>
              <p:sp>
                <p:nvSpPr>
                  <p:cNvPr id="7465" name="Arc 502"/>
                  <p:cNvSpPr>
                    <a:spLocks/>
                  </p:cNvSpPr>
                  <p:nvPr/>
                </p:nvSpPr>
                <p:spPr bwMode="auto">
                  <a:xfrm rot="-7920000">
                    <a:off x="2475" y="3291"/>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466" name="Arc 503"/>
                  <p:cNvSpPr>
                    <a:spLocks/>
                  </p:cNvSpPr>
                  <p:nvPr/>
                </p:nvSpPr>
                <p:spPr bwMode="auto">
                  <a:xfrm rot="-7920000">
                    <a:off x="2476" y="3288"/>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2" name="Group 504"/>
            <p:cNvGrpSpPr>
              <a:grpSpLocks/>
            </p:cNvGrpSpPr>
            <p:nvPr/>
          </p:nvGrpSpPr>
          <p:grpSpPr bwMode="auto">
            <a:xfrm>
              <a:off x="2819" y="3061"/>
              <a:ext cx="134" cy="113"/>
              <a:chOff x="2819" y="3061"/>
              <a:chExt cx="134" cy="113"/>
            </a:xfrm>
          </p:grpSpPr>
          <p:grpSp>
            <p:nvGrpSpPr>
              <p:cNvPr id="7445" name="Group 505"/>
              <p:cNvGrpSpPr>
                <a:grpSpLocks/>
              </p:cNvGrpSpPr>
              <p:nvPr/>
            </p:nvGrpSpPr>
            <p:grpSpPr bwMode="auto">
              <a:xfrm>
                <a:off x="2819" y="3063"/>
                <a:ext cx="134" cy="85"/>
                <a:chOff x="2819" y="3063"/>
                <a:chExt cx="134" cy="85"/>
              </a:xfrm>
            </p:grpSpPr>
            <p:sp>
              <p:nvSpPr>
                <p:cNvPr id="7458" name="Freeform 506"/>
                <p:cNvSpPr>
                  <a:spLocks/>
                </p:cNvSpPr>
                <p:nvPr/>
              </p:nvSpPr>
              <p:spPr bwMode="auto">
                <a:xfrm>
                  <a:off x="2819" y="3105"/>
                  <a:ext cx="68" cy="43"/>
                </a:xfrm>
                <a:custGeom>
                  <a:avLst/>
                  <a:gdLst>
                    <a:gd name="T0" fmla="*/ 56 w 68"/>
                    <a:gd name="T1" fmla="*/ 42 h 43"/>
                    <a:gd name="T2" fmla="*/ 48 w 68"/>
                    <a:gd name="T3" fmla="*/ 42 h 43"/>
                    <a:gd name="T4" fmla="*/ 44 w 68"/>
                    <a:gd name="T5" fmla="*/ 42 h 43"/>
                    <a:gd name="T6" fmla="*/ 40 w 68"/>
                    <a:gd name="T7" fmla="*/ 42 h 43"/>
                    <a:gd name="T8" fmla="*/ 36 w 68"/>
                    <a:gd name="T9" fmla="*/ 39 h 43"/>
                    <a:gd name="T10" fmla="*/ 34 w 68"/>
                    <a:gd name="T11" fmla="*/ 38 h 43"/>
                    <a:gd name="T12" fmla="*/ 30 w 68"/>
                    <a:gd name="T13" fmla="*/ 38 h 43"/>
                    <a:gd name="T14" fmla="*/ 26 w 68"/>
                    <a:gd name="T15" fmla="*/ 36 h 43"/>
                    <a:gd name="T16" fmla="*/ 21 w 68"/>
                    <a:gd name="T17" fmla="*/ 33 h 43"/>
                    <a:gd name="T18" fmla="*/ 17 w 68"/>
                    <a:gd name="T19" fmla="*/ 30 h 43"/>
                    <a:gd name="T20" fmla="*/ 13 w 68"/>
                    <a:gd name="T21" fmla="*/ 26 h 43"/>
                    <a:gd name="T22" fmla="*/ 10 w 68"/>
                    <a:gd name="T23" fmla="*/ 24 h 43"/>
                    <a:gd name="T24" fmla="*/ 3 w 68"/>
                    <a:gd name="T25" fmla="*/ 16 h 43"/>
                    <a:gd name="T26" fmla="*/ 0 w 68"/>
                    <a:gd name="T27" fmla="*/ 14 h 43"/>
                    <a:gd name="T28" fmla="*/ 8 w 68"/>
                    <a:gd name="T29" fmla="*/ 9 h 43"/>
                    <a:gd name="T30" fmla="*/ 12 w 68"/>
                    <a:gd name="T31" fmla="*/ 7 h 43"/>
                    <a:gd name="T32" fmla="*/ 16 w 68"/>
                    <a:gd name="T33" fmla="*/ 5 h 43"/>
                    <a:gd name="T34" fmla="*/ 20 w 68"/>
                    <a:gd name="T35" fmla="*/ 4 h 43"/>
                    <a:gd name="T36" fmla="*/ 25 w 68"/>
                    <a:gd name="T37" fmla="*/ 3 h 43"/>
                    <a:gd name="T38" fmla="*/ 29 w 68"/>
                    <a:gd name="T39" fmla="*/ 2 h 43"/>
                    <a:gd name="T40" fmla="*/ 34 w 68"/>
                    <a:gd name="T41" fmla="*/ 1 h 43"/>
                    <a:gd name="T42" fmla="*/ 42 w 68"/>
                    <a:gd name="T43" fmla="*/ 0 h 43"/>
                    <a:gd name="T44" fmla="*/ 50 w 68"/>
                    <a:gd name="T45" fmla="*/ 0 h 43"/>
                    <a:gd name="T46" fmla="*/ 58 w 68"/>
                    <a:gd name="T47" fmla="*/ 3 h 43"/>
                    <a:gd name="T48" fmla="*/ 67 w 68"/>
                    <a:gd name="T49" fmla="*/ 8 h 43"/>
                    <a:gd name="T50" fmla="*/ 56 w 68"/>
                    <a:gd name="T51" fmla="*/ 4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3"/>
                    <a:gd name="T80" fmla="*/ 68 w 68"/>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3">
                      <a:moveTo>
                        <a:pt x="56" y="42"/>
                      </a:moveTo>
                      <a:lnTo>
                        <a:pt x="48" y="42"/>
                      </a:lnTo>
                      <a:lnTo>
                        <a:pt x="44" y="42"/>
                      </a:lnTo>
                      <a:lnTo>
                        <a:pt x="40" y="42"/>
                      </a:lnTo>
                      <a:lnTo>
                        <a:pt x="36" y="39"/>
                      </a:lnTo>
                      <a:lnTo>
                        <a:pt x="34" y="38"/>
                      </a:lnTo>
                      <a:lnTo>
                        <a:pt x="30" y="38"/>
                      </a:lnTo>
                      <a:lnTo>
                        <a:pt x="26" y="36"/>
                      </a:lnTo>
                      <a:lnTo>
                        <a:pt x="21" y="33"/>
                      </a:lnTo>
                      <a:lnTo>
                        <a:pt x="17" y="30"/>
                      </a:lnTo>
                      <a:lnTo>
                        <a:pt x="13" y="26"/>
                      </a:lnTo>
                      <a:lnTo>
                        <a:pt x="10" y="24"/>
                      </a:lnTo>
                      <a:lnTo>
                        <a:pt x="3" y="16"/>
                      </a:lnTo>
                      <a:lnTo>
                        <a:pt x="0" y="14"/>
                      </a:lnTo>
                      <a:lnTo>
                        <a:pt x="8" y="9"/>
                      </a:lnTo>
                      <a:lnTo>
                        <a:pt x="12" y="7"/>
                      </a:lnTo>
                      <a:lnTo>
                        <a:pt x="16" y="5"/>
                      </a:lnTo>
                      <a:lnTo>
                        <a:pt x="20" y="4"/>
                      </a:lnTo>
                      <a:lnTo>
                        <a:pt x="25" y="3"/>
                      </a:lnTo>
                      <a:lnTo>
                        <a:pt x="29" y="2"/>
                      </a:lnTo>
                      <a:lnTo>
                        <a:pt x="34" y="1"/>
                      </a:lnTo>
                      <a:lnTo>
                        <a:pt x="42" y="0"/>
                      </a:lnTo>
                      <a:lnTo>
                        <a:pt x="50" y="0"/>
                      </a:lnTo>
                      <a:lnTo>
                        <a:pt x="58" y="3"/>
                      </a:lnTo>
                      <a:lnTo>
                        <a:pt x="67" y="8"/>
                      </a:lnTo>
                      <a:lnTo>
                        <a:pt x="56" y="42"/>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459" name="Freeform 507"/>
                <p:cNvSpPr>
                  <a:spLocks/>
                </p:cNvSpPr>
                <p:nvPr/>
              </p:nvSpPr>
              <p:spPr bwMode="auto">
                <a:xfrm>
                  <a:off x="2889" y="3063"/>
                  <a:ext cx="64" cy="63"/>
                </a:xfrm>
                <a:custGeom>
                  <a:avLst/>
                  <a:gdLst>
                    <a:gd name="T0" fmla="*/ 39 w 64"/>
                    <a:gd name="T1" fmla="*/ 62 h 63"/>
                    <a:gd name="T2" fmla="*/ 44 w 64"/>
                    <a:gd name="T3" fmla="*/ 58 h 63"/>
                    <a:gd name="T4" fmla="*/ 46 w 64"/>
                    <a:gd name="T5" fmla="*/ 56 h 63"/>
                    <a:gd name="T6" fmla="*/ 51 w 64"/>
                    <a:gd name="T7" fmla="*/ 51 h 63"/>
                    <a:gd name="T8" fmla="*/ 52 w 64"/>
                    <a:gd name="T9" fmla="*/ 49 h 63"/>
                    <a:gd name="T10" fmla="*/ 56 w 64"/>
                    <a:gd name="T11" fmla="*/ 47 h 63"/>
                    <a:gd name="T12" fmla="*/ 59 w 64"/>
                    <a:gd name="T13" fmla="*/ 42 h 63"/>
                    <a:gd name="T14" fmla="*/ 59 w 64"/>
                    <a:gd name="T15" fmla="*/ 39 h 63"/>
                    <a:gd name="T16" fmla="*/ 60 w 64"/>
                    <a:gd name="T17" fmla="*/ 34 h 63"/>
                    <a:gd name="T18" fmla="*/ 63 w 64"/>
                    <a:gd name="T19" fmla="*/ 29 h 63"/>
                    <a:gd name="T20" fmla="*/ 63 w 64"/>
                    <a:gd name="T21" fmla="*/ 25 h 63"/>
                    <a:gd name="T22" fmla="*/ 63 w 64"/>
                    <a:gd name="T23" fmla="*/ 17 h 63"/>
                    <a:gd name="T24" fmla="*/ 54 w 64"/>
                    <a:gd name="T25" fmla="*/ 20 h 63"/>
                    <a:gd name="T26" fmla="*/ 51 w 64"/>
                    <a:gd name="T27" fmla="*/ 21 h 63"/>
                    <a:gd name="T28" fmla="*/ 46 w 64"/>
                    <a:gd name="T29" fmla="*/ 24 h 63"/>
                    <a:gd name="T30" fmla="*/ 42 w 64"/>
                    <a:gd name="T31" fmla="*/ 25 h 63"/>
                    <a:gd name="T32" fmla="*/ 39 w 64"/>
                    <a:gd name="T33" fmla="*/ 27 h 63"/>
                    <a:gd name="T34" fmla="*/ 35 w 64"/>
                    <a:gd name="T35" fmla="*/ 29 h 63"/>
                    <a:gd name="T36" fmla="*/ 32 w 64"/>
                    <a:gd name="T37" fmla="*/ 32 h 63"/>
                    <a:gd name="T38" fmla="*/ 28 w 64"/>
                    <a:gd name="T39" fmla="*/ 34 h 63"/>
                    <a:gd name="T40" fmla="*/ 35 w 64"/>
                    <a:gd name="T41" fmla="*/ 27 h 63"/>
                    <a:gd name="T42" fmla="*/ 36 w 64"/>
                    <a:gd name="T43" fmla="*/ 24 h 63"/>
                    <a:gd name="T44" fmla="*/ 37 w 64"/>
                    <a:gd name="T45" fmla="*/ 20 h 63"/>
                    <a:gd name="T46" fmla="*/ 37 w 64"/>
                    <a:gd name="T47" fmla="*/ 17 h 63"/>
                    <a:gd name="T48" fmla="*/ 37 w 64"/>
                    <a:gd name="T49" fmla="*/ 11 h 63"/>
                    <a:gd name="T50" fmla="*/ 37 w 64"/>
                    <a:gd name="T51" fmla="*/ 6 h 63"/>
                    <a:gd name="T52" fmla="*/ 36 w 64"/>
                    <a:gd name="T53" fmla="*/ 0 h 63"/>
                    <a:gd name="T54" fmla="*/ 31 w 64"/>
                    <a:gd name="T55" fmla="*/ 2 h 63"/>
                    <a:gd name="T56" fmla="*/ 26 w 64"/>
                    <a:gd name="T57" fmla="*/ 5 h 63"/>
                    <a:gd name="T58" fmla="*/ 22 w 64"/>
                    <a:gd name="T59" fmla="*/ 6 h 63"/>
                    <a:gd name="T60" fmla="*/ 20 w 64"/>
                    <a:gd name="T61" fmla="*/ 9 h 63"/>
                    <a:gd name="T62" fmla="*/ 16 w 64"/>
                    <a:gd name="T63" fmla="*/ 11 h 63"/>
                    <a:gd name="T64" fmla="*/ 11 w 64"/>
                    <a:gd name="T65" fmla="*/ 14 h 63"/>
                    <a:gd name="T66" fmla="*/ 0 w 64"/>
                    <a:gd name="T67" fmla="*/ 24 h 63"/>
                    <a:gd name="T68" fmla="*/ 39 w 64"/>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3"/>
                    <a:gd name="T107" fmla="*/ 64 w 64"/>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3">
                      <a:moveTo>
                        <a:pt x="39" y="62"/>
                      </a:moveTo>
                      <a:lnTo>
                        <a:pt x="44" y="58"/>
                      </a:lnTo>
                      <a:lnTo>
                        <a:pt x="46" y="56"/>
                      </a:lnTo>
                      <a:lnTo>
                        <a:pt x="51" y="51"/>
                      </a:lnTo>
                      <a:lnTo>
                        <a:pt x="52" y="49"/>
                      </a:lnTo>
                      <a:lnTo>
                        <a:pt x="56" y="47"/>
                      </a:lnTo>
                      <a:lnTo>
                        <a:pt x="59" y="42"/>
                      </a:lnTo>
                      <a:lnTo>
                        <a:pt x="59" y="39"/>
                      </a:lnTo>
                      <a:lnTo>
                        <a:pt x="60" y="34"/>
                      </a:lnTo>
                      <a:lnTo>
                        <a:pt x="63" y="29"/>
                      </a:lnTo>
                      <a:lnTo>
                        <a:pt x="63" y="25"/>
                      </a:lnTo>
                      <a:lnTo>
                        <a:pt x="63" y="17"/>
                      </a:lnTo>
                      <a:lnTo>
                        <a:pt x="54" y="20"/>
                      </a:lnTo>
                      <a:lnTo>
                        <a:pt x="51" y="21"/>
                      </a:lnTo>
                      <a:lnTo>
                        <a:pt x="46" y="24"/>
                      </a:lnTo>
                      <a:lnTo>
                        <a:pt x="42" y="25"/>
                      </a:lnTo>
                      <a:lnTo>
                        <a:pt x="39" y="27"/>
                      </a:lnTo>
                      <a:lnTo>
                        <a:pt x="35" y="29"/>
                      </a:lnTo>
                      <a:lnTo>
                        <a:pt x="32" y="32"/>
                      </a:lnTo>
                      <a:lnTo>
                        <a:pt x="28" y="34"/>
                      </a:lnTo>
                      <a:lnTo>
                        <a:pt x="35" y="27"/>
                      </a:lnTo>
                      <a:lnTo>
                        <a:pt x="36" y="24"/>
                      </a:lnTo>
                      <a:lnTo>
                        <a:pt x="37" y="20"/>
                      </a:lnTo>
                      <a:lnTo>
                        <a:pt x="37" y="17"/>
                      </a:lnTo>
                      <a:lnTo>
                        <a:pt x="37" y="11"/>
                      </a:lnTo>
                      <a:lnTo>
                        <a:pt x="37" y="6"/>
                      </a:lnTo>
                      <a:lnTo>
                        <a:pt x="36" y="0"/>
                      </a:lnTo>
                      <a:lnTo>
                        <a:pt x="31" y="2"/>
                      </a:lnTo>
                      <a:lnTo>
                        <a:pt x="26" y="5"/>
                      </a:lnTo>
                      <a:lnTo>
                        <a:pt x="22"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46" name="Group 508"/>
              <p:cNvGrpSpPr>
                <a:grpSpLocks/>
              </p:cNvGrpSpPr>
              <p:nvPr/>
            </p:nvGrpSpPr>
            <p:grpSpPr bwMode="auto">
              <a:xfrm>
                <a:off x="2849" y="3061"/>
                <a:ext cx="86" cy="88"/>
                <a:chOff x="2849" y="3061"/>
                <a:chExt cx="86" cy="88"/>
              </a:xfrm>
            </p:grpSpPr>
            <p:sp>
              <p:nvSpPr>
                <p:cNvPr id="7452" name="Oval 509"/>
                <p:cNvSpPr>
                  <a:spLocks noChangeArrowheads="1"/>
                </p:cNvSpPr>
                <p:nvPr/>
              </p:nvSpPr>
              <p:spPr bwMode="auto">
                <a:xfrm rot="-7920000">
                  <a:off x="2851" y="3061"/>
                  <a:ext cx="60" cy="59"/>
                </a:xfrm>
                <a:prstGeom prst="ellipse">
                  <a:avLst/>
                </a:prstGeom>
                <a:solidFill>
                  <a:srgbClr val="000000"/>
                </a:solidFill>
                <a:ln w="9525">
                  <a:noFill/>
                  <a:round/>
                  <a:headEnd/>
                  <a:tailEnd/>
                </a:ln>
              </p:spPr>
              <p:txBody>
                <a:bodyPr wrap="none" anchor="ctr"/>
                <a:lstStyle/>
                <a:p>
                  <a:endParaRPr lang="en-US"/>
                </a:p>
              </p:txBody>
            </p:sp>
            <p:sp>
              <p:nvSpPr>
                <p:cNvPr id="7453" name="Oval 510"/>
                <p:cNvSpPr>
                  <a:spLocks noChangeArrowheads="1"/>
                </p:cNvSpPr>
                <p:nvPr/>
              </p:nvSpPr>
              <p:spPr bwMode="auto">
                <a:xfrm rot="-7920000">
                  <a:off x="2846" y="3097"/>
                  <a:ext cx="55" cy="50"/>
                </a:xfrm>
                <a:prstGeom prst="ellipse">
                  <a:avLst/>
                </a:prstGeom>
                <a:solidFill>
                  <a:srgbClr val="000000"/>
                </a:solidFill>
                <a:ln w="9525">
                  <a:noFill/>
                  <a:round/>
                  <a:headEnd/>
                  <a:tailEnd/>
                </a:ln>
              </p:spPr>
              <p:txBody>
                <a:bodyPr wrap="none" anchor="ctr"/>
                <a:lstStyle/>
                <a:p>
                  <a:endParaRPr lang="en-US"/>
                </a:p>
              </p:txBody>
            </p:sp>
            <p:sp>
              <p:nvSpPr>
                <p:cNvPr id="7454" name="Oval 511"/>
                <p:cNvSpPr>
                  <a:spLocks noChangeArrowheads="1"/>
                </p:cNvSpPr>
                <p:nvPr/>
              </p:nvSpPr>
              <p:spPr bwMode="auto">
                <a:xfrm rot="-7920000">
                  <a:off x="2885" y="3093"/>
                  <a:ext cx="53" cy="47"/>
                </a:xfrm>
                <a:prstGeom prst="ellipse">
                  <a:avLst/>
                </a:prstGeom>
                <a:solidFill>
                  <a:srgbClr val="000000"/>
                </a:solidFill>
                <a:ln w="9525">
                  <a:noFill/>
                  <a:round/>
                  <a:headEnd/>
                  <a:tailEnd/>
                </a:ln>
              </p:spPr>
              <p:txBody>
                <a:bodyPr wrap="none" anchor="ctr"/>
                <a:lstStyle/>
                <a:p>
                  <a:endParaRPr lang="en-US"/>
                </a:p>
              </p:txBody>
            </p:sp>
            <p:sp>
              <p:nvSpPr>
                <p:cNvPr id="7455" name="Oval 512"/>
                <p:cNvSpPr>
                  <a:spLocks noChangeArrowheads="1"/>
                </p:cNvSpPr>
                <p:nvPr/>
              </p:nvSpPr>
              <p:spPr bwMode="auto">
                <a:xfrm rot="-7920000">
                  <a:off x="2851" y="3100"/>
                  <a:ext cx="47" cy="45"/>
                </a:xfrm>
                <a:prstGeom prst="ellipse">
                  <a:avLst/>
                </a:prstGeom>
                <a:solidFill>
                  <a:srgbClr val="FFFFFF"/>
                </a:solidFill>
                <a:ln w="9525">
                  <a:noFill/>
                  <a:round/>
                  <a:headEnd/>
                  <a:tailEnd/>
                </a:ln>
              </p:spPr>
              <p:txBody>
                <a:bodyPr wrap="none" anchor="ctr"/>
                <a:lstStyle/>
                <a:p>
                  <a:endParaRPr lang="en-US"/>
                </a:p>
              </p:txBody>
            </p:sp>
            <p:sp>
              <p:nvSpPr>
                <p:cNvPr id="7456" name="Oval 513"/>
                <p:cNvSpPr>
                  <a:spLocks noChangeArrowheads="1"/>
                </p:cNvSpPr>
                <p:nvPr/>
              </p:nvSpPr>
              <p:spPr bwMode="auto">
                <a:xfrm rot="-7920000">
                  <a:off x="2887" y="3096"/>
                  <a:ext cx="44" cy="40"/>
                </a:xfrm>
                <a:prstGeom prst="ellipse">
                  <a:avLst/>
                </a:prstGeom>
                <a:solidFill>
                  <a:srgbClr val="FFFFFF"/>
                </a:solidFill>
                <a:ln w="9525">
                  <a:noFill/>
                  <a:round/>
                  <a:headEnd/>
                  <a:tailEnd/>
                </a:ln>
              </p:spPr>
              <p:txBody>
                <a:bodyPr wrap="none" anchor="ctr"/>
                <a:lstStyle/>
                <a:p>
                  <a:endParaRPr lang="en-US"/>
                </a:p>
              </p:txBody>
            </p:sp>
            <p:sp>
              <p:nvSpPr>
                <p:cNvPr id="7457" name="Oval 514"/>
                <p:cNvSpPr>
                  <a:spLocks noChangeArrowheads="1"/>
                </p:cNvSpPr>
                <p:nvPr/>
              </p:nvSpPr>
              <p:spPr bwMode="auto">
                <a:xfrm rot="-7920000">
                  <a:off x="2854" y="3064"/>
                  <a:ext cx="54" cy="51"/>
                </a:xfrm>
                <a:prstGeom prst="ellipse">
                  <a:avLst/>
                </a:prstGeom>
                <a:solidFill>
                  <a:srgbClr val="FFFFFF"/>
                </a:solidFill>
                <a:ln w="9525">
                  <a:noFill/>
                  <a:round/>
                  <a:headEnd/>
                  <a:tailEnd/>
                </a:ln>
              </p:spPr>
              <p:txBody>
                <a:bodyPr wrap="none" anchor="ctr"/>
                <a:lstStyle/>
                <a:p>
                  <a:endParaRPr lang="en-US"/>
                </a:p>
              </p:txBody>
            </p:sp>
          </p:grpSp>
          <p:grpSp>
            <p:nvGrpSpPr>
              <p:cNvPr id="7447" name="Group 515"/>
              <p:cNvGrpSpPr>
                <a:grpSpLocks/>
              </p:cNvGrpSpPr>
              <p:nvPr/>
            </p:nvGrpSpPr>
            <p:grpSpPr bwMode="auto">
              <a:xfrm>
                <a:off x="2869" y="3122"/>
                <a:ext cx="71" cy="52"/>
                <a:chOff x="2869" y="3122"/>
                <a:chExt cx="71" cy="52"/>
              </a:xfrm>
            </p:grpSpPr>
            <p:sp>
              <p:nvSpPr>
                <p:cNvPr id="7448" name="Freeform 516"/>
                <p:cNvSpPr>
                  <a:spLocks/>
                </p:cNvSpPr>
                <p:nvPr/>
              </p:nvSpPr>
              <p:spPr bwMode="auto">
                <a:xfrm>
                  <a:off x="2869" y="3153"/>
                  <a:ext cx="71" cy="21"/>
                </a:xfrm>
                <a:custGeom>
                  <a:avLst/>
                  <a:gdLst>
                    <a:gd name="T0" fmla="*/ 70 w 71"/>
                    <a:gd name="T1" fmla="*/ 10 h 21"/>
                    <a:gd name="T2" fmla="*/ 0 w 71"/>
                    <a:gd name="T3" fmla="*/ 20 h 21"/>
                    <a:gd name="T4" fmla="*/ 0 w 71"/>
                    <a:gd name="T5" fmla="*/ 15 h 21"/>
                    <a:gd name="T6" fmla="*/ 31 w 71"/>
                    <a:gd name="T7" fmla="*/ 12 h 21"/>
                    <a:gd name="T8" fmla="*/ 30 w 71"/>
                    <a:gd name="T9" fmla="*/ 0 h 21"/>
                    <a:gd name="T10" fmla="*/ 33 w 71"/>
                    <a:gd name="T11" fmla="*/ 0 h 21"/>
                    <a:gd name="T12" fmla="*/ 35 w 71"/>
                    <a:gd name="T13" fmla="*/ 12 h 21"/>
                    <a:gd name="T14" fmla="*/ 70 w 71"/>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1"/>
                    <a:gd name="T26" fmla="*/ 71 w 7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1">
                      <a:moveTo>
                        <a:pt x="70" y="10"/>
                      </a:moveTo>
                      <a:lnTo>
                        <a:pt x="0" y="20"/>
                      </a:lnTo>
                      <a:lnTo>
                        <a:pt x="0" y="15"/>
                      </a:lnTo>
                      <a:lnTo>
                        <a:pt x="31" y="12"/>
                      </a:lnTo>
                      <a:lnTo>
                        <a:pt x="30" y="0"/>
                      </a:lnTo>
                      <a:lnTo>
                        <a:pt x="33" y="0"/>
                      </a:lnTo>
                      <a:lnTo>
                        <a:pt x="35" y="12"/>
                      </a:lnTo>
                      <a:lnTo>
                        <a:pt x="70" y="10"/>
                      </a:lnTo>
                    </a:path>
                  </a:pathLst>
                </a:custGeom>
                <a:solidFill>
                  <a:srgbClr val="008000"/>
                </a:solidFill>
                <a:ln w="9525" cap="rnd">
                  <a:noFill/>
                  <a:round/>
                  <a:headEnd/>
                  <a:tailEnd/>
                </a:ln>
              </p:spPr>
              <p:txBody>
                <a:bodyPr/>
                <a:lstStyle/>
                <a:p>
                  <a:endParaRPr lang="en-US"/>
                </a:p>
              </p:txBody>
            </p:sp>
            <p:grpSp>
              <p:nvGrpSpPr>
                <p:cNvPr id="7449" name="Group 517"/>
                <p:cNvGrpSpPr>
                  <a:grpSpLocks/>
                </p:cNvGrpSpPr>
                <p:nvPr/>
              </p:nvGrpSpPr>
              <p:grpSpPr bwMode="auto">
                <a:xfrm>
                  <a:off x="2881" y="3122"/>
                  <a:ext cx="33" cy="34"/>
                  <a:chOff x="2881" y="3122"/>
                  <a:chExt cx="33" cy="34"/>
                </a:xfrm>
              </p:grpSpPr>
              <p:sp>
                <p:nvSpPr>
                  <p:cNvPr id="7450" name="Arc 518"/>
                  <p:cNvSpPr>
                    <a:spLocks/>
                  </p:cNvSpPr>
                  <p:nvPr/>
                </p:nvSpPr>
                <p:spPr bwMode="auto">
                  <a:xfrm rot="-7920000">
                    <a:off x="2882" y="3127"/>
                    <a:ext cx="28" cy="18"/>
                  </a:xfrm>
                  <a:custGeom>
                    <a:avLst/>
                    <a:gdLst>
                      <a:gd name="T0" fmla="*/ 0 w 20955"/>
                      <a:gd name="T1" fmla="*/ 0 h 15900"/>
                      <a:gd name="T2" fmla="*/ 0 w 20955"/>
                      <a:gd name="T3" fmla="*/ 0 h 15900"/>
                      <a:gd name="T4" fmla="*/ 0 w 20955"/>
                      <a:gd name="T5" fmla="*/ 0 h 15900"/>
                      <a:gd name="T6" fmla="*/ 0 60000 65536"/>
                      <a:gd name="T7" fmla="*/ 0 60000 65536"/>
                      <a:gd name="T8" fmla="*/ 0 60000 65536"/>
                      <a:gd name="T9" fmla="*/ 0 w 20955"/>
                      <a:gd name="T10" fmla="*/ 0 h 15900"/>
                      <a:gd name="T11" fmla="*/ 20955 w 20955"/>
                      <a:gd name="T12" fmla="*/ 15900 h 15900"/>
                    </a:gdLst>
                    <a:ahLst/>
                    <a:cxnLst>
                      <a:cxn ang="T6">
                        <a:pos x="T0" y="T1"/>
                      </a:cxn>
                      <a:cxn ang="T7">
                        <a:pos x="T2" y="T3"/>
                      </a:cxn>
                      <a:cxn ang="T8">
                        <a:pos x="T4" y="T5"/>
                      </a:cxn>
                    </a:cxnLst>
                    <a:rect l="T9" t="T10" r="T11" b="T12"/>
                    <a:pathLst>
                      <a:path w="20955" h="15900" fill="none" extrusionOk="0">
                        <a:moveTo>
                          <a:pt x="-1" y="10660"/>
                        </a:moveTo>
                        <a:cubicBezTo>
                          <a:pt x="1024" y="6564"/>
                          <a:pt x="3226" y="2857"/>
                          <a:pt x="6334" y="-1"/>
                        </a:cubicBezTo>
                      </a:path>
                      <a:path w="20955" h="15900" stroke="0" extrusionOk="0">
                        <a:moveTo>
                          <a:pt x="-1" y="10660"/>
                        </a:moveTo>
                        <a:cubicBezTo>
                          <a:pt x="1024" y="6564"/>
                          <a:pt x="3226" y="2857"/>
                          <a:pt x="6334" y="-1"/>
                        </a:cubicBezTo>
                        <a:lnTo>
                          <a:pt x="20955" y="15900"/>
                        </a:lnTo>
                        <a:close/>
                      </a:path>
                    </a:pathLst>
                  </a:custGeom>
                  <a:solidFill>
                    <a:srgbClr val="008000"/>
                  </a:solidFill>
                  <a:ln w="9525" cap="rnd">
                    <a:noFill/>
                    <a:round/>
                    <a:headEnd/>
                    <a:tailEnd/>
                  </a:ln>
                </p:spPr>
                <p:txBody>
                  <a:bodyPr wrap="none" anchor="ctr"/>
                  <a:lstStyle/>
                  <a:p>
                    <a:endParaRPr lang="en-US"/>
                  </a:p>
                </p:txBody>
              </p:sp>
              <p:sp>
                <p:nvSpPr>
                  <p:cNvPr id="7451" name="Arc 519"/>
                  <p:cNvSpPr>
                    <a:spLocks/>
                  </p:cNvSpPr>
                  <p:nvPr/>
                </p:nvSpPr>
                <p:spPr bwMode="auto">
                  <a:xfrm rot="-7920000">
                    <a:off x="2883" y="3124"/>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3" name="Group 520"/>
            <p:cNvGrpSpPr>
              <a:grpSpLocks/>
            </p:cNvGrpSpPr>
            <p:nvPr/>
          </p:nvGrpSpPr>
          <p:grpSpPr bwMode="auto">
            <a:xfrm>
              <a:off x="3271" y="3061"/>
              <a:ext cx="134" cy="113"/>
              <a:chOff x="3271" y="3061"/>
              <a:chExt cx="134" cy="113"/>
            </a:xfrm>
          </p:grpSpPr>
          <p:grpSp>
            <p:nvGrpSpPr>
              <p:cNvPr id="7430" name="Group 521"/>
              <p:cNvGrpSpPr>
                <a:grpSpLocks/>
              </p:cNvGrpSpPr>
              <p:nvPr/>
            </p:nvGrpSpPr>
            <p:grpSpPr bwMode="auto">
              <a:xfrm>
                <a:off x="3271" y="3063"/>
                <a:ext cx="134" cy="85"/>
                <a:chOff x="3271" y="3063"/>
                <a:chExt cx="134" cy="85"/>
              </a:xfrm>
            </p:grpSpPr>
            <p:sp>
              <p:nvSpPr>
                <p:cNvPr id="7443" name="Freeform 522"/>
                <p:cNvSpPr>
                  <a:spLocks/>
                </p:cNvSpPr>
                <p:nvPr/>
              </p:nvSpPr>
              <p:spPr bwMode="auto">
                <a:xfrm>
                  <a:off x="3271" y="3105"/>
                  <a:ext cx="68" cy="43"/>
                </a:xfrm>
                <a:custGeom>
                  <a:avLst/>
                  <a:gdLst>
                    <a:gd name="T0" fmla="*/ 56 w 68"/>
                    <a:gd name="T1" fmla="*/ 42 h 43"/>
                    <a:gd name="T2" fmla="*/ 48 w 68"/>
                    <a:gd name="T3" fmla="*/ 42 h 43"/>
                    <a:gd name="T4" fmla="*/ 44 w 68"/>
                    <a:gd name="T5" fmla="*/ 42 h 43"/>
                    <a:gd name="T6" fmla="*/ 40 w 68"/>
                    <a:gd name="T7" fmla="*/ 42 h 43"/>
                    <a:gd name="T8" fmla="*/ 36 w 68"/>
                    <a:gd name="T9" fmla="*/ 39 h 43"/>
                    <a:gd name="T10" fmla="*/ 34 w 68"/>
                    <a:gd name="T11" fmla="*/ 38 h 43"/>
                    <a:gd name="T12" fmla="*/ 30 w 68"/>
                    <a:gd name="T13" fmla="*/ 38 h 43"/>
                    <a:gd name="T14" fmla="*/ 26 w 68"/>
                    <a:gd name="T15" fmla="*/ 36 h 43"/>
                    <a:gd name="T16" fmla="*/ 21 w 68"/>
                    <a:gd name="T17" fmla="*/ 33 h 43"/>
                    <a:gd name="T18" fmla="*/ 17 w 68"/>
                    <a:gd name="T19" fmla="*/ 30 h 43"/>
                    <a:gd name="T20" fmla="*/ 13 w 68"/>
                    <a:gd name="T21" fmla="*/ 26 h 43"/>
                    <a:gd name="T22" fmla="*/ 10 w 68"/>
                    <a:gd name="T23" fmla="*/ 24 h 43"/>
                    <a:gd name="T24" fmla="*/ 3 w 68"/>
                    <a:gd name="T25" fmla="*/ 16 h 43"/>
                    <a:gd name="T26" fmla="*/ 0 w 68"/>
                    <a:gd name="T27" fmla="*/ 14 h 43"/>
                    <a:gd name="T28" fmla="*/ 8 w 68"/>
                    <a:gd name="T29" fmla="*/ 9 h 43"/>
                    <a:gd name="T30" fmla="*/ 12 w 68"/>
                    <a:gd name="T31" fmla="*/ 7 h 43"/>
                    <a:gd name="T32" fmla="*/ 16 w 68"/>
                    <a:gd name="T33" fmla="*/ 5 h 43"/>
                    <a:gd name="T34" fmla="*/ 20 w 68"/>
                    <a:gd name="T35" fmla="*/ 4 h 43"/>
                    <a:gd name="T36" fmla="*/ 25 w 68"/>
                    <a:gd name="T37" fmla="*/ 3 h 43"/>
                    <a:gd name="T38" fmla="*/ 29 w 68"/>
                    <a:gd name="T39" fmla="*/ 2 h 43"/>
                    <a:gd name="T40" fmla="*/ 34 w 68"/>
                    <a:gd name="T41" fmla="*/ 1 h 43"/>
                    <a:gd name="T42" fmla="*/ 42 w 68"/>
                    <a:gd name="T43" fmla="*/ 0 h 43"/>
                    <a:gd name="T44" fmla="*/ 50 w 68"/>
                    <a:gd name="T45" fmla="*/ 0 h 43"/>
                    <a:gd name="T46" fmla="*/ 58 w 68"/>
                    <a:gd name="T47" fmla="*/ 3 h 43"/>
                    <a:gd name="T48" fmla="*/ 67 w 68"/>
                    <a:gd name="T49" fmla="*/ 8 h 43"/>
                    <a:gd name="T50" fmla="*/ 56 w 68"/>
                    <a:gd name="T51" fmla="*/ 4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3"/>
                    <a:gd name="T80" fmla="*/ 68 w 68"/>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3">
                      <a:moveTo>
                        <a:pt x="56" y="42"/>
                      </a:moveTo>
                      <a:lnTo>
                        <a:pt x="48" y="42"/>
                      </a:lnTo>
                      <a:lnTo>
                        <a:pt x="44" y="42"/>
                      </a:lnTo>
                      <a:lnTo>
                        <a:pt x="40" y="42"/>
                      </a:lnTo>
                      <a:lnTo>
                        <a:pt x="36" y="39"/>
                      </a:lnTo>
                      <a:lnTo>
                        <a:pt x="34" y="38"/>
                      </a:lnTo>
                      <a:lnTo>
                        <a:pt x="30" y="38"/>
                      </a:lnTo>
                      <a:lnTo>
                        <a:pt x="26" y="36"/>
                      </a:lnTo>
                      <a:lnTo>
                        <a:pt x="21" y="33"/>
                      </a:lnTo>
                      <a:lnTo>
                        <a:pt x="17" y="30"/>
                      </a:lnTo>
                      <a:lnTo>
                        <a:pt x="13" y="26"/>
                      </a:lnTo>
                      <a:lnTo>
                        <a:pt x="10" y="24"/>
                      </a:lnTo>
                      <a:lnTo>
                        <a:pt x="3" y="16"/>
                      </a:lnTo>
                      <a:lnTo>
                        <a:pt x="0" y="14"/>
                      </a:lnTo>
                      <a:lnTo>
                        <a:pt x="8" y="9"/>
                      </a:lnTo>
                      <a:lnTo>
                        <a:pt x="12" y="7"/>
                      </a:lnTo>
                      <a:lnTo>
                        <a:pt x="16" y="5"/>
                      </a:lnTo>
                      <a:lnTo>
                        <a:pt x="20" y="4"/>
                      </a:lnTo>
                      <a:lnTo>
                        <a:pt x="25" y="3"/>
                      </a:lnTo>
                      <a:lnTo>
                        <a:pt x="29" y="2"/>
                      </a:lnTo>
                      <a:lnTo>
                        <a:pt x="34" y="1"/>
                      </a:lnTo>
                      <a:lnTo>
                        <a:pt x="42" y="0"/>
                      </a:lnTo>
                      <a:lnTo>
                        <a:pt x="50" y="0"/>
                      </a:lnTo>
                      <a:lnTo>
                        <a:pt x="58" y="3"/>
                      </a:lnTo>
                      <a:lnTo>
                        <a:pt x="67" y="8"/>
                      </a:lnTo>
                      <a:lnTo>
                        <a:pt x="56" y="42"/>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444" name="Freeform 523"/>
                <p:cNvSpPr>
                  <a:spLocks/>
                </p:cNvSpPr>
                <p:nvPr/>
              </p:nvSpPr>
              <p:spPr bwMode="auto">
                <a:xfrm>
                  <a:off x="3342" y="3063"/>
                  <a:ext cx="63" cy="63"/>
                </a:xfrm>
                <a:custGeom>
                  <a:avLst/>
                  <a:gdLst>
                    <a:gd name="T0" fmla="*/ 38 w 63"/>
                    <a:gd name="T1" fmla="*/ 62 h 63"/>
                    <a:gd name="T2" fmla="*/ 43 w 63"/>
                    <a:gd name="T3" fmla="*/ 58 h 63"/>
                    <a:gd name="T4" fmla="*/ 45 w 63"/>
                    <a:gd name="T5" fmla="*/ 56 h 63"/>
                    <a:gd name="T6" fmla="*/ 50 w 63"/>
                    <a:gd name="T7" fmla="*/ 51 h 63"/>
                    <a:gd name="T8" fmla="*/ 52 w 63"/>
                    <a:gd name="T9" fmla="*/ 49 h 63"/>
                    <a:gd name="T10" fmla="*/ 55 w 63"/>
                    <a:gd name="T11" fmla="*/ 47 h 63"/>
                    <a:gd name="T12" fmla="*/ 58 w 63"/>
                    <a:gd name="T13" fmla="*/ 42 h 63"/>
                    <a:gd name="T14" fmla="*/ 58 w 63"/>
                    <a:gd name="T15" fmla="*/ 39 h 63"/>
                    <a:gd name="T16" fmla="*/ 59 w 63"/>
                    <a:gd name="T17" fmla="*/ 34 h 63"/>
                    <a:gd name="T18" fmla="*/ 62 w 63"/>
                    <a:gd name="T19" fmla="*/ 29 h 63"/>
                    <a:gd name="T20" fmla="*/ 62 w 63"/>
                    <a:gd name="T21" fmla="*/ 25 h 63"/>
                    <a:gd name="T22" fmla="*/ 62 w 63"/>
                    <a:gd name="T23" fmla="*/ 17 h 63"/>
                    <a:gd name="T24" fmla="*/ 53 w 63"/>
                    <a:gd name="T25" fmla="*/ 20 h 63"/>
                    <a:gd name="T26" fmla="*/ 50 w 63"/>
                    <a:gd name="T27" fmla="*/ 21 h 63"/>
                    <a:gd name="T28" fmla="*/ 45 w 63"/>
                    <a:gd name="T29" fmla="*/ 24 h 63"/>
                    <a:gd name="T30" fmla="*/ 42 w 63"/>
                    <a:gd name="T31" fmla="*/ 25 h 63"/>
                    <a:gd name="T32" fmla="*/ 38 w 63"/>
                    <a:gd name="T33" fmla="*/ 27 h 63"/>
                    <a:gd name="T34" fmla="*/ 34 w 63"/>
                    <a:gd name="T35" fmla="*/ 29 h 63"/>
                    <a:gd name="T36" fmla="*/ 32 w 63"/>
                    <a:gd name="T37" fmla="*/ 32 h 63"/>
                    <a:gd name="T38" fmla="*/ 28 w 63"/>
                    <a:gd name="T39" fmla="*/ 34 h 63"/>
                    <a:gd name="T40" fmla="*/ 34 w 63"/>
                    <a:gd name="T41" fmla="*/ 27 h 63"/>
                    <a:gd name="T42" fmla="*/ 35 w 63"/>
                    <a:gd name="T43" fmla="*/ 24 h 63"/>
                    <a:gd name="T44" fmla="*/ 37 w 63"/>
                    <a:gd name="T45" fmla="*/ 20 h 63"/>
                    <a:gd name="T46" fmla="*/ 37 w 63"/>
                    <a:gd name="T47" fmla="*/ 17 h 63"/>
                    <a:gd name="T48" fmla="*/ 37 w 63"/>
                    <a:gd name="T49" fmla="*/ 11 h 63"/>
                    <a:gd name="T50" fmla="*/ 37 w 63"/>
                    <a:gd name="T51" fmla="*/ 6 h 63"/>
                    <a:gd name="T52" fmla="*/ 35 w 63"/>
                    <a:gd name="T53" fmla="*/ 0 h 63"/>
                    <a:gd name="T54" fmla="*/ 31 w 63"/>
                    <a:gd name="T55" fmla="*/ 2 h 63"/>
                    <a:gd name="T56" fmla="*/ 26 w 63"/>
                    <a:gd name="T57" fmla="*/ 5 h 63"/>
                    <a:gd name="T58" fmla="*/ 22 w 63"/>
                    <a:gd name="T59" fmla="*/ 6 h 63"/>
                    <a:gd name="T60" fmla="*/ 19 w 63"/>
                    <a:gd name="T61" fmla="*/ 9 h 63"/>
                    <a:gd name="T62" fmla="*/ 16 w 63"/>
                    <a:gd name="T63" fmla="*/ 11 h 63"/>
                    <a:gd name="T64" fmla="*/ 11 w 63"/>
                    <a:gd name="T65" fmla="*/ 14 h 63"/>
                    <a:gd name="T66" fmla="*/ 0 w 63"/>
                    <a:gd name="T67" fmla="*/ 24 h 63"/>
                    <a:gd name="T68" fmla="*/ 38 w 63"/>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3"/>
                    <a:gd name="T107" fmla="*/ 63 w 6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3">
                      <a:moveTo>
                        <a:pt x="38" y="62"/>
                      </a:moveTo>
                      <a:lnTo>
                        <a:pt x="43" y="58"/>
                      </a:lnTo>
                      <a:lnTo>
                        <a:pt x="45" y="56"/>
                      </a:lnTo>
                      <a:lnTo>
                        <a:pt x="50" y="51"/>
                      </a:lnTo>
                      <a:lnTo>
                        <a:pt x="52" y="49"/>
                      </a:lnTo>
                      <a:lnTo>
                        <a:pt x="55" y="47"/>
                      </a:lnTo>
                      <a:lnTo>
                        <a:pt x="58" y="42"/>
                      </a:lnTo>
                      <a:lnTo>
                        <a:pt x="58" y="39"/>
                      </a:lnTo>
                      <a:lnTo>
                        <a:pt x="59" y="34"/>
                      </a:lnTo>
                      <a:lnTo>
                        <a:pt x="62" y="29"/>
                      </a:lnTo>
                      <a:lnTo>
                        <a:pt x="62" y="25"/>
                      </a:lnTo>
                      <a:lnTo>
                        <a:pt x="62" y="17"/>
                      </a:lnTo>
                      <a:lnTo>
                        <a:pt x="53" y="20"/>
                      </a:lnTo>
                      <a:lnTo>
                        <a:pt x="50" y="21"/>
                      </a:lnTo>
                      <a:lnTo>
                        <a:pt x="45" y="24"/>
                      </a:lnTo>
                      <a:lnTo>
                        <a:pt x="42" y="25"/>
                      </a:lnTo>
                      <a:lnTo>
                        <a:pt x="38" y="27"/>
                      </a:lnTo>
                      <a:lnTo>
                        <a:pt x="34" y="29"/>
                      </a:lnTo>
                      <a:lnTo>
                        <a:pt x="32" y="32"/>
                      </a:lnTo>
                      <a:lnTo>
                        <a:pt x="28" y="34"/>
                      </a:lnTo>
                      <a:lnTo>
                        <a:pt x="34" y="27"/>
                      </a:lnTo>
                      <a:lnTo>
                        <a:pt x="35" y="24"/>
                      </a:lnTo>
                      <a:lnTo>
                        <a:pt x="37" y="20"/>
                      </a:lnTo>
                      <a:lnTo>
                        <a:pt x="37" y="17"/>
                      </a:lnTo>
                      <a:lnTo>
                        <a:pt x="37" y="11"/>
                      </a:lnTo>
                      <a:lnTo>
                        <a:pt x="37" y="6"/>
                      </a:lnTo>
                      <a:lnTo>
                        <a:pt x="35" y="0"/>
                      </a:lnTo>
                      <a:lnTo>
                        <a:pt x="31" y="2"/>
                      </a:lnTo>
                      <a:lnTo>
                        <a:pt x="26" y="5"/>
                      </a:lnTo>
                      <a:lnTo>
                        <a:pt x="22" y="6"/>
                      </a:lnTo>
                      <a:lnTo>
                        <a:pt x="19" y="9"/>
                      </a:lnTo>
                      <a:lnTo>
                        <a:pt x="16" y="11"/>
                      </a:lnTo>
                      <a:lnTo>
                        <a:pt x="11" y="14"/>
                      </a:lnTo>
                      <a:lnTo>
                        <a:pt x="0" y="24"/>
                      </a:lnTo>
                      <a:lnTo>
                        <a:pt x="38"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31" name="Group 524"/>
              <p:cNvGrpSpPr>
                <a:grpSpLocks/>
              </p:cNvGrpSpPr>
              <p:nvPr/>
            </p:nvGrpSpPr>
            <p:grpSpPr bwMode="auto">
              <a:xfrm>
                <a:off x="3301" y="3061"/>
                <a:ext cx="85" cy="89"/>
                <a:chOff x="3301" y="3061"/>
                <a:chExt cx="85" cy="89"/>
              </a:xfrm>
            </p:grpSpPr>
            <p:sp>
              <p:nvSpPr>
                <p:cNvPr id="7437" name="Oval 525"/>
                <p:cNvSpPr>
                  <a:spLocks noChangeArrowheads="1"/>
                </p:cNvSpPr>
                <p:nvPr/>
              </p:nvSpPr>
              <p:spPr bwMode="auto">
                <a:xfrm rot="-7920000">
                  <a:off x="3303" y="3061"/>
                  <a:ext cx="60" cy="59"/>
                </a:xfrm>
                <a:prstGeom prst="ellipse">
                  <a:avLst/>
                </a:prstGeom>
                <a:solidFill>
                  <a:srgbClr val="000000"/>
                </a:solidFill>
                <a:ln w="9525">
                  <a:noFill/>
                  <a:round/>
                  <a:headEnd/>
                  <a:tailEnd/>
                </a:ln>
              </p:spPr>
              <p:txBody>
                <a:bodyPr wrap="none" anchor="ctr"/>
                <a:lstStyle/>
                <a:p>
                  <a:endParaRPr lang="en-US"/>
                </a:p>
              </p:txBody>
            </p:sp>
            <p:sp>
              <p:nvSpPr>
                <p:cNvPr id="7438" name="Oval 526"/>
                <p:cNvSpPr>
                  <a:spLocks noChangeArrowheads="1"/>
                </p:cNvSpPr>
                <p:nvPr/>
              </p:nvSpPr>
              <p:spPr bwMode="auto">
                <a:xfrm rot="-7920000">
                  <a:off x="3298" y="3097"/>
                  <a:ext cx="56" cy="50"/>
                </a:xfrm>
                <a:prstGeom prst="ellipse">
                  <a:avLst/>
                </a:prstGeom>
                <a:solidFill>
                  <a:srgbClr val="000000"/>
                </a:solidFill>
                <a:ln w="9525">
                  <a:noFill/>
                  <a:round/>
                  <a:headEnd/>
                  <a:tailEnd/>
                </a:ln>
              </p:spPr>
              <p:txBody>
                <a:bodyPr wrap="none" anchor="ctr"/>
                <a:lstStyle/>
                <a:p>
                  <a:endParaRPr lang="en-US"/>
                </a:p>
              </p:txBody>
            </p:sp>
            <p:sp>
              <p:nvSpPr>
                <p:cNvPr id="7439" name="Oval 527"/>
                <p:cNvSpPr>
                  <a:spLocks noChangeArrowheads="1"/>
                </p:cNvSpPr>
                <p:nvPr/>
              </p:nvSpPr>
              <p:spPr bwMode="auto">
                <a:xfrm rot="-7920000">
                  <a:off x="3337" y="3093"/>
                  <a:ext cx="52" cy="47"/>
                </a:xfrm>
                <a:prstGeom prst="ellipse">
                  <a:avLst/>
                </a:prstGeom>
                <a:solidFill>
                  <a:srgbClr val="000000"/>
                </a:solidFill>
                <a:ln w="9525">
                  <a:noFill/>
                  <a:round/>
                  <a:headEnd/>
                  <a:tailEnd/>
                </a:ln>
              </p:spPr>
              <p:txBody>
                <a:bodyPr wrap="none" anchor="ctr"/>
                <a:lstStyle/>
                <a:p>
                  <a:endParaRPr lang="en-US"/>
                </a:p>
              </p:txBody>
            </p:sp>
            <p:sp>
              <p:nvSpPr>
                <p:cNvPr id="7440" name="Oval 528"/>
                <p:cNvSpPr>
                  <a:spLocks noChangeArrowheads="1"/>
                </p:cNvSpPr>
                <p:nvPr/>
              </p:nvSpPr>
              <p:spPr bwMode="auto">
                <a:xfrm rot="-7920000">
                  <a:off x="3303" y="3100"/>
                  <a:ext cx="47" cy="45"/>
                </a:xfrm>
                <a:prstGeom prst="ellipse">
                  <a:avLst/>
                </a:prstGeom>
                <a:solidFill>
                  <a:srgbClr val="FFFFFF"/>
                </a:solidFill>
                <a:ln w="9525">
                  <a:noFill/>
                  <a:round/>
                  <a:headEnd/>
                  <a:tailEnd/>
                </a:ln>
              </p:spPr>
              <p:txBody>
                <a:bodyPr wrap="none" anchor="ctr"/>
                <a:lstStyle/>
                <a:p>
                  <a:endParaRPr lang="en-US"/>
                </a:p>
              </p:txBody>
            </p:sp>
            <p:sp>
              <p:nvSpPr>
                <p:cNvPr id="7441" name="Oval 529"/>
                <p:cNvSpPr>
                  <a:spLocks noChangeArrowheads="1"/>
                </p:cNvSpPr>
                <p:nvPr/>
              </p:nvSpPr>
              <p:spPr bwMode="auto">
                <a:xfrm rot="-7920000">
                  <a:off x="3339" y="3096"/>
                  <a:ext cx="44" cy="40"/>
                </a:xfrm>
                <a:prstGeom prst="ellipse">
                  <a:avLst/>
                </a:prstGeom>
                <a:solidFill>
                  <a:srgbClr val="FFFFFF"/>
                </a:solidFill>
                <a:ln w="9525">
                  <a:noFill/>
                  <a:round/>
                  <a:headEnd/>
                  <a:tailEnd/>
                </a:ln>
              </p:spPr>
              <p:txBody>
                <a:bodyPr wrap="none" anchor="ctr"/>
                <a:lstStyle/>
                <a:p>
                  <a:endParaRPr lang="en-US"/>
                </a:p>
              </p:txBody>
            </p:sp>
            <p:sp>
              <p:nvSpPr>
                <p:cNvPr id="7442" name="Oval 530"/>
                <p:cNvSpPr>
                  <a:spLocks noChangeArrowheads="1"/>
                </p:cNvSpPr>
                <p:nvPr/>
              </p:nvSpPr>
              <p:spPr bwMode="auto">
                <a:xfrm rot="-7920000">
                  <a:off x="3306" y="3064"/>
                  <a:ext cx="55" cy="51"/>
                </a:xfrm>
                <a:prstGeom prst="ellipse">
                  <a:avLst/>
                </a:prstGeom>
                <a:solidFill>
                  <a:srgbClr val="FFFFFF"/>
                </a:solidFill>
                <a:ln w="9525">
                  <a:noFill/>
                  <a:round/>
                  <a:headEnd/>
                  <a:tailEnd/>
                </a:ln>
              </p:spPr>
              <p:txBody>
                <a:bodyPr wrap="none" anchor="ctr"/>
                <a:lstStyle/>
                <a:p>
                  <a:endParaRPr lang="en-US"/>
                </a:p>
              </p:txBody>
            </p:sp>
          </p:grpSp>
          <p:grpSp>
            <p:nvGrpSpPr>
              <p:cNvPr id="7432" name="Group 531"/>
              <p:cNvGrpSpPr>
                <a:grpSpLocks/>
              </p:cNvGrpSpPr>
              <p:nvPr/>
            </p:nvGrpSpPr>
            <p:grpSpPr bwMode="auto">
              <a:xfrm>
                <a:off x="3321" y="3122"/>
                <a:ext cx="71" cy="52"/>
                <a:chOff x="3321" y="3122"/>
                <a:chExt cx="71" cy="52"/>
              </a:xfrm>
            </p:grpSpPr>
            <p:sp>
              <p:nvSpPr>
                <p:cNvPr id="7433" name="Freeform 532"/>
                <p:cNvSpPr>
                  <a:spLocks/>
                </p:cNvSpPr>
                <p:nvPr/>
              </p:nvSpPr>
              <p:spPr bwMode="auto">
                <a:xfrm>
                  <a:off x="3321" y="3153"/>
                  <a:ext cx="71" cy="21"/>
                </a:xfrm>
                <a:custGeom>
                  <a:avLst/>
                  <a:gdLst>
                    <a:gd name="T0" fmla="*/ 70 w 71"/>
                    <a:gd name="T1" fmla="*/ 10 h 21"/>
                    <a:gd name="T2" fmla="*/ 0 w 71"/>
                    <a:gd name="T3" fmla="*/ 20 h 21"/>
                    <a:gd name="T4" fmla="*/ 0 w 71"/>
                    <a:gd name="T5" fmla="*/ 15 h 21"/>
                    <a:gd name="T6" fmla="*/ 31 w 71"/>
                    <a:gd name="T7" fmla="*/ 12 h 21"/>
                    <a:gd name="T8" fmla="*/ 30 w 71"/>
                    <a:gd name="T9" fmla="*/ 0 h 21"/>
                    <a:gd name="T10" fmla="*/ 33 w 71"/>
                    <a:gd name="T11" fmla="*/ 0 h 21"/>
                    <a:gd name="T12" fmla="*/ 35 w 71"/>
                    <a:gd name="T13" fmla="*/ 12 h 21"/>
                    <a:gd name="T14" fmla="*/ 70 w 71"/>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1"/>
                    <a:gd name="T26" fmla="*/ 71 w 7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1">
                      <a:moveTo>
                        <a:pt x="70" y="10"/>
                      </a:moveTo>
                      <a:lnTo>
                        <a:pt x="0" y="20"/>
                      </a:lnTo>
                      <a:lnTo>
                        <a:pt x="0" y="15"/>
                      </a:lnTo>
                      <a:lnTo>
                        <a:pt x="31" y="12"/>
                      </a:lnTo>
                      <a:lnTo>
                        <a:pt x="30" y="0"/>
                      </a:lnTo>
                      <a:lnTo>
                        <a:pt x="33" y="0"/>
                      </a:lnTo>
                      <a:lnTo>
                        <a:pt x="35" y="12"/>
                      </a:lnTo>
                      <a:lnTo>
                        <a:pt x="70" y="10"/>
                      </a:lnTo>
                    </a:path>
                  </a:pathLst>
                </a:custGeom>
                <a:solidFill>
                  <a:srgbClr val="008000"/>
                </a:solidFill>
                <a:ln w="9525" cap="rnd">
                  <a:noFill/>
                  <a:round/>
                  <a:headEnd/>
                  <a:tailEnd/>
                </a:ln>
              </p:spPr>
              <p:txBody>
                <a:bodyPr/>
                <a:lstStyle/>
                <a:p>
                  <a:endParaRPr lang="en-US"/>
                </a:p>
              </p:txBody>
            </p:sp>
            <p:grpSp>
              <p:nvGrpSpPr>
                <p:cNvPr id="7434" name="Group 533"/>
                <p:cNvGrpSpPr>
                  <a:grpSpLocks/>
                </p:cNvGrpSpPr>
                <p:nvPr/>
              </p:nvGrpSpPr>
              <p:grpSpPr bwMode="auto">
                <a:xfrm>
                  <a:off x="3334" y="3122"/>
                  <a:ext cx="33" cy="34"/>
                  <a:chOff x="3334" y="3122"/>
                  <a:chExt cx="33" cy="34"/>
                </a:xfrm>
              </p:grpSpPr>
              <p:sp>
                <p:nvSpPr>
                  <p:cNvPr id="7435" name="Arc 534"/>
                  <p:cNvSpPr>
                    <a:spLocks/>
                  </p:cNvSpPr>
                  <p:nvPr/>
                </p:nvSpPr>
                <p:spPr bwMode="auto">
                  <a:xfrm rot="-7920000">
                    <a:off x="3334" y="3127"/>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436" name="Arc 535"/>
                  <p:cNvSpPr>
                    <a:spLocks/>
                  </p:cNvSpPr>
                  <p:nvPr/>
                </p:nvSpPr>
                <p:spPr bwMode="auto">
                  <a:xfrm rot="-7920000">
                    <a:off x="3336" y="3124"/>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4" name="Group 536"/>
            <p:cNvGrpSpPr>
              <a:grpSpLocks/>
            </p:cNvGrpSpPr>
            <p:nvPr/>
          </p:nvGrpSpPr>
          <p:grpSpPr bwMode="auto">
            <a:xfrm>
              <a:off x="3687" y="3265"/>
              <a:ext cx="137" cy="123"/>
              <a:chOff x="3687" y="3265"/>
              <a:chExt cx="137" cy="123"/>
            </a:xfrm>
          </p:grpSpPr>
          <p:grpSp>
            <p:nvGrpSpPr>
              <p:cNvPr id="7415" name="Group 537"/>
              <p:cNvGrpSpPr>
                <a:grpSpLocks/>
              </p:cNvGrpSpPr>
              <p:nvPr/>
            </p:nvGrpSpPr>
            <p:grpSpPr bwMode="auto">
              <a:xfrm>
                <a:off x="3687" y="3292"/>
                <a:ext cx="137" cy="58"/>
                <a:chOff x="3687" y="3292"/>
                <a:chExt cx="137" cy="58"/>
              </a:xfrm>
            </p:grpSpPr>
            <p:sp>
              <p:nvSpPr>
                <p:cNvPr id="7428" name="Freeform 538"/>
                <p:cNvSpPr>
                  <a:spLocks/>
                </p:cNvSpPr>
                <p:nvPr/>
              </p:nvSpPr>
              <p:spPr bwMode="auto">
                <a:xfrm>
                  <a:off x="3687" y="3292"/>
                  <a:ext cx="61" cy="52"/>
                </a:xfrm>
                <a:custGeom>
                  <a:avLst/>
                  <a:gdLst>
                    <a:gd name="T0" fmla="*/ 32 w 61"/>
                    <a:gd name="T1" fmla="*/ 51 h 52"/>
                    <a:gd name="T2" fmla="*/ 25 w 61"/>
                    <a:gd name="T3" fmla="*/ 46 h 52"/>
                    <a:gd name="T4" fmla="*/ 21 w 61"/>
                    <a:gd name="T5" fmla="*/ 46 h 52"/>
                    <a:gd name="T6" fmla="*/ 18 w 61"/>
                    <a:gd name="T7" fmla="*/ 42 h 52"/>
                    <a:gd name="T8" fmla="*/ 15 w 61"/>
                    <a:gd name="T9" fmla="*/ 40 h 52"/>
                    <a:gd name="T10" fmla="*/ 13 w 61"/>
                    <a:gd name="T11" fmla="*/ 38 h 52"/>
                    <a:gd name="T12" fmla="*/ 11 w 61"/>
                    <a:gd name="T13" fmla="*/ 35 h 52"/>
                    <a:gd name="T14" fmla="*/ 7 w 61"/>
                    <a:gd name="T15" fmla="*/ 32 h 52"/>
                    <a:gd name="T16" fmla="*/ 6 w 61"/>
                    <a:gd name="T17" fmla="*/ 26 h 52"/>
                    <a:gd name="T18" fmla="*/ 5 w 61"/>
                    <a:gd name="T19" fmla="*/ 23 h 52"/>
                    <a:gd name="T20" fmla="*/ 3 w 61"/>
                    <a:gd name="T21" fmla="*/ 18 h 52"/>
                    <a:gd name="T22" fmla="*/ 1 w 61"/>
                    <a:gd name="T23" fmla="*/ 13 h 52"/>
                    <a:gd name="T24" fmla="*/ 0 w 61"/>
                    <a:gd name="T25" fmla="*/ 4 h 52"/>
                    <a:gd name="T26" fmla="*/ 0 w 61"/>
                    <a:gd name="T27" fmla="*/ 0 h 52"/>
                    <a:gd name="T28" fmla="*/ 8 w 61"/>
                    <a:gd name="T29" fmla="*/ 1 h 52"/>
                    <a:gd name="T30" fmla="*/ 13 w 61"/>
                    <a:gd name="T31" fmla="*/ 1 h 52"/>
                    <a:gd name="T32" fmla="*/ 17 w 61"/>
                    <a:gd name="T33" fmla="*/ 1 h 52"/>
                    <a:gd name="T34" fmla="*/ 21 w 61"/>
                    <a:gd name="T35" fmla="*/ 1 h 52"/>
                    <a:gd name="T36" fmla="*/ 25 w 61"/>
                    <a:gd name="T37" fmla="*/ 2 h 52"/>
                    <a:gd name="T38" fmla="*/ 31 w 61"/>
                    <a:gd name="T39" fmla="*/ 2 h 52"/>
                    <a:gd name="T40" fmla="*/ 36 w 61"/>
                    <a:gd name="T41" fmla="*/ 4 h 52"/>
                    <a:gd name="T42" fmla="*/ 43 w 61"/>
                    <a:gd name="T43" fmla="*/ 8 h 52"/>
                    <a:gd name="T44" fmla="*/ 50 w 61"/>
                    <a:gd name="T45" fmla="*/ 12 h 52"/>
                    <a:gd name="T46" fmla="*/ 55 w 61"/>
                    <a:gd name="T47" fmla="*/ 18 h 52"/>
                    <a:gd name="T48" fmla="*/ 60 w 61"/>
                    <a:gd name="T49" fmla="*/ 26 h 52"/>
                    <a:gd name="T50" fmla="*/ 32 w 61"/>
                    <a:gd name="T51" fmla="*/ 5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2"/>
                    <a:gd name="T80" fmla="*/ 61 w 6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2">
                      <a:moveTo>
                        <a:pt x="32" y="51"/>
                      </a:moveTo>
                      <a:lnTo>
                        <a:pt x="25" y="46"/>
                      </a:lnTo>
                      <a:lnTo>
                        <a:pt x="21" y="46"/>
                      </a:lnTo>
                      <a:lnTo>
                        <a:pt x="18" y="42"/>
                      </a:lnTo>
                      <a:lnTo>
                        <a:pt x="15" y="40"/>
                      </a:lnTo>
                      <a:lnTo>
                        <a:pt x="13" y="38"/>
                      </a:lnTo>
                      <a:lnTo>
                        <a:pt x="11" y="35"/>
                      </a:lnTo>
                      <a:lnTo>
                        <a:pt x="7" y="32"/>
                      </a:lnTo>
                      <a:lnTo>
                        <a:pt x="6" y="26"/>
                      </a:lnTo>
                      <a:lnTo>
                        <a:pt x="5" y="23"/>
                      </a:lnTo>
                      <a:lnTo>
                        <a:pt x="3" y="18"/>
                      </a:lnTo>
                      <a:lnTo>
                        <a:pt x="1" y="13"/>
                      </a:lnTo>
                      <a:lnTo>
                        <a:pt x="0" y="4"/>
                      </a:lnTo>
                      <a:lnTo>
                        <a:pt x="0" y="0"/>
                      </a:lnTo>
                      <a:lnTo>
                        <a:pt x="8" y="1"/>
                      </a:lnTo>
                      <a:lnTo>
                        <a:pt x="13" y="1"/>
                      </a:lnTo>
                      <a:lnTo>
                        <a:pt x="17" y="1"/>
                      </a:lnTo>
                      <a:lnTo>
                        <a:pt x="21" y="1"/>
                      </a:lnTo>
                      <a:lnTo>
                        <a:pt x="25" y="2"/>
                      </a:lnTo>
                      <a:lnTo>
                        <a:pt x="31" y="2"/>
                      </a:lnTo>
                      <a:lnTo>
                        <a:pt x="36" y="4"/>
                      </a:lnTo>
                      <a:lnTo>
                        <a:pt x="43" y="8"/>
                      </a:lnTo>
                      <a:lnTo>
                        <a:pt x="50" y="12"/>
                      </a:lnTo>
                      <a:lnTo>
                        <a:pt x="55" y="18"/>
                      </a:lnTo>
                      <a:lnTo>
                        <a:pt x="60" y="26"/>
                      </a:lnTo>
                      <a:lnTo>
                        <a:pt x="32" y="5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429" name="Freeform 539"/>
                <p:cNvSpPr>
                  <a:spLocks/>
                </p:cNvSpPr>
                <p:nvPr/>
              </p:nvSpPr>
              <p:spPr bwMode="auto">
                <a:xfrm>
                  <a:off x="3765" y="3295"/>
                  <a:ext cx="59" cy="55"/>
                </a:xfrm>
                <a:custGeom>
                  <a:avLst/>
                  <a:gdLst>
                    <a:gd name="T0" fmla="*/ 11 w 59"/>
                    <a:gd name="T1" fmla="*/ 52 h 55"/>
                    <a:gd name="T2" fmla="*/ 17 w 59"/>
                    <a:gd name="T3" fmla="*/ 54 h 55"/>
                    <a:gd name="T4" fmla="*/ 23 w 59"/>
                    <a:gd name="T5" fmla="*/ 52 h 55"/>
                    <a:gd name="T6" fmla="*/ 29 w 59"/>
                    <a:gd name="T7" fmla="*/ 49 h 55"/>
                    <a:gd name="T8" fmla="*/ 32 w 59"/>
                    <a:gd name="T9" fmla="*/ 49 h 55"/>
                    <a:gd name="T10" fmla="*/ 36 w 59"/>
                    <a:gd name="T11" fmla="*/ 49 h 55"/>
                    <a:gd name="T12" fmla="*/ 40 w 59"/>
                    <a:gd name="T13" fmla="*/ 46 h 55"/>
                    <a:gd name="T14" fmla="*/ 42 w 59"/>
                    <a:gd name="T15" fmla="*/ 42 h 55"/>
                    <a:gd name="T16" fmla="*/ 46 w 59"/>
                    <a:gd name="T17" fmla="*/ 39 h 55"/>
                    <a:gd name="T18" fmla="*/ 49 w 59"/>
                    <a:gd name="T19" fmla="*/ 36 h 55"/>
                    <a:gd name="T20" fmla="*/ 52 w 59"/>
                    <a:gd name="T21" fmla="*/ 33 h 55"/>
                    <a:gd name="T22" fmla="*/ 58 w 59"/>
                    <a:gd name="T23" fmla="*/ 28 h 55"/>
                    <a:gd name="T24" fmla="*/ 49 w 59"/>
                    <a:gd name="T25" fmla="*/ 27 h 55"/>
                    <a:gd name="T26" fmla="*/ 46 w 59"/>
                    <a:gd name="T27" fmla="*/ 25 h 55"/>
                    <a:gd name="T28" fmla="*/ 40 w 59"/>
                    <a:gd name="T29" fmla="*/ 23 h 55"/>
                    <a:gd name="T30" fmla="*/ 36 w 59"/>
                    <a:gd name="T31" fmla="*/ 24 h 55"/>
                    <a:gd name="T32" fmla="*/ 32 w 59"/>
                    <a:gd name="T33" fmla="*/ 23 h 55"/>
                    <a:gd name="T34" fmla="*/ 27 w 59"/>
                    <a:gd name="T35" fmla="*/ 24 h 55"/>
                    <a:gd name="T36" fmla="*/ 25 w 59"/>
                    <a:gd name="T37" fmla="*/ 25 h 55"/>
                    <a:gd name="T38" fmla="*/ 20 w 59"/>
                    <a:gd name="T39" fmla="*/ 25 h 55"/>
                    <a:gd name="T40" fmla="*/ 29 w 59"/>
                    <a:gd name="T41" fmla="*/ 22 h 55"/>
                    <a:gd name="T42" fmla="*/ 31 w 59"/>
                    <a:gd name="T43" fmla="*/ 20 h 55"/>
                    <a:gd name="T44" fmla="*/ 35 w 59"/>
                    <a:gd name="T45" fmla="*/ 18 h 55"/>
                    <a:gd name="T46" fmla="*/ 37 w 59"/>
                    <a:gd name="T47" fmla="*/ 15 h 55"/>
                    <a:gd name="T48" fmla="*/ 40 w 59"/>
                    <a:gd name="T49" fmla="*/ 11 h 55"/>
                    <a:gd name="T50" fmla="*/ 44 w 59"/>
                    <a:gd name="T51" fmla="*/ 6 h 55"/>
                    <a:gd name="T52" fmla="*/ 46 w 59"/>
                    <a:gd name="T53" fmla="*/ 1 h 55"/>
                    <a:gd name="T54" fmla="*/ 40 w 59"/>
                    <a:gd name="T55" fmla="*/ 1 h 55"/>
                    <a:gd name="T56" fmla="*/ 35 w 59"/>
                    <a:gd name="T57" fmla="*/ 0 h 55"/>
                    <a:gd name="T58" fmla="*/ 30 w 59"/>
                    <a:gd name="T59" fmla="*/ 1 h 55"/>
                    <a:gd name="T60" fmla="*/ 25 w 59"/>
                    <a:gd name="T61" fmla="*/ 1 h 55"/>
                    <a:gd name="T62" fmla="*/ 21 w 59"/>
                    <a:gd name="T63" fmla="*/ 1 h 55"/>
                    <a:gd name="T64" fmla="*/ 15 w 59"/>
                    <a:gd name="T65" fmla="*/ 1 h 55"/>
                    <a:gd name="T66" fmla="*/ 0 w 59"/>
                    <a:gd name="T67" fmla="*/ 2 h 55"/>
                    <a:gd name="T68" fmla="*/ 11 w 59"/>
                    <a:gd name="T69" fmla="*/ 52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55"/>
                    <a:gd name="T107" fmla="*/ 59 w 59"/>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55">
                      <a:moveTo>
                        <a:pt x="11" y="52"/>
                      </a:moveTo>
                      <a:lnTo>
                        <a:pt x="17" y="54"/>
                      </a:lnTo>
                      <a:lnTo>
                        <a:pt x="23" y="52"/>
                      </a:lnTo>
                      <a:lnTo>
                        <a:pt x="29" y="49"/>
                      </a:lnTo>
                      <a:lnTo>
                        <a:pt x="32" y="49"/>
                      </a:lnTo>
                      <a:lnTo>
                        <a:pt x="36" y="49"/>
                      </a:lnTo>
                      <a:lnTo>
                        <a:pt x="40" y="46"/>
                      </a:lnTo>
                      <a:lnTo>
                        <a:pt x="42" y="42"/>
                      </a:lnTo>
                      <a:lnTo>
                        <a:pt x="46" y="39"/>
                      </a:lnTo>
                      <a:lnTo>
                        <a:pt x="49" y="36"/>
                      </a:lnTo>
                      <a:lnTo>
                        <a:pt x="52" y="33"/>
                      </a:lnTo>
                      <a:lnTo>
                        <a:pt x="58" y="28"/>
                      </a:lnTo>
                      <a:lnTo>
                        <a:pt x="49" y="27"/>
                      </a:lnTo>
                      <a:lnTo>
                        <a:pt x="46" y="25"/>
                      </a:lnTo>
                      <a:lnTo>
                        <a:pt x="40" y="23"/>
                      </a:lnTo>
                      <a:lnTo>
                        <a:pt x="36" y="24"/>
                      </a:lnTo>
                      <a:lnTo>
                        <a:pt x="32" y="23"/>
                      </a:lnTo>
                      <a:lnTo>
                        <a:pt x="27" y="24"/>
                      </a:lnTo>
                      <a:lnTo>
                        <a:pt x="25" y="25"/>
                      </a:lnTo>
                      <a:lnTo>
                        <a:pt x="20" y="25"/>
                      </a:lnTo>
                      <a:lnTo>
                        <a:pt x="29" y="22"/>
                      </a:lnTo>
                      <a:lnTo>
                        <a:pt x="31" y="20"/>
                      </a:lnTo>
                      <a:lnTo>
                        <a:pt x="35" y="18"/>
                      </a:lnTo>
                      <a:lnTo>
                        <a:pt x="37" y="15"/>
                      </a:lnTo>
                      <a:lnTo>
                        <a:pt x="40" y="11"/>
                      </a:lnTo>
                      <a:lnTo>
                        <a:pt x="44" y="6"/>
                      </a:lnTo>
                      <a:lnTo>
                        <a:pt x="46" y="1"/>
                      </a:lnTo>
                      <a:lnTo>
                        <a:pt x="40" y="1"/>
                      </a:lnTo>
                      <a:lnTo>
                        <a:pt x="35" y="0"/>
                      </a:lnTo>
                      <a:lnTo>
                        <a:pt x="30" y="1"/>
                      </a:lnTo>
                      <a:lnTo>
                        <a:pt x="25" y="1"/>
                      </a:lnTo>
                      <a:lnTo>
                        <a:pt x="21" y="1"/>
                      </a:lnTo>
                      <a:lnTo>
                        <a:pt x="15" y="1"/>
                      </a:lnTo>
                      <a:lnTo>
                        <a:pt x="0" y="2"/>
                      </a:lnTo>
                      <a:lnTo>
                        <a:pt x="11" y="5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16" name="Group 540"/>
              <p:cNvGrpSpPr>
                <a:grpSpLocks/>
              </p:cNvGrpSpPr>
              <p:nvPr/>
            </p:nvGrpSpPr>
            <p:grpSpPr bwMode="auto">
              <a:xfrm>
                <a:off x="3706" y="3265"/>
                <a:ext cx="84" cy="95"/>
                <a:chOff x="3706" y="3265"/>
                <a:chExt cx="84" cy="95"/>
              </a:xfrm>
            </p:grpSpPr>
            <p:sp>
              <p:nvSpPr>
                <p:cNvPr id="7422" name="Oval 541"/>
                <p:cNvSpPr>
                  <a:spLocks noChangeArrowheads="1"/>
                </p:cNvSpPr>
                <p:nvPr/>
              </p:nvSpPr>
              <p:spPr bwMode="auto">
                <a:xfrm rot="-6060000">
                  <a:off x="3725" y="3267"/>
                  <a:ext cx="61" cy="58"/>
                </a:xfrm>
                <a:prstGeom prst="ellipse">
                  <a:avLst/>
                </a:prstGeom>
                <a:solidFill>
                  <a:srgbClr val="000000"/>
                </a:solidFill>
                <a:ln w="9525">
                  <a:noFill/>
                  <a:round/>
                  <a:headEnd/>
                  <a:tailEnd/>
                </a:ln>
              </p:spPr>
              <p:txBody>
                <a:bodyPr wrap="none" anchor="ctr"/>
                <a:lstStyle/>
                <a:p>
                  <a:endParaRPr lang="en-US"/>
                </a:p>
              </p:txBody>
            </p:sp>
            <p:sp>
              <p:nvSpPr>
                <p:cNvPr id="7423" name="Oval 542"/>
                <p:cNvSpPr>
                  <a:spLocks noChangeArrowheads="1"/>
                </p:cNvSpPr>
                <p:nvPr/>
              </p:nvSpPr>
              <p:spPr bwMode="auto">
                <a:xfrm rot="-6060000">
                  <a:off x="3703" y="3295"/>
                  <a:ext cx="56" cy="50"/>
                </a:xfrm>
                <a:prstGeom prst="ellipse">
                  <a:avLst/>
                </a:prstGeom>
                <a:solidFill>
                  <a:srgbClr val="000000"/>
                </a:solidFill>
                <a:ln w="9525">
                  <a:noFill/>
                  <a:round/>
                  <a:headEnd/>
                  <a:tailEnd/>
                </a:ln>
              </p:spPr>
              <p:txBody>
                <a:bodyPr wrap="none" anchor="ctr"/>
                <a:lstStyle/>
                <a:p>
                  <a:endParaRPr lang="en-US"/>
                </a:p>
              </p:txBody>
            </p:sp>
            <p:sp>
              <p:nvSpPr>
                <p:cNvPr id="7424" name="Oval 543"/>
                <p:cNvSpPr>
                  <a:spLocks noChangeArrowheads="1"/>
                </p:cNvSpPr>
                <p:nvPr/>
              </p:nvSpPr>
              <p:spPr bwMode="auto">
                <a:xfrm rot="-6060000">
                  <a:off x="3740" y="3310"/>
                  <a:ext cx="53" cy="47"/>
                </a:xfrm>
                <a:prstGeom prst="ellipse">
                  <a:avLst/>
                </a:prstGeom>
                <a:solidFill>
                  <a:srgbClr val="000000"/>
                </a:solidFill>
                <a:ln w="9525">
                  <a:noFill/>
                  <a:round/>
                  <a:headEnd/>
                  <a:tailEnd/>
                </a:ln>
              </p:spPr>
              <p:txBody>
                <a:bodyPr wrap="none" anchor="ctr"/>
                <a:lstStyle/>
                <a:p>
                  <a:endParaRPr lang="en-US"/>
                </a:p>
              </p:txBody>
            </p:sp>
            <p:sp>
              <p:nvSpPr>
                <p:cNvPr id="7425" name="Oval 544"/>
                <p:cNvSpPr>
                  <a:spLocks noChangeArrowheads="1"/>
                </p:cNvSpPr>
                <p:nvPr/>
              </p:nvSpPr>
              <p:spPr bwMode="auto">
                <a:xfrm rot="-6060000">
                  <a:off x="3707" y="3297"/>
                  <a:ext cx="48" cy="46"/>
                </a:xfrm>
                <a:prstGeom prst="ellipse">
                  <a:avLst/>
                </a:prstGeom>
                <a:solidFill>
                  <a:srgbClr val="FFFFFF"/>
                </a:solidFill>
                <a:ln w="9525">
                  <a:noFill/>
                  <a:round/>
                  <a:headEnd/>
                  <a:tailEnd/>
                </a:ln>
              </p:spPr>
              <p:txBody>
                <a:bodyPr wrap="none" anchor="ctr"/>
                <a:lstStyle/>
                <a:p>
                  <a:endParaRPr lang="en-US"/>
                </a:p>
              </p:txBody>
            </p:sp>
            <p:sp>
              <p:nvSpPr>
                <p:cNvPr id="7426" name="Oval 545"/>
                <p:cNvSpPr>
                  <a:spLocks noChangeArrowheads="1"/>
                </p:cNvSpPr>
                <p:nvPr/>
              </p:nvSpPr>
              <p:spPr bwMode="auto">
                <a:xfrm rot="-6060000">
                  <a:off x="3742" y="3311"/>
                  <a:ext cx="44" cy="41"/>
                </a:xfrm>
                <a:prstGeom prst="ellipse">
                  <a:avLst/>
                </a:prstGeom>
                <a:solidFill>
                  <a:srgbClr val="FFFFFF"/>
                </a:solidFill>
                <a:ln w="9525">
                  <a:noFill/>
                  <a:round/>
                  <a:headEnd/>
                  <a:tailEnd/>
                </a:ln>
              </p:spPr>
              <p:txBody>
                <a:bodyPr wrap="none" anchor="ctr"/>
                <a:lstStyle/>
                <a:p>
                  <a:endParaRPr lang="en-US"/>
                </a:p>
              </p:txBody>
            </p:sp>
            <p:sp>
              <p:nvSpPr>
                <p:cNvPr id="7427" name="Oval 546"/>
                <p:cNvSpPr>
                  <a:spLocks noChangeArrowheads="1"/>
                </p:cNvSpPr>
                <p:nvPr/>
              </p:nvSpPr>
              <p:spPr bwMode="auto">
                <a:xfrm rot="-6060000">
                  <a:off x="3729" y="3272"/>
                  <a:ext cx="55" cy="49"/>
                </a:xfrm>
                <a:prstGeom prst="ellipse">
                  <a:avLst/>
                </a:prstGeom>
                <a:solidFill>
                  <a:srgbClr val="FFFFFF"/>
                </a:solidFill>
                <a:ln w="9525">
                  <a:noFill/>
                  <a:round/>
                  <a:headEnd/>
                  <a:tailEnd/>
                </a:ln>
              </p:spPr>
              <p:txBody>
                <a:bodyPr wrap="none" anchor="ctr"/>
                <a:lstStyle/>
                <a:p>
                  <a:endParaRPr lang="en-US"/>
                </a:p>
              </p:txBody>
            </p:sp>
          </p:grpSp>
          <p:grpSp>
            <p:nvGrpSpPr>
              <p:cNvPr id="7417" name="Group 547"/>
              <p:cNvGrpSpPr>
                <a:grpSpLocks/>
              </p:cNvGrpSpPr>
              <p:nvPr/>
            </p:nvGrpSpPr>
            <p:grpSpPr bwMode="auto">
              <a:xfrm>
                <a:off x="3698" y="3328"/>
                <a:ext cx="65" cy="60"/>
                <a:chOff x="3698" y="3328"/>
                <a:chExt cx="65" cy="60"/>
              </a:xfrm>
            </p:grpSpPr>
            <p:sp>
              <p:nvSpPr>
                <p:cNvPr id="7418" name="Freeform 548"/>
                <p:cNvSpPr>
                  <a:spLocks/>
                </p:cNvSpPr>
                <p:nvPr/>
              </p:nvSpPr>
              <p:spPr bwMode="auto">
                <a:xfrm>
                  <a:off x="3698" y="3358"/>
                  <a:ext cx="65" cy="30"/>
                </a:xfrm>
                <a:custGeom>
                  <a:avLst/>
                  <a:gdLst>
                    <a:gd name="T0" fmla="*/ 64 w 65"/>
                    <a:gd name="T1" fmla="*/ 29 h 30"/>
                    <a:gd name="T2" fmla="*/ 0 w 65"/>
                    <a:gd name="T3" fmla="*/ 4 h 30"/>
                    <a:gd name="T4" fmla="*/ 2 w 65"/>
                    <a:gd name="T5" fmla="*/ 0 h 30"/>
                    <a:gd name="T6" fmla="*/ 30 w 65"/>
                    <a:gd name="T7" fmla="*/ 13 h 30"/>
                    <a:gd name="T8" fmla="*/ 36 w 65"/>
                    <a:gd name="T9" fmla="*/ 1 h 30"/>
                    <a:gd name="T10" fmla="*/ 38 w 65"/>
                    <a:gd name="T11" fmla="*/ 2 h 30"/>
                    <a:gd name="T12" fmla="*/ 33 w 65"/>
                    <a:gd name="T13" fmla="*/ 15 h 30"/>
                    <a:gd name="T14" fmla="*/ 64 w 65"/>
                    <a:gd name="T15" fmla="*/ 29 h 30"/>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0"/>
                    <a:gd name="T26" fmla="*/ 65 w 65"/>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0">
                      <a:moveTo>
                        <a:pt x="64" y="29"/>
                      </a:moveTo>
                      <a:lnTo>
                        <a:pt x="0" y="4"/>
                      </a:lnTo>
                      <a:lnTo>
                        <a:pt x="2" y="0"/>
                      </a:lnTo>
                      <a:lnTo>
                        <a:pt x="30" y="13"/>
                      </a:lnTo>
                      <a:lnTo>
                        <a:pt x="36" y="1"/>
                      </a:lnTo>
                      <a:lnTo>
                        <a:pt x="38" y="2"/>
                      </a:lnTo>
                      <a:lnTo>
                        <a:pt x="33" y="15"/>
                      </a:lnTo>
                      <a:lnTo>
                        <a:pt x="64" y="29"/>
                      </a:lnTo>
                    </a:path>
                  </a:pathLst>
                </a:custGeom>
                <a:solidFill>
                  <a:srgbClr val="008000"/>
                </a:solidFill>
                <a:ln w="9525" cap="rnd">
                  <a:noFill/>
                  <a:round/>
                  <a:headEnd/>
                  <a:tailEnd/>
                </a:ln>
              </p:spPr>
              <p:txBody>
                <a:bodyPr/>
                <a:lstStyle/>
                <a:p>
                  <a:endParaRPr lang="en-US"/>
                </a:p>
              </p:txBody>
            </p:sp>
            <p:grpSp>
              <p:nvGrpSpPr>
                <p:cNvPr id="7419" name="Group 549"/>
                <p:cNvGrpSpPr>
                  <a:grpSpLocks/>
                </p:cNvGrpSpPr>
                <p:nvPr/>
              </p:nvGrpSpPr>
              <p:grpSpPr bwMode="auto">
                <a:xfrm>
                  <a:off x="3727" y="3328"/>
                  <a:ext cx="32" cy="34"/>
                  <a:chOff x="3727" y="3328"/>
                  <a:chExt cx="32" cy="34"/>
                </a:xfrm>
              </p:grpSpPr>
              <p:sp>
                <p:nvSpPr>
                  <p:cNvPr id="7420" name="Arc 550"/>
                  <p:cNvSpPr>
                    <a:spLocks/>
                  </p:cNvSpPr>
                  <p:nvPr/>
                </p:nvSpPr>
                <p:spPr bwMode="auto">
                  <a:xfrm rot="-6060000">
                    <a:off x="3730" y="3333"/>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421" name="Arc 551"/>
                  <p:cNvSpPr>
                    <a:spLocks/>
                  </p:cNvSpPr>
                  <p:nvPr/>
                </p:nvSpPr>
                <p:spPr bwMode="auto">
                  <a:xfrm rot="-6060000">
                    <a:off x="3728" y="3331"/>
                    <a:ext cx="30" cy="32"/>
                  </a:xfrm>
                  <a:custGeom>
                    <a:avLst/>
                    <a:gdLst>
                      <a:gd name="T0" fmla="*/ 0 w 39179"/>
                      <a:gd name="T1" fmla="*/ 0 h 43155"/>
                      <a:gd name="T2" fmla="*/ 0 w 39179"/>
                      <a:gd name="T3" fmla="*/ 0 h 43155"/>
                      <a:gd name="T4" fmla="*/ 0 w 39179"/>
                      <a:gd name="T5" fmla="*/ 0 h 43155"/>
                      <a:gd name="T6" fmla="*/ 0 60000 65536"/>
                      <a:gd name="T7" fmla="*/ 0 60000 65536"/>
                      <a:gd name="T8" fmla="*/ 0 60000 65536"/>
                      <a:gd name="T9" fmla="*/ 0 w 39179"/>
                      <a:gd name="T10" fmla="*/ 0 h 43155"/>
                      <a:gd name="T11" fmla="*/ 39179 w 39179"/>
                      <a:gd name="T12" fmla="*/ 43155 h 43155"/>
                    </a:gdLst>
                    <a:ahLst/>
                    <a:cxnLst>
                      <a:cxn ang="T6">
                        <a:pos x="T0" y="T1"/>
                      </a:cxn>
                      <a:cxn ang="T7">
                        <a:pos x="T2" y="T3"/>
                      </a:cxn>
                      <a:cxn ang="T8">
                        <a:pos x="T4" y="T5"/>
                      </a:cxn>
                    </a:cxnLst>
                    <a:rect l="T9" t="T10" r="T11" b="T12"/>
                    <a:pathLst>
                      <a:path w="39179" h="43155" fill="none" extrusionOk="0">
                        <a:moveTo>
                          <a:pt x="20206" y="43155"/>
                        </a:moveTo>
                        <a:cubicBezTo>
                          <a:pt x="8842" y="42420"/>
                          <a:pt x="0" y="32988"/>
                          <a:pt x="0" y="21600"/>
                        </a:cubicBezTo>
                        <a:cubicBezTo>
                          <a:pt x="0" y="9670"/>
                          <a:pt x="9670" y="0"/>
                          <a:pt x="21600" y="0"/>
                        </a:cubicBezTo>
                        <a:cubicBezTo>
                          <a:pt x="28577" y="-1"/>
                          <a:pt x="35124" y="3370"/>
                          <a:pt x="39179" y="9048"/>
                        </a:cubicBezTo>
                      </a:path>
                      <a:path w="39179" h="43155" stroke="0" extrusionOk="0">
                        <a:moveTo>
                          <a:pt x="20206" y="43155"/>
                        </a:moveTo>
                        <a:cubicBezTo>
                          <a:pt x="8842" y="42420"/>
                          <a:pt x="0" y="32988"/>
                          <a:pt x="0" y="21600"/>
                        </a:cubicBezTo>
                        <a:cubicBezTo>
                          <a:pt x="0" y="9670"/>
                          <a:pt x="9670" y="0"/>
                          <a:pt x="21600" y="0"/>
                        </a:cubicBezTo>
                        <a:cubicBezTo>
                          <a:pt x="28577" y="-1"/>
                          <a:pt x="35124" y="3370"/>
                          <a:pt x="39179" y="9048"/>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5" name="Group 552"/>
            <p:cNvGrpSpPr>
              <a:grpSpLocks/>
            </p:cNvGrpSpPr>
            <p:nvPr/>
          </p:nvGrpSpPr>
          <p:grpSpPr bwMode="auto">
            <a:xfrm>
              <a:off x="2919" y="3306"/>
              <a:ext cx="136" cy="123"/>
              <a:chOff x="2919" y="3306"/>
              <a:chExt cx="136" cy="123"/>
            </a:xfrm>
          </p:grpSpPr>
          <p:grpSp>
            <p:nvGrpSpPr>
              <p:cNvPr id="7400" name="Group 553"/>
              <p:cNvGrpSpPr>
                <a:grpSpLocks/>
              </p:cNvGrpSpPr>
              <p:nvPr/>
            </p:nvGrpSpPr>
            <p:grpSpPr bwMode="auto">
              <a:xfrm>
                <a:off x="2919" y="3333"/>
                <a:ext cx="136" cy="59"/>
                <a:chOff x="2919" y="3333"/>
                <a:chExt cx="136" cy="59"/>
              </a:xfrm>
            </p:grpSpPr>
            <p:sp>
              <p:nvSpPr>
                <p:cNvPr id="7413" name="Freeform 554"/>
                <p:cNvSpPr>
                  <a:spLocks/>
                </p:cNvSpPr>
                <p:nvPr/>
              </p:nvSpPr>
              <p:spPr bwMode="auto">
                <a:xfrm>
                  <a:off x="2919" y="3333"/>
                  <a:ext cx="60" cy="51"/>
                </a:xfrm>
                <a:custGeom>
                  <a:avLst/>
                  <a:gdLst>
                    <a:gd name="T0" fmla="*/ 31 w 60"/>
                    <a:gd name="T1" fmla="*/ 50 h 51"/>
                    <a:gd name="T2" fmla="*/ 24 w 60"/>
                    <a:gd name="T3" fmla="*/ 45 h 51"/>
                    <a:gd name="T4" fmla="*/ 20 w 60"/>
                    <a:gd name="T5" fmla="*/ 45 h 51"/>
                    <a:gd name="T6" fmla="*/ 18 w 60"/>
                    <a:gd name="T7" fmla="*/ 42 h 51"/>
                    <a:gd name="T8" fmla="*/ 14 w 60"/>
                    <a:gd name="T9" fmla="*/ 39 h 51"/>
                    <a:gd name="T10" fmla="*/ 13 w 60"/>
                    <a:gd name="T11" fmla="*/ 37 h 51"/>
                    <a:gd name="T12" fmla="*/ 11 w 60"/>
                    <a:gd name="T13" fmla="*/ 35 h 51"/>
                    <a:gd name="T14" fmla="*/ 7 w 60"/>
                    <a:gd name="T15" fmla="*/ 31 h 51"/>
                    <a:gd name="T16" fmla="*/ 6 w 60"/>
                    <a:gd name="T17" fmla="*/ 26 h 51"/>
                    <a:gd name="T18" fmla="*/ 4 w 60"/>
                    <a:gd name="T19" fmla="*/ 22 h 51"/>
                    <a:gd name="T20" fmla="*/ 3 w 60"/>
                    <a:gd name="T21" fmla="*/ 18 h 51"/>
                    <a:gd name="T22" fmla="*/ 1 w 60"/>
                    <a:gd name="T23" fmla="*/ 13 h 51"/>
                    <a:gd name="T24" fmla="*/ 0 w 60"/>
                    <a:gd name="T25" fmla="*/ 4 h 51"/>
                    <a:gd name="T26" fmla="*/ 0 w 60"/>
                    <a:gd name="T27" fmla="*/ 0 h 51"/>
                    <a:gd name="T28" fmla="*/ 8 w 60"/>
                    <a:gd name="T29" fmla="*/ 1 h 51"/>
                    <a:gd name="T30" fmla="*/ 13 w 60"/>
                    <a:gd name="T31" fmla="*/ 1 h 51"/>
                    <a:gd name="T32" fmla="*/ 17 w 60"/>
                    <a:gd name="T33" fmla="*/ 1 h 51"/>
                    <a:gd name="T34" fmla="*/ 20 w 60"/>
                    <a:gd name="T35" fmla="*/ 1 h 51"/>
                    <a:gd name="T36" fmla="*/ 24 w 60"/>
                    <a:gd name="T37" fmla="*/ 2 h 51"/>
                    <a:gd name="T38" fmla="*/ 30 w 60"/>
                    <a:gd name="T39" fmla="*/ 2 h 51"/>
                    <a:gd name="T40" fmla="*/ 35 w 60"/>
                    <a:gd name="T41" fmla="*/ 4 h 51"/>
                    <a:gd name="T42" fmla="*/ 43 w 60"/>
                    <a:gd name="T43" fmla="*/ 7 h 51"/>
                    <a:gd name="T44" fmla="*/ 49 w 60"/>
                    <a:gd name="T45" fmla="*/ 12 h 51"/>
                    <a:gd name="T46" fmla="*/ 54 w 60"/>
                    <a:gd name="T47" fmla="*/ 18 h 51"/>
                    <a:gd name="T48" fmla="*/ 59 w 60"/>
                    <a:gd name="T49" fmla="*/ 26 h 51"/>
                    <a:gd name="T50" fmla="*/ 31 w 60"/>
                    <a:gd name="T51" fmla="*/ 5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51"/>
                    <a:gd name="T80" fmla="*/ 60 w 60"/>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51">
                      <a:moveTo>
                        <a:pt x="31" y="50"/>
                      </a:moveTo>
                      <a:lnTo>
                        <a:pt x="24" y="45"/>
                      </a:lnTo>
                      <a:lnTo>
                        <a:pt x="20" y="45"/>
                      </a:lnTo>
                      <a:lnTo>
                        <a:pt x="18" y="42"/>
                      </a:lnTo>
                      <a:lnTo>
                        <a:pt x="14" y="39"/>
                      </a:lnTo>
                      <a:lnTo>
                        <a:pt x="13" y="37"/>
                      </a:lnTo>
                      <a:lnTo>
                        <a:pt x="11" y="35"/>
                      </a:lnTo>
                      <a:lnTo>
                        <a:pt x="7" y="31"/>
                      </a:lnTo>
                      <a:lnTo>
                        <a:pt x="6" y="26"/>
                      </a:lnTo>
                      <a:lnTo>
                        <a:pt x="4" y="22"/>
                      </a:lnTo>
                      <a:lnTo>
                        <a:pt x="3" y="18"/>
                      </a:lnTo>
                      <a:lnTo>
                        <a:pt x="1" y="13"/>
                      </a:lnTo>
                      <a:lnTo>
                        <a:pt x="0" y="4"/>
                      </a:lnTo>
                      <a:lnTo>
                        <a:pt x="0" y="0"/>
                      </a:lnTo>
                      <a:lnTo>
                        <a:pt x="8" y="1"/>
                      </a:lnTo>
                      <a:lnTo>
                        <a:pt x="13" y="1"/>
                      </a:lnTo>
                      <a:lnTo>
                        <a:pt x="17" y="1"/>
                      </a:lnTo>
                      <a:lnTo>
                        <a:pt x="20" y="1"/>
                      </a:lnTo>
                      <a:lnTo>
                        <a:pt x="24" y="2"/>
                      </a:lnTo>
                      <a:lnTo>
                        <a:pt x="30" y="2"/>
                      </a:lnTo>
                      <a:lnTo>
                        <a:pt x="35" y="4"/>
                      </a:lnTo>
                      <a:lnTo>
                        <a:pt x="43" y="7"/>
                      </a:lnTo>
                      <a:lnTo>
                        <a:pt x="49" y="12"/>
                      </a:lnTo>
                      <a:lnTo>
                        <a:pt x="54" y="18"/>
                      </a:lnTo>
                      <a:lnTo>
                        <a:pt x="59" y="26"/>
                      </a:lnTo>
                      <a:lnTo>
                        <a:pt x="31" y="5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414" name="Freeform 555"/>
                <p:cNvSpPr>
                  <a:spLocks/>
                </p:cNvSpPr>
                <p:nvPr/>
              </p:nvSpPr>
              <p:spPr bwMode="auto">
                <a:xfrm>
                  <a:off x="2997" y="3335"/>
                  <a:ext cx="58" cy="57"/>
                </a:xfrm>
                <a:custGeom>
                  <a:avLst/>
                  <a:gdLst>
                    <a:gd name="T0" fmla="*/ 11 w 58"/>
                    <a:gd name="T1" fmla="*/ 54 h 57"/>
                    <a:gd name="T2" fmla="*/ 17 w 58"/>
                    <a:gd name="T3" fmla="*/ 56 h 57"/>
                    <a:gd name="T4" fmla="*/ 23 w 58"/>
                    <a:gd name="T5" fmla="*/ 54 h 57"/>
                    <a:gd name="T6" fmla="*/ 28 w 58"/>
                    <a:gd name="T7" fmla="*/ 51 h 57"/>
                    <a:gd name="T8" fmla="*/ 32 w 58"/>
                    <a:gd name="T9" fmla="*/ 51 h 57"/>
                    <a:gd name="T10" fmla="*/ 35 w 58"/>
                    <a:gd name="T11" fmla="*/ 51 h 57"/>
                    <a:gd name="T12" fmla="*/ 39 w 58"/>
                    <a:gd name="T13" fmla="*/ 47 h 57"/>
                    <a:gd name="T14" fmla="*/ 42 w 58"/>
                    <a:gd name="T15" fmla="*/ 44 h 57"/>
                    <a:gd name="T16" fmla="*/ 45 w 58"/>
                    <a:gd name="T17" fmla="*/ 40 h 57"/>
                    <a:gd name="T18" fmla="*/ 48 w 58"/>
                    <a:gd name="T19" fmla="*/ 37 h 57"/>
                    <a:gd name="T20" fmla="*/ 52 w 58"/>
                    <a:gd name="T21" fmla="*/ 35 h 57"/>
                    <a:gd name="T22" fmla="*/ 57 w 58"/>
                    <a:gd name="T23" fmla="*/ 29 h 57"/>
                    <a:gd name="T24" fmla="*/ 48 w 58"/>
                    <a:gd name="T25" fmla="*/ 28 h 57"/>
                    <a:gd name="T26" fmla="*/ 45 w 58"/>
                    <a:gd name="T27" fmla="*/ 26 h 57"/>
                    <a:gd name="T28" fmla="*/ 39 w 58"/>
                    <a:gd name="T29" fmla="*/ 24 h 57"/>
                    <a:gd name="T30" fmla="*/ 35 w 58"/>
                    <a:gd name="T31" fmla="*/ 25 h 57"/>
                    <a:gd name="T32" fmla="*/ 32 w 58"/>
                    <a:gd name="T33" fmla="*/ 24 h 57"/>
                    <a:gd name="T34" fmla="*/ 27 w 58"/>
                    <a:gd name="T35" fmla="*/ 25 h 57"/>
                    <a:gd name="T36" fmla="*/ 24 w 58"/>
                    <a:gd name="T37" fmla="*/ 26 h 57"/>
                    <a:gd name="T38" fmla="*/ 19 w 58"/>
                    <a:gd name="T39" fmla="*/ 26 h 57"/>
                    <a:gd name="T40" fmla="*/ 28 w 58"/>
                    <a:gd name="T41" fmla="*/ 23 h 57"/>
                    <a:gd name="T42" fmla="*/ 30 w 58"/>
                    <a:gd name="T43" fmla="*/ 21 h 57"/>
                    <a:gd name="T44" fmla="*/ 34 w 58"/>
                    <a:gd name="T45" fmla="*/ 18 h 57"/>
                    <a:gd name="T46" fmla="*/ 37 w 58"/>
                    <a:gd name="T47" fmla="*/ 16 h 57"/>
                    <a:gd name="T48" fmla="*/ 39 w 58"/>
                    <a:gd name="T49" fmla="*/ 11 h 57"/>
                    <a:gd name="T50" fmla="*/ 43 w 58"/>
                    <a:gd name="T51" fmla="*/ 7 h 57"/>
                    <a:gd name="T52" fmla="*/ 45 w 58"/>
                    <a:gd name="T53" fmla="*/ 1 h 57"/>
                    <a:gd name="T54" fmla="*/ 39 w 58"/>
                    <a:gd name="T55" fmla="*/ 1 h 57"/>
                    <a:gd name="T56" fmla="*/ 34 w 58"/>
                    <a:gd name="T57" fmla="*/ 0 h 57"/>
                    <a:gd name="T58" fmla="*/ 29 w 58"/>
                    <a:gd name="T59" fmla="*/ 1 h 57"/>
                    <a:gd name="T60" fmla="*/ 24 w 58"/>
                    <a:gd name="T61" fmla="*/ 1 h 57"/>
                    <a:gd name="T62" fmla="*/ 21 w 58"/>
                    <a:gd name="T63" fmla="*/ 1 h 57"/>
                    <a:gd name="T64" fmla="*/ 14 w 58"/>
                    <a:gd name="T65" fmla="*/ 1 h 57"/>
                    <a:gd name="T66" fmla="*/ 0 w 58"/>
                    <a:gd name="T67" fmla="*/ 2 h 57"/>
                    <a:gd name="T68" fmla="*/ 11 w 58"/>
                    <a:gd name="T69" fmla="*/ 54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57"/>
                    <a:gd name="T107" fmla="*/ 58 w 5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57">
                      <a:moveTo>
                        <a:pt x="11" y="54"/>
                      </a:moveTo>
                      <a:lnTo>
                        <a:pt x="17" y="56"/>
                      </a:lnTo>
                      <a:lnTo>
                        <a:pt x="23" y="54"/>
                      </a:lnTo>
                      <a:lnTo>
                        <a:pt x="28" y="51"/>
                      </a:lnTo>
                      <a:lnTo>
                        <a:pt x="32" y="51"/>
                      </a:lnTo>
                      <a:lnTo>
                        <a:pt x="35" y="51"/>
                      </a:lnTo>
                      <a:lnTo>
                        <a:pt x="39" y="47"/>
                      </a:lnTo>
                      <a:lnTo>
                        <a:pt x="42" y="44"/>
                      </a:lnTo>
                      <a:lnTo>
                        <a:pt x="45" y="40"/>
                      </a:lnTo>
                      <a:lnTo>
                        <a:pt x="48" y="37"/>
                      </a:lnTo>
                      <a:lnTo>
                        <a:pt x="52" y="35"/>
                      </a:lnTo>
                      <a:lnTo>
                        <a:pt x="57" y="29"/>
                      </a:lnTo>
                      <a:lnTo>
                        <a:pt x="48" y="28"/>
                      </a:lnTo>
                      <a:lnTo>
                        <a:pt x="45" y="26"/>
                      </a:lnTo>
                      <a:lnTo>
                        <a:pt x="39" y="24"/>
                      </a:lnTo>
                      <a:lnTo>
                        <a:pt x="35" y="25"/>
                      </a:lnTo>
                      <a:lnTo>
                        <a:pt x="32" y="24"/>
                      </a:lnTo>
                      <a:lnTo>
                        <a:pt x="27" y="25"/>
                      </a:lnTo>
                      <a:lnTo>
                        <a:pt x="24" y="26"/>
                      </a:lnTo>
                      <a:lnTo>
                        <a:pt x="19" y="26"/>
                      </a:lnTo>
                      <a:lnTo>
                        <a:pt x="28" y="23"/>
                      </a:lnTo>
                      <a:lnTo>
                        <a:pt x="30" y="21"/>
                      </a:lnTo>
                      <a:lnTo>
                        <a:pt x="34" y="18"/>
                      </a:lnTo>
                      <a:lnTo>
                        <a:pt x="37" y="16"/>
                      </a:lnTo>
                      <a:lnTo>
                        <a:pt x="39" y="11"/>
                      </a:lnTo>
                      <a:lnTo>
                        <a:pt x="43" y="7"/>
                      </a:lnTo>
                      <a:lnTo>
                        <a:pt x="45" y="1"/>
                      </a:lnTo>
                      <a:lnTo>
                        <a:pt x="39" y="1"/>
                      </a:lnTo>
                      <a:lnTo>
                        <a:pt x="34" y="0"/>
                      </a:lnTo>
                      <a:lnTo>
                        <a:pt x="29" y="1"/>
                      </a:lnTo>
                      <a:lnTo>
                        <a:pt x="24" y="1"/>
                      </a:lnTo>
                      <a:lnTo>
                        <a:pt x="21" y="1"/>
                      </a:lnTo>
                      <a:lnTo>
                        <a:pt x="14" y="1"/>
                      </a:lnTo>
                      <a:lnTo>
                        <a:pt x="0" y="2"/>
                      </a:lnTo>
                      <a:lnTo>
                        <a:pt x="11" y="5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401" name="Group 556"/>
              <p:cNvGrpSpPr>
                <a:grpSpLocks/>
              </p:cNvGrpSpPr>
              <p:nvPr/>
            </p:nvGrpSpPr>
            <p:grpSpPr bwMode="auto">
              <a:xfrm>
                <a:off x="2936" y="3306"/>
                <a:ext cx="85" cy="95"/>
                <a:chOff x="2936" y="3306"/>
                <a:chExt cx="85" cy="95"/>
              </a:xfrm>
            </p:grpSpPr>
            <p:sp>
              <p:nvSpPr>
                <p:cNvPr id="7407" name="Oval 557"/>
                <p:cNvSpPr>
                  <a:spLocks noChangeArrowheads="1"/>
                </p:cNvSpPr>
                <p:nvPr/>
              </p:nvSpPr>
              <p:spPr bwMode="auto">
                <a:xfrm rot="-6060000">
                  <a:off x="2955" y="3308"/>
                  <a:ext cx="63" cy="59"/>
                </a:xfrm>
                <a:prstGeom prst="ellipse">
                  <a:avLst/>
                </a:prstGeom>
                <a:solidFill>
                  <a:srgbClr val="000000"/>
                </a:solidFill>
                <a:ln w="9525">
                  <a:noFill/>
                  <a:round/>
                  <a:headEnd/>
                  <a:tailEnd/>
                </a:ln>
              </p:spPr>
              <p:txBody>
                <a:bodyPr wrap="none" anchor="ctr"/>
                <a:lstStyle/>
                <a:p>
                  <a:endParaRPr lang="en-US"/>
                </a:p>
              </p:txBody>
            </p:sp>
            <p:sp>
              <p:nvSpPr>
                <p:cNvPr id="7408" name="Oval 558"/>
                <p:cNvSpPr>
                  <a:spLocks noChangeArrowheads="1"/>
                </p:cNvSpPr>
                <p:nvPr/>
              </p:nvSpPr>
              <p:spPr bwMode="auto">
                <a:xfrm rot="-6060000">
                  <a:off x="2934" y="3335"/>
                  <a:ext cx="56" cy="52"/>
                </a:xfrm>
                <a:prstGeom prst="ellipse">
                  <a:avLst/>
                </a:prstGeom>
                <a:solidFill>
                  <a:srgbClr val="000000"/>
                </a:solidFill>
                <a:ln w="9525">
                  <a:noFill/>
                  <a:round/>
                  <a:headEnd/>
                  <a:tailEnd/>
                </a:ln>
              </p:spPr>
              <p:txBody>
                <a:bodyPr wrap="none" anchor="ctr"/>
                <a:lstStyle/>
                <a:p>
                  <a:endParaRPr lang="en-US"/>
                </a:p>
              </p:txBody>
            </p:sp>
            <p:sp>
              <p:nvSpPr>
                <p:cNvPr id="7409" name="Oval 559"/>
                <p:cNvSpPr>
                  <a:spLocks noChangeArrowheads="1"/>
                </p:cNvSpPr>
                <p:nvPr/>
              </p:nvSpPr>
              <p:spPr bwMode="auto">
                <a:xfrm rot="-6060000">
                  <a:off x="2972" y="3351"/>
                  <a:ext cx="52" cy="47"/>
                </a:xfrm>
                <a:prstGeom prst="ellipse">
                  <a:avLst/>
                </a:prstGeom>
                <a:solidFill>
                  <a:srgbClr val="000000"/>
                </a:solidFill>
                <a:ln w="9525">
                  <a:noFill/>
                  <a:round/>
                  <a:headEnd/>
                  <a:tailEnd/>
                </a:ln>
              </p:spPr>
              <p:txBody>
                <a:bodyPr wrap="none" anchor="ctr"/>
                <a:lstStyle/>
                <a:p>
                  <a:endParaRPr lang="en-US"/>
                </a:p>
              </p:txBody>
            </p:sp>
            <p:sp>
              <p:nvSpPr>
                <p:cNvPr id="7410" name="Oval 560"/>
                <p:cNvSpPr>
                  <a:spLocks noChangeArrowheads="1"/>
                </p:cNvSpPr>
                <p:nvPr/>
              </p:nvSpPr>
              <p:spPr bwMode="auto">
                <a:xfrm rot="-6060000">
                  <a:off x="2939" y="3339"/>
                  <a:ext cx="47" cy="44"/>
                </a:xfrm>
                <a:prstGeom prst="ellipse">
                  <a:avLst/>
                </a:prstGeom>
                <a:solidFill>
                  <a:srgbClr val="FFFFFF"/>
                </a:solidFill>
                <a:ln w="9525">
                  <a:noFill/>
                  <a:round/>
                  <a:headEnd/>
                  <a:tailEnd/>
                </a:ln>
              </p:spPr>
              <p:txBody>
                <a:bodyPr wrap="none" anchor="ctr"/>
                <a:lstStyle/>
                <a:p>
                  <a:endParaRPr lang="en-US"/>
                </a:p>
              </p:txBody>
            </p:sp>
            <p:sp>
              <p:nvSpPr>
                <p:cNvPr id="7411" name="Oval 561"/>
                <p:cNvSpPr>
                  <a:spLocks noChangeArrowheads="1"/>
                </p:cNvSpPr>
                <p:nvPr/>
              </p:nvSpPr>
              <p:spPr bwMode="auto">
                <a:xfrm rot="-6060000">
                  <a:off x="2974" y="3352"/>
                  <a:ext cx="44" cy="41"/>
                </a:xfrm>
                <a:prstGeom prst="ellipse">
                  <a:avLst/>
                </a:prstGeom>
                <a:solidFill>
                  <a:srgbClr val="FFFFFF"/>
                </a:solidFill>
                <a:ln w="9525">
                  <a:noFill/>
                  <a:round/>
                  <a:headEnd/>
                  <a:tailEnd/>
                </a:ln>
              </p:spPr>
              <p:txBody>
                <a:bodyPr wrap="none" anchor="ctr"/>
                <a:lstStyle/>
                <a:p>
                  <a:endParaRPr lang="en-US"/>
                </a:p>
              </p:txBody>
            </p:sp>
            <p:sp>
              <p:nvSpPr>
                <p:cNvPr id="7412" name="Oval 562"/>
                <p:cNvSpPr>
                  <a:spLocks noChangeArrowheads="1"/>
                </p:cNvSpPr>
                <p:nvPr/>
              </p:nvSpPr>
              <p:spPr bwMode="auto">
                <a:xfrm rot="-6060000">
                  <a:off x="2961" y="3313"/>
                  <a:ext cx="53" cy="50"/>
                </a:xfrm>
                <a:prstGeom prst="ellipse">
                  <a:avLst/>
                </a:prstGeom>
                <a:solidFill>
                  <a:srgbClr val="FFFFFF"/>
                </a:solidFill>
                <a:ln w="9525">
                  <a:noFill/>
                  <a:round/>
                  <a:headEnd/>
                  <a:tailEnd/>
                </a:ln>
              </p:spPr>
              <p:txBody>
                <a:bodyPr wrap="none" anchor="ctr"/>
                <a:lstStyle/>
                <a:p>
                  <a:endParaRPr lang="en-US"/>
                </a:p>
              </p:txBody>
            </p:sp>
          </p:grpSp>
          <p:grpSp>
            <p:nvGrpSpPr>
              <p:cNvPr id="7402" name="Group 563"/>
              <p:cNvGrpSpPr>
                <a:grpSpLocks/>
              </p:cNvGrpSpPr>
              <p:nvPr/>
            </p:nvGrpSpPr>
            <p:grpSpPr bwMode="auto">
              <a:xfrm>
                <a:off x="2929" y="3370"/>
                <a:ext cx="66" cy="59"/>
                <a:chOff x="2929" y="3370"/>
                <a:chExt cx="66" cy="59"/>
              </a:xfrm>
            </p:grpSpPr>
            <p:sp>
              <p:nvSpPr>
                <p:cNvPr id="7403" name="Freeform 564"/>
                <p:cNvSpPr>
                  <a:spLocks/>
                </p:cNvSpPr>
                <p:nvPr/>
              </p:nvSpPr>
              <p:spPr bwMode="auto">
                <a:xfrm>
                  <a:off x="2929" y="3399"/>
                  <a:ext cx="66" cy="30"/>
                </a:xfrm>
                <a:custGeom>
                  <a:avLst/>
                  <a:gdLst>
                    <a:gd name="T0" fmla="*/ 65 w 66"/>
                    <a:gd name="T1" fmla="*/ 29 h 30"/>
                    <a:gd name="T2" fmla="*/ 0 w 66"/>
                    <a:gd name="T3" fmla="*/ 4 h 30"/>
                    <a:gd name="T4" fmla="*/ 2 w 66"/>
                    <a:gd name="T5" fmla="*/ 0 h 30"/>
                    <a:gd name="T6" fmla="*/ 30 w 66"/>
                    <a:gd name="T7" fmla="*/ 13 h 30"/>
                    <a:gd name="T8" fmla="*/ 36 w 66"/>
                    <a:gd name="T9" fmla="*/ 1 h 30"/>
                    <a:gd name="T10" fmla="*/ 39 w 66"/>
                    <a:gd name="T11" fmla="*/ 2 h 30"/>
                    <a:gd name="T12" fmla="*/ 34 w 66"/>
                    <a:gd name="T13" fmla="*/ 15 h 30"/>
                    <a:gd name="T14" fmla="*/ 65 w 66"/>
                    <a:gd name="T15" fmla="*/ 29 h 30"/>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30"/>
                    <a:gd name="T26" fmla="*/ 66 w 66"/>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30">
                      <a:moveTo>
                        <a:pt x="65" y="29"/>
                      </a:moveTo>
                      <a:lnTo>
                        <a:pt x="0" y="4"/>
                      </a:lnTo>
                      <a:lnTo>
                        <a:pt x="2" y="0"/>
                      </a:lnTo>
                      <a:lnTo>
                        <a:pt x="30" y="13"/>
                      </a:lnTo>
                      <a:lnTo>
                        <a:pt x="36" y="1"/>
                      </a:lnTo>
                      <a:lnTo>
                        <a:pt x="39" y="2"/>
                      </a:lnTo>
                      <a:lnTo>
                        <a:pt x="34" y="15"/>
                      </a:lnTo>
                      <a:lnTo>
                        <a:pt x="65" y="29"/>
                      </a:lnTo>
                    </a:path>
                  </a:pathLst>
                </a:custGeom>
                <a:solidFill>
                  <a:srgbClr val="008000"/>
                </a:solidFill>
                <a:ln w="9525" cap="rnd">
                  <a:noFill/>
                  <a:round/>
                  <a:headEnd/>
                  <a:tailEnd/>
                </a:ln>
              </p:spPr>
              <p:txBody>
                <a:bodyPr/>
                <a:lstStyle/>
                <a:p>
                  <a:endParaRPr lang="en-US"/>
                </a:p>
              </p:txBody>
            </p:sp>
            <p:grpSp>
              <p:nvGrpSpPr>
                <p:cNvPr id="7404" name="Group 565"/>
                <p:cNvGrpSpPr>
                  <a:grpSpLocks/>
                </p:cNvGrpSpPr>
                <p:nvPr/>
              </p:nvGrpSpPr>
              <p:grpSpPr bwMode="auto">
                <a:xfrm>
                  <a:off x="2958" y="3370"/>
                  <a:ext cx="32" cy="33"/>
                  <a:chOff x="2958" y="3370"/>
                  <a:chExt cx="32" cy="33"/>
                </a:xfrm>
              </p:grpSpPr>
              <p:sp>
                <p:nvSpPr>
                  <p:cNvPr id="7405" name="Arc 566"/>
                  <p:cNvSpPr>
                    <a:spLocks/>
                  </p:cNvSpPr>
                  <p:nvPr/>
                </p:nvSpPr>
                <p:spPr bwMode="auto">
                  <a:xfrm rot="-6060000">
                    <a:off x="2962" y="3375"/>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406" name="Arc 567"/>
                  <p:cNvSpPr>
                    <a:spLocks/>
                  </p:cNvSpPr>
                  <p:nvPr/>
                </p:nvSpPr>
                <p:spPr bwMode="auto">
                  <a:xfrm rot="-6060000">
                    <a:off x="2959" y="3372"/>
                    <a:ext cx="30" cy="32"/>
                  </a:xfrm>
                  <a:custGeom>
                    <a:avLst/>
                    <a:gdLst>
                      <a:gd name="T0" fmla="*/ 0 w 39179"/>
                      <a:gd name="T1" fmla="*/ 0 h 43155"/>
                      <a:gd name="T2" fmla="*/ 0 w 39179"/>
                      <a:gd name="T3" fmla="*/ 0 h 43155"/>
                      <a:gd name="T4" fmla="*/ 0 w 39179"/>
                      <a:gd name="T5" fmla="*/ 0 h 43155"/>
                      <a:gd name="T6" fmla="*/ 0 60000 65536"/>
                      <a:gd name="T7" fmla="*/ 0 60000 65536"/>
                      <a:gd name="T8" fmla="*/ 0 60000 65536"/>
                      <a:gd name="T9" fmla="*/ 0 w 39179"/>
                      <a:gd name="T10" fmla="*/ 0 h 43155"/>
                      <a:gd name="T11" fmla="*/ 39179 w 39179"/>
                      <a:gd name="T12" fmla="*/ 43155 h 43155"/>
                    </a:gdLst>
                    <a:ahLst/>
                    <a:cxnLst>
                      <a:cxn ang="T6">
                        <a:pos x="T0" y="T1"/>
                      </a:cxn>
                      <a:cxn ang="T7">
                        <a:pos x="T2" y="T3"/>
                      </a:cxn>
                      <a:cxn ang="T8">
                        <a:pos x="T4" y="T5"/>
                      </a:cxn>
                    </a:cxnLst>
                    <a:rect l="T9" t="T10" r="T11" b="T12"/>
                    <a:pathLst>
                      <a:path w="39179" h="43155" fill="none" extrusionOk="0">
                        <a:moveTo>
                          <a:pt x="20206" y="43155"/>
                        </a:moveTo>
                        <a:cubicBezTo>
                          <a:pt x="8842" y="42420"/>
                          <a:pt x="0" y="32988"/>
                          <a:pt x="0" y="21600"/>
                        </a:cubicBezTo>
                        <a:cubicBezTo>
                          <a:pt x="0" y="9670"/>
                          <a:pt x="9670" y="0"/>
                          <a:pt x="21600" y="0"/>
                        </a:cubicBezTo>
                        <a:cubicBezTo>
                          <a:pt x="28577" y="-1"/>
                          <a:pt x="35124" y="3370"/>
                          <a:pt x="39179" y="9048"/>
                        </a:cubicBezTo>
                      </a:path>
                      <a:path w="39179" h="43155" stroke="0" extrusionOk="0">
                        <a:moveTo>
                          <a:pt x="20206" y="43155"/>
                        </a:moveTo>
                        <a:cubicBezTo>
                          <a:pt x="8842" y="42420"/>
                          <a:pt x="0" y="32988"/>
                          <a:pt x="0" y="21600"/>
                        </a:cubicBezTo>
                        <a:cubicBezTo>
                          <a:pt x="0" y="9670"/>
                          <a:pt x="9670" y="0"/>
                          <a:pt x="21600" y="0"/>
                        </a:cubicBezTo>
                        <a:cubicBezTo>
                          <a:pt x="28577" y="-1"/>
                          <a:pt x="35124" y="3370"/>
                          <a:pt x="39179" y="9048"/>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6" name="Group 568"/>
            <p:cNvGrpSpPr>
              <a:grpSpLocks/>
            </p:cNvGrpSpPr>
            <p:nvPr/>
          </p:nvGrpSpPr>
          <p:grpSpPr bwMode="auto">
            <a:xfrm>
              <a:off x="2569" y="3307"/>
              <a:ext cx="136" cy="122"/>
              <a:chOff x="2569" y="3307"/>
              <a:chExt cx="136" cy="122"/>
            </a:xfrm>
          </p:grpSpPr>
          <p:grpSp>
            <p:nvGrpSpPr>
              <p:cNvPr id="7385" name="Group 569"/>
              <p:cNvGrpSpPr>
                <a:grpSpLocks/>
              </p:cNvGrpSpPr>
              <p:nvPr/>
            </p:nvGrpSpPr>
            <p:grpSpPr bwMode="auto">
              <a:xfrm>
                <a:off x="2569" y="3333"/>
                <a:ext cx="136" cy="59"/>
                <a:chOff x="2569" y="3333"/>
                <a:chExt cx="136" cy="59"/>
              </a:xfrm>
            </p:grpSpPr>
            <p:sp>
              <p:nvSpPr>
                <p:cNvPr id="7398" name="Freeform 570"/>
                <p:cNvSpPr>
                  <a:spLocks/>
                </p:cNvSpPr>
                <p:nvPr/>
              </p:nvSpPr>
              <p:spPr bwMode="auto">
                <a:xfrm>
                  <a:off x="2569" y="3333"/>
                  <a:ext cx="62" cy="51"/>
                </a:xfrm>
                <a:custGeom>
                  <a:avLst/>
                  <a:gdLst>
                    <a:gd name="T0" fmla="*/ 33 w 62"/>
                    <a:gd name="T1" fmla="*/ 50 h 51"/>
                    <a:gd name="T2" fmla="*/ 25 w 62"/>
                    <a:gd name="T3" fmla="*/ 45 h 51"/>
                    <a:gd name="T4" fmla="*/ 21 w 62"/>
                    <a:gd name="T5" fmla="*/ 45 h 51"/>
                    <a:gd name="T6" fmla="*/ 19 w 62"/>
                    <a:gd name="T7" fmla="*/ 42 h 51"/>
                    <a:gd name="T8" fmla="*/ 15 w 62"/>
                    <a:gd name="T9" fmla="*/ 39 h 51"/>
                    <a:gd name="T10" fmla="*/ 13 w 62"/>
                    <a:gd name="T11" fmla="*/ 37 h 51"/>
                    <a:gd name="T12" fmla="*/ 11 w 62"/>
                    <a:gd name="T13" fmla="*/ 35 h 51"/>
                    <a:gd name="T14" fmla="*/ 7 w 62"/>
                    <a:gd name="T15" fmla="*/ 31 h 51"/>
                    <a:gd name="T16" fmla="*/ 6 w 62"/>
                    <a:gd name="T17" fmla="*/ 26 h 51"/>
                    <a:gd name="T18" fmla="*/ 5 w 62"/>
                    <a:gd name="T19" fmla="*/ 22 h 51"/>
                    <a:gd name="T20" fmla="*/ 3 w 62"/>
                    <a:gd name="T21" fmla="*/ 18 h 51"/>
                    <a:gd name="T22" fmla="*/ 1 w 62"/>
                    <a:gd name="T23" fmla="*/ 13 h 51"/>
                    <a:gd name="T24" fmla="*/ 0 w 62"/>
                    <a:gd name="T25" fmla="*/ 4 h 51"/>
                    <a:gd name="T26" fmla="*/ 0 w 62"/>
                    <a:gd name="T27" fmla="*/ 0 h 51"/>
                    <a:gd name="T28" fmla="*/ 8 w 62"/>
                    <a:gd name="T29" fmla="*/ 1 h 51"/>
                    <a:gd name="T30" fmla="*/ 13 w 62"/>
                    <a:gd name="T31" fmla="*/ 1 h 51"/>
                    <a:gd name="T32" fmla="*/ 17 w 62"/>
                    <a:gd name="T33" fmla="*/ 1 h 51"/>
                    <a:gd name="T34" fmla="*/ 21 w 62"/>
                    <a:gd name="T35" fmla="*/ 1 h 51"/>
                    <a:gd name="T36" fmla="*/ 25 w 62"/>
                    <a:gd name="T37" fmla="*/ 2 h 51"/>
                    <a:gd name="T38" fmla="*/ 31 w 62"/>
                    <a:gd name="T39" fmla="*/ 2 h 51"/>
                    <a:gd name="T40" fmla="*/ 36 w 62"/>
                    <a:gd name="T41" fmla="*/ 4 h 51"/>
                    <a:gd name="T42" fmla="*/ 44 w 62"/>
                    <a:gd name="T43" fmla="*/ 7 h 51"/>
                    <a:gd name="T44" fmla="*/ 50 w 62"/>
                    <a:gd name="T45" fmla="*/ 12 h 51"/>
                    <a:gd name="T46" fmla="*/ 55 w 62"/>
                    <a:gd name="T47" fmla="*/ 18 h 51"/>
                    <a:gd name="T48" fmla="*/ 61 w 62"/>
                    <a:gd name="T49" fmla="*/ 26 h 51"/>
                    <a:gd name="T50" fmla="*/ 33 w 62"/>
                    <a:gd name="T51" fmla="*/ 5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51"/>
                    <a:gd name="T80" fmla="*/ 62 w 62"/>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51">
                      <a:moveTo>
                        <a:pt x="33" y="50"/>
                      </a:moveTo>
                      <a:lnTo>
                        <a:pt x="25" y="45"/>
                      </a:lnTo>
                      <a:lnTo>
                        <a:pt x="21" y="45"/>
                      </a:lnTo>
                      <a:lnTo>
                        <a:pt x="19" y="42"/>
                      </a:lnTo>
                      <a:lnTo>
                        <a:pt x="15" y="39"/>
                      </a:lnTo>
                      <a:lnTo>
                        <a:pt x="13" y="37"/>
                      </a:lnTo>
                      <a:lnTo>
                        <a:pt x="11" y="35"/>
                      </a:lnTo>
                      <a:lnTo>
                        <a:pt x="7" y="31"/>
                      </a:lnTo>
                      <a:lnTo>
                        <a:pt x="6" y="26"/>
                      </a:lnTo>
                      <a:lnTo>
                        <a:pt x="5" y="22"/>
                      </a:lnTo>
                      <a:lnTo>
                        <a:pt x="3" y="18"/>
                      </a:lnTo>
                      <a:lnTo>
                        <a:pt x="1" y="13"/>
                      </a:lnTo>
                      <a:lnTo>
                        <a:pt x="0" y="4"/>
                      </a:lnTo>
                      <a:lnTo>
                        <a:pt x="0" y="0"/>
                      </a:lnTo>
                      <a:lnTo>
                        <a:pt x="8" y="1"/>
                      </a:lnTo>
                      <a:lnTo>
                        <a:pt x="13" y="1"/>
                      </a:lnTo>
                      <a:lnTo>
                        <a:pt x="17" y="1"/>
                      </a:lnTo>
                      <a:lnTo>
                        <a:pt x="21" y="1"/>
                      </a:lnTo>
                      <a:lnTo>
                        <a:pt x="25" y="2"/>
                      </a:lnTo>
                      <a:lnTo>
                        <a:pt x="31" y="2"/>
                      </a:lnTo>
                      <a:lnTo>
                        <a:pt x="36" y="4"/>
                      </a:lnTo>
                      <a:lnTo>
                        <a:pt x="44" y="7"/>
                      </a:lnTo>
                      <a:lnTo>
                        <a:pt x="50" y="12"/>
                      </a:lnTo>
                      <a:lnTo>
                        <a:pt x="55" y="18"/>
                      </a:lnTo>
                      <a:lnTo>
                        <a:pt x="61" y="26"/>
                      </a:lnTo>
                      <a:lnTo>
                        <a:pt x="33" y="5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99" name="Freeform 571"/>
                <p:cNvSpPr>
                  <a:spLocks/>
                </p:cNvSpPr>
                <p:nvPr/>
              </p:nvSpPr>
              <p:spPr bwMode="auto">
                <a:xfrm>
                  <a:off x="2647" y="3335"/>
                  <a:ext cx="58" cy="57"/>
                </a:xfrm>
                <a:custGeom>
                  <a:avLst/>
                  <a:gdLst>
                    <a:gd name="T0" fmla="*/ 11 w 58"/>
                    <a:gd name="T1" fmla="*/ 54 h 57"/>
                    <a:gd name="T2" fmla="*/ 17 w 58"/>
                    <a:gd name="T3" fmla="*/ 56 h 57"/>
                    <a:gd name="T4" fmla="*/ 23 w 58"/>
                    <a:gd name="T5" fmla="*/ 54 h 57"/>
                    <a:gd name="T6" fmla="*/ 28 w 58"/>
                    <a:gd name="T7" fmla="*/ 51 h 57"/>
                    <a:gd name="T8" fmla="*/ 32 w 58"/>
                    <a:gd name="T9" fmla="*/ 51 h 57"/>
                    <a:gd name="T10" fmla="*/ 35 w 58"/>
                    <a:gd name="T11" fmla="*/ 51 h 57"/>
                    <a:gd name="T12" fmla="*/ 39 w 58"/>
                    <a:gd name="T13" fmla="*/ 47 h 57"/>
                    <a:gd name="T14" fmla="*/ 42 w 58"/>
                    <a:gd name="T15" fmla="*/ 44 h 57"/>
                    <a:gd name="T16" fmla="*/ 45 w 58"/>
                    <a:gd name="T17" fmla="*/ 40 h 57"/>
                    <a:gd name="T18" fmla="*/ 48 w 58"/>
                    <a:gd name="T19" fmla="*/ 37 h 57"/>
                    <a:gd name="T20" fmla="*/ 52 w 58"/>
                    <a:gd name="T21" fmla="*/ 35 h 57"/>
                    <a:gd name="T22" fmla="*/ 57 w 58"/>
                    <a:gd name="T23" fmla="*/ 29 h 57"/>
                    <a:gd name="T24" fmla="*/ 48 w 58"/>
                    <a:gd name="T25" fmla="*/ 28 h 57"/>
                    <a:gd name="T26" fmla="*/ 45 w 58"/>
                    <a:gd name="T27" fmla="*/ 26 h 57"/>
                    <a:gd name="T28" fmla="*/ 39 w 58"/>
                    <a:gd name="T29" fmla="*/ 24 h 57"/>
                    <a:gd name="T30" fmla="*/ 35 w 58"/>
                    <a:gd name="T31" fmla="*/ 25 h 57"/>
                    <a:gd name="T32" fmla="*/ 32 w 58"/>
                    <a:gd name="T33" fmla="*/ 24 h 57"/>
                    <a:gd name="T34" fmla="*/ 27 w 58"/>
                    <a:gd name="T35" fmla="*/ 25 h 57"/>
                    <a:gd name="T36" fmla="*/ 24 w 58"/>
                    <a:gd name="T37" fmla="*/ 26 h 57"/>
                    <a:gd name="T38" fmla="*/ 19 w 58"/>
                    <a:gd name="T39" fmla="*/ 26 h 57"/>
                    <a:gd name="T40" fmla="*/ 28 w 58"/>
                    <a:gd name="T41" fmla="*/ 23 h 57"/>
                    <a:gd name="T42" fmla="*/ 30 w 58"/>
                    <a:gd name="T43" fmla="*/ 21 h 57"/>
                    <a:gd name="T44" fmla="*/ 34 w 58"/>
                    <a:gd name="T45" fmla="*/ 18 h 57"/>
                    <a:gd name="T46" fmla="*/ 37 w 58"/>
                    <a:gd name="T47" fmla="*/ 16 h 57"/>
                    <a:gd name="T48" fmla="*/ 39 w 58"/>
                    <a:gd name="T49" fmla="*/ 11 h 57"/>
                    <a:gd name="T50" fmla="*/ 43 w 58"/>
                    <a:gd name="T51" fmla="*/ 7 h 57"/>
                    <a:gd name="T52" fmla="*/ 45 w 58"/>
                    <a:gd name="T53" fmla="*/ 1 h 57"/>
                    <a:gd name="T54" fmla="*/ 39 w 58"/>
                    <a:gd name="T55" fmla="*/ 1 h 57"/>
                    <a:gd name="T56" fmla="*/ 34 w 58"/>
                    <a:gd name="T57" fmla="*/ 0 h 57"/>
                    <a:gd name="T58" fmla="*/ 29 w 58"/>
                    <a:gd name="T59" fmla="*/ 1 h 57"/>
                    <a:gd name="T60" fmla="*/ 24 w 58"/>
                    <a:gd name="T61" fmla="*/ 1 h 57"/>
                    <a:gd name="T62" fmla="*/ 21 w 58"/>
                    <a:gd name="T63" fmla="*/ 1 h 57"/>
                    <a:gd name="T64" fmla="*/ 14 w 58"/>
                    <a:gd name="T65" fmla="*/ 1 h 57"/>
                    <a:gd name="T66" fmla="*/ 0 w 58"/>
                    <a:gd name="T67" fmla="*/ 2 h 57"/>
                    <a:gd name="T68" fmla="*/ 11 w 58"/>
                    <a:gd name="T69" fmla="*/ 54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57"/>
                    <a:gd name="T107" fmla="*/ 58 w 5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57">
                      <a:moveTo>
                        <a:pt x="11" y="54"/>
                      </a:moveTo>
                      <a:lnTo>
                        <a:pt x="17" y="56"/>
                      </a:lnTo>
                      <a:lnTo>
                        <a:pt x="23" y="54"/>
                      </a:lnTo>
                      <a:lnTo>
                        <a:pt x="28" y="51"/>
                      </a:lnTo>
                      <a:lnTo>
                        <a:pt x="32" y="51"/>
                      </a:lnTo>
                      <a:lnTo>
                        <a:pt x="35" y="51"/>
                      </a:lnTo>
                      <a:lnTo>
                        <a:pt x="39" y="47"/>
                      </a:lnTo>
                      <a:lnTo>
                        <a:pt x="42" y="44"/>
                      </a:lnTo>
                      <a:lnTo>
                        <a:pt x="45" y="40"/>
                      </a:lnTo>
                      <a:lnTo>
                        <a:pt x="48" y="37"/>
                      </a:lnTo>
                      <a:lnTo>
                        <a:pt x="52" y="35"/>
                      </a:lnTo>
                      <a:lnTo>
                        <a:pt x="57" y="29"/>
                      </a:lnTo>
                      <a:lnTo>
                        <a:pt x="48" y="28"/>
                      </a:lnTo>
                      <a:lnTo>
                        <a:pt x="45" y="26"/>
                      </a:lnTo>
                      <a:lnTo>
                        <a:pt x="39" y="24"/>
                      </a:lnTo>
                      <a:lnTo>
                        <a:pt x="35" y="25"/>
                      </a:lnTo>
                      <a:lnTo>
                        <a:pt x="32" y="24"/>
                      </a:lnTo>
                      <a:lnTo>
                        <a:pt x="27" y="25"/>
                      </a:lnTo>
                      <a:lnTo>
                        <a:pt x="24" y="26"/>
                      </a:lnTo>
                      <a:lnTo>
                        <a:pt x="19" y="26"/>
                      </a:lnTo>
                      <a:lnTo>
                        <a:pt x="28" y="23"/>
                      </a:lnTo>
                      <a:lnTo>
                        <a:pt x="30" y="21"/>
                      </a:lnTo>
                      <a:lnTo>
                        <a:pt x="34" y="18"/>
                      </a:lnTo>
                      <a:lnTo>
                        <a:pt x="37" y="16"/>
                      </a:lnTo>
                      <a:lnTo>
                        <a:pt x="39" y="11"/>
                      </a:lnTo>
                      <a:lnTo>
                        <a:pt x="43" y="7"/>
                      </a:lnTo>
                      <a:lnTo>
                        <a:pt x="45" y="1"/>
                      </a:lnTo>
                      <a:lnTo>
                        <a:pt x="39" y="1"/>
                      </a:lnTo>
                      <a:lnTo>
                        <a:pt x="34" y="0"/>
                      </a:lnTo>
                      <a:lnTo>
                        <a:pt x="29" y="1"/>
                      </a:lnTo>
                      <a:lnTo>
                        <a:pt x="24" y="1"/>
                      </a:lnTo>
                      <a:lnTo>
                        <a:pt x="21" y="1"/>
                      </a:lnTo>
                      <a:lnTo>
                        <a:pt x="14" y="1"/>
                      </a:lnTo>
                      <a:lnTo>
                        <a:pt x="0" y="2"/>
                      </a:lnTo>
                      <a:lnTo>
                        <a:pt x="11" y="5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386" name="Group 572"/>
              <p:cNvGrpSpPr>
                <a:grpSpLocks/>
              </p:cNvGrpSpPr>
              <p:nvPr/>
            </p:nvGrpSpPr>
            <p:grpSpPr bwMode="auto">
              <a:xfrm>
                <a:off x="2589" y="3307"/>
                <a:ext cx="83" cy="94"/>
                <a:chOff x="2589" y="3307"/>
                <a:chExt cx="83" cy="94"/>
              </a:xfrm>
            </p:grpSpPr>
            <p:sp>
              <p:nvSpPr>
                <p:cNvPr id="7392" name="Oval 573"/>
                <p:cNvSpPr>
                  <a:spLocks noChangeArrowheads="1"/>
                </p:cNvSpPr>
                <p:nvPr/>
              </p:nvSpPr>
              <p:spPr bwMode="auto">
                <a:xfrm rot="-6060000">
                  <a:off x="2608" y="3308"/>
                  <a:ext cx="61" cy="59"/>
                </a:xfrm>
                <a:prstGeom prst="ellipse">
                  <a:avLst/>
                </a:prstGeom>
                <a:solidFill>
                  <a:srgbClr val="000000"/>
                </a:solidFill>
                <a:ln w="9525">
                  <a:noFill/>
                  <a:round/>
                  <a:headEnd/>
                  <a:tailEnd/>
                </a:ln>
              </p:spPr>
              <p:txBody>
                <a:bodyPr wrap="none" anchor="ctr"/>
                <a:lstStyle/>
                <a:p>
                  <a:endParaRPr lang="en-US"/>
                </a:p>
              </p:txBody>
            </p:sp>
            <p:sp>
              <p:nvSpPr>
                <p:cNvPr id="7393" name="Oval 574"/>
                <p:cNvSpPr>
                  <a:spLocks noChangeArrowheads="1"/>
                </p:cNvSpPr>
                <p:nvPr/>
              </p:nvSpPr>
              <p:spPr bwMode="auto">
                <a:xfrm rot="-6060000">
                  <a:off x="2587" y="3335"/>
                  <a:ext cx="55" cy="52"/>
                </a:xfrm>
                <a:prstGeom prst="ellipse">
                  <a:avLst/>
                </a:prstGeom>
                <a:solidFill>
                  <a:srgbClr val="000000"/>
                </a:solidFill>
                <a:ln w="9525">
                  <a:noFill/>
                  <a:round/>
                  <a:headEnd/>
                  <a:tailEnd/>
                </a:ln>
              </p:spPr>
              <p:txBody>
                <a:bodyPr wrap="none" anchor="ctr"/>
                <a:lstStyle/>
                <a:p>
                  <a:endParaRPr lang="en-US"/>
                </a:p>
              </p:txBody>
            </p:sp>
            <p:sp>
              <p:nvSpPr>
                <p:cNvPr id="7394" name="Oval 575"/>
                <p:cNvSpPr>
                  <a:spLocks noChangeArrowheads="1"/>
                </p:cNvSpPr>
                <p:nvPr/>
              </p:nvSpPr>
              <p:spPr bwMode="auto">
                <a:xfrm rot="-6060000">
                  <a:off x="2622" y="3351"/>
                  <a:ext cx="53" cy="47"/>
                </a:xfrm>
                <a:prstGeom prst="ellipse">
                  <a:avLst/>
                </a:prstGeom>
                <a:solidFill>
                  <a:srgbClr val="000000"/>
                </a:solidFill>
                <a:ln w="9525">
                  <a:noFill/>
                  <a:round/>
                  <a:headEnd/>
                  <a:tailEnd/>
                </a:ln>
              </p:spPr>
              <p:txBody>
                <a:bodyPr wrap="none" anchor="ctr"/>
                <a:lstStyle/>
                <a:p>
                  <a:endParaRPr lang="en-US"/>
                </a:p>
              </p:txBody>
            </p:sp>
            <p:sp>
              <p:nvSpPr>
                <p:cNvPr id="7395" name="Oval 576"/>
                <p:cNvSpPr>
                  <a:spLocks noChangeArrowheads="1"/>
                </p:cNvSpPr>
                <p:nvPr/>
              </p:nvSpPr>
              <p:spPr bwMode="auto">
                <a:xfrm rot="-6060000">
                  <a:off x="2590" y="3339"/>
                  <a:ext cx="47" cy="44"/>
                </a:xfrm>
                <a:prstGeom prst="ellipse">
                  <a:avLst/>
                </a:prstGeom>
                <a:solidFill>
                  <a:srgbClr val="FFFFFF"/>
                </a:solidFill>
                <a:ln w="9525">
                  <a:noFill/>
                  <a:round/>
                  <a:headEnd/>
                  <a:tailEnd/>
                </a:ln>
              </p:spPr>
              <p:txBody>
                <a:bodyPr wrap="none" anchor="ctr"/>
                <a:lstStyle/>
                <a:p>
                  <a:endParaRPr lang="en-US"/>
                </a:p>
              </p:txBody>
            </p:sp>
            <p:sp>
              <p:nvSpPr>
                <p:cNvPr id="7396" name="Oval 577"/>
                <p:cNvSpPr>
                  <a:spLocks noChangeArrowheads="1"/>
                </p:cNvSpPr>
                <p:nvPr/>
              </p:nvSpPr>
              <p:spPr bwMode="auto">
                <a:xfrm rot="-6060000">
                  <a:off x="2624" y="3352"/>
                  <a:ext cx="45" cy="41"/>
                </a:xfrm>
                <a:prstGeom prst="ellipse">
                  <a:avLst/>
                </a:prstGeom>
                <a:solidFill>
                  <a:srgbClr val="FFFFFF"/>
                </a:solidFill>
                <a:ln w="9525">
                  <a:noFill/>
                  <a:round/>
                  <a:headEnd/>
                  <a:tailEnd/>
                </a:ln>
              </p:spPr>
              <p:txBody>
                <a:bodyPr wrap="none" anchor="ctr"/>
                <a:lstStyle/>
                <a:p>
                  <a:endParaRPr lang="en-US"/>
                </a:p>
              </p:txBody>
            </p:sp>
            <p:sp>
              <p:nvSpPr>
                <p:cNvPr id="7397" name="Oval 578"/>
                <p:cNvSpPr>
                  <a:spLocks noChangeArrowheads="1"/>
                </p:cNvSpPr>
                <p:nvPr/>
              </p:nvSpPr>
              <p:spPr bwMode="auto">
                <a:xfrm rot="-6060000">
                  <a:off x="2613" y="3313"/>
                  <a:ext cx="53" cy="50"/>
                </a:xfrm>
                <a:prstGeom prst="ellipse">
                  <a:avLst/>
                </a:prstGeom>
                <a:solidFill>
                  <a:srgbClr val="FFFFFF"/>
                </a:solidFill>
                <a:ln w="9525">
                  <a:noFill/>
                  <a:round/>
                  <a:headEnd/>
                  <a:tailEnd/>
                </a:ln>
              </p:spPr>
              <p:txBody>
                <a:bodyPr wrap="none" anchor="ctr"/>
                <a:lstStyle/>
                <a:p>
                  <a:endParaRPr lang="en-US"/>
                </a:p>
              </p:txBody>
            </p:sp>
          </p:grpSp>
          <p:grpSp>
            <p:nvGrpSpPr>
              <p:cNvPr id="7387" name="Group 579"/>
              <p:cNvGrpSpPr>
                <a:grpSpLocks/>
              </p:cNvGrpSpPr>
              <p:nvPr/>
            </p:nvGrpSpPr>
            <p:grpSpPr bwMode="auto">
              <a:xfrm>
                <a:off x="2580" y="3370"/>
                <a:ext cx="67" cy="59"/>
                <a:chOff x="2580" y="3370"/>
                <a:chExt cx="67" cy="59"/>
              </a:xfrm>
            </p:grpSpPr>
            <p:sp>
              <p:nvSpPr>
                <p:cNvPr id="7388" name="Freeform 580"/>
                <p:cNvSpPr>
                  <a:spLocks/>
                </p:cNvSpPr>
                <p:nvPr/>
              </p:nvSpPr>
              <p:spPr bwMode="auto">
                <a:xfrm>
                  <a:off x="2580" y="3399"/>
                  <a:ext cx="67" cy="30"/>
                </a:xfrm>
                <a:custGeom>
                  <a:avLst/>
                  <a:gdLst>
                    <a:gd name="T0" fmla="*/ 66 w 67"/>
                    <a:gd name="T1" fmla="*/ 29 h 30"/>
                    <a:gd name="T2" fmla="*/ 0 w 67"/>
                    <a:gd name="T3" fmla="*/ 4 h 30"/>
                    <a:gd name="T4" fmla="*/ 2 w 67"/>
                    <a:gd name="T5" fmla="*/ 0 h 30"/>
                    <a:gd name="T6" fmla="*/ 31 w 67"/>
                    <a:gd name="T7" fmla="*/ 13 h 30"/>
                    <a:gd name="T8" fmla="*/ 36 w 67"/>
                    <a:gd name="T9" fmla="*/ 1 h 30"/>
                    <a:gd name="T10" fmla="*/ 40 w 67"/>
                    <a:gd name="T11" fmla="*/ 2 h 30"/>
                    <a:gd name="T12" fmla="*/ 34 w 67"/>
                    <a:gd name="T13" fmla="*/ 15 h 30"/>
                    <a:gd name="T14" fmla="*/ 66 w 67"/>
                    <a:gd name="T15" fmla="*/ 29 h 30"/>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0"/>
                    <a:gd name="T26" fmla="*/ 67 w 6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0">
                      <a:moveTo>
                        <a:pt x="66" y="29"/>
                      </a:moveTo>
                      <a:lnTo>
                        <a:pt x="0" y="4"/>
                      </a:lnTo>
                      <a:lnTo>
                        <a:pt x="2" y="0"/>
                      </a:lnTo>
                      <a:lnTo>
                        <a:pt x="31" y="13"/>
                      </a:lnTo>
                      <a:lnTo>
                        <a:pt x="36" y="1"/>
                      </a:lnTo>
                      <a:lnTo>
                        <a:pt x="40" y="2"/>
                      </a:lnTo>
                      <a:lnTo>
                        <a:pt x="34" y="15"/>
                      </a:lnTo>
                      <a:lnTo>
                        <a:pt x="66" y="29"/>
                      </a:lnTo>
                    </a:path>
                  </a:pathLst>
                </a:custGeom>
                <a:solidFill>
                  <a:srgbClr val="008000"/>
                </a:solidFill>
                <a:ln w="9525" cap="rnd">
                  <a:noFill/>
                  <a:round/>
                  <a:headEnd/>
                  <a:tailEnd/>
                </a:ln>
              </p:spPr>
              <p:txBody>
                <a:bodyPr/>
                <a:lstStyle/>
                <a:p>
                  <a:endParaRPr lang="en-US"/>
                </a:p>
              </p:txBody>
            </p:sp>
            <p:grpSp>
              <p:nvGrpSpPr>
                <p:cNvPr id="7389" name="Group 581"/>
                <p:cNvGrpSpPr>
                  <a:grpSpLocks/>
                </p:cNvGrpSpPr>
                <p:nvPr/>
              </p:nvGrpSpPr>
              <p:grpSpPr bwMode="auto">
                <a:xfrm>
                  <a:off x="2610" y="3370"/>
                  <a:ext cx="32" cy="33"/>
                  <a:chOff x="2610" y="3370"/>
                  <a:chExt cx="32" cy="33"/>
                </a:xfrm>
              </p:grpSpPr>
              <p:sp>
                <p:nvSpPr>
                  <p:cNvPr id="7390" name="Arc 582"/>
                  <p:cNvSpPr>
                    <a:spLocks/>
                  </p:cNvSpPr>
                  <p:nvPr/>
                </p:nvSpPr>
                <p:spPr bwMode="auto">
                  <a:xfrm rot="-6060000">
                    <a:off x="2613" y="3375"/>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391" name="Arc 583"/>
                  <p:cNvSpPr>
                    <a:spLocks/>
                  </p:cNvSpPr>
                  <p:nvPr/>
                </p:nvSpPr>
                <p:spPr bwMode="auto">
                  <a:xfrm rot="-6060000">
                    <a:off x="2610" y="3372"/>
                    <a:ext cx="31" cy="32"/>
                  </a:xfrm>
                  <a:custGeom>
                    <a:avLst/>
                    <a:gdLst>
                      <a:gd name="T0" fmla="*/ 0 w 39436"/>
                      <a:gd name="T1" fmla="*/ 0 h 43158"/>
                      <a:gd name="T2" fmla="*/ 0 w 39436"/>
                      <a:gd name="T3" fmla="*/ 0 h 43158"/>
                      <a:gd name="T4" fmla="*/ 0 w 39436"/>
                      <a:gd name="T5" fmla="*/ 0 h 43158"/>
                      <a:gd name="T6" fmla="*/ 0 60000 65536"/>
                      <a:gd name="T7" fmla="*/ 0 60000 65536"/>
                      <a:gd name="T8" fmla="*/ 0 60000 65536"/>
                      <a:gd name="T9" fmla="*/ 0 w 39436"/>
                      <a:gd name="T10" fmla="*/ 0 h 43158"/>
                      <a:gd name="T11" fmla="*/ 39436 w 39436"/>
                      <a:gd name="T12" fmla="*/ 43158 h 43158"/>
                    </a:gdLst>
                    <a:ahLst/>
                    <a:cxnLst>
                      <a:cxn ang="T6">
                        <a:pos x="T0" y="T1"/>
                      </a:cxn>
                      <a:cxn ang="T7">
                        <a:pos x="T2" y="T3"/>
                      </a:cxn>
                      <a:cxn ang="T8">
                        <a:pos x="T4" y="T5"/>
                      </a:cxn>
                    </a:cxnLst>
                    <a:rect l="T9" t="T10" r="T11" b="T12"/>
                    <a:pathLst>
                      <a:path w="39436" h="43158" fill="none" extrusionOk="0">
                        <a:moveTo>
                          <a:pt x="20247" y="43157"/>
                        </a:moveTo>
                        <a:cubicBezTo>
                          <a:pt x="8865" y="42443"/>
                          <a:pt x="0" y="33004"/>
                          <a:pt x="0" y="21600"/>
                        </a:cubicBezTo>
                        <a:cubicBezTo>
                          <a:pt x="0" y="9670"/>
                          <a:pt x="9670" y="0"/>
                          <a:pt x="21600" y="0"/>
                        </a:cubicBezTo>
                        <a:cubicBezTo>
                          <a:pt x="28735" y="-1"/>
                          <a:pt x="35411" y="3524"/>
                          <a:pt x="39436" y="9416"/>
                        </a:cubicBezTo>
                      </a:path>
                      <a:path w="39436" h="43158" stroke="0" extrusionOk="0">
                        <a:moveTo>
                          <a:pt x="20247" y="43157"/>
                        </a:moveTo>
                        <a:cubicBezTo>
                          <a:pt x="8865" y="42443"/>
                          <a:pt x="0" y="33004"/>
                          <a:pt x="0" y="21600"/>
                        </a:cubicBezTo>
                        <a:cubicBezTo>
                          <a:pt x="0" y="9670"/>
                          <a:pt x="9670" y="0"/>
                          <a:pt x="21600" y="0"/>
                        </a:cubicBezTo>
                        <a:cubicBezTo>
                          <a:pt x="28735" y="-1"/>
                          <a:pt x="35411" y="3524"/>
                          <a:pt x="39436" y="9416"/>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7" name="Group 584"/>
            <p:cNvGrpSpPr>
              <a:grpSpLocks/>
            </p:cNvGrpSpPr>
            <p:nvPr/>
          </p:nvGrpSpPr>
          <p:grpSpPr bwMode="auto">
            <a:xfrm>
              <a:off x="2569" y="3183"/>
              <a:ext cx="136" cy="122"/>
              <a:chOff x="2569" y="3183"/>
              <a:chExt cx="136" cy="122"/>
            </a:xfrm>
          </p:grpSpPr>
          <p:grpSp>
            <p:nvGrpSpPr>
              <p:cNvPr id="7370" name="Group 585"/>
              <p:cNvGrpSpPr>
                <a:grpSpLocks/>
              </p:cNvGrpSpPr>
              <p:nvPr/>
            </p:nvGrpSpPr>
            <p:grpSpPr bwMode="auto">
              <a:xfrm>
                <a:off x="2569" y="3210"/>
                <a:ext cx="136" cy="58"/>
                <a:chOff x="2569" y="3210"/>
                <a:chExt cx="136" cy="58"/>
              </a:xfrm>
            </p:grpSpPr>
            <p:sp>
              <p:nvSpPr>
                <p:cNvPr id="7383" name="Freeform 586"/>
                <p:cNvSpPr>
                  <a:spLocks/>
                </p:cNvSpPr>
                <p:nvPr/>
              </p:nvSpPr>
              <p:spPr bwMode="auto">
                <a:xfrm>
                  <a:off x="2569" y="3210"/>
                  <a:ext cx="62" cy="51"/>
                </a:xfrm>
                <a:custGeom>
                  <a:avLst/>
                  <a:gdLst>
                    <a:gd name="T0" fmla="*/ 33 w 62"/>
                    <a:gd name="T1" fmla="*/ 50 h 51"/>
                    <a:gd name="T2" fmla="*/ 25 w 62"/>
                    <a:gd name="T3" fmla="*/ 45 h 51"/>
                    <a:gd name="T4" fmla="*/ 21 w 62"/>
                    <a:gd name="T5" fmla="*/ 45 h 51"/>
                    <a:gd name="T6" fmla="*/ 19 w 62"/>
                    <a:gd name="T7" fmla="*/ 42 h 51"/>
                    <a:gd name="T8" fmla="*/ 15 w 62"/>
                    <a:gd name="T9" fmla="*/ 39 h 51"/>
                    <a:gd name="T10" fmla="*/ 13 w 62"/>
                    <a:gd name="T11" fmla="*/ 37 h 51"/>
                    <a:gd name="T12" fmla="*/ 11 w 62"/>
                    <a:gd name="T13" fmla="*/ 35 h 51"/>
                    <a:gd name="T14" fmla="*/ 7 w 62"/>
                    <a:gd name="T15" fmla="*/ 31 h 51"/>
                    <a:gd name="T16" fmla="*/ 6 w 62"/>
                    <a:gd name="T17" fmla="*/ 26 h 51"/>
                    <a:gd name="T18" fmla="*/ 5 w 62"/>
                    <a:gd name="T19" fmla="*/ 22 h 51"/>
                    <a:gd name="T20" fmla="*/ 3 w 62"/>
                    <a:gd name="T21" fmla="*/ 18 h 51"/>
                    <a:gd name="T22" fmla="*/ 1 w 62"/>
                    <a:gd name="T23" fmla="*/ 13 h 51"/>
                    <a:gd name="T24" fmla="*/ 0 w 62"/>
                    <a:gd name="T25" fmla="*/ 4 h 51"/>
                    <a:gd name="T26" fmla="*/ 0 w 62"/>
                    <a:gd name="T27" fmla="*/ 0 h 51"/>
                    <a:gd name="T28" fmla="*/ 8 w 62"/>
                    <a:gd name="T29" fmla="*/ 1 h 51"/>
                    <a:gd name="T30" fmla="*/ 13 w 62"/>
                    <a:gd name="T31" fmla="*/ 1 h 51"/>
                    <a:gd name="T32" fmla="*/ 17 w 62"/>
                    <a:gd name="T33" fmla="*/ 1 h 51"/>
                    <a:gd name="T34" fmla="*/ 21 w 62"/>
                    <a:gd name="T35" fmla="*/ 1 h 51"/>
                    <a:gd name="T36" fmla="*/ 25 w 62"/>
                    <a:gd name="T37" fmla="*/ 2 h 51"/>
                    <a:gd name="T38" fmla="*/ 31 w 62"/>
                    <a:gd name="T39" fmla="*/ 2 h 51"/>
                    <a:gd name="T40" fmla="*/ 36 w 62"/>
                    <a:gd name="T41" fmla="*/ 4 h 51"/>
                    <a:gd name="T42" fmla="*/ 44 w 62"/>
                    <a:gd name="T43" fmla="*/ 7 h 51"/>
                    <a:gd name="T44" fmla="*/ 50 w 62"/>
                    <a:gd name="T45" fmla="*/ 12 h 51"/>
                    <a:gd name="T46" fmla="*/ 55 w 62"/>
                    <a:gd name="T47" fmla="*/ 18 h 51"/>
                    <a:gd name="T48" fmla="*/ 61 w 62"/>
                    <a:gd name="T49" fmla="*/ 26 h 51"/>
                    <a:gd name="T50" fmla="*/ 33 w 62"/>
                    <a:gd name="T51" fmla="*/ 5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51"/>
                    <a:gd name="T80" fmla="*/ 62 w 62"/>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51">
                      <a:moveTo>
                        <a:pt x="33" y="50"/>
                      </a:moveTo>
                      <a:lnTo>
                        <a:pt x="25" y="45"/>
                      </a:lnTo>
                      <a:lnTo>
                        <a:pt x="21" y="45"/>
                      </a:lnTo>
                      <a:lnTo>
                        <a:pt x="19" y="42"/>
                      </a:lnTo>
                      <a:lnTo>
                        <a:pt x="15" y="39"/>
                      </a:lnTo>
                      <a:lnTo>
                        <a:pt x="13" y="37"/>
                      </a:lnTo>
                      <a:lnTo>
                        <a:pt x="11" y="35"/>
                      </a:lnTo>
                      <a:lnTo>
                        <a:pt x="7" y="31"/>
                      </a:lnTo>
                      <a:lnTo>
                        <a:pt x="6" y="26"/>
                      </a:lnTo>
                      <a:lnTo>
                        <a:pt x="5" y="22"/>
                      </a:lnTo>
                      <a:lnTo>
                        <a:pt x="3" y="18"/>
                      </a:lnTo>
                      <a:lnTo>
                        <a:pt x="1" y="13"/>
                      </a:lnTo>
                      <a:lnTo>
                        <a:pt x="0" y="4"/>
                      </a:lnTo>
                      <a:lnTo>
                        <a:pt x="0" y="0"/>
                      </a:lnTo>
                      <a:lnTo>
                        <a:pt x="8" y="1"/>
                      </a:lnTo>
                      <a:lnTo>
                        <a:pt x="13" y="1"/>
                      </a:lnTo>
                      <a:lnTo>
                        <a:pt x="17" y="1"/>
                      </a:lnTo>
                      <a:lnTo>
                        <a:pt x="21" y="1"/>
                      </a:lnTo>
                      <a:lnTo>
                        <a:pt x="25" y="2"/>
                      </a:lnTo>
                      <a:lnTo>
                        <a:pt x="31" y="2"/>
                      </a:lnTo>
                      <a:lnTo>
                        <a:pt x="36" y="4"/>
                      </a:lnTo>
                      <a:lnTo>
                        <a:pt x="44" y="7"/>
                      </a:lnTo>
                      <a:lnTo>
                        <a:pt x="50" y="12"/>
                      </a:lnTo>
                      <a:lnTo>
                        <a:pt x="55" y="18"/>
                      </a:lnTo>
                      <a:lnTo>
                        <a:pt x="61" y="26"/>
                      </a:lnTo>
                      <a:lnTo>
                        <a:pt x="33" y="5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84" name="Freeform 587"/>
                <p:cNvSpPr>
                  <a:spLocks/>
                </p:cNvSpPr>
                <p:nvPr/>
              </p:nvSpPr>
              <p:spPr bwMode="auto">
                <a:xfrm>
                  <a:off x="2647" y="3212"/>
                  <a:ext cx="58" cy="56"/>
                </a:xfrm>
                <a:custGeom>
                  <a:avLst/>
                  <a:gdLst>
                    <a:gd name="T0" fmla="*/ 11 w 58"/>
                    <a:gd name="T1" fmla="*/ 53 h 56"/>
                    <a:gd name="T2" fmla="*/ 17 w 58"/>
                    <a:gd name="T3" fmla="*/ 55 h 56"/>
                    <a:gd name="T4" fmla="*/ 23 w 58"/>
                    <a:gd name="T5" fmla="*/ 53 h 56"/>
                    <a:gd name="T6" fmla="*/ 28 w 58"/>
                    <a:gd name="T7" fmla="*/ 50 h 56"/>
                    <a:gd name="T8" fmla="*/ 32 w 58"/>
                    <a:gd name="T9" fmla="*/ 50 h 56"/>
                    <a:gd name="T10" fmla="*/ 35 w 58"/>
                    <a:gd name="T11" fmla="*/ 50 h 56"/>
                    <a:gd name="T12" fmla="*/ 39 w 58"/>
                    <a:gd name="T13" fmla="*/ 46 h 56"/>
                    <a:gd name="T14" fmla="*/ 42 w 58"/>
                    <a:gd name="T15" fmla="*/ 43 h 56"/>
                    <a:gd name="T16" fmla="*/ 45 w 58"/>
                    <a:gd name="T17" fmla="*/ 40 h 56"/>
                    <a:gd name="T18" fmla="*/ 48 w 58"/>
                    <a:gd name="T19" fmla="*/ 36 h 56"/>
                    <a:gd name="T20" fmla="*/ 52 w 58"/>
                    <a:gd name="T21" fmla="*/ 34 h 56"/>
                    <a:gd name="T22" fmla="*/ 57 w 58"/>
                    <a:gd name="T23" fmla="*/ 28 h 56"/>
                    <a:gd name="T24" fmla="*/ 48 w 58"/>
                    <a:gd name="T25" fmla="*/ 27 h 56"/>
                    <a:gd name="T26" fmla="*/ 45 w 58"/>
                    <a:gd name="T27" fmla="*/ 26 h 56"/>
                    <a:gd name="T28" fmla="*/ 39 w 58"/>
                    <a:gd name="T29" fmla="*/ 24 h 56"/>
                    <a:gd name="T30" fmla="*/ 35 w 58"/>
                    <a:gd name="T31" fmla="*/ 25 h 56"/>
                    <a:gd name="T32" fmla="*/ 32 w 58"/>
                    <a:gd name="T33" fmla="*/ 24 h 56"/>
                    <a:gd name="T34" fmla="*/ 27 w 58"/>
                    <a:gd name="T35" fmla="*/ 25 h 56"/>
                    <a:gd name="T36" fmla="*/ 24 w 58"/>
                    <a:gd name="T37" fmla="*/ 26 h 56"/>
                    <a:gd name="T38" fmla="*/ 19 w 58"/>
                    <a:gd name="T39" fmla="*/ 26 h 56"/>
                    <a:gd name="T40" fmla="*/ 28 w 58"/>
                    <a:gd name="T41" fmla="*/ 22 h 56"/>
                    <a:gd name="T42" fmla="*/ 30 w 58"/>
                    <a:gd name="T43" fmla="*/ 20 h 56"/>
                    <a:gd name="T44" fmla="*/ 34 w 58"/>
                    <a:gd name="T45" fmla="*/ 18 h 56"/>
                    <a:gd name="T46" fmla="*/ 37 w 58"/>
                    <a:gd name="T47" fmla="*/ 16 h 56"/>
                    <a:gd name="T48" fmla="*/ 39 w 58"/>
                    <a:gd name="T49" fmla="*/ 11 h 56"/>
                    <a:gd name="T50" fmla="*/ 43 w 58"/>
                    <a:gd name="T51" fmla="*/ 6 h 56"/>
                    <a:gd name="T52" fmla="*/ 45 w 58"/>
                    <a:gd name="T53" fmla="*/ 1 h 56"/>
                    <a:gd name="T54" fmla="*/ 39 w 58"/>
                    <a:gd name="T55" fmla="*/ 1 h 56"/>
                    <a:gd name="T56" fmla="*/ 34 w 58"/>
                    <a:gd name="T57" fmla="*/ 0 h 56"/>
                    <a:gd name="T58" fmla="*/ 29 w 58"/>
                    <a:gd name="T59" fmla="*/ 1 h 56"/>
                    <a:gd name="T60" fmla="*/ 24 w 58"/>
                    <a:gd name="T61" fmla="*/ 1 h 56"/>
                    <a:gd name="T62" fmla="*/ 21 w 58"/>
                    <a:gd name="T63" fmla="*/ 1 h 56"/>
                    <a:gd name="T64" fmla="*/ 14 w 58"/>
                    <a:gd name="T65" fmla="*/ 1 h 56"/>
                    <a:gd name="T66" fmla="*/ 0 w 58"/>
                    <a:gd name="T67" fmla="*/ 2 h 56"/>
                    <a:gd name="T68" fmla="*/ 11 w 58"/>
                    <a:gd name="T69" fmla="*/ 53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56"/>
                    <a:gd name="T107" fmla="*/ 58 w 5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56">
                      <a:moveTo>
                        <a:pt x="11" y="53"/>
                      </a:moveTo>
                      <a:lnTo>
                        <a:pt x="17" y="55"/>
                      </a:lnTo>
                      <a:lnTo>
                        <a:pt x="23" y="53"/>
                      </a:lnTo>
                      <a:lnTo>
                        <a:pt x="28" y="50"/>
                      </a:lnTo>
                      <a:lnTo>
                        <a:pt x="32" y="50"/>
                      </a:lnTo>
                      <a:lnTo>
                        <a:pt x="35" y="50"/>
                      </a:lnTo>
                      <a:lnTo>
                        <a:pt x="39" y="46"/>
                      </a:lnTo>
                      <a:lnTo>
                        <a:pt x="42" y="43"/>
                      </a:lnTo>
                      <a:lnTo>
                        <a:pt x="45" y="40"/>
                      </a:lnTo>
                      <a:lnTo>
                        <a:pt x="48" y="36"/>
                      </a:lnTo>
                      <a:lnTo>
                        <a:pt x="52" y="34"/>
                      </a:lnTo>
                      <a:lnTo>
                        <a:pt x="57" y="28"/>
                      </a:lnTo>
                      <a:lnTo>
                        <a:pt x="48" y="27"/>
                      </a:lnTo>
                      <a:lnTo>
                        <a:pt x="45" y="26"/>
                      </a:lnTo>
                      <a:lnTo>
                        <a:pt x="39" y="24"/>
                      </a:lnTo>
                      <a:lnTo>
                        <a:pt x="35" y="25"/>
                      </a:lnTo>
                      <a:lnTo>
                        <a:pt x="32" y="24"/>
                      </a:lnTo>
                      <a:lnTo>
                        <a:pt x="27" y="25"/>
                      </a:lnTo>
                      <a:lnTo>
                        <a:pt x="24" y="26"/>
                      </a:lnTo>
                      <a:lnTo>
                        <a:pt x="19" y="26"/>
                      </a:lnTo>
                      <a:lnTo>
                        <a:pt x="28" y="22"/>
                      </a:lnTo>
                      <a:lnTo>
                        <a:pt x="30" y="20"/>
                      </a:lnTo>
                      <a:lnTo>
                        <a:pt x="34" y="18"/>
                      </a:lnTo>
                      <a:lnTo>
                        <a:pt x="37" y="16"/>
                      </a:lnTo>
                      <a:lnTo>
                        <a:pt x="39" y="11"/>
                      </a:lnTo>
                      <a:lnTo>
                        <a:pt x="43" y="6"/>
                      </a:lnTo>
                      <a:lnTo>
                        <a:pt x="45" y="1"/>
                      </a:lnTo>
                      <a:lnTo>
                        <a:pt x="39" y="1"/>
                      </a:lnTo>
                      <a:lnTo>
                        <a:pt x="34" y="0"/>
                      </a:lnTo>
                      <a:lnTo>
                        <a:pt x="29" y="1"/>
                      </a:lnTo>
                      <a:lnTo>
                        <a:pt x="24" y="1"/>
                      </a:lnTo>
                      <a:lnTo>
                        <a:pt x="21" y="1"/>
                      </a:lnTo>
                      <a:lnTo>
                        <a:pt x="14" y="1"/>
                      </a:lnTo>
                      <a:lnTo>
                        <a:pt x="0" y="2"/>
                      </a:lnTo>
                      <a:lnTo>
                        <a:pt x="11" y="53"/>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371" name="Group 588"/>
              <p:cNvGrpSpPr>
                <a:grpSpLocks/>
              </p:cNvGrpSpPr>
              <p:nvPr/>
            </p:nvGrpSpPr>
            <p:grpSpPr bwMode="auto">
              <a:xfrm>
                <a:off x="2589" y="3183"/>
                <a:ext cx="83" cy="94"/>
                <a:chOff x="2589" y="3183"/>
                <a:chExt cx="83" cy="94"/>
              </a:xfrm>
            </p:grpSpPr>
            <p:sp>
              <p:nvSpPr>
                <p:cNvPr id="7377" name="Oval 589"/>
                <p:cNvSpPr>
                  <a:spLocks noChangeArrowheads="1"/>
                </p:cNvSpPr>
                <p:nvPr/>
              </p:nvSpPr>
              <p:spPr bwMode="auto">
                <a:xfrm rot="-6060000">
                  <a:off x="2608" y="3184"/>
                  <a:ext cx="61" cy="59"/>
                </a:xfrm>
                <a:prstGeom prst="ellipse">
                  <a:avLst/>
                </a:prstGeom>
                <a:solidFill>
                  <a:srgbClr val="000000"/>
                </a:solidFill>
                <a:ln w="9525">
                  <a:noFill/>
                  <a:round/>
                  <a:headEnd/>
                  <a:tailEnd/>
                </a:ln>
              </p:spPr>
              <p:txBody>
                <a:bodyPr wrap="none" anchor="ctr"/>
                <a:lstStyle/>
                <a:p>
                  <a:endParaRPr lang="en-US"/>
                </a:p>
              </p:txBody>
            </p:sp>
            <p:sp>
              <p:nvSpPr>
                <p:cNvPr id="7378" name="Oval 590"/>
                <p:cNvSpPr>
                  <a:spLocks noChangeArrowheads="1"/>
                </p:cNvSpPr>
                <p:nvPr/>
              </p:nvSpPr>
              <p:spPr bwMode="auto">
                <a:xfrm rot="-6060000">
                  <a:off x="2587" y="3212"/>
                  <a:ext cx="55" cy="51"/>
                </a:xfrm>
                <a:prstGeom prst="ellipse">
                  <a:avLst/>
                </a:prstGeom>
                <a:solidFill>
                  <a:srgbClr val="000000"/>
                </a:solidFill>
                <a:ln w="9525">
                  <a:noFill/>
                  <a:round/>
                  <a:headEnd/>
                  <a:tailEnd/>
                </a:ln>
              </p:spPr>
              <p:txBody>
                <a:bodyPr wrap="none" anchor="ctr"/>
                <a:lstStyle/>
                <a:p>
                  <a:endParaRPr lang="en-US"/>
                </a:p>
              </p:txBody>
            </p:sp>
            <p:sp>
              <p:nvSpPr>
                <p:cNvPr id="7379" name="Oval 591"/>
                <p:cNvSpPr>
                  <a:spLocks noChangeArrowheads="1"/>
                </p:cNvSpPr>
                <p:nvPr/>
              </p:nvSpPr>
              <p:spPr bwMode="auto">
                <a:xfrm rot="-6060000">
                  <a:off x="2622" y="3228"/>
                  <a:ext cx="53" cy="46"/>
                </a:xfrm>
                <a:prstGeom prst="ellipse">
                  <a:avLst/>
                </a:prstGeom>
                <a:solidFill>
                  <a:srgbClr val="000000"/>
                </a:solidFill>
                <a:ln w="9525">
                  <a:noFill/>
                  <a:round/>
                  <a:headEnd/>
                  <a:tailEnd/>
                </a:ln>
              </p:spPr>
              <p:txBody>
                <a:bodyPr wrap="none" anchor="ctr"/>
                <a:lstStyle/>
                <a:p>
                  <a:endParaRPr lang="en-US"/>
                </a:p>
              </p:txBody>
            </p:sp>
            <p:sp>
              <p:nvSpPr>
                <p:cNvPr id="7380" name="Oval 592"/>
                <p:cNvSpPr>
                  <a:spLocks noChangeArrowheads="1"/>
                </p:cNvSpPr>
                <p:nvPr/>
              </p:nvSpPr>
              <p:spPr bwMode="auto">
                <a:xfrm rot="-6060000">
                  <a:off x="2590" y="3215"/>
                  <a:ext cx="47" cy="45"/>
                </a:xfrm>
                <a:prstGeom prst="ellipse">
                  <a:avLst/>
                </a:prstGeom>
                <a:solidFill>
                  <a:srgbClr val="FFFFFF"/>
                </a:solidFill>
                <a:ln w="9525">
                  <a:noFill/>
                  <a:round/>
                  <a:headEnd/>
                  <a:tailEnd/>
                </a:ln>
              </p:spPr>
              <p:txBody>
                <a:bodyPr wrap="none" anchor="ctr"/>
                <a:lstStyle/>
                <a:p>
                  <a:endParaRPr lang="en-US"/>
                </a:p>
              </p:txBody>
            </p:sp>
            <p:sp>
              <p:nvSpPr>
                <p:cNvPr id="7381" name="Oval 593"/>
                <p:cNvSpPr>
                  <a:spLocks noChangeArrowheads="1"/>
                </p:cNvSpPr>
                <p:nvPr/>
              </p:nvSpPr>
              <p:spPr bwMode="auto">
                <a:xfrm rot="-6060000">
                  <a:off x="2624" y="3229"/>
                  <a:ext cx="45" cy="42"/>
                </a:xfrm>
                <a:prstGeom prst="ellipse">
                  <a:avLst/>
                </a:prstGeom>
                <a:solidFill>
                  <a:srgbClr val="FFFFFF"/>
                </a:solidFill>
                <a:ln w="9525">
                  <a:noFill/>
                  <a:round/>
                  <a:headEnd/>
                  <a:tailEnd/>
                </a:ln>
              </p:spPr>
              <p:txBody>
                <a:bodyPr wrap="none" anchor="ctr"/>
                <a:lstStyle/>
                <a:p>
                  <a:endParaRPr lang="en-US"/>
                </a:p>
              </p:txBody>
            </p:sp>
            <p:sp>
              <p:nvSpPr>
                <p:cNvPr id="7382" name="Oval 594"/>
                <p:cNvSpPr>
                  <a:spLocks noChangeArrowheads="1"/>
                </p:cNvSpPr>
                <p:nvPr/>
              </p:nvSpPr>
              <p:spPr bwMode="auto">
                <a:xfrm rot="-6060000">
                  <a:off x="2613" y="3189"/>
                  <a:ext cx="53" cy="50"/>
                </a:xfrm>
                <a:prstGeom prst="ellipse">
                  <a:avLst/>
                </a:prstGeom>
                <a:solidFill>
                  <a:srgbClr val="FFFFFF"/>
                </a:solidFill>
                <a:ln w="9525">
                  <a:noFill/>
                  <a:round/>
                  <a:headEnd/>
                  <a:tailEnd/>
                </a:ln>
              </p:spPr>
              <p:txBody>
                <a:bodyPr wrap="none" anchor="ctr"/>
                <a:lstStyle/>
                <a:p>
                  <a:endParaRPr lang="en-US"/>
                </a:p>
              </p:txBody>
            </p:sp>
          </p:grpSp>
          <p:grpSp>
            <p:nvGrpSpPr>
              <p:cNvPr id="7372" name="Group 595"/>
              <p:cNvGrpSpPr>
                <a:grpSpLocks/>
              </p:cNvGrpSpPr>
              <p:nvPr/>
            </p:nvGrpSpPr>
            <p:grpSpPr bwMode="auto">
              <a:xfrm>
                <a:off x="2580" y="3246"/>
                <a:ext cx="67" cy="59"/>
                <a:chOff x="2580" y="3246"/>
                <a:chExt cx="67" cy="59"/>
              </a:xfrm>
            </p:grpSpPr>
            <p:sp>
              <p:nvSpPr>
                <p:cNvPr id="7373" name="Freeform 596"/>
                <p:cNvSpPr>
                  <a:spLocks/>
                </p:cNvSpPr>
                <p:nvPr/>
              </p:nvSpPr>
              <p:spPr bwMode="auto">
                <a:xfrm>
                  <a:off x="2580" y="3276"/>
                  <a:ext cx="67" cy="29"/>
                </a:xfrm>
                <a:custGeom>
                  <a:avLst/>
                  <a:gdLst>
                    <a:gd name="T0" fmla="*/ 66 w 67"/>
                    <a:gd name="T1" fmla="*/ 28 h 29"/>
                    <a:gd name="T2" fmla="*/ 0 w 67"/>
                    <a:gd name="T3" fmla="*/ 4 h 29"/>
                    <a:gd name="T4" fmla="*/ 2 w 67"/>
                    <a:gd name="T5" fmla="*/ 0 h 29"/>
                    <a:gd name="T6" fmla="*/ 31 w 67"/>
                    <a:gd name="T7" fmla="*/ 13 h 29"/>
                    <a:gd name="T8" fmla="*/ 36 w 67"/>
                    <a:gd name="T9" fmla="*/ 1 h 29"/>
                    <a:gd name="T10" fmla="*/ 40 w 67"/>
                    <a:gd name="T11" fmla="*/ 2 h 29"/>
                    <a:gd name="T12" fmla="*/ 34 w 67"/>
                    <a:gd name="T13" fmla="*/ 14 h 29"/>
                    <a:gd name="T14" fmla="*/ 66 w 67"/>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29"/>
                    <a:gd name="T26" fmla="*/ 67 w 6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29">
                      <a:moveTo>
                        <a:pt x="66" y="28"/>
                      </a:moveTo>
                      <a:lnTo>
                        <a:pt x="0" y="4"/>
                      </a:lnTo>
                      <a:lnTo>
                        <a:pt x="2" y="0"/>
                      </a:lnTo>
                      <a:lnTo>
                        <a:pt x="31" y="13"/>
                      </a:lnTo>
                      <a:lnTo>
                        <a:pt x="36" y="1"/>
                      </a:lnTo>
                      <a:lnTo>
                        <a:pt x="40" y="2"/>
                      </a:lnTo>
                      <a:lnTo>
                        <a:pt x="34" y="14"/>
                      </a:lnTo>
                      <a:lnTo>
                        <a:pt x="66" y="28"/>
                      </a:lnTo>
                    </a:path>
                  </a:pathLst>
                </a:custGeom>
                <a:solidFill>
                  <a:srgbClr val="008000"/>
                </a:solidFill>
                <a:ln w="9525" cap="rnd">
                  <a:noFill/>
                  <a:round/>
                  <a:headEnd/>
                  <a:tailEnd/>
                </a:ln>
              </p:spPr>
              <p:txBody>
                <a:bodyPr/>
                <a:lstStyle/>
                <a:p>
                  <a:endParaRPr lang="en-US"/>
                </a:p>
              </p:txBody>
            </p:sp>
            <p:grpSp>
              <p:nvGrpSpPr>
                <p:cNvPr id="7374" name="Group 597"/>
                <p:cNvGrpSpPr>
                  <a:grpSpLocks/>
                </p:cNvGrpSpPr>
                <p:nvPr/>
              </p:nvGrpSpPr>
              <p:grpSpPr bwMode="auto">
                <a:xfrm>
                  <a:off x="2610" y="3246"/>
                  <a:ext cx="32" cy="33"/>
                  <a:chOff x="2610" y="3246"/>
                  <a:chExt cx="32" cy="33"/>
                </a:xfrm>
              </p:grpSpPr>
              <p:sp>
                <p:nvSpPr>
                  <p:cNvPr id="7375" name="Arc 598"/>
                  <p:cNvSpPr>
                    <a:spLocks/>
                  </p:cNvSpPr>
                  <p:nvPr/>
                </p:nvSpPr>
                <p:spPr bwMode="auto">
                  <a:xfrm rot="-6060000">
                    <a:off x="2613" y="3251"/>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376" name="Arc 599"/>
                  <p:cNvSpPr>
                    <a:spLocks/>
                  </p:cNvSpPr>
                  <p:nvPr/>
                </p:nvSpPr>
                <p:spPr bwMode="auto">
                  <a:xfrm rot="-6060000">
                    <a:off x="2610" y="3248"/>
                    <a:ext cx="31" cy="32"/>
                  </a:xfrm>
                  <a:custGeom>
                    <a:avLst/>
                    <a:gdLst>
                      <a:gd name="T0" fmla="*/ 0 w 39436"/>
                      <a:gd name="T1" fmla="*/ 0 h 43158"/>
                      <a:gd name="T2" fmla="*/ 0 w 39436"/>
                      <a:gd name="T3" fmla="*/ 0 h 43158"/>
                      <a:gd name="T4" fmla="*/ 0 w 39436"/>
                      <a:gd name="T5" fmla="*/ 0 h 43158"/>
                      <a:gd name="T6" fmla="*/ 0 60000 65536"/>
                      <a:gd name="T7" fmla="*/ 0 60000 65536"/>
                      <a:gd name="T8" fmla="*/ 0 60000 65536"/>
                      <a:gd name="T9" fmla="*/ 0 w 39436"/>
                      <a:gd name="T10" fmla="*/ 0 h 43158"/>
                      <a:gd name="T11" fmla="*/ 39436 w 39436"/>
                      <a:gd name="T12" fmla="*/ 43158 h 43158"/>
                    </a:gdLst>
                    <a:ahLst/>
                    <a:cxnLst>
                      <a:cxn ang="T6">
                        <a:pos x="T0" y="T1"/>
                      </a:cxn>
                      <a:cxn ang="T7">
                        <a:pos x="T2" y="T3"/>
                      </a:cxn>
                      <a:cxn ang="T8">
                        <a:pos x="T4" y="T5"/>
                      </a:cxn>
                    </a:cxnLst>
                    <a:rect l="T9" t="T10" r="T11" b="T12"/>
                    <a:pathLst>
                      <a:path w="39436" h="43158" fill="none" extrusionOk="0">
                        <a:moveTo>
                          <a:pt x="20247" y="43157"/>
                        </a:moveTo>
                        <a:cubicBezTo>
                          <a:pt x="8865" y="42443"/>
                          <a:pt x="0" y="33004"/>
                          <a:pt x="0" y="21600"/>
                        </a:cubicBezTo>
                        <a:cubicBezTo>
                          <a:pt x="0" y="9670"/>
                          <a:pt x="9670" y="0"/>
                          <a:pt x="21600" y="0"/>
                        </a:cubicBezTo>
                        <a:cubicBezTo>
                          <a:pt x="28735" y="-1"/>
                          <a:pt x="35411" y="3524"/>
                          <a:pt x="39436" y="9416"/>
                        </a:cubicBezTo>
                      </a:path>
                      <a:path w="39436" h="43158" stroke="0" extrusionOk="0">
                        <a:moveTo>
                          <a:pt x="20247" y="43157"/>
                        </a:moveTo>
                        <a:cubicBezTo>
                          <a:pt x="8865" y="42443"/>
                          <a:pt x="0" y="33004"/>
                          <a:pt x="0" y="21600"/>
                        </a:cubicBezTo>
                        <a:cubicBezTo>
                          <a:pt x="0" y="9670"/>
                          <a:pt x="9670" y="0"/>
                          <a:pt x="21600" y="0"/>
                        </a:cubicBezTo>
                        <a:cubicBezTo>
                          <a:pt x="28735" y="-1"/>
                          <a:pt x="35411" y="3524"/>
                          <a:pt x="39436" y="9416"/>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8" name="Group 600"/>
            <p:cNvGrpSpPr>
              <a:grpSpLocks/>
            </p:cNvGrpSpPr>
            <p:nvPr/>
          </p:nvGrpSpPr>
          <p:grpSpPr bwMode="auto">
            <a:xfrm>
              <a:off x="2252" y="3307"/>
              <a:ext cx="138" cy="122"/>
              <a:chOff x="2252" y="3307"/>
              <a:chExt cx="138" cy="122"/>
            </a:xfrm>
          </p:grpSpPr>
          <p:grpSp>
            <p:nvGrpSpPr>
              <p:cNvPr id="7355" name="Group 601"/>
              <p:cNvGrpSpPr>
                <a:grpSpLocks/>
              </p:cNvGrpSpPr>
              <p:nvPr/>
            </p:nvGrpSpPr>
            <p:grpSpPr bwMode="auto">
              <a:xfrm>
                <a:off x="2252" y="3333"/>
                <a:ext cx="138" cy="59"/>
                <a:chOff x="2252" y="3333"/>
                <a:chExt cx="138" cy="59"/>
              </a:xfrm>
            </p:grpSpPr>
            <p:sp>
              <p:nvSpPr>
                <p:cNvPr id="7368" name="Freeform 602"/>
                <p:cNvSpPr>
                  <a:spLocks/>
                </p:cNvSpPr>
                <p:nvPr/>
              </p:nvSpPr>
              <p:spPr bwMode="auto">
                <a:xfrm>
                  <a:off x="2252" y="3333"/>
                  <a:ext cx="61" cy="51"/>
                </a:xfrm>
                <a:custGeom>
                  <a:avLst/>
                  <a:gdLst>
                    <a:gd name="T0" fmla="*/ 32 w 61"/>
                    <a:gd name="T1" fmla="*/ 50 h 51"/>
                    <a:gd name="T2" fmla="*/ 25 w 61"/>
                    <a:gd name="T3" fmla="*/ 45 h 51"/>
                    <a:gd name="T4" fmla="*/ 21 w 61"/>
                    <a:gd name="T5" fmla="*/ 45 h 51"/>
                    <a:gd name="T6" fmla="*/ 18 w 61"/>
                    <a:gd name="T7" fmla="*/ 42 h 51"/>
                    <a:gd name="T8" fmla="*/ 15 w 61"/>
                    <a:gd name="T9" fmla="*/ 39 h 51"/>
                    <a:gd name="T10" fmla="*/ 13 w 61"/>
                    <a:gd name="T11" fmla="*/ 37 h 51"/>
                    <a:gd name="T12" fmla="*/ 11 w 61"/>
                    <a:gd name="T13" fmla="*/ 35 h 51"/>
                    <a:gd name="T14" fmla="*/ 7 w 61"/>
                    <a:gd name="T15" fmla="*/ 31 h 51"/>
                    <a:gd name="T16" fmla="*/ 6 w 61"/>
                    <a:gd name="T17" fmla="*/ 26 h 51"/>
                    <a:gd name="T18" fmla="*/ 5 w 61"/>
                    <a:gd name="T19" fmla="*/ 22 h 51"/>
                    <a:gd name="T20" fmla="*/ 3 w 61"/>
                    <a:gd name="T21" fmla="*/ 18 h 51"/>
                    <a:gd name="T22" fmla="*/ 1 w 61"/>
                    <a:gd name="T23" fmla="*/ 13 h 51"/>
                    <a:gd name="T24" fmla="*/ 0 w 61"/>
                    <a:gd name="T25" fmla="*/ 4 h 51"/>
                    <a:gd name="T26" fmla="*/ 0 w 61"/>
                    <a:gd name="T27" fmla="*/ 0 h 51"/>
                    <a:gd name="T28" fmla="*/ 8 w 61"/>
                    <a:gd name="T29" fmla="*/ 1 h 51"/>
                    <a:gd name="T30" fmla="*/ 13 w 61"/>
                    <a:gd name="T31" fmla="*/ 1 h 51"/>
                    <a:gd name="T32" fmla="*/ 17 w 61"/>
                    <a:gd name="T33" fmla="*/ 1 h 51"/>
                    <a:gd name="T34" fmla="*/ 21 w 61"/>
                    <a:gd name="T35" fmla="*/ 1 h 51"/>
                    <a:gd name="T36" fmla="*/ 25 w 61"/>
                    <a:gd name="T37" fmla="*/ 2 h 51"/>
                    <a:gd name="T38" fmla="*/ 31 w 61"/>
                    <a:gd name="T39" fmla="*/ 2 h 51"/>
                    <a:gd name="T40" fmla="*/ 36 w 61"/>
                    <a:gd name="T41" fmla="*/ 4 h 51"/>
                    <a:gd name="T42" fmla="*/ 43 w 61"/>
                    <a:gd name="T43" fmla="*/ 7 h 51"/>
                    <a:gd name="T44" fmla="*/ 50 w 61"/>
                    <a:gd name="T45" fmla="*/ 12 h 51"/>
                    <a:gd name="T46" fmla="*/ 55 w 61"/>
                    <a:gd name="T47" fmla="*/ 18 h 51"/>
                    <a:gd name="T48" fmla="*/ 60 w 61"/>
                    <a:gd name="T49" fmla="*/ 26 h 51"/>
                    <a:gd name="T50" fmla="*/ 32 w 61"/>
                    <a:gd name="T51" fmla="*/ 5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1"/>
                    <a:gd name="T80" fmla="*/ 61 w 61"/>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1">
                      <a:moveTo>
                        <a:pt x="32" y="50"/>
                      </a:moveTo>
                      <a:lnTo>
                        <a:pt x="25" y="45"/>
                      </a:lnTo>
                      <a:lnTo>
                        <a:pt x="21" y="45"/>
                      </a:lnTo>
                      <a:lnTo>
                        <a:pt x="18" y="42"/>
                      </a:lnTo>
                      <a:lnTo>
                        <a:pt x="15" y="39"/>
                      </a:lnTo>
                      <a:lnTo>
                        <a:pt x="13" y="37"/>
                      </a:lnTo>
                      <a:lnTo>
                        <a:pt x="11" y="35"/>
                      </a:lnTo>
                      <a:lnTo>
                        <a:pt x="7" y="31"/>
                      </a:lnTo>
                      <a:lnTo>
                        <a:pt x="6" y="26"/>
                      </a:lnTo>
                      <a:lnTo>
                        <a:pt x="5" y="22"/>
                      </a:lnTo>
                      <a:lnTo>
                        <a:pt x="3" y="18"/>
                      </a:lnTo>
                      <a:lnTo>
                        <a:pt x="1" y="13"/>
                      </a:lnTo>
                      <a:lnTo>
                        <a:pt x="0" y="4"/>
                      </a:lnTo>
                      <a:lnTo>
                        <a:pt x="0" y="0"/>
                      </a:lnTo>
                      <a:lnTo>
                        <a:pt x="8" y="1"/>
                      </a:lnTo>
                      <a:lnTo>
                        <a:pt x="13" y="1"/>
                      </a:lnTo>
                      <a:lnTo>
                        <a:pt x="17" y="1"/>
                      </a:lnTo>
                      <a:lnTo>
                        <a:pt x="21" y="1"/>
                      </a:lnTo>
                      <a:lnTo>
                        <a:pt x="25" y="2"/>
                      </a:lnTo>
                      <a:lnTo>
                        <a:pt x="31" y="2"/>
                      </a:lnTo>
                      <a:lnTo>
                        <a:pt x="36" y="4"/>
                      </a:lnTo>
                      <a:lnTo>
                        <a:pt x="43" y="7"/>
                      </a:lnTo>
                      <a:lnTo>
                        <a:pt x="50" y="12"/>
                      </a:lnTo>
                      <a:lnTo>
                        <a:pt x="55" y="18"/>
                      </a:lnTo>
                      <a:lnTo>
                        <a:pt x="60" y="26"/>
                      </a:lnTo>
                      <a:lnTo>
                        <a:pt x="32" y="5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69" name="Freeform 603"/>
                <p:cNvSpPr>
                  <a:spLocks/>
                </p:cNvSpPr>
                <p:nvPr/>
              </p:nvSpPr>
              <p:spPr bwMode="auto">
                <a:xfrm>
                  <a:off x="2331" y="3335"/>
                  <a:ext cx="59" cy="57"/>
                </a:xfrm>
                <a:custGeom>
                  <a:avLst/>
                  <a:gdLst>
                    <a:gd name="T0" fmla="*/ 11 w 59"/>
                    <a:gd name="T1" fmla="*/ 54 h 57"/>
                    <a:gd name="T2" fmla="*/ 17 w 59"/>
                    <a:gd name="T3" fmla="*/ 56 h 57"/>
                    <a:gd name="T4" fmla="*/ 23 w 59"/>
                    <a:gd name="T5" fmla="*/ 54 h 57"/>
                    <a:gd name="T6" fmla="*/ 29 w 59"/>
                    <a:gd name="T7" fmla="*/ 51 h 57"/>
                    <a:gd name="T8" fmla="*/ 32 w 59"/>
                    <a:gd name="T9" fmla="*/ 51 h 57"/>
                    <a:gd name="T10" fmla="*/ 36 w 59"/>
                    <a:gd name="T11" fmla="*/ 51 h 57"/>
                    <a:gd name="T12" fmla="*/ 40 w 59"/>
                    <a:gd name="T13" fmla="*/ 47 h 57"/>
                    <a:gd name="T14" fmla="*/ 42 w 59"/>
                    <a:gd name="T15" fmla="*/ 44 h 57"/>
                    <a:gd name="T16" fmla="*/ 46 w 59"/>
                    <a:gd name="T17" fmla="*/ 40 h 57"/>
                    <a:gd name="T18" fmla="*/ 49 w 59"/>
                    <a:gd name="T19" fmla="*/ 37 h 57"/>
                    <a:gd name="T20" fmla="*/ 52 w 59"/>
                    <a:gd name="T21" fmla="*/ 35 h 57"/>
                    <a:gd name="T22" fmla="*/ 58 w 59"/>
                    <a:gd name="T23" fmla="*/ 29 h 57"/>
                    <a:gd name="T24" fmla="*/ 49 w 59"/>
                    <a:gd name="T25" fmla="*/ 28 h 57"/>
                    <a:gd name="T26" fmla="*/ 46 w 59"/>
                    <a:gd name="T27" fmla="*/ 26 h 57"/>
                    <a:gd name="T28" fmla="*/ 40 w 59"/>
                    <a:gd name="T29" fmla="*/ 24 h 57"/>
                    <a:gd name="T30" fmla="*/ 36 w 59"/>
                    <a:gd name="T31" fmla="*/ 25 h 57"/>
                    <a:gd name="T32" fmla="*/ 32 w 59"/>
                    <a:gd name="T33" fmla="*/ 24 h 57"/>
                    <a:gd name="T34" fmla="*/ 27 w 59"/>
                    <a:gd name="T35" fmla="*/ 25 h 57"/>
                    <a:gd name="T36" fmla="*/ 25 w 59"/>
                    <a:gd name="T37" fmla="*/ 26 h 57"/>
                    <a:gd name="T38" fmla="*/ 20 w 59"/>
                    <a:gd name="T39" fmla="*/ 26 h 57"/>
                    <a:gd name="T40" fmla="*/ 29 w 59"/>
                    <a:gd name="T41" fmla="*/ 23 h 57"/>
                    <a:gd name="T42" fmla="*/ 31 w 59"/>
                    <a:gd name="T43" fmla="*/ 21 h 57"/>
                    <a:gd name="T44" fmla="*/ 35 w 59"/>
                    <a:gd name="T45" fmla="*/ 18 h 57"/>
                    <a:gd name="T46" fmla="*/ 37 w 59"/>
                    <a:gd name="T47" fmla="*/ 16 h 57"/>
                    <a:gd name="T48" fmla="*/ 40 w 59"/>
                    <a:gd name="T49" fmla="*/ 11 h 57"/>
                    <a:gd name="T50" fmla="*/ 44 w 59"/>
                    <a:gd name="T51" fmla="*/ 7 h 57"/>
                    <a:gd name="T52" fmla="*/ 46 w 59"/>
                    <a:gd name="T53" fmla="*/ 1 h 57"/>
                    <a:gd name="T54" fmla="*/ 40 w 59"/>
                    <a:gd name="T55" fmla="*/ 1 h 57"/>
                    <a:gd name="T56" fmla="*/ 35 w 59"/>
                    <a:gd name="T57" fmla="*/ 0 h 57"/>
                    <a:gd name="T58" fmla="*/ 30 w 59"/>
                    <a:gd name="T59" fmla="*/ 1 h 57"/>
                    <a:gd name="T60" fmla="*/ 25 w 59"/>
                    <a:gd name="T61" fmla="*/ 1 h 57"/>
                    <a:gd name="T62" fmla="*/ 21 w 59"/>
                    <a:gd name="T63" fmla="*/ 1 h 57"/>
                    <a:gd name="T64" fmla="*/ 15 w 59"/>
                    <a:gd name="T65" fmla="*/ 1 h 57"/>
                    <a:gd name="T66" fmla="*/ 0 w 59"/>
                    <a:gd name="T67" fmla="*/ 2 h 57"/>
                    <a:gd name="T68" fmla="*/ 11 w 59"/>
                    <a:gd name="T69" fmla="*/ 54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57"/>
                    <a:gd name="T107" fmla="*/ 59 w 59"/>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57">
                      <a:moveTo>
                        <a:pt x="11" y="54"/>
                      </a:moveTo>
                      <a:lnTo>
                        <a:pt x="17" y="56"/>
                      </a:lnTo>
                      <a:lnTo>
                        <a:pt x="23" y="54"/>
                      </a:lnTo>
                      <a:lnTo>
                        <a:pt x="29" y="51"/>
                      </a:lnTo>
                      <a:lnTo>
                        <a:pt x="32" y="51"/>
                      </a:lnTo>
                      <a:lnTo>
                        <a:pt x="36" y="51"/>
                      </a:lnTo>
                      <a:lnTo>
                        <a:pt x="40" y="47"/>
                      </a:lnTo>
                      <a:lnTo>
                        <a:pt x="42" y="44"/>
                      </a:lnTo>
                      <a:lnTo>
                        <a:pt x="46" y="40"/>
                      </a:lnTo>
                      <a:lnTo>
                        <a:pt x="49" y="37"/>
                      </a:lnTo>
                      <a:lnTo>
                        <a:pt x="52" y="35"/>
                      </a:lnTo>
                      <a:lnTo>
                        <a:pt x="58" y="29"/>
                      </a:lnTo>
                      <a:lnTo>
                        <a:pt x="49" y="28"/>
                      </a:lnTo>
                      <a:lnTo>
                        <a:pt x="46" y="26"/>
                      </a:lnTo>
                      <a:lnTo>
                        <a:pt x="40" y="24"/>
                      </a:lnTo>
                      <a:lnTo>
                        <a:pt x="36" y="25"/>
                      </a:lnTo>
                      <a:lnTo>
                        <a:pt x="32" y="24"/>
                      </a:lnTo>
                      <a:lnTo>
                        <a:pt x="27" y="25"/>
                      </a:lnTo>
                      <a:lnTo>
                        <a:pt x="25" y="26"/>
                      </a:lnTo>
                      <a:lnTo>
                        <a:pt x="20" y="26"/>
                      </a:lnTo>
                      <a:lnTo>
                        <a:pt x="29" y="23"/>
                      </a:lnTo>
                      <a:lnTo>
                        <a:pt x="31" y="21"/>
                      </a:lnTo>
                      <a:lnTo>
                        <a:pt x="35" y="18"/>
                      </a:lnTo>
                      <a:lnTo>
                        <a:pt x="37" y="16"/>
                      </a:lnTo>
                      <a:lnTo>
                        <a:pt x="40" y="11"/>
                      </a:lnTo>
                      <a:lnTo>
                        <a:pt x="44" y="7"/>
                      </a:lnTo>
                      <a:lnTo>
                        <a:pt x="46" y="1"/>
                      </a:lnTo>
                      <a:lnTo>
                        <a:pt x="40" y="1"/>
                      </a:lnTo>
                      <a:lnTo>
                        <a:pt x="35" y="0"/>
                      </a:lnTo>
                      <a:lnTo>
                        <a:pt x="30" y="1"/>
                      </a:lnTo>
                      <a:lnTo>
                        <a:pt x="25" y="1"/>
                      </a:lnTo>
                      <a:lnTo>
                        <a:pt x="21" y="1"/>
                      </a:lnTo>
                      <a:lnTo>
                        <a:pt x="15" y="1"/>
                      </a:lnTo>
                      <a:lnTo>
                        <a:pt x="0" y="2"/>
                      </a:lnTo>
                      <a:lnTo>
                        <a:pt x="11" y="54"/>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356" name="Group 604"/>
              <p:cNvGrpSpPr>
                <a:grpSpLocks/>
              </p:cNvGrpSpPr>
              <p:nvPr/>
            </p:nvGrpSpPr>
            <p:grpSpPr bwMode="auto">
              <a:xfrm>
                <a:off x="2272" y="3307"/>
                <a:ext cx="83" cy="94"/>
                <a:chOff x="2272" y="3307"/>
                <a:chExt cx="83" cy="94"/>
              </a:xfrm>
            </p:grpSpPr>
            <p:sp>
              <p:nvSpPr>
                <p:cNvPr id="7362" name="Oval 605"/>
                <p:cNvSpPr>
                  <a:spLocks noChangeArrowheads="1"/>
                </p:cNvSpPr>
                <p:nvPr/>
              </p:nvSpPr>
              <p:spPr bwMode="auto">
                <a:xfrm rot="-6060000">
                  <a:off x="2291" y="3308"/>
                  <a:ext cx="62" cy="59"/>
                </a:xfrm>
                <a:prstGeom prst="ellipse">
                  <a:avLst/>
                </a:prstGeom>
                <a:solidFill>
                  <a:srgbClr val="000000"/>
                </a:solidFill>
                <a:ln w="9525">
                  <a:noFill/>
                  <a:round/>
                  <a:headEnd/>
                  <a:tailEnd/>
                </a:ln>
              </p:spPr>
              <p:txBody>
                <a:bodyPr wrap="none" anchor="ctr"/>
                <a:lstStyle/>
                <a:p>
                  <a:endParaRPr lang="en-US"/>
                </a:p>
              </p:txBody>
            </p:sp>
            <p:sp>
              <p:nvSpPr>
                <p:cNvPr id="7363" name="Oval 606"/>
                <p:cNvSpPr>
                  <a:spLocks noChangeArrowheads="1"/>
                </p:cNvSpPr>
                <p:nvPr/>
              </p:nvSpPr>
              <p:spPr bwMode="auto">
                <a:xfrm rot="-6060000">
                  <a:off x="2270" y="3335"/>
                  <a:ext cx="55" cy="52"/>
                </a:xfrm>
                <a:prstGeom prst="ellipse">
                  <a:avLst/>
                </a:prstGeom>
                <a:solidFill>
                  <a:srgbClr val="000000"/>
                </a:solidFill>
                <a:ln w="9525">
                  <a:noFill/>
                  <a:round/>
                  <a:headEnd/>
                  <a:tailEnd/>
                </a:ln>
              </p:spPr>
              <p:txBody>
                <a:bodyPr wrap="none" anchor="ctr"/>
                <a:lstStyle/>
                <a:p>
                  <a:endParaRPr lang="en-US"/>
                </a:p>
              </p:txBody>
            </p:sp>
            <p:sp>
              <p:nvSpPr>
                <p:cNvPr id="7364" name="Oval 607"/>
                <p:cNvSpPr>
                  <a:spLocks noChangeArrowheads="1"/>
                </p:cNvSpPr>
                <p:nvPr/>
              </p:nvSpPr>
              <p:spPr bwMode="auto">
                <a:xfrm rot="-6060000">
                  <a:off x="2305" y="3351"/>
                  <a:ext cx="53" cy="47"/>
                </a:xfrm>
                <a:prstGeom prst="ellipse">
                  <a:avLst/>
                </a:prstGeom>
                <a:solidFill>
                  <a:srgbClr val="000000"/>
                </a:solidFill>
                <a:ln w="9525">
                  <a:noFill/>
                  <a:round/>
                  <a:headEnd/>
                  <a:tailEnd/>
                </a:ln>
              </p:spPr>
              <p:txBody>
                <a:bodyPr wrap="none" anchor="ctr"/>
                <a:lstStyle/>
                <a:p>
                  <a:endParaRPr lang="en-US"/>
                </a:p>
              </p:txBody>
            </p:sp>
            <p:sp>
              <p:nvSpPr>
                <p:cNvPr id="7365" name="Oval 608"/>
                <p:cNvSpPr>
                  <a:spLocks noChangeArrowheads="1"/>
                </p:cNvSpPr>
                <p:nvPr/>
              </p:nvSpPr>
              <p:spPr bwMode="auto">
                <a:xfrm rot="-6060000">
                  <a:off x="2273" y="3339"/>
                  <a:ext cx="49" cy="44"/>
                </a:xfrm>
                <a:prstGeom prst="ellipse">
                  <a:avLst/>
                </a:prstGeom>
                <a:solidFill>
                  <a:srgbClr val="FFFFFF"/>
                </a:solidFill>
                <a:ln w="9525">
                  <a:noFill/>
                  <a:round/>
                  <a:headEnd/>
                  <a:tailEnd/>
                </a:ln>
              </p:spPr>
              <p:txBody>
                <a:bodyPr wrap="none" anchor="ctr"/>
                <a:lstStyle/>
                <a:p>
                  <a:endParaRPr lang="en-US"/>
                </a:p>
              </p:txBody>
            </p:sp>
            <p:sp>
              <p:nvSpPr>
                <p:cNvPr id="7366" name="Oval 609"/>
                <p:cNvSpPr>
                  <a:spLocks noChangeArrowheads="1"/>
                </p:cNvSpPr>
                <p:nvPr/>
              </p:nvSpPr>
              <p:spPr bwMode="auto">
                <a:xfrm rot="-6060000">
                  <a:off x="2307" y="3352"/>
                  <a:ext cx="46" cy="41"/>
                </a:xfrm>
                <a:prstGeom prst="ellipse">
                  <a:avLst/>
                </a:prstGeom>
                <a:solidFill>
                  <a:srgbClr val="FFFFFF"/>
                </a:solidFill>
                <a:ln w="9525">
                  <a:noFill/>
                  <a:round/>
                  <a:headEnd/>
                  <a:tailEnd/>
                </a:ln>
              </p:spPr>
              <p:txBody>
                <a:bodyPr wrap="none" anchor="ctr"/>
                <a:lstStyle/>
                <a:p>
                  <a:endParaRPr lang="en-US"/>
                </a:p>
              </p:txBody>
            </p:sp>
            <p:sp>
              <p:nvSpPr>
                <p:cNvPr id="7367" name="Oval 610"/>
                <p:cNvSpPr>
                  <a:spLocks noChangeArrowheads="1"/>
                </p:cNvSpPr>
                <p:nvPr/>
              </p:nvSpPr>
              <p:spPr bwMode="auto">
                <a:xfrm rot="-6060000">
                  <a:off x="2296" y="3313"/>
                  <a:ext cx="53" cy="50"/>
                </a:xfrm>
                <a:prstGeom prst="ellipse">
                  <a:avLst/>
                </a:prstGeom>
                <a:solidFill>
                  <a:srgbClr val="FFFFFF"/>
                </a:solidFill>
                <a:ln w="9525">
                  <a:noFill/>
                  <a:round/>
                  <a:headEnd/>
                  <a:tailEnd/>
                </a:ln>
              </p:spPr>
              <p:txBody>
                <a:bodyPr wrap="none" anchor="ctr"/>
                <a:lstStyle/>
                <a:p>
                  <a:endParaRPr lang="en-US"/>
                </a:p>
              </p:txBody>
            </p:sp>
          </p:grpSp>
          <p:grpSp>
            <p:nvGrpSpPr>
              <p:cNvPr id="7357" name="Group 611"/>
              <p:cNvGrpSpPr>
                <a:grpSpLocks/>
              </p:cNvGrpSpPr>
              <p:nvPr/>
            </p:nvGrpSpPr>
            <p:grpSpPr bwMode="auto">
              <a:xfrm>
                <a:off x="2263" y="3370"/>
                <a:ext cx="67" cy="59"/>
                <a:chOff x="2263" y="3370"/>
                <a:chExt cx="67" cy="59"/>
              </a:xfrm>
            </p:grpSpPr>
            <p:sp>
              <p:nvSpPr>
                <p:cNvPr id="7358" name="Freeform 612"/>
                <p:cNvSpPr>
                  <a:spLocks/>
                </p:cNvSpPr>
                <p:nvPr/>
              </p:nvSpPr>
              <p:spPr bwMode="auto">
                <a:xfrm>
                  <a:off x="2263" y="3399"/>
                  <a:ext cx="67" cy="30"/>
                </a:xfrm>
                <a:custGeom>
                  <a:avLst/>
                  <a:gdLst>
                    <a:gd name="T0" fmla="*/ 66 w 67"/>
                    <a:gd name="T1" fmla="*/ 29 h 30"/>
                    <a:gd name="T2" fmla="*/ 0 w 67"/>
                    <a:gd name="T3" fmla="*/ 4 h 30"/>
                    <a:gd name="T4" fmla="*/ 2 w 67"/>
                    <a:gd name="T5" fmla="*/ 0 h 30"/>
                    <a:gd name="T6" fmla="*/ 31 w 67"/>
                    <a:gd name="T7" fmla="*/ 13 h 30"/>
                    <a:gd name="T8" fmla="*/ 36 w 67"/>
                    <a:gd name="T9" fmla="*/ 1 h 30"/>
                    <a:gd name="T10" fmla="*/ 40 w 67"/>
                    <a:gd name="T11" fmla="*/ 2 h 30"/>
                    <a:gd name="T12" fmla="*/ 34 w 67"/>
                    <a:gd name="T13" fmla="*/ 15 h 30"/>
                    <a:gd name="T14" fmla="*/ 66 w 67"/>
                    <a:gd name="T15" fmla="*/ 29 h 30"/>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0"/>
                    <a:gd name="T26" fmla="*/ 67 w 6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0">
                      <a:moveTo>
                        <a:pt x="66" y="29"/>
                      </a:moveTo>
                      <a:lnTo>
                        <a:pt x="0" y="4"/>
                      </a:lnTo>
                      <a:lnTo>
                        <a:pt x="2" y="0"/>
                      </a:lnTo>
                      <a:lnTo>
                        <a:pt x="31" y="13"/>
                      </a:lnTo>
                      <a:lnTo>
                        <a:pt x="36" y="1"/>
                      </a:lnTo>
                      <a:lnTo>
                        <a:pt x="40" y="2"/>
                      </a:lnTo>
                      <a:lnTo>
                        <a:pt x="34" y="15"/>
                      </a:lnTo>
                      <a:lnTo>
                        <a:pt x="66" y="29"/>
                      </a:lnTo>
                    </a:path>
                  </a:pathLst>
                </a:custGeom>
                <a:solidFill>
                  <a:srgbClr val="008000"/>
                </a:solidFill>
                <a:ln w="9525" cap="rnd">
                  <a:noFill/>
                  <a:round/>
                  <a:headEnd/>
                  <a:tailEnd/>
                </a:ln>
              </p:spPr>
              <p:txBody>
                <a:bodyPr/>
                <a:lstStyle/>
                <a:p>
                  <a:endParaRPr lang="en-US"/>
                </a:p>
              </p:txBody>
            </p:sp>
            <p:grpSp>
              <p:nvGrpSpPr>
                <p:cNvPr id="7359" name="Group 613"/>
                <p:cNvGrpSpPr>
                  <a:grpSpLocks/>
                </p:cNvGrpSpPr>
                <p:nvPr/>
              </p:nvGrpSpPr>
              <p:grpSpPr bwMode="auto">
                <a:xfrm>
                  <a:off x="2293" y="3370"/>
                  <a:ext cx="32" cy="33"/>
                  <a:chOff x="2293" y="3370"/>
                  <a:chExt cx="32" cy="33"/>
                </a:xfrm>
              </p:grpSpPr>
              <p:sp>
                <p:nvSpPr>
                  <p:cNvPr id="7360" name="Arc 614"/>
                  <p:cNvSpPr>
                    <a:spLocks/>
                  </p:cNvSpPr>
                  <p:nvPr/>
                </p:nvSpPr>
                <p:spPr bwMode="auto">
                  <a:xfrm rot="-6060000">
                    <a:off x="2297" y="3375"/>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361" name="Arc 615"/>
                  <p:cNvSpPr>
                    <a:spLocks/>
                  </p:cNvSpPr>
                  <p:nvPr/>
                </p:nvSpPr>
                <p:spPr bwMode="auto">
                  <a:xfrm rot="-6060000">
                    <a:off x="2293" y="3372"/>
                    <a:ext cx="31" cy="32"/>
                  </a:xfrm>
                  <a:custGeom>
                    <a:avLst/>
                    <a:gdLst>
                      <a:gd name="T0" fmla="*/ 0 w 39436"/>
                      <a:gd name="T1" fmla="*/ 0 h 43158"/>
                      <a:gd name="T2" fmla="*/ 0 w 39436"/>
                      <a:gd name="T3" fmla="*/ 0 h 43158"/>
                      <a:gd name="T4" fmla="*/ 0 w 39436"/>
                      <a:gd name="T5" fmla="*/ 0 h 43158"/>
                      <a:gd name="T6" fmla="*/ 0 60000 65536"/>
                      <a:gd name="T7" fmla="*/ 0 60000 65536"/>
                      <a:gd name="T8" fmla="*/ 0 60000 65536"/>
                      <a:gd name="T9" fmla="*/ 0 w 39436"/>
                      <a:gd name="T10" fmla="*/ 0 h 43158"/>
                      <a:gd name="T11" fmla="*/ 39436 w 39436"/>
                      <a:gd name="T12" fmla="*/ 43158 h 43158"/>
                    </a:gdLst>
                    <a:ahLst/>
                    <a:cxnLst>
                      <a:cxn ang="T6">
                        <a:pos x="T0" y="T1"/>
                      </a:cxn>
                      <a:cxn ang="T7">
                        <a:pos x="T2" y="T3"/>
                      </a:cxn>
                      <a:cxn ang="T8">
                        <a:pos x="T4" y="T5"/>
                      </a:cxn>
                    </a:cxnLst>
                    <a:rect l="T9" t="T10" r="T11" b="T12"/>
                    <a:pathLst>
                      <a:path w="39436" h="43158" fill="none" extrusionOk="0">
                        <a:moveTo>
                          <a:pt x="20247" y="43157"/>
                        </a:moveTo>
                        <a:cubicBezTo>
                          <a:pt x="8865" y="42443"/>
                          <a:pt x="0" y="33004"/>
                          <a:pt x="0" y="21600"/>
                        </a:cubicBezTo>
                        <a:cubicBezTo>
                          <a:pt x="0" y="9670"/>
                          <a:pt x="9670" y="0"/>
                          <a:pt x="21600" y="0"/>
                        </a:cubicBezTo>
                        <a:cubicBezTo>
                          <a:pt x="28735" y="-1"/>
                          <a:pt x="35411" y="3524"/>
                          <a:pt x="39436" y="9416"/>
                        </a:cubicBezTo>
                      </a:path>
                      <a:path w="39436" h="43158" stroke="0" extrusionOk="0">
                        <a:moveTo>
                          <a:pt x="20247" y="43157"/>
                        </a:moveTo>
                        <a:cubicBezTo>
                          <a:pt x="8865" y="42443"/>
                          <a:pt x="0" y="33004"/>
                          <a:pt x="0" y="21600"/>
                        </a:cubicBezTo>
                        <a:cubicBezTo>
                          <a:pt x="0" y="9670"/>
                          <a:pt x="9670" y="0"/>
                          <a:pt x="21600" y="0"/>
                        </a:cubicBezTo>
                        <a:cubicBezTo>
                          <a:pt x="28735" y="-1"/>
                          <a:pt x="35411" y="3524"/>
                          <a:pt x="39436" y="9416"/>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59" name="Group 616"/>
            <p:cNvGrpSpPr>
              <a:grpSpLocks/>
            </p:cNvGrpSpPr>
            <p:nvPr/>
          </p:nvGrpSpPr>
          <p:grpSpPr bwMode="auto">
            <a:xfrm>
              <a:off x="1981" y="3265"/>
              <a:ext cx="137" cy="123"/>
              <a:chOff x="1981" y="3265"/>
              <a:chExt cx="137" cy="123"/>
            </a:xfrm>
          </p:grpSpPr>
          <p:grpSp>
            <p:nvGrpSpPr>
              <p:cNvPr id="7340" name="Group 617"/>
              <p:cNvGrpSpPr>
                <a:grpSpLocks/>
              </p:cNvGrpSpPr>
              <p:nvPr/>
            </p:nvGrpSpPr>
            <p:grpSpPr bwMode="auto">
              <a:xfrm>
                <a:off x="1981" y="3292"/>
                <a:ext cx="137" cy="58"/>
                <a:chOff x="1981" y="3292"/>
                <a:chExt cx="137" cy="58"/>
              </a:xfrm>
            </p:grpSpPr>
            <p:sp>
              <p:nvSpPr>
                <p:cNvPr id="7353" name="Freeform 618"/>
                <p:cNvSpPr>
                  <a:spLocks/>
                </p:cNvSpPr>
                <p:nvPr/>
              </p:nvSpPr>
              <p:spPr bwMode="auto">
                <a:xfrm>
                  <a:off x="1981" y="3292"/>
                  <a:ext cx="61" cy="52"/>
                </a:xfrm>
                <a:custGeom>
                  <a:avLst/>
                  <a:gdLst>
                    <a:gd name="T0" fmla="*/ 32 w 61"/>
                    <a:gd name="T1" fmla="*/ 51 h 52"/>
                    <a:gd name="T2" fmla="*/ 25 w 61"/>
                    <a:gd name="T3" fmla="*/ 46 h 52"/>
                    <a:gd name="T4" fmla="*/ 21 w 61"/>
                    <a:gd name="T5" fmla="*/ 46 h 52"/>
                    <a:gd name="T6" fmla="*/ 18 w 61"/>
                    <a:gd name="T7" fmla="*/ 42 h 52"/>
                    <a:gd name="T8" fmla="*/ 15 w 61"/>
                    <a:gd name="T9" fmla="*/ 40 h 52"/>
                    <a:gd name="T10" fmla="*/ 13 w 61"/>
                    <a:gd name="T11" fmla="*/ 38 h 52"/>
                    <a:gd name="T12" fmla="*/ 11 w 61"/>
                    <a:gd name="T13" fmla="*/ 35 h 52"/>
                    <a:gd name="T14" fmla="*/ 7 w 61"/>
                    <a:gd name="T15" fmla="*/ 32 h 52"/>
                    <a:gd name="T16" fmla="*/ 6 w 61"/>
                    <a:gd name="T17" fmla="*/ 26 h 52"/>
                    <a:gd name="T18" fmla="*/ 5 w 61"/>
                    <a:gd name="T19" fmla="*/ 23 h 52"/>
                    <a:gd name="T20" fmla="*/ 3 w 61"/>
                    <a:gd name="T21" fmla="*/ 18 h 52"/>
                    <a:gd name="T22" fmla="*/ 1 w 61"/>
                    <a:gd name="T23" fmla="*/ 13 h 52"/>
                    <a:gd name="T24" fmla="*/ 0 w 61"/>
                    <a:gd name="T25" fmla="*/ 4 h 52"/>
                    <a:gd name="T26" fmla="*/ 0 w 61"/>
                    <a:gd name="T27" fmla="*/ 0 h 52"/>
                    <a:gd name="T28" fmla="*/ 8 w 61"/>
                    <a:gd name="T29" fmla="*/ 1 h 52"/>
                    <a:gd name="T30" fmla="*/ 13 w 61"/>
                    <a:gd name="T31" fmla="*/ 1 h 52"/>
                    <a:gd name="T32" fmla="*/ 17 w 61"/>
                    <a:gd name="T33" fmla="*/ 1 h 52"/>
                    <a:gd name="T34" fmla="*/ 21 w 61"/>
                    <a:gd name="T35" fmla="*/ 1 h 52"/>
                    <a:gd name="T36" fmla="*/ 25 w 61"/>
                    <a:gd name="T37" fmla="*/ 2 h 52"/>
                    <a:gd name="T38" fmla="*/ 31 w 61"/>
                    <a:gd name="T39" fmla="*/ 2 h 52"/>
                    <a:gd name="T40" fmla="*/ 36 w 61"/>
                    <a:gd name="T41" fmla="*/ 4 h 52"/>
                    <a:gd name="T42" fmla="*/ 43 w 61"/>
                    <a:gd name="T43" fmla="*/ 8 h 52"/>
                    <a:gd name="T44" fmla="*/ 50 w 61"/>
                    <a:gd name="T45" fmla="*/ 12 h 52"/>
                    <a:gd name="T46" fmla="*/ 55 w 61"/>
                    <a:gd name="T47" fmla="*/ 18 h 52"/>
                    <a:gd name="T48" fmla="*/ 60 w 61"/>
                    <a:gd name="T49" fmla="*/ 26 h 52"/>
                    <a:gd name="T50" fmla="*/ 32 w 61"/>
                    <a:gd name="T51" fmla="*/ 5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2"/>
                    <a:gd name="T80" fmla="*/ 61 w 6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2">
                      <a:moveTo>
                        <a:pt x="32" y="51"/>
                      </a:moveTo>
                      <a:lnTo>
                        <a:pt x="25" y="46"/>
                      </a:lnTo>
                      <a:lnTo>
                        <a:pt x="21" y="46"/>
                      </a:lnTo>
                      <a:lnTo>
                        <a:pt x="18" y="42"/>
                      </a:lnTo>
                      <a:lnTo>
                        <a:pt x="15" y="40"/>
                      </a:lnTo>
                      <a:lnTo>
                        <a:pt x="13" y="38"/>
                      </a:lnTo>
                      <a:lnTo>
                        <a:pt x="11" y="35"/>
                      </a:lnTo>
                      <a:lnTo>
                        <a:pt x="7" y="32"/>
                      </a:lnTo>
                      <a:lnTo>
                        <a:pt x="6" y="26"/>
                      </a:lnTo>
                      <a:lnTo>
                        <a:pt x="5" y="23"/>
                      </a:lnTo>
                      <a:lnTo>
                        <a:pt x="3" y="18"/>
                      </a:lnTo>
                      <a:lnTo>
                        <a:pt x="1" y="13"/>
                      </a:lnTo>
                      <a:lnTo>
                        <a:pt x="0" y="4"/>
                      </a:lnTo>
                      <a:lnTo>
                        <a:pt x="0" y="0"/>
                      </a:lnTo>
                      <a:lnTo>
                        <a:pt x="8" y="1"/>
                      </a:lnTo>
                      <a:lnTo>
                        <a:pt x="13" y="1"/>
                      </a:lnTo>
                      <a:lnTo>
                        <a:pt x="17" y="1"/>
                      </a:lnTo>
                      <a:lnTo>
                        <a:pt x="21" y="1"/>
                      </a:lnTo>
                      <a:lnTo>
                        <a:pt x="25" y="2"/>
                      </a:lnTo>
                      <a:lnTo>
                        <a:pt x="31" y="2"/>
                      </a:lnTo>
                      <a:lnTo>
                        <a:pt x="36" y="4"/>
                      </a:lnTo>
                      <a:lnTo>
                        <a:pt x="43" y="8"/>
                      </a:lnTo>
                      <a:lnTo>
                        <a:pt x="50" y="12"/>
                      </a:lnTo>
                      <a:lnTo>
                        <a:pt x="55" y="18"/>
                      </a:lnTo>
                      <a:lnTo>
                        <a:pt x="60" y="26"/>
                      </a:lnTo>
                      <a:lnTo>
                        <a:pt x="32" y="5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54" name="Freeform 619"/>
                <p:cNvSpPr>
                  <a:spLocks/>
                </p:cNvSpPr>
                <p:nvPr/>
              </p:nvSpPr>
              <p:spPr bwMode="auto">
                <a:xfrm>
                  <a:off x="2059" y="3295"/>
                  <a:ext cx="59" cy="55"/>
                </a:xfrm>
                <a:custGeom>
                  <a:avLst/>
                  <a:gdLst>
                    <a:gd name="T0" fmla="*/ 11 w 59"/>
                    <a:gd name="T1" fmla="*/ 52 h 55"/>
                    <a:gd name="T2" fmla="*/ 17 w 59"/>
                    <a:gd name="T3" fmla="*/ 54 h 55"/>
                    <a:gd name="T4" fmla="*/ 23 w 59"/>
                    <a:gd name="T5" fmla="*/ 52 h 55"/>
                    <a:gd name="T6" fmla="*/ 29 w 59"/>
                    <a:gd name="T7" fmla="*/ 49 h 55"/>
                    <a:gd name="T8" fmla="*/ 32 w 59"/>
                    <a:gd name="T9" fmla="*/ 49 h 55"/>
                    <a:gd name="T10" fmla="*/ 36 w 59"/>
                    <a:gd name="T11" fmla="*/ 49 h 55"/>
                    <a:gd name="T12" fmla="*/ 40 w 59"/>
                    <a:gd name="T13" fmla="*/ 46 h 55"/>
                    <a:gd name="T14" fmla="*/ 42 w 59"/>
                    <a:gd name="T15" fmla="*/ 42 h 55"/>
                    <a:gd name="T16" fmla="*/ 46 w 59"/>
                    <a:gd name="T17" fmla="*/ 39 h 55"/>
                    <a:gd name="T18" fmla="*/ 49 w 59"/>
                    <a:gd name="T19" fmla="*/ 36 h 55"/>
                    <a:gd name="T20" fmla="*/ 52 w 59"/>
                    <a:gd name="T21" fmla="*/ 33 h 55"/>
                    <a:gd name="T22" fmla="*/ 58 w 59"/>
                    <a:gd name="T23" fmla="*/ 28 h 55"/>
                    <a:gd name="T24" fmla="*/ 49 w 59"/>
                    <a:gd name="T25" fmla="*/ 27 h 55"/>
                    <a:gd name="T26" fmla="*/ 46 w 59"/>
                    <a:gd name="T27" fmla="*/ 25 h 55"/>
                    <a:gd name="T28" fmla="*/ 40 w 59"/>
                    <a:gd name="T29" fmla="*/ 23 h 55"/>
                    <a:gd name="T30" fmla="*/ 36 w 59"/>
                    <a:gd name="T31" fmla="*/ 24 h 55"/>
                    <a:gd name="T32" fmla="*/ 32 w 59"/>
                    <a:gd name="T33" fmla="*/ 23 h 55"/>
                    <a:gd name="T34" fmla="*/ 27 w 59"/>
                    <a:gd name="T35" fmla="*/ 24 h 55"/>
                    <a:gd name="T36" fmla="*/ 25 w 59"/>
                    <a:gd name="T37" fmla="*/ 25 h 55"/>
                    <a:gd name="T38" fmla="*/ 20 w 59"/>
                    <a:gd name="T39" fmla="*/ 25 h 55"/>
                    <a:gd name="T40" fmla="*/ 29 w 59"/>
                    <a:gd name="T41" fmla="*/ 22 h 55"/>
                    <a:gd name="T42" fmla="*/ 31 w 59"/>
                    <a:gd name="T43" fmla="*/ 20 h 55"/>
                    <a:gd name="T44" fmla="*/ 35 w 59"/>
                    <a:gd name="T45" fmla="*/ 18 h 55"/>
                    <a:gd name="T46" fmla="*/ 37 w 59"/>
                    <a:gd name="T47" fmla="*/ 15 h 55"/>
                    <a:gd name="T48" fmla="*/ 40 w 59"/>
                    <a:gd name="T49" fmla="*/ 11 h 55"/>
                    <a:gd name="T50" fmla="*/ 44 w 59"/>
                    <a:gd name="T51" fmla="*/ 6 h 55"/>
                    <a:gd name="T52" fmla="*/ 46 w 59"/>
                    <a:gd name="T53" fmla="*/ 1 h 55"/>
                    <a:gd name="T54" fmla="*/ 40 w 59"/>
                    <a:gd name="T55" fmla="*/ 1 h 55"/>
                    <a:gd name="T56" fmla="*/ 35 w 59"/>
                    <a:gd name="T57" fmla="*/ 0 h 55"/>
                    <a:gd name="T58" fmla="*/ 30 w 59"/>
                    <a:gd name="T59" fmla="*/ 1 h 55"/>
                    <a:gd name="T60" fmla="*/ 25 w 59"/>
                    <a:gd name="T61" fmla="*/ 1 h 55"/>
                    <a:gd name="T62" fmla="*/ 21 w 59"/>
                    <a:gd name="T63" fmla="*/ 1 h 55"/>
                    <a:gd name="T64" fmla="*/ 15 w 59"/>
                    <a:gd name="T65" fmla="*/ 1 h 55"/>
                    <a:gd name="T66" fmla="*/ 0 w 59"/>
                    <a:gd name="T67" fmla="*/ 2 h 55"/>
                    <a:gd name="T68" fmla="*/ 11 w 59"/>
                    <a:gd name="T69" fmla="*/ 52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55"/>
                    <a:gd name="T107" fmla="*/ 59 w 59"/>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55">
                      <a:moveTo>
                        <a:pt x="11" y="52"/>
                      </a:moveTo>
                      <a:lnTo>
                        <a:pt x="17" y="54"/>
                      </a:lnTo>
                      <a:lnTo>
                        <a:pt x="23" y="52"/>
                      </a:lnTo>
                      <a:lnTo>
                        <a:pt x="29" y="49"/>
                      </a:lnTo>
                      <a:lnTo>
                        <a:pt x="32" y="49"/>
                      </a:lnTo>
                      <a:lnTo>
                        <a:pt x="36" y="49"/>
                      </a:lnTo>
                      <a:lnTo>
                        <a:pt x="40" y="46"/>
                      </a:lnTo>
                      <a:lnTo>
                        <a:pt x="42" y="42"/>
                      </a:lnTo>
                      <a:lnTo>
                        <a:pt x="46" y="39"/>
                      </a:lnTo>
                      <a:lnTo>
                        <a:pt x="49" y="36"/>
                      </a:lnTo>
                      <a:lnTo>
                        <a:pt x="52" y="33"/>
                      </a:lnTo>
                      <a:lnTo>
                        <a:pt x="58" y="28"/>
                      </a:lnTo>
                      <a:lnTo>
                        <a:pt x="49" y="27"/>
                      </a:lnTo>
                      <a:lnTo>
                        <a:pt x="46" y="25"/>
                      </a:lnTo>
                      <a:lnTo>
                        <a:pt x="40" y="23"/>
                      </a:lnTo>
                      <a:lnTo>
                        <a:pt x="36" y="24"/>
                      </a:lnTo>
                      <a:lnTo>
                        <a:pt x="32" y="23"/>
                      </a:lnTo>
                      <a:lnTo>
                        <a:pt x="27" y="24"/>
                      </a:lnTo>
                      <a:lnTo>
                        <a:pt x="25" y="25"/>
                      </a:lnTo>
                      <a:lnTo>
                        <a:pt x="20" y="25"/>
                      </a:lnTo>
                      <a:lnTo>
                        <a:pt x="29" y="22"/>
                      </a:lnTo>
                      <a:lnTo>
                        <a:pt x="31" y="20"/>
                      </a:lnTo>
                      <a:lnTo>
                        <a:pt x="35" y="18"/>
                      </a:lnTo>
                      <a:lnTo>
                        <a:pt x="37" y="15"/>
                      </a:lnTo>
                      <a:lnTo>
                        <a:pt x="40" y="11"/>
                      </a:lnTo>
                      <a:lnTo>
                        <a:pt x="44" y="6"/>
                      </a:lnTo>
                      <a:lnTo>
                        <a:pt x="46" y="1"/>
                      </a:lnTo>
                      <a:lnTo>
                        <a:pt x="40" y="1"/>
                      </a:lnTo>
                      <a:lnTo>
                        <a:pt x="35" y="0"/>
                      </a:lnTo>
                      <a:lnTo>
                        <a:pt x="30" y="1"/>
                      </a:lnTo>
                      <a:lnTo>
                        <a:pt x="25" y="1"/>
                      </a:lnTo>
                      <a:lnTo>
                        <a:pt x="21" y="1"/>
                      </a:lnTo>
                      <a:lnTo>
                        <a:pt x="15" y="1"/>
                      </a:lnTo>
                      <a:lnTo>
                        <a:pt x="0" y="2"/>
                      </a:lnTo>
                      <a:lnTo>
                        <a:pt x="11" y="5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341" name="Group 620"/>
              <p:cNvGrpSpPr>
                <a:grpSpLocks/>
              </p:cNvGrpSpPr>
              <p:nvPr/>
            </p:nvGrpSpPr>
            <p:grpSpPr bwMode="auto">
              <a:xfrm>
                <a:off x="2001" y="3265"/>
                <a:ext cx="82" cy="95"/>
                <a:chOff x="2001" y="3265"/>
                <a:chExt cx="82" cy="95"/>
              </a:xfrm>
            </p:grpSpPr>
            <p:sp>
              <p:nvSpPr>
                <p:cNvPr id="7347" name="Oval 621"/>
                <p:cNvSpPr>
                  <a:spLocks noChangeArrowheads="1"/>
                </p:cNvSpPr>
                <p:nvPr/>
              </p:nvSpPr>
              <p:spPr bwMode="auto">
                <a:xfrm rot="-6060000">
                  <a:off x="2019" y="3267"/>
                  <a:ext cx="62" cy="58"/>
                </a:xfrm>
                <a:prstGeom prst="ellipse">
                  <a:avLst/>
                </a:prstGeom>
                <a:solidFill>
                  <a:srgbClr val="000000"/>
                </a:solidFill>
                <a:ln w="9525">
                  <a:noFill/>
                  <a:round/>
                  <a:headEnd/>
                  <a:tailEnd/>
                </a:ln>
              </p:spPr>
              <p:txBody>
                <a:bodyPr wrap="none" anchor="ctr"/>
                <a:lstStyle/>
                <a:p>
                  <a:endParaRPr lang="en-US"/>
                </a:p>
              </p:txBody>
            </p:sp>
            <p:sp>
              <p:nvSpPr>
                <p:cNvPr id="7348" name="Oval 622"/>
                <p:cNvSpPr>
                  <a:spLocks noChangeArrowheads="1"/>
                </p:cNvSpPr>
                <p:nvPr/>
              </p:nvSpPr>
              <p:spPr bwMode="auto">
                <a:xfrm rot="-6060000">
                  <a:off x="1998" y="3295"/>
                  <a:ext cx="55" cy="50"/>
                </a:xfrm>
                <a:prstGeom prst="ellipse">
                  <a:avLst/>
                </a:prstGeom>
                <a:solidFill>
                  <a:srgbClr val="000000"/>
                </a:solidFill>
                <a:ln w="9525">
                  <a:noFill/>
                  <a:round/>
                  <a:headEnd/>
                  <a:tailEnd/>
                </a:ln>
              </p:spPr>
              <p:txBody>
                <a:bodyPr wrap="none" anchor="ctr"/>
                <a:lstStyle/>
                <a:p>
                  <a:endParaRPr lang="en-US"/>
                </a:p>
              </p:txBody>
            </p:sp>
            <p:sp>
              <p:nvSpPr>
                <p:cNvPr id="7349" name="Oval 623"/>
                <p:cNvSpPr>
                  <a:spLocks noChangeArrowheads="1"/>
                </p:cNvSpPr>
                <p:nvPr/>
              </p:nvSpPr>
              <p:spPr bwMode="auto">
                <a:xfrm rot="-6060000">
                  <a:off x="2034" y="3310"/>
                  <a:ext cx="52" cy="47"/>
                </a:xfrm>
                <a:prstGeom prst="ellipse">
                  <a:avLst/>
                </a:prstGeom>
                <a:solidFill>
                  <a:srgbClr val="000000"/>
                </a:solidFill>
                <a:ln w="9525">
                  <a:noFill/>
                  <a:round/>
                  <a:headEnd/>
                  <a:tailEnd/>
                </a:ln>
              </p:spPr>
              <p:txBody>
                <a:bodyPr wrap="none" anchor="ctr"/>
                <a:lstStyle/>
                <a:p>
                  <a:endParaRPr lang="en-US"/>
                </a:p>
              </p:txBody>
            </p:sp>
            <p:sp>
              <p:nvSpPr>
                <p:cNvPr id="7350" name="Oval 624"/>
                <p:cNvSpPr>
                  <a:spLocks noChangeArrowheads="1"/>
                </p:cNvSpPr>
                <p:nvPr/>
              </p:nvSpPr>
              <p:spPr bwMode="auto">
                <a:xfrm rot="-6060000">
                  <a:off x="2002" y="3297"/>
                  <a:ext cx="48" cy="46"/>
                </a:xfrm>
                <a:prstGeom prst="ellipse">
                  <a:avLst/>
                </a:prstGeom>
                <a:solidFill>
                  <a:srgbClr val="FFFFFF"/>
                </a:solidFill>
                <a:ln w="9525">
                  <a:noFill/>
                  <a:round/>
                  <a:headEnd/>
                  <a:tailEnd/>
                </a:ln>
              </p:spPr>
              <p:txBody>
                <a:bodyPr wrap="none" anchor="ctr"/>
                <a:lstStyle/>
                <a:p>
                  <a:endParaRPr lang="en-US"/>
                </a:p>
              </p:txBody>
            </p:sp>
            <p:sp>
              <p:nvSpPr>
                <p:cNvPr id="7351" name="Oval 625"/>
                <p:cNvSpPr>
                  <a:spLocks noChangeArrowheads="1"/>
                </p:cNvSpPr>
                <p:nvPr/>
              </p:nvSpPr>
              <p:spPr bwMode="auto">
                <a:xfrm rot="-6060000">
                  <a:off x="2036" y="3311"/>
                  <a:ext cx="45" cy="41"/>
                </a:xfrm>
                <a:prstGeom prst="ellipse">
                  <a:avLst/>
                </a:prstGeom>
                <a:solidFill>
                  <a:srgbClr val="FFFFFF"/>
                </a:solidFill>
                <a:ln w="9525">
                  <a:noFill/>
                  <a:round/>
                  <a:headEnd/>
                  <a:tailEnd/>
                </a:ln>
              </p:spPr>
              <p:txBody>
                <a:bodyPr wrap="none" anchor="ctr"/>
                <a:lstStyle/>
                <a:p>
                  <a:endParaRPr lang="en-US"/>
                </a:p>
              </p:txBody>
            </p:sp>
            <p:sp>
              <p:nvSpPr>
                <p:cNvPr id="7352" name="Oval 626"/>
                <p:cNvSpPr>
                  <a:spLocks noChangeArrowheads="1"/>
                </p:cNvSpPr>
                <p:nvPr/>
              </p:nvSpPr>
              <p:spPr bwMode="auto">
                <a:xfrm rot="-6060000">
                  <a:off x="2025" y="3272"/>
                  <a:ext cx="53" cy="49"/>
                </a:xfrm>
                <a:prstGeom prst="ellipse">
                  <a:avLst/>
                </a:prstGeom>
                <a:solidFill>
                  <a:srgbClr val="FFFFFF"/>
                </a:solidFill>
                <a:ln w="9525">
                  <a:noFill/>
                  <a:round/>
                  <a:headEnd/>
                  <a:tailEnd/>
                </a:ln>
              </p:spPr>
              <p:txBody>
                <a:bodyPr wrap="none" anchor="ctr"/>
                <a:lstStyle/>
                <a:p>
                  <a:endParaRPr lang="en-US"/>
                </a:p>
              </p:txBody>
            </p:sp>
          </p:grpSp>
          <p:grpSp>
            <p:nvGrpSpPr>
              <p:cNvPr id="7342" name="Group 627"/>
              <p:cNvGrpSpPr>
                <a:grpSpLocks/>
              </p:cNvGrpSpPr>
              <p:nvPr/>
            </p:nvGrpSpPr>
            <p:grpSpPr bwMode="auto">
              <a:xfrm>
                <a:off x="1993" y="3328"/>
                <a:ext cx="66" cy="60"/>
                <a:chOff x="1993" y="3328"/>
                <a:chExt cx="66" cy="60"/>
              </a:xfrm>
            </p:grpSpPr>
            <p:sp>
              <p:nvSpPr>
                <p:cNvPr id="7343" name="Freeform 628"/>
                <p:cNvSpPr>
                  <a:spLocks/>
                </p:cNvSpPr>
                <p:nvPr/>
              </p:nvSpPr>
              <p:spPr bwMode="auto">
                <a:xfrm>
                  <a:off x="1993" y="3358"/>
                  <a:ext cx="66" cy="30"/>
                </a:xfrm>
                <a:custGeom>
                  <a:avLst/>
                  <a:gdLst>
                    <a:gd name="T0" fmla="*/ 65 w 66"/>
                    <a:gd name="T1" fmla="*/ 29 h 30"/>
                    <a:gd name="T2" fmla="*/ 0 w 66"/>
                    <a:gd name="T3" fmla="*/ 4 h 30"/>
                    <a:gd name="T4" fmla="*/ 2 w 66"/>
                    <a:gd name="T5" fmla="*/ 0 h 30"/>
                    <a:gd name="T6" fmla="*/ 31 w 66"/>
                    <a:gd name="T7" fmla="*/ 13 h 30"/>
                    <a:gd name="T8" fmla="*/ 36 w 66"/>
                    <a:gd name="T9" fmla="*/ 1 h 30"/>
                    <a:gd name="T10" fmla="*/ 40 w 66"/>
                    <a:gd name="T11" fmla="*/ 2 h 30"/>
                    <a:gd name="T12" fmla="*/ 33 w 66"/>
                    <a:gd name="T13" fmla="*/ 15 h 30"/>
                    <a:gd name="T14" fmla="*/ 65 w 66"/>
                    <a:gd name="T15" fmla="*/ 29 h 30"/>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30"/>
                    <a:gd name="T26" fmla="*/ 66 w 66"/>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30">
                      <a:moveTo>
                        <a:pt x="65" y="29"/>
                      </a:moveTo>
                      <a:lnTo>
                        <a:pt x="0" y="4"/>
                      </a:lnTo>
                      <a:lnTo>
                        <a:pt x="2" y="0"/>
                      </a:lnTo>
                      <a:lnTo>
                        <a:pt x="31" y="13"/>
                      </a:lnTo>
                      <a:lnTo>
                        <a:pt x="36" y="1"/>
                      </a:lnTo>
                      <a:lnTo>
                        <a:pt x="40" y="2"/>
                      </a:lnTo>
                      <a:lnTo>
                        <a:pt x="33" y="15"/>
                      </a:lnTo>
                      <a:lnTo>
                        <a:pt x="65" y="29"/>
                      </a:lnTo>
                    </a:path>
                  </a:pathLst>
                </a:custGeom>
                <a:solidFill>
                  <a:srgbClr val="008000"/>
                </a:solidFill>
                <a:ln w="9525" cap="rnd">
                  <a:noFill/>
                  <a:round/>
                  <a:headEnd/>
                  <a:tailEnd/>
                </a:ln>
              </p:spPr>
              <p:txBody>
                <a:bodyPr/>
                <a:lstStyle/>
                <a:p>
                  <a:endParaRPr lang="en-US"/>
                </a:p>
              </p:txBody>
            </p:sp>
            <p:grpSp>
              <p:nvGrpSpPr>
                <p:cNvPr id="7344" name="Group 629"/>
                <p:cNvGrpSpPr>
                  <a:grpSpLocks/>
                </p:cNvGrpSpPr>
                <p:nvPr/>
              </p:nvGrpSpPr>
              <p:grpSpPr bwMode="auto">
                <a:xfrm>
                  <a:off x="2021" y="3328"/>
                  <a:ext cx="32" cy="35"/>
                  <a:chOff x="2021" y="3328"/>
                  <a:chExt cx="32" cy="35"/>
                </a:xfrm>
              </p:grpSpPr>
              <p:sp>
                <p:nvSpPr>
                  <p:cNvPr id="7345" name="Arc 630"/>
                  <p:cNvSpPr>
                    <a:spLocks/>
                  </p:cNvSpPr>
                  <p:nvPr/>
                </p:nvSpPr>
                <p:spPr bwMode="auto">
                  <a:xfrm rot="-6060000">
                    <a:off x="2026" y="3333"/>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346" name="Arc 631"/>
                  <p:cNvSpPr>
                    <a:spLocks/>
                  </p:cNvSpPr>
                  <p:nvPr/>
                </p:nvSpPr>
                <p:spPr bwMode="auto">
                  <a:xfrm rot="-6060000">
                    <a:off x="2021" y="3331"/>
                    <a:ext cx="32" cy="32"/>
                  </a:xfrm>
                  <a:custGeom>
                    <a:avLst/>
                    <a:gdLst>
                      <a:gd name="T0" fmla="*/ 0 w 39269"/>
                      <a:gd name="T1" fmla="*/ 0 h 43160"/>
                      <a:gd name="T2" fmla="*/ 0 w 39269"/>
                      <a:gd name="T3" fmla="*/ 0 h 43160"/>
                      <a:gd name="T4" fmla="*/ 0 w 39269"/>
                      <a:gd name="T5" fmla="*/ 0 h 43160"/>
                      <a:gd name="T6" fmla="*/ 0 60000 65536"/>
                      <a:gd name="T7" fmla="*/ 0 60000 65536"/>
                      <a:gd name="T8" fmla="*/ 0 60000 65536"/>
                      <a:gd name="T9" fmla="*/ 0 w 39269"/>
                      <a:gd name="T10" fmla="*/ 0 h 43160"/>
                      <a:gd name="T11" fmla="*/ 39269 w 39269"/>
                      <a:gd name="T12" fmla="*/ 43160 h 43160"/>
                    </a:gdLst>
                    <a:ahLst/>
                    <a:cxnLst>
                      <a:cxn ang="T6">
                        <a:pos x="T0" y="T1"/>
                      </a:cxn>
                      <a:cxn ang="T7">
                        <a:pos x="T2" y="T3"/>
                      </a:cxn>
                      <a:cxn ang="T8">
                        <a:pos x="T4" y="T5"/>
                      </a:cxn>
                    </a:cxnLst>
                    <a:rect l="T9" t="T10" r="T11" b="T12"/>
                    <a:pathLst>
                      <a:path w="39269" h="43160" fill="none" extrusionOk="0">
                        <a:moveTo>
                          <a:pt x="20286" y="43159"/>
                        </a:moveTo>
                        <a:cubicBezTo>
                          <a:pt x="8888" y="42465"/>
                          <a:pt x="0" y="33019"/>
                          <a:pt x="0" y="21600"/>
                        </a:cubicBezTo>
                        <a:cubicBezTo>
                          <a:pt x="0" y="9670"/>
                          <a:pt x="9670" y="0"/>
                          <a:pt x="21600" y="0"/>
                        </a:cubicBezTo>
                        <a:cubicBezTo>
                          <a:pt x="28632" y="-1"/>
                          <a:pt x="35224" y="3423"/>
                          <a:pt x="39269" y="9175"/>
                        </a:cubicBezTo>
                      </a:path>
                      <a:path w="39269" h="43160" stroke="0" extrusionOk="0">
                        <a:moveTo>
                          <a:pt x="20286" y="43159"/>
                        </a:moveTo>
                        <a:cubicBezTo>
                          <a:pt x="8888" y="42465"/>
                          <a:pt x="0" y="33019"/>
                          <a:pt x="0" y="21600"/>
                        </a:cubicBezTo>
                        <a:cubicBezTo>
                          <a:pt x="0" y="9670"/>
                          <a:pt x="9670" y="0"/>
                          <a:pt x="21600" y="0"/>
                        </a:cubicBezTo>
                        <a:cubicBezTo>
                          <a:pt x="28632" y="-1"/>
                          <a:pt x="35224" y="3423"/>
                          <a:pt x="39269" y="9175"/>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60" name="Group 632"/>
            <p:cNvGrpSpPr>
              <a:grpSpLocks/>
            </p:cNvGrpSpPr>
            <p:nvPr/>
          </p:nvGrpSpPr>
          <p:grpSpPr bwMode="auto">
            <a:xfrm>
              <a:off x="2954" y="3266"/>
              <a:ext cx="134" cy="114"/>
              <a:chOff x="2954" y="3266"/>
              <a:chExt cx="134" cy="114"/>
            </a:xfrm>
          </p:grpSpPr>
          <p:grpSp>
            <p:nvGrpSpPr>
              <p:cNvPr id="7325" name="Group 633"/>
              <p:cNvGrpSpPr>
                <a:grpSpLocks/>
              </p:cNvGrpSpPr>
              <p:nvPr/>
            </p:nvGrpSpPr>
            <p:grpSpPr bwMode="auto">
              <a:xfrm>
                <a:off x="2954" y="3269"/>
                <a:ext cx="134" cy="84"/>
                <a:chOff x="2954" y="3269"/>
                <a:chExt cx="134" cy="84"/>
              </a:xfrm>
            </p:grpSpPr>
            <p:sp>
              <p:nvSpPr>
                <p:cNvPr id="7338" name="Freeform 634"/>
                <p:cNvSpPr>
                  <a:spLocks/>
                </p:cNvSpPr>
                <p:nvPr/>
              </p:nvSpPr>
              <p:spPr bwMode="auto">
                <a:xfrm>
                  <a:off x="2954" y="3311"/>
                  <a:ext cx="68" cy="42"/>
                </a:xfrm>
                <a:custGeom>
                  <a:avLst/>
                  <a:gdLst>
                    <a:gd name="T0" fmla="*/ 56 w 68"/>
                    <a:gd name="T1" fmla="*/ 41 h 42"/>
                    <a:gd name="T2" fmla="*/ 48 w 68"/>
                    <a:gd name="T3" fmla="*/ 41 h 42"/>
                    <a:gd name="T4" fmla="*/ 44 w 68"/>
                    <a:gd name="T5" fmla="*/ 41 h 42"/>
                    <a:gd name="T6" fmla="*/ 40 w 68"/>
                    <a:gd name="T7" fmla="*/ 41 h 42"/>
                    <a:gd name="T8" fmla="*/ 36 w 68"/>
                    <a:gd name="T9" fmla="*/ 38 h 42"/>
                    <a:gd name="T10" fmla="*/ 34 w 68"/>
                    <a:gd name="T11" fmla="*/ 37 h 42"/>
                    <a:gd name="T12" fmla="*/ 30 w 68"/>
                    <a:gd name="T13" fmla="*/ 37 h 42"/>
                    <a:gd name="T14" fmla="*/ 26 w 68"/>
                    <a:gd name="T15" fmla="*/ 35 h 42"/>
                    <a:gd name="T16" fmla="*/ 21 w 68"/>
                    <a:gd name="T17" fmla="*/ 33 h 42"/>
                    <a:gd name="T18" fmla="*/ 17 w 68"/>
                    <a:gd name="T19" fmla="*/ 29 h 42"/>
                    <a:gd name="T20" fmla="*/ 13 w 68"/>
                    <a:gd name="T21" fmla="*/ 26 h 42"/>
                    <a:gd name="T22" fmla="*/ 10 w 68"/>
                    <a:gd name="T23" fmla="*/ 23 h 42"/>
                    <a:gd name="T24" fmla="*/ 3 w 68"/>
                    <a:gd name="T25" fmla="*/ 15 h 42"/>
                    <a:gd name="T26" fmla="*/ 0 w 68"/>
                    <a:gd name="T27" fmla="*/ 13 h 42"/>
                    <a:gd name="T28" fmla="*/ 8 w 68"/>
                    <a:gd name="T29" fmla="*/ 9 h 42"/>
                    <a:gd name="T30" fmla="*/ 12 w 68"/>
                    <a:gd name="T31" fmla="*/ 6 h 42"/>
                    <a:gd name="T32" fmla="*/ 16 w 68"/>
                    <a:gd name="T33" fmla="*/ 5 h 42"/>
                    <a:gd name="T34" fmla="*/ 20 w 68"/>
                    <a:gd name="T35" fmla="*/ 4 h 42"/>
                    <a:gd name="T36" fmla="*/ 25 w 68"/>
                    <a:gd name="T37" fmla="*/ 3 h 42"/>
                    <a:gd name="T38" fmla="*/ 29 w 68"/>
                    <a:gd name="T39" fmla="*/ 2 h 42"/>
                    <a:gd name="T40" fmla="*/ 34 w 68"/>
                    <a:gd name="T41" fmla="*/ 1 h 42"/>
                    <a:gd name="T42" fmla="*/ 42 w 68"/>
                    <a:gd name="T43" fmla="*/ 0 h 42"/>
                    <a:gd name="T44" fmla="*/ 50 w 68"/>
                    <a:gd name="T45" fmla="*/ 0 h 42"/>
                    <a:gd name="T46" fmla="*/ 58 w 68"/>
                    <a:gd name="T47" fmla="*/ 3 h 42"/>
                    <a:gd name="T48" fmla="*/ 67 w 68"/>
                    <a:gd name="T49" fmla="*/ 7 h 42"/>
                    <a:gd name="T50" fmla="*/ 56 w 68"/>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2"/>
                    <a:gd name="T80" fmla="*/ 68 w 68"/>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2">
                      <a:moveTo>
                        <a:pt x="56" y="41"/>
                      </a:moveTo>
                      <a:lnTo>
                        <a:pt x="48" y="41"/>
                      </a:lnTo>
                      <a:lnTo>
                        <a:pt x="44" y="41"/>
                      </a:lnTo>
                      <a:lnTo>
                        <a:pt x="40" y="41"/>
                      </a:lnTo>
                      <a:lnTo>
                        <a:pt x="36" y="38"/>
                      </a:lnTo>
                      <a:lnTo>
                        <a:pt x="34" y="37"/>
                      </a:lnTo>
                      <a:lnTo>
                        <a:pt x="30" y="37"/>
                      </a:lnTo>
                      <a:lnTo>
                        <a:pt x="26" y="35"/>
                      </a:lnTo>
                      <a:lnTo>
                        <a:pt x="21" y="33"/>
                      </a:lnTo>
                      <a:lnTo>
                        <a:pt x="17" y="29"/>
                      </a:lnTo>
                      <a:lnTo>
                        <a:pt x="13" y="26"/>
                      </a:lnTo>
                      <a:lnTo>
                        <a:pt x="10" y="23"/>
                      </a:lnTo>
                      <a:lnTo>
                        <a:pt x="3" y="15"/>
                      </a:lnTo>
                      <a:lnTo>
                        <a:pt x="0" y="13"/>
                      </a:lnTo>
                      <a:lnTo>
                        <a:pt x="8" y="9"/>
                      </a:lnTo>
                      <a:lnTo>
                        <a:pt x="12" y="6"/>
                      </a:lnTo>
                      <a:lnTo>
                        <a:pt x="16" y="5"/>
                      </a:lnTo>
                      <a:lnTo>
                        <a:pt x="20" y="4"/>
                      </a:lnTo>
                      <a:lnTo>
                        <a:pt x="25" y="3"/>
                      </a:lnTo>
                      <a:lnTo>
                        <a:pt x="29" y="2"/>
                      </a:lnTo>
                      <a:lnTo>
                        <a:pt x="34" y="1"/>
                      </a:lnTo>
                      <a:lnTo>
                        <a:pt x="42" y="0"/>
                      </a:lnTo>
                      <a:lnTo>
                        <a:pt x="50" y="0"/>
                      </a:lnTo>
                      <a:lnTo>
                        <a:pt x="58" y="3"/>
                      </a:lnTo>
                      <a:lnTo>
                        <a:pt x="67"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39" name="Freeform 635"/>
                <p:cNvSpPr>
                  <a:spLocks/>
                </p:cNvSpPr>
                <p:nvPr/>
              </p:nvSpPr>
              <p:spPr bwMode="auto">
                <a:xfrm>
                  <a:off x="3025" y="3269"/>
                  <a:ext cx="63" cy="63"/>
                </a:xfrm>
                <a:custGeom>
                  <a:avLst/>
                  <a:gdLst>
                    <a:gd name="T0" fmla="*/ 38 w 63"/>
                    <a:gd name="T1" fmla="*/ 62 h 63"/>
                    <a:gd name="T2" fmla="*/ 43 w 63"/>
                    <a:gd name="T3" fmla="*/ 58 h 63"/>
                    <a:gd name="T4" fmla="*/ 45 w 63"/>
                    <a:gd name="T5" fmla="*/ 56 h 63"/>
                    <a:gd name="T6" fmla="*/ 50 w 63"/>
                    <a:gd name="T7" fmla="*/ 51 h 63"/>
                    <a:gd name="T8" fmla="*/ 52 w 63"/>
                    <a:gd name="T9" fmla="*/ 49 h 63"/>
                    <a:gd name="T10" fmla="*/ 55 w 63"/>
                    <a:gd name="T11" fmla="*/ 47 h 63"/>
                    <a:gd name="T12" fmla="*/ 58 w 63"/>
                    <a:gd name="T13" fmla="*/ 42 h 63"/>
                    <a:gd name="T14" fmla="*/ 58 w 63"/>
                    <a:gd name="T15" fmla="*/ 39 h 63"/>
                    <a:gd name="T16" fmla="*/ 59 w 63"/>
                    <a:gd name="T17" fmla="*/ 34 h 63"/>
                    <a:gd name="T18" fmla="*/ 62 w 63"/>
                    <a:gd name="T19" fmla="*/ 29 h 63"/>
                    <a:gd name="T20" fmla="*/ 62 w 63"/>
                    <a:gd name="T21" fmla="*/ 25 h 63"/>
                    <a:gd name="T22" fmla="*/ 62 w 63"/>
                    <a:gd name="T23" fmla="*/ 17 h 63"/>
                    <a:gd name="T24" fmla="*/ 53 w 63"/>
                    <a:gd name="T25" fmla="*/ 20 h 63"/>
                    <a:gd name="T26" fmla="*/ 50 w 63"/>
                    <a:gd name="T27" fmla="*/ 21 h 63"/>
                    <a:gd name="T28" fmla="*/ 45 w 63"/>
                    <a:gd name="T29" fmla="*/ 24 h 63"/>
                    <a:gd name="T30" fmla="*/ 42 w 63"/>
                    <a:gd name="T31" fmla="*/ 25 h 63"/>
                    <a:gd name="T32" fmla="*/ 38 w 63"/>
                    <a:gd name="T33" fmla="*/ 27 h 63"/>
                    <a:gd name="T34" fmla="*/ 34 w 63"/>
                    <a:gd name="T35" fmla="*/ 29 h 63"/>
                    <a:gd name="T36" fmla="*/ 32 w 63"/>
                    <a:gd name="T37" fmla="*/ 32 h 63"/>
                    <a:gd name="T38" fmla="*/ 28 w 63"/>
                    <a:gd name="T39" fmla="*/ 34 h 63"/>
                    <a:gd name="T40" fmla="*/ 34 w 63"/>
                    <a:gd name="T41" fmla="*/ 27 h 63"/>
                    <a:gd name="T42" fmla="*/ 35 w 63"/>
                    <a:gd name="T43" fmla="*/ 24 h 63"/>
                    <a:gd name="T44" fmla="*/ 37 w 63"/>
                    <a:gd name="T45" fmla="*/ 20 h 63"/>
                    <a:gd name="T46" fmla="*/ 37 w 63"/>
                    <a:gd name="T47" fmla="*/ 17 h 63"/>
                    <a:gd name="T48" fmla="*/ 37 w 63"/>
                    <a:gd name="T49" fmla="*/ 11 h 63"/>
                    <a:gd name="T50" fmla="*/ 37 w 63"/>
                    <a:gd name="T51" fmla="*/ 6 h 63"/>
                    <a:gd name="T52" fmla="*/ 35 w 63"/>
                    <a:gd name="T53" fmla="*/ 0 h 63"/>
                    <a:gd name="T54" fmla="*/ 31 w 63"/>
                    <a:gd name="T55" fmla="*/ 2 h 63"/>
                    <a:gd name="T56" fmla="*/ 26 w 63"/>
                    <a:gd name="T57" fmla="*/ 5 h 63"/>
                    <a:gd name="T58" fmla="*/ 22 w 63"/>
                    <a:gd name="T59" fmla="*/ 6 h 63"/>
                    <a:gd name="T60" fmla="*/ 19 w 63"/>
                    <a:gd name="T61" fmla="*/ 9 h 63"/>
                    <a:gd name="T62" fmla="*/ 16 w 63"/>
                    <a:gd name="T63" fmla="*/ 11 h 63"/>
                    <a:gd name="T64" fmla="*/ 11 w 63"/>
                    <a:gd name="T65" fmla="*/ 14 h 63"/>
                    <a:gd name="T66" fmla="*/ 0 w 63"/>
                    <a:gd name="T67" fmla="*/ 24 h 63"/>
                    <a:gd name="T68" fmla="*/ 38 w 63"/>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3"/>
                    <a:gd name="T107" fmla="*/ 63 w 6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3">
                      <a:moveTo>
                        <a:pt x="38" y="62"/>
                      </a:moveTo>
                      <a:lnTo>
                        <a:pt x="43" y="58"/>
                      </a:lnTo>
                      <a:lnTo>
                        <a:pt x="45" y="56"/>
                      </a:lnTo>
                      <a:lnTo>
                        <a:pt x="50" y="51"/>
                      </a:lnTo>
                      <a:lnTo>
                        <a:pt x="52" y="49"/>
                      </a:lnTo>
                      <a:lnTo>
                        <a:pt x="55" y="47"/>
                      </a:lnTo>
                      <a:lnTo>
                        <a:pt x="58" y="42"/>
                      </a:lnTo>
                      <a:lnTo>
                        <a:pt x="58" y="39"/>
                      </a:lnTo>
                      <a:lnTo>
                        <a:pt x="59" y="34"/>
                      </a:lnTo>
                      <a:lnTo>
                        <a:pt x="62" y="29"/>
                      </a:lnTo>
                      <a:lnTo>
                        <a:pt x="62" y="25"/>
                      </a:lnTo>
                      <a:lnTo>
                        <a:pt x="62" y="17"/>
                      </a:lnTo>
                      <a:lnTo>
                        <a:pt x="53" y="20"/>
                      </a:lnTo>
                      <a:lnTo>
                        <a:pt x="50" y="21"/>
                      </a:lnTo>
                      <a:lnTo>
                        <a:pt x="45" y="24"/>
                      </a:lnTo>
                      <a:lnTo>
                        <a:pt x="42" y="25"/>
                      </a:lnTo>
                      <a:lnTo>
                        <a:pt x="38" y="27"/>
                      </a:lnTo>
                      <a:lnTo>
                        <a:pt x="34" y="29"/>
                      </a:lnTo>
                      <a:lnTo>
                        <a:pt x="32" y="32"/>
                      </a:lnTo>
                      <a:lnTo>
                        <a:pt x="28" y="34"/>
                      </a:lnTo>
                      <a:lnTo>
                        <a:pt x="34" y="27"/>
                      </a:lnTo>
                      <a:lnTo>
                        <a:pt x="35" y="24"/>
                      </a:lnTo>
                      <a:lnTo>
                        <a:pt x="37" y="20"/>
                      </a:lnTo>
                      <a:lnTo>
                        <a:pt x="37" y="17"/>
                      </a:lnTo>
                      <a:lnTo>
                        <a:pt x="37" y="11"/>
                      </a:lnTo>
                      <a:lnTo>
                        <a:pt x="37" y="6"/>
                      </a:lnTo>
                      <a:lnTo>
                        <a:pt x="35" y="0"/>
                      </a:lnTo>
                      <a:lnTo>
                        <a:pt x="31" y="2"/>
                      </a:lnTo>
                      <a:lnTo>
                        <a:pt x="26" y="5"/>
                      </a:lnTo>
                      <a:lnTo>
                        <a:pt x="22" y="6"/>
                      </a:lnTo>
                      <a:lnTo>
                        <a:pt x="19" y="9"/>
                      </a:lnTo>
                      <a:lnTo>
                        <a:pt x="16" y="11"/>
                      </a:lnTo>
                      <a:lnTo>
                        <a:pt x="11" y="14"/>
                      </a:lnTo>
                      <a:lnTo>
                        <a:pt x="0" y="24"/>
                      </a:lnTo>
                      <a:lnTo>
                        <a:pt x="38"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326" name="Group 636"/>
              <p:cNvGrpSpPr>
                <a:grpSpLocks/>
              </p:cNvGrpSpPr>
              <p:nvPr/>
            </p:nvGrpSpPr>
            <p:grpSpPr bwMode="auto">
              <a:xfrm>
                <a:off x="2985" y="3266"/>
                <a:ext cx="85" cy="89"/>
                <a:chOff x="2985" y="3266"/>
                <a:chExt cx="85" cy="89"/>
              </a:xfrm>
            </p:grpSpPr>
            <p:sp>
              <p:nvSpPr>
                <p:cNvPr id="7332" name="Oval 637"/>
                <p:cNvSpPr>
                  <a:spLocks noChangeArrowheads="1"/>
                </p:cNvSpPr>
                <p:nvPr/>
              </p:nvSpPr>
              <p:spPr bwMode="auto">
                <a:xfrm rot="-7920000">
                  <a:off x="2986" y="3267"/>
                  <a:ext cx="60" cy="58"/>
                </a:xfrm>
                <a:prstGeom prst="ellipse">
                  <a:avLst/>
                </a:prstGeom>
                <a:solidFill>
                  <a:srgbClr val="000000"/>
                </a:solidFill>
                <a:ln w="9525">
                  <a:noFill/>
                  <a:round/>
                  <a:headEnd/>
                  <a:tailEnd/>
                </a:ln>
              </p:spPr>
              <p:txBody>
                <a:bodyPr wrap="none" anchor="ctr"/>
                <a:lstStyle/>
                <a:p>
                  <a:endParaRPr lang="en-US"/>
                </a:p>
              </p:txBody>
            </p:sp>
            <p:sp>
              <p:nvSpPr>
                <p:cNvPr id="7333" name="Oval 638"/>
                <p:cNvSpPr>
                  <a:spLocks noChangeArrowheads="1"/>
                </p:cNvSpPr>
                <p:nvPr/>
              </p:nvSpPr>
              <p:spPr bwMode="auto">
                <a:xfrm rot="-7920000">
                  <a:off x="2981" y="3302"/>
                  <a:ext cx="57" cy="50"/>
                </a:xfrm>
                <a:prstGeom prst="ellipse">
                  <a:avLst/>
                </a:prstGeom>
                <a:solidFill>
                  <a:srgbClr val="000000"/>
                </a:solidFill>
                <a:ln w="9525">
                  <a:noFill/>
                  <a:round/>
                  <a:headEnd/>
                  <a:tailEnd/>
                </a:ln>
              </p:spPr>
              <p:txBody>
                <a:bodyPr wrap="none" anchor="ctr"/>
                <a:lstStyle/>
                <a:p>
                  <a:endParaRPr lang="en-US"/>
                </a:p>
              </p:txBody>
            </p:sp>
            <p:sp>
              <p:nvSpPr>
                <p:cNvPr id="7334" name="Oval 639"/>
                <p:cNvSpPr>
                  <a:spLocks noChangeArrowheads="1"/>
                </p:cNvSpPr>
                <p:nvPr/>
              </p:nvSpPr>
              <p:spPr bwMode="auto">
                <a:xfrm rot="-7920000">
                  <a:off x="3020" y="3298"/>
                  <a:ext cx="53" cy="47"/>
                </a:xfrm>
                <a:prstGeom prst="ellipse">
                  <a:avLst/>
                </a:prstGeom>
                <a:solidFill>
                  <a:srgbClr val="000000"/>
                </a:solidFill>
                <a:ln w="9525">
                  <a:noFill/>
                  <a:round/>
                  <a:headEnd/>
                  <a:tailEnd/>
                </a:ln>
              </p:spPr>
              <p:txBody>
                <a:bodyPr wrap="none" anchor="ctr"/>
                <a:lstStyle/>
                <a:p>
                  <a:endParaRPr lang="en-US"/>
                </a:p>
              </p:txBody>
            </p:sp>
            <p:sp>
              <p:nvSpPr>
                <p:cNvPr id="7335" name="Oval 640"/>
                <p:cNvSpPr>
                  <a:spLocks noChangeArrowheads="1"/>
                </p:cNvSpPr>
                <p:nvPr/>
              </p:nvSpPr>
              <p:spPr bwMode="auto">
                <a:xfrm rot="-7920000">
                  <a:off x="2986" y="3305"/>
                  <a:ext cx="47" cy="45"/>
                </a:xfrm>
                <a:prstGeom prst="ellipse">
                  <a:avLst/>
                </a:prstGeom>
                <a:solidFill>
                  <a:srgbClr val="FFFFFF"/>
                </a:solidFill>
                <a:ln w="9525">
                  <a:noFill/>
                  <a:round/>
                  <a:headEnd/>
                  <a:tailEnd/>
                </a:ln>
              </p:spPr>
              <p:txBody>
                <a:bodyPr wrap="none" anchor="ctr"/>
                <a:lstStyle/>
                <a:p>
                  <a:endParaRPr lang="en-US"/>
                </a:p>
              </p:txBody>
            </p:sp>
            <p:sp>
              <p:nvSpPr>
                <p:cNvPr id="7336" name="Oval 641"/>
                <p:cNvSpPr>
                  <a:spLocks noChangeArrowheads="1"/>
                </p:cNvSpPr>
                <p:nvPr/>
              </p:nvSpPr>
              <p:spPr bwMode="auto">
                <a:xfrm rot="-7920000">
                  <a:off x="3023" y="3301"/>
                  <a:ext cx="43" cy="42"/>
                </a:xfrm>
                <a:prstGeom prst="ellipse">
                  <a:avLst/>
                </a:prstGeom>
                <a:solidFill>
                  <a:srgbClr val="FFFFFF"/>
                </a:solidFill>
                <a:ln w="9525">
                  <a:noFill/>
                  <a:round/>
                  <a:headEnd/>
                  <a:tailEnd/>
                </a:ln>
              </p:spPr>
              <p:txBody>
                <a:bodyPr wrap="none" anchor="ctr"/>
                <a:lstStyle/>
                <a:p>
                  <a:endParaRPr lang="en-US"/>
                </a:p>
              </p:txBody>
            </p:sp>
            <p:sp>
              <p:nvSpPr>
                <p:cNvPr id="7337" name="Oval 642"/>
                <p:cNvSpPr>
                  <a:spLocks noChangeArrowheads="1"/>
                </p:cNvSpPr>
                <p:nvPr/>
              </p:nvSpPr>
              <p:spPr bwMode="auto">
                <a:xfrm rot="-7920000">
                  <a:off x="2990" y="3271"/>
                  <a:ext cx="54" cy="49"/>
                </a:xfrm>
                <a:prstGeom prst="ellipse">
                  <a:avLst/>
                </a:prstGeom>
                <a:solidFill>
                  <a:srgbClr val="FFFFFF"/>
                </a:solidFill>
                <a:ln w="9525">
                  <a:noFill/>
                  <a:round/>
                  <a:headEnd/>
                  <a:tailEnd/>
                </a:ln>
              </p:spPr>
              <p:txBody>
                <a:bodyPr wrap="none" anchor="ctr"/>
                <a:lstStyle/>
                <a:p>
                  <a:endParaRPr lang="en-US"/>
                </a:p>
              </p:txBody>
            </p:sp>
          </p:grpSp>
          <p:grpSp>
            <p:nvGrpSpPr>
              <p:cNvPr id="7327" name="Group 643"/>
              <p:cNvGrpSpPr>
                <a:grpSpLocks/>
              </p:cNvGrpSpPr>
              <p:nvPr/>
            </p:nvGrpSpPr>
            <p:grpSpPr bwMode="auto">
              <a:xfrm>
                <a:off x="3005" y="3327"/>
                <a:ext cx="70" cy="53"/>
                <a:chOff x="3005" y="3327"/>
                <a:chExt cx="70" cy="53"/>
              </a:xfrm>
            </p:grpSpPr>
            <p:sp>
              <p:nvSpPr>
                <p:cNvPr id="7328" name="Freeform 644"/>
                <p:cNvSpPr>
                  <a:spLocks/>
                </p:cNvSpPr>
                <p:nvPr/>
              </p:nvSpPr>
              <p:spPr bwMode="auto">
                <a:xfrm>
                  <a:off x="3005" y="3359"/>
                  <a:ext cx="70" cy="21"/>
                </a:xfrm>
                <a:custGeom>
                  <a:avLst/>
                  <a:gdLst>
                    <a:gd name="T0" fmla="*/ 69 w 70"/>
                    <a:gd name="T1" fmla="*/ 10 h 21"/>
                    <a:gd name="T2" fmla="*/ 0 w 70"/>
                    <a:gd name="T3" fmla="*/ 20 h 21"/>
                    <a:gd name="T4" fmla="*/ 0 w 70"/>
                    <a:gd name="T5" fmla="*/ 15 h 21"/>
                    <a:gd name="T6" fmla="*/ 31 w 70"/>
                    <a:gd name="T7" fmla="*/ 12 h 21"/>
                    <a:gd name="T8" fmla="*/ 30 w 70"/>
                    <a:gd name="T9" fmla="*/ 0 h 21"/>
                    <a:gd name="T10" fmla="*/ 32 w 70"/>
                    <a:gd name="T11" fmla="*/ 0 h 21"/>
                    <a:gd name="T12" fmla="*/ 35 w 70"/>
                    <a:gd name="T13" fmla="*/ 12 h 21"/>
                    <a:gd name="T14" fmla="*/ 69 w 70"/>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1"/>
                    <a:gd name="T26" fmla="*/ 70 w 7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1">
                      <a:moveTo>
                        <a:pt x="69" y="10"/>
                      </a:moveTo>
                      <a:lnTo>
                        <a:pt x="0" y="20"/>
                      </a:lnTo>
                      <a:lnTo>
                        <a:pt x="0" y="15"/>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329" name="Group 645"/>
                <p:cNvGrpSpPr>
                  <a:grpSpLocks/>
                </p:cNvGrpSpPr>
                <p:nvPr/>
              </p:nvGrpSpPr>
              <p:grpSpPr bwMode="auto">
                <a:xfrm>
                  <a:off x="3017" y="3327"/>
                  <a:ext cx="34" cy="33"/>
                  <a:chOff x="3017" y="3327"/>
                  <a:chExt cx="34" cy="33"/>
                </a:xfrm>
              </p:grpSpPr>
              <p:sp>
                <p:nvSpPr>
                  <p:cNvPr id="7330" name="Arc 646"/>
                  <p:cNvSpPr>
                    <a:spLocks/>
                  </p:cNvSpPr>
                  <p:nvPr/>
                </p:nvSpPr>
                <p:spPr bwMode="auto">
                  <a:xfrm rot="-7920000">
                    <a:off x="3019" y="3332"/>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331" name="Arc 647"/>
                  <p:cNvSpPr>
                    <a:spLocks/>
                  </p:cNvSpPr>
                  <p:nvPr/>
                </p:nvSpPr>
                <p:spPr bwMode="auto">
                  <a:xfrm rot="-7920000">
                    <a:off x="3019"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61" name="Group 648"/>
            <p:cNvGrpSpPr>
              <a:grpSpLocks/>
            </p:cNvGrpSpPr>
            <p:nvPr/>
          </p:nvGrpSpPr>
          <p:grpSpPr bwMode="auto">
            <a:xfrm>
              <a:off x="2729" y="3266"/>
              <a:ext cx="134" cy="114"/>
              <a:chOff x="2729" y="3266"/>
              <a:chExt cx="134" cy="114"/>
            </a:xfrm>
          </p:grpSpPr>
          <p:grpSp>
            <p:nvGrpSpPr>
              <p:cNvPr id="7310" name="Group 649"/>
              <p:cNvGrpSpPr>
                <a:grpSpLocks/>
              </p:cNvGrpSpPr>
              <p:nvPr/>
            </p:nvGrpSpPr>
            <p:grpSpPr bwMode="auto">
              <a:xfrm>
                <a:off x="2729" y="3269"/>
                <a:ext cx="134" cy="84"/>
                <a:chOff x="2729" y="3269"/>
                <a:chExt cx="134" cy="84"/>
              </a:xfrm>
            </p:grpSpPr>
            <p:sp>
              <p:nvSpPr>
                <p:cNvPr id="7323" name="Freeform 650"/>
                <p:cNvSpPr>
                  <a:spLocks/>
                </p:cNvSpPr>
                <p:nvPr/>
              </p:nvSpPr>
              <p:spPr bwMode="auto">
                <a:xfrm>
                  <a:off x="2729" y="3311"/>
                  <a:ext cx="67" cy="42"/>
                </a:xfrm>
                <a:custGeom>
                  <a:avLst/>
                  <a:gdLst>
                    <a:gd name="T0" fmla="*/ 56 w 67"/>
                    <a:gd name="T1" fmla="*/ 41 h 42"/>
                    <a:gd name="T2" fmla="*/ 47 w 67"/>
                    <a:gd name="T3" fmla="*/ 41 h 42"/>
                    <a:gd name="T4" fmla="*/ 43 w 67"/>
                    <a:gd name="T5" fmla="*/ 41 h 42"/>
                    <a:gd name="T6" fmla="*/ 39 w 67"/>
                    <a:gd name="T7" fmla="*/ 41 h 42"/>
                    <a:gd name="T8" fmla="*/ 36 w 67"/>
                    <a:gd name="T9" fmla="*/ 38 h 42"/>
                    <a:gd name="T10" fmla="*/ 33 w 67"/>
                    <a:gd name="T11" fmla="*/ 37 h 42"/>
                    <a:gd name="T12" fmla="*/ 29 w 67"/>
                    <a:gd name="T13" fmla="*/ 37 h 42"/>
                    <a:gd name="T14" fmla="*/ 26 w 67"/>
                    <a:gd name="T15" fmla="*/ 35 h 42"/>
                    <a:gd name="T16" fmla="*/ 21 w 67"/>
                    <a:gd name="T17" fmla="*/ 33 h 42"/>
                    <a:gd name="T18" fmla="*/ 17 w 67"/>
                    <a:gd name="T19" fmla="*/ 29 h 42"/>
                    <a:gd name="T20" fmla="*/ 13 w 67"/>
                    <a:gd name="T21" fmla="*/ 26 h 42"/>
                    <a:gd name="T22" fmla="*/ 9 w 67"/>
                    <a:gd name="T23" fmla="*/ 23 h 42"/>
                    <a:gd name="T24" fmla="*/ 3 w 67"/>
                    <a:gd name="T25" fmla="*/ 15 h 42"/>
                    <a:gd name="T26" fmla="*/ 0 w 67"/>
                    <a:gd name="T27" fmla="*/ 13 h 42"/>
                    <a:gd name="T28" fmla="*/ 8 w 67"/>
                    <a:gd name="T29" fmla="*/ 9 h 42"/>
                    <a:gd name="T30" fmla="*/ 12 w 67"/>
                    <a:gd name="T31" fmla="*/ 6 h 42"/>
                    <a:gd name="T32" fmla="*/ 16 w 67"/>
                    <a:gd name="T33" fmla="*/ 5 h 42"/>
                    <a:gd name="T34" fmla="*/ 19 w 67"/>
                    <a:gd name="T35" fmla="*/ 4 h 42"/>
                    <a:gd name="T36" fmla="*/ 24 w 67"/>
                    <a:gd name="T37" fmla="*/ 3 h 42"/>
                    <a:gd name="T38" fmla="*/ 28 w 67"/>
                    <a:gd name="T39" fmla="*/ 2 h 42"/>
                    <a:gd name="T40" fmla="*/ 33 w 67"/>
                    <a:gd name="T41" fmla="*/ 1 h 42"/>
                    <a:gd name="T42" fmla="*/ 42 w 67"/>
                    <a:gd name="T43" fmla="*/ 0 h 42"/>
                    <a:gd name="T44" fmla="*/ 49 w 67"/>
                    <a:gd name="T45" fmla="*/ 0 h 42"/>
                    <a:gd name="T46" fmla="*/ 57 w 67"/>
                    <a:gd name="T47" fmla="*/ 3 h 42"/>
                    <a:gd name="T48" fmla="*/ 66 w 67"/>
                    <a:gd name="T49" fmla="*/ 7 h 42"/>
                    <a:gd name="T50" fmla="*/ 56 w 67"/>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42"/>
                    <a:gd name="T80" fmla="*/ 67 w 67"/>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42">
                      <a:moveTo>
                        <a:pt x="56" y="41"/>
                      </a:moveTo>
                      <a:lnTo>
                        <a:pt x="47" y="41"/>
                      </a:lnTo>
                      <a:lnTo>
                        <a:pt x="43" y="41"/>
                      </a:lnTo>
                      <a:lnTo>
                        <a:pt x="39" y="41"/>
                      </a:lnTo>
                      <a:lnTo>
                        <a:pt x="36" y="38"/>
                      </a:lnTo>
                      <a:lnTo>
                        <a:pt x="33" y="37"/>
                      </a:lnTo>
                      <a:lnTo>
                        <a:pt x="29" y="37"/>
                      </a:lnTo>
                      <a:lnTo>
                        <a:pt x="26" y="35"/>
                      </a:lnTo>
                      <a:lnTo>
                        <a:pt x="21" y="33"/>
                      </a:lnTo>
                      <a:lnTo>
                        <a:pt x="17" y="29"/>
                      </a:lnTo>
                      <a:lnTo>
                        <a:pt x="13" y="26"/>
                      </a:lnTo>
                      <a:lnTo>
                        <a:pt x="9" y="23"/>
                      </a:lnTo>
                      <a:lnTo>
                        <a:pt x="3" y="15"/>
                      </a:lnTo>
                      <a:lnTo>
                        <a:pt x="0" y="13"/>
                      </a:lnTo>
                      <a:lnTo>
                        <a:pt x="8" y="9"/>
                      </a:lnTo>
                      <a:lnTo>
                        <a:pt x="12" y="6"/>
                      </a:lnTo>
                      <a:lnTo>
                        <a:pt x="16" y="5"/>
                      </a:lnTo>
                      <a:lnTo>
                        <a:pt x="19" y="4"/>
                      </a:lnTo>
                      <a:lnTo>
                        <a:pt x="24" y="3"/>
                      </a:lnTo>
                      <a:lnTo>
                        <a:pt x="28" y="2"/>
                      </a:lnTo>
                      <a:lnTo>
                        <a:pt x="33" y="1"/>
                      </a:lnTo>
                      <a:lnTo>
                        <a:pt x="42" y="0"/>
                      </a:lnTo>
                      <a:lnTo>
                        <a:pt x="49" y="0"/>
                      </a:lnTo>
                      <a:lnTo>
                        <a:pt x="57" y="3"/>
                      </a:lnTo>
                      <a:lnTo>
                        <a:pt x="66"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24" name="Freeform 651"/>
                <p:cNvSpPr>
                  <a:spLocks/>
                </p:cNvSpPr>
                <p:nvPr/>
              </p:nvSpPr>
              <p:spPr bwMode="auto">
                <a:xfrm>
                  <a:off x="2799" y="3269"/>
                  <a:ext cx="64" cy="63"/>
                </a:xfrm>
                <a:custGeom>
                  <a:avLst/>
                  <a:gdLst>
                    <a:gd name="T0" fmla="*/ 39 w 64"/>
                    <a:gd name="T1" fmla="*/ 62 h 63"/>
                    <a:gd name="T2" fmla="*/ 44 w 64"/>
                    <a:gd name="T3" fmla="*/ 58 h 63"/>
                    <a:gd name="T4" fmla="*/ 46 w 64"/>
                    <a:gd name="T5" fmla="*/ 56 h 63"/>
                    <a:gd name="T6" fmla="*/ 51 w 64"/>
                    <a:gd name="T7" fmla="*/ 51 h 63"/>
                    <a:gd name="T8" fmla="*/ 52 w 64"/>
                    <a:gd name="T9" fmla="*/ 49 h 63"/>
                    <a:gd name="T10" fmla="*/ 56 w 64"/>
                    <a:gd name="T11" fmla="*/ 47 h 63"/>
                    <a:gd name="T12" fmla="*/ 59 w 64"/>
                    <a:gd name="T13" fmla="*/ 42 h 63"/>
                    <a:gd name="T14" fmla="*/ 59 w 64"/>
                    <a:gd name="T15" fmla="*/ 39 h 63"/>
                    <a:gd name="T16" fmla="*/ 60 w 64"/>
                    <a:gd name="T17" fmla="*/ 34 h 63"/>
                    <a:gd name="T18" fmla="*/ 63 w 64"/>
                    <a:gd name="T19" fmla="*/ 29 h 63"/>
                    <a:gd name="T20" fmla="*/ 63 w 64"/>
                    <a:gd name="T21" fmla="*/ 25 h 63"/>
                    <a:gd name="T22" fmla="*/ 63 w 64"/>
                    <a:gd name="T23" fmla="*/ 17 h 63"/>
                    <a:gd name="T24" fmla="*/ 54 w 64"/>
                    <a:gd name="T25" fmla="*/ 20 h 63"/>
                    <a:gd name="T26" fmla="*/ 51 w 64"/>
                    <a:gd name="T27" fmla="*/ 21 h 63"/>
                    <a:gd name="T28" fmla="*/ 46 w 64"/>
                    <a:gd name="T29" fmla="*/ 24 h 63"/>
                    <a:gd name="T30" fmla="*/ 42 w 64"/>
                    <a:gd name="T31" fmla="*/ 25 h 63"/>
                    <a:gd name="T32" fmla="*/ 39 w 64"/>
                    <a:gd name="T33" fmla="*/ 27 h 63"/>
                    <a:gd name="T34" fmla="*/ 35 w 64"/>
                    <a:gd name="T35" fmla="*/ 29 h 63"/>
                    <a:gd name="T36" fmla="*/ 32 w 64"/>
                    <a:gd name="T37" fmla="*/ 32 h 63"/>
                    <a:gd name="T38" fmla="*/ 28 w 64"/>
                    <a:gd name="T39" fmla="*/ 34 h 63"/>
                    <a:gd name="T40" fmla="*/ 35 w 64"/>
                    <a:gd name="T41" fmla="*/ 27 h 63"/>
                    <a:gd name="T42" fmla="*/ 36 w 64"/>
                    <a:gd name="T43" fmla="*/ 24 h 63"/>
                    <a:gd name="T44" fmla="*/ 37 w 64"/>
                    <a:gd name="T45" fmla="*/ 20 h 63"/>
                    <a:gd name="T46" fmla="*/ 37 w 64"/>
                    <a:gd name="T47" fmla="*/ 17 h 63"/>
                    <a:gd name="T48" fmla="*/ 37 w 64"/>
                    <a:gd name="T49" fmla="*/ 11 h 63"/>
                    <a:gd name="T50" fmla="*/ 37 w 64"/>
                    <a:gd name="T51" fmla="*/ 6 h 63"/>
                    <a:gd name="T52" fmla="*/ 36 w 64"/>
                    <a:gd name="T53" fmla="*/ 0 h 63"/>
                    <a:gd name="T54" fmla="*/ 31 w 64"/>
                    <a:gd name="T55" fmla="*/ 2 h 63"/>
                    <a:gd name="T56" fmla="*/ 26 w 64"/>
                    <a:gd name="T57" fmla="*/ 5 h 63"/>
                    <a:gd name="T58" fmla="*/ 22 w 64"/>
                    <a:gd name="T59" fmla="*/ 6 h 63"/>
                    <a:gd name="T60" fmla="*/ 20 w 64"/>
                    <a:gd name="T61" fmla="*/ 9 h 63"/>
                    <a:gd name="T62" fmla="*/ 16 w 64"/>
                    <a:gd name="T63" fmla="*/ 11 h 63"/>
                    <a:gd name="T64" fmla="*/ 11 w 64"/>
                    <a:gd name="T65" fmla="*/ 14 h 63"/>
                    <a:gd name="T66" fmla="*/ 0 w 64"/>
                    <a:gd name="T67" fmla="*/ 24 h 63"/>
                    <a:gd name="T68" fmla="*/ 39 w 64"/>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3"/>
                    <a:gd name="T107" fmla="*/ 64 w 64"/>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3">
                      <a:moveTo>
                        <a:pt x="39" y="62"/>
                      </a:moveTo>
                      <a:lnTo>
                        <a:pt x="44" y="58"/>
                      </a:lnTo>
                      <a:lnTo>
                        <a:pt x="46" y="56"/>
                      </a:lnTo>
                      <a:lnTo>
                        <a:pt x="51" y="51"/>
                      </a:lnTo>
                      <a:lnTo>
                        <a:pt x="52" y="49"/>
                      </a:lnTo>
                      <a:lnTo>
                        <a:pt x="56" y="47"/>
                      </a:lnTo>
                      <a:lnTo>
                        <a:pt x="59" y="42"/>
                      </a:lnTo>
                      <a:lnTo>
                        <a:pt x="59" y="39"/>
                      </a:lnTo>
                      <a:lnTo>
                        <a:pt x="60" y="34"/>
                      </a:lnTo>
                      <a:lnTo>
                        <a:pt x="63" y="29"/>
                      </a:lnTo>
                      <a:lnTo>
                        <a:pt x="63" y="25"/>
                      </a:lnTo>
                      <a:lnTo>
                        <a:pt x="63" y="17"/>
                      </a:lnTo>
                      <a:lnTo>
                        <a:pt x="54" y="20"/>
                      </a:lnTo>
                      <a:lnTo>
                        <a:pt x="51" y="21"/>
                      </a:lnTo>
                      <a:lnTo>
                        <a:pt x="46" y="24"/>
                      </a:lnTo>
                      <a:lnTo>
                        <a:pt x="42" y="25"/>
                      </a:lnTo>
                      <a:lnTo>
                        <a:pt x="39" y="27"/>
                      </a:lnTo>
                      <a:lnTo>
                        <a:pt x="35" y="29"/>
                      </a:lnTo>
                      <a:lnTo>
                        <a:pt x="32" y="32"/>
                      </a:lnTo>
                      <a:lnTo>
                        <a:pt x="28" y="34"/>
                      </a:lnTo>
                      <a:lnTo>
                        <a:pt x="35" y="27"/>
                      </a:lnTo>
                      <a:lnTo>
                        <a:pt x="36" y="24"/>
                      </a:lnTo>
                      <a:lnTo>
                        <a:pt x="37" y="20"/>
                      </a:lnTo>
                      <a:lnTo>
                        <a:pt x="37" y="17"/>
                      </a:lnTo>
                      <a:lnTo>
                        <a:pt x="37" y="11"/>
                      </a:lnTo>
                      <a:lnTo>
                        <a:pt x="37" y="6"/>
                      </a:lnTo>
                      <a:lnTo>
                        <a:pt x="36" y="0"/>
                      </a:lnTo>
                      <a:lnTo>
                        <a:pt x="31" y="2"/>
                      </a:lnTo>
                      <a:lnTo>
                        <a:pt x="26" y="5"/>
                      </a:lnTo>
                      <a:lnTo>
                        <a:pt x="22" y="6"/>
                      </a:lnTo>
                      <a:lnTo>
                        <a:pt x="20" y="9"/>
                      </a:lnTo>
                      <a:lnTo>
                        <a:pt x="16" y="11"/>
                      </a:lnTo>
                      <a:lnTo>
                        <a:pt x="11" y="14"/>
                      </a:lnTo>
                      <a:lnTo>
                        <a:pt x="0" y="24"/>
                      </a:lnTo>
                      <a:lnTo>
                        <a:pt x="39"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311" name="Group 652"/>
              <p:cNvGrpSpPr>
                <a:grpSpLocks/>
              </p:cNvGrpSpPr>
              <p:nvPr/>
            </p:nvGrpSpPr>
            <p:grpSpPr bwMode="auto">
              <a:xfrm>
                <a:off x="2759" y="3266"/>
                <a:ext cx="84" cy="89"/>
                <a:chOff x="2759" y="3266"/>
                <a:chExt cx="84" cy="89"/>
              </a:xfrm>
            </p:grpSpPr>
            <p:sp>
              <p:nvSpPr>
                <p:cNvPr id="7317" name="Oval 653"/>
                <p:cNvSpPr>
                  <a:spLocks noChangeArrowheads="1"/>
                </p:cNvSpPr>
                <p:nvPr/>
              </p:nvSpPr>
              <p:spPr bwMode="auto">
                <a:xfrm rot="-7920000">
                  <a:off x="2760" y="3267"/>
                  <a:ext cx="60" cy="58"/>
                </a:xfrm>
                <a:prstGeom prst="ellipse">
                  <a:avLst/>
                </a:prstGeom>
                <a:solidFill>
                  <a:srgbClr val="000000"/>
                </a:solidFill>
                <a:ln w="9525">
                  <a:noFill/>
                  <a:round/>
                  <a:headEnd/>
                  <a:tailEnd/>
                </a:ln>
              </p:spPr>
              <p:txBody>
                <a:bodyPr wrap="none" anchor="ctr"/>
                <a:lstStyle/>
                <a:p>
                  <a:endParaRPr lang="en-US"/>
                </a:p>
              </p:txBody>
            </p:sp>
            <p:sp>
              <p:nvSpPr>
                <p:cNvPr id="7318" name="Oval 654"/>
                <p:cNvSpPr>
                  <a:spLocks noChangeArrowheads="1"/>
                </p:cNvSpPr>
                <p:nvPr/>
              </p:nvSpPr>
              <p:spPr bwMode="auto">
                <a:xfrm rot="-7920000">
                  <a:off x="2756" y="3302"/>
                  <a:ext cx="56" cy="50"/>
                </a:xfrm>
                <a:prstGeom prst="ellipse">
                  <a:avLst/>
                </a:prstGeom>
                <a:solidFill>
                  <a:srgbClr val="000000"/>
                </a:solidFill>
                <a:ln w="9525">
                  <a:noFill/>
                  <a:round/>
                  <a:headEnd/>
                  <a:tailEnd/>
                </a:ln>
              </p:spPr>
              <p:txBody>
                <a:bodyPr wrap="none" anchor="ctr"/>
                <a:lstStyle/>
                <a:p>
                  <a:endParaRPr lang="en-US"/>
                </a:p>
              </p:txBody>
            </p:sp>
            <p:sp>
              <p:nvSpPr>
                <p:cNvPr id="7319" name="Oval 655"/>
                <p:cNvSpPr>
                  <a:spLocks noChangeArrowheads="1"/>
                </p:cNvSpPr>
                <p:nvPr/>
              </p:nvSpPr>
              <p:spPr bwMode="auto">
                <a:xfrm rot="-7920000">
                  <a:off x="2793" y="3298"/>
                  <a:ext cx="53" cy="47"/>
                </a:xfrm>
                <a:prstGeom prst="ellipse">
                  <a:avLst/>
                </a:prstGeom>
                <a:solidFill>
                  <a:srgbClr val="000000"/>
                </a:solidFill>
                <a:ln w="9525">
                  <a:noFill/>
                  <a:round/>
                  <a:headEnd/>
                  <a:tailEnd/>
                </a:ln>
              </p:spPr>
              <p:txBody>
                <a:bodyPr wrap="none" anchor="ctr"/>
                <a:lstStyle/>
                <a:p>
                  <a:endParaRPr lang="en-US"/>
                </a:p>
              </p:txBody>
            </p:sp>
            <p:sp>
              <p:nvSpPr>
                <p:cNvPr id="7320" name="Oval 656"/>
                <p:cNvSpPr>
                  <a:spLocks noChangeArrowheads="1"/>
                </p:cNvSpPr>
                <p:nvPr/>
              </p:nvSpPr>
              <p:spPr bwMode="auto">
                <a:xfrm rot="-7920000">
                  <a:off x="2760" y="3305"/>
                  <a:ext cx="48" cy="45"/>
                </a:xfrm>
                <a:prstGeom prst="ellipse">
                  <a:avLst/>
                </a:prstGeom>
                <a:solidFill>
                  <a:srgbClr val="FFFFFF"/>
                </a:solidFill>
                <a:ln w="9525">
                  <a:noFill/>
                  <a:round/>
                  <a:headEnd/>
                  <a:tailEnd/>
                </a:ln>
              </p:spPr>
              <p:txBody>
                <a:bodyPr wrap="none" anchor="ctr"/>
                <a:lstStyle/>
                <a:p>
                  <a:endParaRPr lang="en-US"/>
                </a:p>
              </p:txBody>
            </p:sp>
            <p:sp>
              <p:nvSpPr>
                <p:cNvPr id="7321" name="Oval 657"/>
                <p:cNvSpPr>
                  <a:spLocks noChangeArrowheads="1"/>
                </p:cNvSpPr>
                <p:nvPr/>
              </p:nvSpPr>
              <p:spPr bwMode="auto">
                <a:xfrm rot="-7920000">
                  <a:off x="2796" y="3301"/>
                  <a:ext cx="45" cy="42"/>
                </a:xfrm>
                <a:prstGeom prst="ellipse">
                  <a:avLst/>
                </a:prstGeom>
                <a:solidFill>
                  <a:srgbClr val="FFFFFF"/>
                </a:solidFill>
                <a:ln w="9525">
                  <a:noFill/>
                  <a:round/>
                  <a:headEnd/>
                  <a:tailEnd/>
                </a:ln>
              </p:spPr>
              <p:txBody>
                <a:bodyPr wrap="none" anchor="ctr"/>
                <a:lstStyle/>
                <a:p>
                  <a:endParaRPr lang="en-US"/>
                </a:p>
              </p:txBody>
            </p:sp>
            <p:sp>
              <p:nvSpPr>
                <p:cNvPr id="7322" name="Oval 658"/>
                <p:cNvSpPr>
                  <a:spLocks noChangeArrowheads="1"/>
                </p:cNvSpPr>
                <p:nvPr/>
              </p:nvSpPr>
              <p:spPr bwMode="auto">
                <a:xfrm rot="-7920000">
                  <a:off x="2764" y="3271"/>
                  <a:ext cx="54" cy="49"/>
                </a:xfrm>
                <a:prstGeom prst="ellipse">
                  <a:avLst/>
                </a:prstGeom>
                <a:solidFill>
                  <a:srgbClr val="FFFFFF"/>
                </a:solidFill>
                <a:ln w="9525">
                  <a:noFill/>
                  <a:round/>
                  <a:headEnd/>
                  <a:tailEnd/>
                </a:ln>
              </p:spPr>
              <p:txBody>
                <a:bodyPr wrap="none" anchor="ctr"/>
                <a:lstStyle/>
                <a:p>
                  <a:endParaRPr lang="en-US"/>
                </a:p>
              </p:txBody>
            </p:sp>
          </p:grpSp>
          <p:grpSp>
            <p:nvGrpSpPr>
              <p:cNvPr id="7312" name="Group 659"/>
              <p:cNvGrpSpPr>
                <a:grpSpLocks/>
              </p:cNvGrpSpPr>
              <p:nvPr/>
            </p:nvGrpSpPr>
            <p:grpSpPr bwMode="auto">
              <a:xfrm>
                <a:off x="2779" y="3327"/>
                <a:ext cx="69" cy="53"/>
                <a:chOff x="2779" y="3327"/>
                <a:chExt cx="69" cy="53"/>
              </a:xfrm>
            </p:grpSpPr>
            <p:sp>
              <p:nvSpPr>
                <p:cNvPr id="7313" name="Freeform 660"/>
                <p:cNvSpPr>
                  <a:spLocks/>
                </p:cNvSpPr>
                <p:nvPr/>
              </p:nvSpPr>
              <p:spPr bwMode="auto">
                <a:xfrm>
                  <a:off x="2779" y="3359"/>
                  <a:ext cx="69" cy="21"/>
                </a:xfrm>
                <a:custGeom>
                  <a:avLst/>
                  <a:gdLst>
                    <a:gd name="T0" fmla="*/ 68 w 69"/>
                    <a:gd name="T1" fmla="*/ 10 h 21"/>
                    <a:gd name="T2" fmla="*/ 0 w 69"/>
                    <a:gd name="T3" fmla="*/ 20 h 21"/>
                    <a:gd name="T4" fmla="*/ 0 w 69"/>
                    <a:gd name="T5" fmla="*/ 15 h 21"/>
                    <a:gd name="T6" fmla="*/ 30 w 69"/>
                    <a:gd name="T7" fmla="*/ 12 h 21"/>
                    <a:gd name="T8" fmla="*/ 29 w 69"/>
                    <a:gd name="T9" fmla="*/ 0 h 21"/>
                    <a:gd name="T10" fmla="*/ 32 w 69"/>
                    <a:gd name="T11" fmla="*/ 0 h 21"/>
                    <a:gd name="T12" fmla="*/ 34 w 69"/>
                    <a:gd name="T13" fmla="*/ 12 h 21"/>
                    <a:gd name="T14" fmla="*/ 68 w 69"/>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21"/>
                    <a:gd name="T26" fmla="*/ 69 w 69"/>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21">
                      <a:moveTo>
                        <a:pt x="68" y="10"/>
                      </a:moveTo>
                      <a:lnTo>
                        <a:pt x="0" y="20"/>
                      </a:lnTo>
                      <a:lnTo>
                        <a:pt x="0" y="15"/>
                      </a:lnTo>
                      <a:lnTo>
                        <a:pt x="30" y="12"/>
                      </a:lnTo>
                      <a:lnTo>
                        <a:pt x="29" y="0"/>
                      </a:lnTo>
                      <a:lnTo>
                        <a:pt x="32" y="0"/>
                      </a:lnTo>
                      <a:lnTo>
                        <a:pt x="34" y="12"/>
                      </a:lnTo>
                      <a:lnTo>
                        <a:pt x="68" y="10"/>
                      </a:lnTo>
                    </a:path>
                  </a:pathLst>
                </a:custGeom>
                <a:solidFill>
                  <a:srgbClr val="008000"/>
                </a:solidFill>
                <a:ln w="9525" cap="rnd">
                  <a:noFill/>
                  <a:round/>
                  <a:headEnd/>
                  <a:tailEnd/>
                </a:ln>
              </p:spPr>
              <p:txBody>
                <a:bodyPr/>
                <a:lstStyle/>
                <a:p>
                  <a:endParaRPr lang="en-US"/>
                </a:p>
              </p:txBody>
            </p:sp>
            <p:grpSp>
              <p:nvGrpSpPr>
                <p:cNvPr id="7314" name="Group 661"/>
                <p:cNvGrpSpPr>
                  <a:grpSpLocks/>
                </p:cNvGrpSpPr>
                <p:nvPr/>
              </p:nvGrpSpPr>
              <p:grpSpPr bwMode="auto">
                <a:xfrm>
                  <a:off x="2790" y="3327"/>
                  <a:ext cx="34" cy="33"/>
                  <a:chOff x="2790" y="3327"/>
                  <a:chExt cx="34" cy="33"/>
                </a:xfrm>
              </p:grpSpPr>
              <p:sp>
                <p:nvSpPr>
                  <p:cNvPr id="7315" name="Arc 662"/>
                  <p:cNvSpPr>
                    <a:spLocks/>
                  </p:cNvSpPr>
                  <p:nvPr/>
                </p:nvSpPr>
                <p:spPr bwMode="auto">
                  <a:xfrm rot="-7920000">
                    <a:off x="2792" y="3332"/>
                    <a:ext cx="27" cy="18"/>
                  </a:xfrm>
                  <a:custGeom>
                    <a:avLst/>
                    <a:gdLst>
                      <a:gd name="T0" fmla="*/ 0 w 20955"/>
                      <a:gd name="T1" fmla="*/ 0 h 16017"/>
                      <a:gd name="T2" fmla="*/ 0 w 20955"/>
                      <a:gd name="T3" fmla="*/ 0 h 16017"/>
                      <a:gd name="T4" fmla="*/ 0 w 20955"/>
                      <a:gd name="T5" fmla="*/ 0 h 16017"/>
                      <a:gd name="T6" fmla="*/ 0 60000 65536"/>
                      <a:gd name="T7" fmla="*/ 0 60000 65536"/>
                      <a:gd name="T8" fmla="*/ 0 60000 65536"/>
                      <a:gd name="T9" fmla="*/ 0 w 20955"/>
                      <a:gd name="T10" fmla="*/ 0 h 16017"/>
                      <a:gd name="T11" fmla="*/ 20955 w 20955"/>
                      <a:gd name="T12" fmla="*/ 16017 h 16017"/>
                    </a:gdLst>
                    <a:ahLst/>
                    <a:cxnLst>
                      <a:cxn ang="T6">
                        <a:pos x="T0" y="T1"/>
                      </a:cxn>
                      <a:cxn ang="T7">
                        <a:pos x="T2" y="T3"/>
                      </a:cxn>
                      <a:cxn ang="T8">
                        <a:pos x="T4" y="T5"/>
                      </a:cxn>
                    </a:cxnLst>
                    <a:rect l="T9" t="T10" r="T11" b="T12"/>
                    <a:pathLst>
                      <a:path w="20955" h="16017" fill="none" extrusionOk="0">
                        <a:moveTo>
                          <a:pt x="-1" y="10777"/>
                        </a:moveTo>
                        <a:cubicBezTo>
                          <a:pt x="1038" y="6624"/>
                          <a:pt x="3288" y="2872"/>
                          <a:pt x="6463" y="0"/>
                        </a:cubicBezTo>
                      </a:path>
                      <a:path w="20955" h="16017" stroke="0" extrusionOk="0">
                        <a:moveTo>
                          <a:pt x="-1" y="10777"/>
                        </a:moveTo>
                        <a:cubicBezTo>
                          <a:pt x="1038" y="6624"/>
                          <a:pt x="3288" y="2872"/>
                          <a:pt x="6463" y="0"/>
                        </a:cubicBezTo>
                        <a:lnTo>
                          <a:pt x="20955" y="16017"/>
                        </a:lnTo>
                        <a:close/>
                      </a:path>
                    </a:pathLst>
                  </a:custGeom>
                  <a:solidFill>
                    <a:srgbClr val="008000"/>
                  </a:solidFill>
                  <a:ln w="9525" cap="rnd">
                    <a:noFill/>
                    <a:round/>
                    <a:headEnd/>
                    <a:tailEnd/>
                  </a:ln>
                </p:spPr>
                <p:txBody>
                  <a:bodyPr wrap="none" anchor="ctr"/>
                  <a:lstStyle/>
                  <a:p>
                    <a:endParaRPr lang="en-US"/>
                  </a:p>
                </p:txBody>
              </p:sp>
              <p:sp>
                <p:nvSpPr>
                  <p:cNvPr id="7316" name="Arc 663"/>
                  <p:cNvSpPr>
                    <a:spLocks/>
                  </p:cNvSpPr>
                  <p:nvPr/>
                </p:nvSpPr>
                <p:spPr bwMode="auto">
                  <a:xfrm rot="-7920000">
                    <a:off x="2792"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62" name="Group 664"/>
            <p:cNvGrpSpPr>
              <a:grpSpLocks/>
            </p:cNvGrpSpPr>
            <p:nvPr/>
          </p:nvGrpSpPr>
          <p:grpSpPr bwMode="auto">
            <a:xfrm>
              <a:off x="2502" y="3266"/>
              <a:ext cx="134" cy="114"/>
              <a:chOff x="2502" y="3266"/>
              <a:chExt cx="134" cy="114"/>
            </a:xfrm>
          </p:grpSpPr>
          <p:grpSp>
            <p:nvGrpSpPr>
              <p:cNvPr id="7295" name="Group 665"/>
              <p:cNvGrpSpPr>
                <a:grpSpLocks/>
              </p:cNvGrpSpPr>
              <p:nvPr/>
            </p:nvGrpSpPr>
            <p:grpSpPr bwMode="auto">
              <a:xfrm>
                <a:off x="2502" y="3269"/>
                <a:ext cx="134" cy="84"/>
                <a:chOff x="2502" y="3269"/>
                <a:chExt cx="134" cy="84"/>
              </a:xfrm>
            </p:grpSpPr>
            <p:sp>
              <p:nvSpPr>
                <p:cNvPr id="7308" name="Freeform 666"/>
                <p:cNvSpPr>
                  <a:spLocks/>
                </p:cNvSpPr>
                <p:nvPr/>
              </p:nvSpPr>
              <p:spPr bwMode="auto">
                <a:xfrm>
                  <a:off x="2502" y="3311"/>
                  <a:ext cx="68" cy="42"/>
                </a:xfrm>
                <a:custGeom>
                  <a:avLst/>
                  <a:gdLst>
                    <a:gd name="T0" fmla="*/ 56 w 68"/>
                    <a:gd name="T1" fmla="*/ 41 h 42"/>
                    <a:gd name="T2" fmla="*/ 48 w 68"/>
                    <a:gd name="T3" fmla="*/ 41 h 42"/>
                    <a:gd name="T4" fmla="*/ 44 w 68"/>
                    <a:gd name="T5" fmla="*/ 41 h 42"/>
                    <a:gd name="T6" fmla="*/ 40 w 68"/>
                    <a:gd name="T7" fmla="*/ 41 h 42"/>
                    <a:gd name="T8" fmla="*/ 36 w 68"/>
                    <a:gd name="T9" fmla="*/ 38 h 42"/>
                    <a:gd name="T10" fmla="*/ 34 w 68"/>
                    <a:gd name="T11" fmla="*/ 37 h 42"/>
                    <a:gd name="T12" fmla="*/ 30 w 68"/>
                    <a:gd name="T13" fmla="*/ 37 h 42"/>
                    <a:gd name="T14" fmla="*/ 26 w 68"/>
                    <a:gd name="T15" fmla="*/ 35 h 42"/>
                    <a:gd name="T16" fmla="*/ 21 w 68"/>
                    <a:gd name="T17" fmla="*/ 33 h 42"/>
                    <a:gd name="T18" fmla="*/ 17 w 68"/>
                    <a:gd name="T19" fmla="*/ 29 h 42"/>
                    <a:gd name="T20" fmla="*/ 13 w 68"/>
                    <a:gd name="T21" fmla="*/ 26 h 42"/>
                    <a:gd name="T22" fmla="*/ 10 w 68"/>
                    <a:gd name="T23" fmla="*/ 23 h 42"/>
                    <a:gd name="T24" fmla="*/ 3 w 68"/>
                    <a:gd name="T25" fmla="*/ 15 h 42"/>
                    <a:gd name="T26" fmla="*/ 0 w 68"/>
                    <a:gd name="T27" fmla="*/ 13 h 42"/>
                    <a:gd name="T28" fmla="*/ 8 w 68"/>
                    <a:gd name="T29" fmla="*/ 9 h 42"/>
                    <a:gd name="T30" fmla="*/ 12 w 68"/>
                    <a:gd name="T31" fmla="*/ 6 h 42"/>
                    <a:gd name="T32" fmla="*/ 16 w 68"/>
                    <a:gd name="T33" fmla="*/ 5 h 42"/>
                    <a:gd name="T34" fmla="*/ 20 w 68"/>
                    <a:gd name="T35" fmla="*/ 4 h 42"/>
                    <a:gd name="T36" fmla="*/ 25 w 68"/>
                    <a:gd name="T37" fmla="*/ 3 h 42"/>
                    <a:gd name="T38" fmla="*/ 29 w 68"/>
                    <a:gd name="T39" fmla="*/ 2 h 42"/>
                    <a:gd name="T40" fmla="*/ 34 w 68"/>
                    <a:gd name="T41" fmla="*/ 1 h 42"/>
                    <a:gd name="T42" fmla="*/ 42 w 68"/>
                    <a:gd name="T43" fmla="*/ 0 h 42"/>
                    <a:gd name="T44" fmla="*/ 50 w 68"/>
                    <a:gd name="T45" fmla="*/ 0 h 42"/>
                    <a:gd name="T46" fmla="*/ 58 w 68"/>
                    <a:gd name="T47" fmla="*/ 3 h 42"/>
                    <a:gd name="T48" fmla="*/ 67 w 68"/>
                    <a:gd name="T49" fmla="*/ 7 h 42"/>
                    <a:gd name="T50" fmla="*/ 56 w 68"/>
                    <a:gd name="T51" fmla="*/ 41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2"/>
                    <a:gd name="T80" fmla="*/ 68 w 68"/>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2">
                      <a:moveTo>
                        <a:pt x="56" y="41"/>
                      </a:moveTo>
                      <a:lnTo>
                        <a:pt x="48" y="41"/>
                      </a:lnTo>
                      <a:lnTo>
                        <a:pt x="44" y="41"/>
                      </a:lnTo>
                      <a:lnTo>
                        <a:pt x="40" y="41"/>
                      </a:lnTo>
                      <a:lnTo>
                        <a:pt x="36" y="38"/>
                      </a:lnTo>
                      <a:lnTo>
                        <a:pt x="34" y="37"/>
                      </a:lnTo>
                      <a:lnTo>
                        <a:pt x="30" y="37"/>
                      </a:lnTo>
                      <a:lnTo>
                        <a:pt x="26" y="35"/>
                      </a:lnTo>
                      <a:lnTo>
                        <a:pt x="21" y="33"/>
                      </a:lnTo>
                      <a:lnTo>
                        <a:pt x="17" y="29"/>
                      </a:lnTo>
                      <a:lnTo>
                        <a:pt x="13" y="26"/>
                      </a:lnTo>
                      <a:lnTo>
                        <a:pt x="10" y="23"/>
                      </a:lnTo>
                      <a:lnTo>
                        <a:pt x="3" y="15"/>
                      </a:lnTo>
                      <a:lnTo>
                        <a:pt x="0" y="13"/>
                      </a:lnTo>
                      <a:lnTo>
                        <a:pt x="8" y="9"/>
                      </a:lnTo>
                      <a:lnTo>
                        <a:pt x="12" y="6"/>
                      </a:lnTo>
                      <a:lnTo>
                        <a:pt x="16" y="5"/>
                      </a:lnTo>
                      <a:lnTo>
                        <a:pt x="20" y="4"/>
                      </a:lnTo>
                      <a:lnTo>
                        <a:pt x="25" y="3"/>
                      </a:lnTo>
                      <a:lnTo>
                        <a:pt x="29" y="2"/>
                      </a:lnTo>
                      <a:lnTo>
                        <a:pt x="34" y="1"/>
                      </a:lnTo>
                      <a:lnTo>
                        <a:pt x="42" y="0"/>
                      </a:lnTo>
                      <a:lnTo>
                        <a:pt x="50" y="0"/>
                      </a:lnTo>
                      <a:lnTo>
                        <a:pt x="58" y="3"/>
                      </a:lnTo>
                      <a:lnTo>
                        <a:pt x="67" y="7"/>
                      </a:lnTo>
                      <a:lnTo>
                        <a:pt x="56" y="41"/>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309" name="Freeform 667"/>
                <p:cNvSpPr>
                  <a:spLocks/>
                </p:cNvSpPr>
                <p:nvPr/>
              </p:nvSpPr>
              <p:spPr bwMode="auto">
                <a:xfrm>
                  <a:off x="2574" y="3269"/>
                  <a:ext cx="62" cy="63"/>
                </a:xfrm>
                <a:custGeom>
                  <a:avLst/>
                  <a:gdLst>
                    <a:gd name="T0" fmla="*/ 37 w 62"/>
                    <a:gd name="T1" fmla="*/ 62 h 63"/>
                    <a:gd name="T2" fmla="*/ 42 w 62"/>
                    <a:gd name="T3" fmla="*/ 58 h 63"/>
                    <a:gd name="T4" fmla="*/ 45 w 62"/>
                    <a:gd name="T5" fmla="*/ 56 h 63"/>
                    <a:gd name="T6" fmla="*/ 50 w 62"/>
                    <a:gd name="T7" fmla="*/ 51 h 63"/>
                    <a:gd name="T8" fmla="*/ 51 w 62"/>
                    <a:gd name="T9" fmla="*/ 49 h 63"/>
                    <a:gd name="T10" fmla="*/ 54 w 62"/>
                    <a:gd name="T11" fmla="*/ 47 h 63"/>
                    <a:gd name="T12" fmla="*/ 57 w 62"/>
                    <a:gd name="T13" fmla="*/ 42 h 63"/>
                    <a:gd name="T14" fmla="*/ 57 w 62"/>
                    <a:gd name="T15" fmla="*/ 39 h 63"/>
                    <a:gd name="T16" fmla="*/ 58 w 62"/>
                    <a:gd name="T17" fmla="*/ 34 h 63"/>
                    <a:gd name="T18" fmla="*/ 61 w 62"/>
                    <a:gd name="T19" fmla="*/ 29 h 63"/>
                    <a:gd name="T20" fmla="*/ 61 w 62"/>
                    <a:gd name="T21" fmla="*/ 25 h 63"/>
                    <a:gd name="T22" fmla="*/ 61 w 62"/>
                    <a:gd name="T23" fmla="*/ 17 h 63"/>
                    <a:gd name="T24" fmla="*/ 52 w 62"/>
                    <a:gd name="T25" fmla="*/ 20 h 63"/>
                    <a:gd name="T26" fmla="*/ 50 w 62"/>
                    <a:gd name="T27" fmla="*/ 21 h 63"/>
                    <a:gd name="T28" fmla="*/ 45 w 62"/>
                    <a:gd name="T29" fmla="*/ 24 h 63"/>
                    <a:gd name="T30" fmla="*/ 41 w 62"/>
                    <a:gd name="T31" fmla="*/ 25 h 63"/>
                    <a:gd name="T32" fmla="*/ 37 w 62"/>
                    <a:gd name="T33" fmla="*/ 27 h 63"/>
                    <a:gd name="T34" fmla="*/ 34 w 62"/>
                    <a:gd name="T35" fmla="*/ 29 h 63"/>
                    <a:gd name="T36" fmla="*/ 31 w 62"/>
                    <a:gd name="T37" fmla="*/ 32 h 63"/>
                    <a:gd name="T38" fmla="*/ 28 w 62"/>
                    <a:gd name="T39" fmla="*/ 34 h 63"/>
                    <a:gd name="T40" fmla="*/ 34 w 62"/>
                    <a:gd name="T41" fmla="*/ 27 h 63"/>
                    <a:gd name="T42" fmla="*/ 35 w 62"/>
                    <a:gd name="T43" fmla="*/ 24 h 63"/>
                    <a:gd name="T44" fmla="*/ 36 w 62"/>
                    <a:gd name="T45" fmla="*/ 20 h 63"/>
                    <a:gd name="T46" fmla="*/ 36 w 62"/>
                    <a:gd name="T47" fmla="*/ 17 h 63"/>
                    <a:gd name="T48" fmla="*/ 36 w 62"/>
                    <a:gd name="T49" fmla="*/ 11 h 63"/>
                    <a:gd name="T50" fmla="*/ 36 w 62"/>
                    <a:gd name="T51" fmla="*/ 6 h 63"/>
                    <a:gd name="T52" fmla="*/ 35 w 62"/>
                    <a:gd name="T53" fmla="*/ 0 h 63"/>
                    <a:gd name="T54" fmla="*/ 30 w 62"/>
                    <a:gd name="T55" fmla="*/ 2 h 63"/>
                    <a:gd name="T56" fmla="*/ 25 w 62"/>
                    <a:gd name="T57" fmla="*/ 5 h 63"/>
                    <a:gd name="T58" fmla="*/ 21 w 62"/>
                    <a:gd name="T59" fmla="*/ 6 h 63"/>
                    <a:gd name="T60" fmla="*/ 19 w 62"/>
                    <a:gd name="T61" fmla="*/ 9 h 63"/>
                    <a:gd name="T62" fmla="*/ 15 w 62"/>
                    <a:gd name="T63" fmla="*/ 11 h 63"/>
                    <a:gd name="T64" fmla="*/ 10 w 62"/>
                    <a:gd name="T65" fmla="*/ 14 h 63"/>
                    <a:gd name="T66" fmla="*/ 0 w 62"/>
                    <a:gd name="T67" fmla="*/ 24 h 63"/>
                    <a:gd name="T68" fmla="*/ 37 w 62"/>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63"/>
                    <a:gd name="T107" fmla="*/ 62 w 62"/>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63">
                      <a:moveTo>
                        <a:pt x="37" y="62"/>
                      </a:moveTo>
                      <a:lnTo>
                        <a:pt x="42" y="58"/>
                      </a:lnTo>
                      <a:lnTo>
                        <a:pt x="45" y="56"/>
                      </a:lnTo>
                      <a:lnTo>
                        <a:pt x="50" y="51"/>
                      </a:lnTo>
                      <a:lnTo>
                        <a:pt x="51" y="49"/>
                      </a:lnTo>
                      <a:lnTo>
                        <a:pt x="54" y="47"/>
                      </a:lnTo>
                      <a:lnTo>
                        <a:pt x="57" y="42"/>
                      </a:lnTo>
                      <a:lnTo>
                        <a:pt x="57" y="39"/>
                      </a:lnTo>
                      <a:lnTo>
                        <a:pt x="58" y="34"/>
                      </a:lnTo>
                      <a:lnTo>
                        <a:pt x="61" y="29"/>
                      </a:lnTo>
                      <a:lnTo>
                        <a:pt x="61" y="25"/>
                      </a:lnTo>
                      <a:lnTo>
                        <a:pt x="61" y="17"/>
                      </a:lnTo>
                      <a:lnTo>
                        <a:pt x="52" y="20"/>
                      </a:lnTo>
                      <a:lnTo>
                        <a:pt x="50" y="21"/>
                      </a:lnTo>
                      <a:lnTo>
                        <a:pt x="45" y="24"/>
                      </a:lnTo>
                      <a:lnTo>
                        <a:pt x="41" y="25"/>
                      </a:lnTo>
                      <a:lnTo>
                        <a:pt x="37" y="27"/>
                      </a:lnTo>
                      <a:lnTo>
                        <a:pt x="34" y="29"/>
                      </a:lnTo>
                      <a:lnTo>
                        <a:pt x="31" y="32"/>
                      </a:lnTo>
                      <a:lnTo>
                        <a:pt x="28" y="34"/>
                      </a:lnTo>
                      <a:lnTo>
                        <a:pt x="34" y="27"/>
                      </a:lnTo>
                      <a:lnTo>
                        <a:pt x="35" y="24"/>
                      </a:lnTo>
                      <a:lnTo>
                        <a:pt x="36" y="20"/>
                      </a:lnTo>
                      <a:lnTo>
                        <a:pt x="36" y="17"/>
                      </a:lnTo>
                      <a:lnTo>
                        <a:pt x="36" y="11"/>
                      </a:lnTo>
                      <a:lnTo>
                        <a:pt x="36" y="6"/>
                      </a:lnTo>
                      <a:lnTo>
                        <a:pt x="35" y="0"/>
                      </a:lnTo>
                      <a:lnTo>
                        <a:pt x="30" y="2"/>
                      </a:lnTo>
                      <a:lnTo>
                        <a:pt x="25" y="5"/>
                      </a:lnTo>
                      <a:lnTo>
                        <a:pt x="21" y="6"/>
                      </a:lnTo>
                      <a:lnTo>
                        <a:pt x="19" y="9"/>
                      </a:lnTo>
                      <a:lnTo>
                        <a:pt x="15" y="11"/>
                      </a:lnTo>
                      <a:lnTo>
                        <a:pt x="10" y="14"/>
                      </a:lnTo>
                      <a:lnTo>
                        <a:pt x="0" y="24"/>
                      </a:lnTo>
                      <a:lnTo>
                        <a:pt x="37"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296" name="Group 668"/>
              <p:cNvGrpSpPr>
                <a:grpSpLocks/>
              </p:cNvGrpSpPr>
              <p:nvPr/>
            </p:nvGrpSpPr>
            <p:grpSpPr bwMode="auto">
              <a:xfrm>
                <a:off x="2533" y="3266"/>
                <a:ext cx="85" cy="88"/>
                <a:chOff x="2533" y="3266"/>
                <a:chExt cx="85" cy="88"/>
              </a:xfrm>
            </p:grpSpPr>
            <p:sp>
              <p:nvSpPr>
                <p:cNvPr id="7302" name="Oval 669"/>
                <p:cNvSpPr>
                  <a:spLocks noChangeArrowheads="1"/>
                </p:cNvSpPr>
                <p:nvPr/>
              </p:nvSpPr>
              <p:spPr bwMode="auto">
                <a:xfrm rot="-7920000">
                  <a:off x="2534" y="3267"/>
                  <a:ext cx="60" cy="58"/>
                </a:xfrm>
                <a:prstGeom prst="ellipse">
                  <a:avLst/>
                </a:prstGeom>
                <a:solidFill>
                  <a:srgbClr val="000000"/>
                </a:solidFill>
                <a:ln w="9525">
                  <a:noFill/>
                  <a:round/>
                  <a:headEnd/>
                  <a:tailEnd/>
                </a:ln>
              </p:spPr>
              <p:txBody>
                <a:bodyPr wrap="none" anchor="ctr"/>
                <a:lstStyle/>
                <a:p>
                  <a:endParaRPr lang="en-US"/>
                </a:p>
              </p:txBody>
            </p:sp>
            <p:sp>
              <p:nvSpPr>
                <p:cNvPr id="7303" name="Oval 670"/>
                <p:cNvSpPr>
                  <a:spLocks noChangeArrowheads="1"/>
                </p:cNvSpPr>
                <p:nvPr/>
              </p:nvSpPr>
              <p:spPr bwMode="auto">
                <a:xfrm rot="-7920000">
                  <a:off x="2530" y="3302"/>
                  <a:ext cx="55" cy="50"/>
                </a:xfrm>
                <a:prstGeom prst="ellipse">
                  <a:avLst/>
                </a:prstGeom>
                <a:solidFill>
                  <a:srgbClr val="000000"/>
                </a:solidFill>
                <a:ln w="9525">
                  <a:noFill/>
                  <a:round/>
                  <a:headEnd/>
                  <a:tailEnd/>
                </a:ln>
              </p:spPr>
              <p:txBody>
                <a:bodyPr wrap="none" anchor="ctr"/>
                <a:lstStyle/>
                <a:p>
                  <a:endParaRPr lang="en-US"/>
                </a:p>
              </p:txBody>
            </p:sp>
            <p:sp>
              <p:nvSpPr>
                <p:cNvPr id="7304" name="Oval 671"/>
                <p:cNvSpPr>
                  <a:spLocks noChangeArrowheads="1"/>
                </p:cNvSpPr>
                <p:nvPr/>
              </p:nvSpPr>
              <p:spPr bwMode="auto">
                <a:xfrm rot="-7920000">
                  <a:off x="2568" y="3298"/>
                  <a:ext cx="53" cy="47"/>
                </a:xfrm>
                <a:prstGeom prst="ellipse">
                  <a:avLst/>
                </a:prstGeom>
                <a:solidFill>
                  <a:srgbClr val="000000"/>
                </a:solidFill>
                <a:ln w="9525">
                  <a:noFill/>
                  <a:round/>
                  <a:headEnd/>
                  <a:tailEnd/>
                </a:ln>
              </p:spPr>
              <p:txBody>
                <a:bodyPr wrap="none" anchor="ctr"/>
                <a:lstStyle/>
                <a:p>
                  <a:endParaRPr lang="en-US"/>
                </a:p>
              </p:txBody>
            </p:sp>
            <p:sp>
              <p:nvSpPr>
                <p:cNvPr id="7305" name="Oval 672"/>
                <p:cNvSpPr>
                  <a:spLocks noChangeArrowheads="1"/>
                </p:cNvSpPr>
                <p:nvPr/>
              </p:nvSpPr>
              <p:spPr bwMode="auto">
                <a:xfrm rot="-7920000">
                  <a:off x="2534" y="3305"/>
                  <a:ext cx="47" cy="45"/>
                </a:xfrm>
                <a:prstGeom prst="ellipse">
                  <a:avLst/>
                </a:prstGeom>
                <a:solidFill>
                  <a:srgbClr val="FFFFFF"/>
                </a:solidFill>
                <a:ln w="9525">
                  <a:noFill/>
                  <a:round/>
                  <a:headEnd/>
                  <a:tailEnd/>
                </a:ln>
              </p:spPr>
              <p:txBody>
                <a:bodyPr wrap="none" anchor="ctr"/>
                <a:lstStyle/>
                <a:p>
                  <a:endParaRPr lang="en-US"/>
                </a:p>
              </p:txBody>
            </p:sp>
            <p:sp>
              <p:nvSpPr>
                <p:cNvPr id="7306" name="Oval 673"/>
                <p:cNvSpPr>
                  <a:spLocks noChangeArrowheads="1"/>
                </p:cNvSpPr>
                <p:nvPr/>
              </p:nvSpPr>
              <p:spPr bwMode="auto">
                <a:xfrm rot="-7920000">
                  <a:off x="2570" y="3301"/>
                  <a:ext cx="44" cy="42"/>
                </a:xfrm>
                <a:prstGeom prst="ellipse">
                  <a:avLst/>
                </a:prstGeom>
                <a:solidFill>
                  <a:srgbClr val="FFFFFF"/>
                </a:solidFill>
                <a:ln w="9525">
                  <a:noFill/>
                  <a:round/>
                  <a:headEnd/>
                  <a:tailEnd/>
                </a:ln>
              </p:spPr>
              <p:txBody>
                <a:bodyPr wrap="none" anchor="ctr"/>
                <a:lstStyle/>
                <a:p>
                  <a:endParaRPr lang="en-US"/>
                </a:p>
              </p:txBody>
            </p:sp>
            <p:sp>
              <p:nvSpPr>
                <p:cNvPr id="7307" name="Oval 674"/>
                <p:cNvSpPr>
                  <a:spLocks noChangeArrowheads="1"/>
                </p:cNvSpPr>
                <p:nvPr/>
              </p:nvSpPr>
              <p:spPr bwMode="auto">
                <a:xfrm rot="-7920000">
                  <a:off x="2537" y="3271"/>
                  <a:ext cx="54" cy="49"/>
                </a:xfrm>
                <a:prstGeom prst="ellipse">
                  <a:avLst/>
                </a:prstGeom>
                <a:solidFill>
                  <a:srgbClr val="FFFFFF"/>
                </a:solidFill>
                <a:ln w="9525">
                  <a:noFill/>
                  <a:round/>
                  <a:headEnd/>
                  <a:tailEnd/>
                </a:ln>
              </p:spPr>
              <p:txBody>
                <a:bodyPr wrap="none" anchor="ctr"/>
                <a:lstStyle/>
                <a:p>
                  <a:endParaRPr lang="en-US"/>
                </a:p>
              </p:txBody>
            </p:sp>
          </p:grpSp>
          <p:grpSp>
            <p:nvGrpSpPr>
              <p:cNvPr id="7297" name="Group 675"/>
              <p:cNvGrpSpPr>
                <a:grpSpLocks/>
              </p:cNvGrpSpPr>
              <p:nvPr/>
            </p:nvGrpSpPr>
            <p:grpSpPr bwMode="auto">
              <a:xfrm>
                <a:off x="2553" y="3327"/>
                <a:ext cx="70" cy="53"/>
                <a:chOff x="2553" y="3327"/>
                <a:chExt cx="70" cy="53"/>
              </a:xfrm>
            </p:grpSpPr>
            <p:sp>
              <p:nvSpPr>
                <p:cNvPr id="7298" name="Freeform 676"/>
                <p:cNvSpPr>
                  <a:spLocks/>
                </p:cNvSpPr>
                <p:nvPr/>
              </p:nvSpPr>
              <p:spPr bwMode="auto">
                <a:xfrm>
                  <a:off x="2553" y="3359"/>
                  <a:ext cx="70" cy="21"/>
                </a:xfrm>
                <a:custGeom>
                  <a:avLst/>
                  <a:gdLst>
                    <a:gd name="T0" fmla="*/ 69 w 70"/>
                    <a:gd name="T1" fmla="*/ 10 h 21"/>
                    <a:gd name="T2" fmla="*/ 0 w 70"/>
                    <a:gd name="T3" fmla="*/ 20 h 21"/>
                    <a:gd name="T4" fmla="*/ 0 w 70"/>
                    <a:gd name="T5" fmla="*/ 15 h 21"/>
                    <a:gd name="T6" fmla="*/ 31 w 70"/>
                    <a:gd name="T7" fmla="*/ 12 h 21"/>
                    <a:gd name="T8" fmla="*/ 30 w 70"/>
                    <a:gd name="T9" fmla="*/ 0 h 21"/>
                    <a:gd name="T10" fmla="*/ 32 w 70"/>
                    <a:gd name="T11" fmla="*/ 0 h 21"/>
                    <a:gd name="T12" fmla="*/ 35 w 70"/>
                    <a:gd name="T13" fmla="*/ 12 h 21"/>
                    <a:gd name="T14" fmla="*/ 69 w 70"/>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1"/>
                    <a:gd name="T26" fmla="*/ 70 w 7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1">
                      <a:moveTo>
                        <a:pt x="69" y="10"/>
                      </a:moveTo>
                      <a:lnTo>
                        <a:pt x="0" y="20"/>
                      </a:lnTo>
                      <a:lnTo>
                        <a:pt x="0" y="15"/>
                      </a:lnTo>
                      <a:lnTo>
                        <a:pt x="31" y="12"/>
                      </a:lnTo>
                      <a:lnTo>
                        <a:pt x="30" y="0"/>
                      </a:lnTo>
                      <a:lnTo>
                        <a:pt x="32" y="0"/>
                      </a:lnTo>
                      <a:lnTo>
                        <a:pt x="35" y="12"/>
                      </a:lnTo>
                      <a:lnTo>
                        <a:pt x="69" y="10"/>
                      </a:lnTo>
                    </a:path>
                  </a:pathLst>
                </a:custGeom>
                <a:solidFill>
                  <a:srgbClr val="008000"/>
                </a:solidFill>
                <a:ln w="9525" cap="rnd">
                  <a:noFill/>
                  <a:round/>
                  <a:headEnd/>
                  <a:tailEnd/>
                </a:ln>
              </p:spPr>
              <p:txBody>
                <a:bodyPr/>
                <a:lstStyle/>
                <a:p>
                  <a:endParaRPr lang="en-US"/>
                </a:p>
              </p:txBody>
            </p:sp>
            <p:grpSp>
              <p:nvGrpSpPr>
                <p:cNvPr id="7299" name="Group 677"/>
                <p:cNvGrpSpPr>
                  <a:grpSpLocks/>
                </p:cNvGrpSpPr>
                <p:nvPr/>
              </p:nvGrpSpPr>
              <p:grpSpPr bwMode="auto">
                <a:xfrm>
                  <a:off x="2565" y="3327"/>
                  <a:ext cx="34" cy="33"/>
                  <a:chOff x="2565" y="3327"/>
                  <a:chExt cx="34" cy="33"/>
                </a:xfrm>
              </p:grpSpPr>
              <p:sp>
                <p:nvSpPr>
                  <p:cNvPr id="7300" name="Arc 678"/>
                  <p:cNvSpPr>
                    <a:spLocks/>
                  </p:cNvSpPr>
                  <p:nvPr/>
                </p:nvSpPr>
                <p:spPr bwMode="auto">
                  <a:xfrm rot="-7920000">
                    <a:off x="2566" y="3332"/>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301" name="Arc 679"/>
                  <p:cNvSpPr>
                    <a:spLocks/>
                  </p:cNvSpPr>
                  <p:nvPr/>
                </p:nvSpPr>
                <p:spPr bwMode="auto">
                  <a:xfrm rot="-7920000">
                    <a:off x="2567" y="3328"/>
                    <a:ext cx="30" cy="34"/>
                  </a:xfrm>
                  <a:custGeom>
                    <a:avLst/>
                    <a:gdLst>
                      <a:gd name="T0" fmla="*/ 0 w 39528"/>
                      <a:gd name="T1" fmla="*/ 0 h 43155"/>
                      <a:gd name="T2" fmla="*/ 0 w 39528"/>
                      <a:gd name="T3" fmla="*/ 0 h 43155"/>
                      <a:gd name="T4" fmla="*/ 0 w 39528"/>
                      <a:gd name="T5" fmla="*/ 0 h 43155"/>
                      <a:gd name="T6" fmla="*/ 0 60000 65536"/>
                      <a:gd name="T7" fmla="*/ 0 60000 65536"/>
                      <a:gd name="T8" fmla="*/ 0 60000 65536"/>
                      <a:gd name="T9" fmla="*/ 0 w 39528"/>
                      <a:gd name="T10" fmla="*/ 0 h 43155"/>
                      <a:gd name="T11" fmla="*/ 39528 w 39528"/>
                      <a:gd name="T12" fmla="*/ 43155 h 43155"/>
                    </a:gdLst>
                    <a:ahLst/>
                    <a:cxnLst>
                      <a:cxn ang="T6">
                        <a:pos x="T0" y="T1"/>
                      </a:cxn>
                      <a:cxn ang="T7">
                        <a:pos x="T2" y="T3"/>
                      </a:cxn>
                      <a:cxn ang="T8">
                        <a:pos x="T4" y="T5"/>
                      </a:cxn>
                    </a:cxnLst>
                    <a:rect l="T9" t="T10" r="T11" b="T12"/>
                    <a:pathLst>
                      <a:path w="39528" h="43155" fill="none" extrusionOk="0">
                        <a:moveTo>
                          <a:pt x="20211" y="43155"/>
                        </a:moveTo>
                        <a:cubicBezTo>
                          <a:pt x="8845" y="42423"/>
                          <a:pt x="0" y="32990"/>
                          <a:pt x="0" y="21600"/>
                        </a:cubicBezTo>
                        <a:cubicBezTo>
                          <a:pt x="0" y="9670"/>
                          <a:pt x="9670" y="0"/>
                          <a:pt x="21600" y="0"/>
                        </a:cubicBezTo>
                        <a:cubicBezTo>
                          <a:pt x="28794" y="-1"/>
                          <a:pt x="35515" y="3581"/>
                          <a:pt x="39528" y="9552"/>
                        </a:cubicBezTo>
                      </a:path>
                      <a:path w="39528" h="43155" stroke="0" extrusionOk="0">
                        <a:moveTo>
                          <a:pt x="20211" y="43155"/>
                        </a:moveTo>
                        <a:cubicBezTo>
                          <a:pt x="8845" y="42423"/>
                          <a:pt x="0" y="32990"/>
                          <a:pt x="0" y="21600"/>
                        </a:cubicBezTo>
                        <a:cubicBezTo>
                          <a:pt x="0" y="9670"/>
                          <a:pt x="9670" y="0"/>
                          <a:pt x="21600" y="0"/>
                        </a:cubicBezTo>
                        <a:cubicBezTo>
                          <a:pt x="28794" y="-1"/>
                          <a:pt x="35515" y="3581"/>
                          <a:pt x="39528" y="9552"/>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63" name="Group 680"/>
            <p:cNvGrpSpPr>
              <a:grpSpLocks/>
            </p:cNvGrpSpPr>
            <p:nvPr/>
          </p:nvGrpSpPr>
          <p:grpSpPr bwMode="auto">
            <a:xfrm>
              <a:off x="3271" y="3225"/>
              <a:ext cx="134" cy="114"/>
              <a:chOff x="3271" y="3225"/>
              <a:chExt cx="134" cy="114"/>
            </a:xfrm>
          </p:grpSpPr>
          <p:grpSp>
            <p:nvGrpSpPr>
              <p:cNvPr id="7280" name="Group 681"/>
              <p:cNvGrpSpPr>
                <a:grpSpLocks/>
              </p:cNvGrpSpPr>
              <p:nvPr/>
            </p:nvGrpSpPr>
            <p:grpSpPr bwMode="auto">
              <a:xfrm>
                <a:off x="3271" y="3228"/>
                <a:ext cx="134" cy="84"/>
                <a:chOff x="3271" y="3228"/>
                <a:chExt cx="134" cy="84"/>
              </a:xfrm>
            </p:grpSpPr>
            <p:sp>
              <p:nvSpPr>
                <p:cNvPr id="7293" name="Freeform 682"/>
                <p:cNvSpPr>
                  <a:spLocks/>
                </p:cNvSpPr>
                <p:nvPr/>
              </p:nvSpPr>
              <p:spPr bwMode="auto">
                <a:xfrm>
                  <a:off x="3271" y="3271"/>
                  <a:ext cx="68" cy="41"/>
                </a:xfrm>
                <a:custGeom>
                  <a:avLst/>
                  <a:gdLst>
                    <a:gd name="T0" fmla="*/ 56 w 68"/>
                    <a:gd name="T1" fmla="*/ 40 h 41"/>
                    <a:gd name="T2" fmla="*/ 48 w 68"/>
                    <a:gd name="T3" fmla="*/ 40 h 41"/>
                    <a:gd name="T4" fmla="*/ 44 w 68"/>
                    <a:gd name="T5" fmla="*/ 40 h 41"/>
                    <a:gd name="T6" fmla="*/ 40 w 68"/>
                    <a:gd name="T7" fmla="*/ 40 h 41"/>
                    <a:gd name="T8" fmla="*/ 36 w 68"/>
                    <a:gd name="T9" fmla="*/ 37 h 41"/>
                    <a:gd name="T10" fmla="*/ 34 w 68"/>
                    <a:gd name="T11" fmla="*/ 36 h 41"/>
                    <a:gd name="T12" fmla="*/ 30 w 68"/>
                    <a:gd name="T13" fmla="*/ 36 h 41"/>
                    <a:gd name="T14" fmla="*/ 26 w 68"/>
                    <a:gd name="T15" fmla="*/ 34 h 41"/>
                    <a:gd name="T16" fmla="*/ 21 w 68"/>
                    <a:gd name="T17" fmla="*/ 32 h 41"/>
                    <a:gd name="T18" fmla="*/ 17 w 68"/>
                    <a:gd name="T19" fmla="*/ 28 h 41"/>
                    <a:gd name="T20" fmla="*/ 13 w 68"/>
                    <a:gd name="T21" fmla="*/ 25 h 41"/>
                    <a:gd name="T22" fmla="*/ 10 w 68"/>
                    <a:gd name="T23" fmla="*/ 23 h 41"/>
                    <a:gd name="T24" fmla="*/ 3 w 68"/>
                    <a:gd name="T25" fmla="*/ 15 h 41"/>
                    <a:gd name="T26" fmla="*/ 0 w 68"/>
                    <a:gd name="T27" fmla="*/ 13 h 41"/>
                    <a:gd name="T28" fmla="*/ 8 w 68"/>
                    <a:gd name="T29" fmla="*/ 8 h 41"/>
                    <a:gd name="T30" fmla="*/ 12 w 68"/>
                    <a:gd name="T31" fmla="*/ 6 h 41"/>
                    <a:gd name="T32" fmla="*/ 16 w 68"/>
                    <a:gd name="T33" fmla="*/ 5 h 41"/>
                    <a:gd name="T34" fmla="*/ 20 w 68"/>
                    <a:gd name="T35" fmla="*/ 4 h 41"/>
                    <a:gd name="T36" fmla="*/ 25 w 68"/>
                    <a:gd name="T37" fmla="*/ 3 h 41"/>
                    <a:gd name="T38" fmla="*/ 29 w 68"/>
                    <a:gd name="T39" fmla="*/ 2 h 41"/>
                    <a:gd name="T40" fmla="*/ 34 w 68"/>
                    <a:gd name="T41" fmla="*/ 1 h 41"/>
                    <a:gd name="T42" fmla="*/ 42 w 68"/>
                    <a:gd name="T43" fmla="*/ 0 h 41"/>
                    <a:gd name="T44" fmla="*/ 50 w 68"/>
                    <a:gd name="T45" fmla="*/ 0 h 41"/>
                    <a:gd name="T46" fmla="*/ 58 w 68"/>
                    <a:gd name="T47" fmla="*/ 3 h 41"/>
                    <a:gd name="T48" fmla="*/ 67 w 68"/>
                    <a:gd name="T49" fmla="*/ 7 h 41"/>
                    <a:gd name="T50" fmla="*/ 56 w 68"/>
                    <a:gd name="T51" fmla="*/ 4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1"/>
                    <a:gd name="T80" fmla="*/ 68 w 6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1">
                      <a:moveTo>
                        <a:pt x="56" y="40"/>
                      </a:moveTo>
                      <a:lnTo>
                        <a:pt x="48" y="40"/>
                      </a:lnTo>
                      <a:lnTo>
                        <a:pt x="44" y="40"/>
                      </a:lnTo>
                      <a:lnTo>
                        <a:pt x="40" y="40"/>
                      </a:lnTo>
                      <a:lnTo>
                        <a:pt x="36" y="37"/>
                      </a:lnTo>
                      <a:lnTo>
                        <a:pt x="34" y="36"/>
                      </a:lnTo>
                      <a:lnTo>
                        <a:pt x="30" y="36"/>
                      </a:lnTo>
                      <a:lnTo>
                        <a:pt x="26" y="34"/>
                      </a:lnTo>
                      <a:lnTo>
                        <a:pt x="21" y="32"/>
                      </a:lnTo>
                      <a:lnTo>
                        <a:pt x="17" y="28"/>
                      </a:lnTo>
                      <a:lnTo>
                        <a:pt x="13" y="25"/>
                      </a:lnTo>
                      <a:lnTo>
                        <a:pt x="10" y="23"/>
                      </a:lnTo>
                      <a:lnTo>
                        <a:pt x="3" y="15"/>
                      </a:lnTo>
                      <a:lnTo>
                        <a:pt x="0" y="13"/>
                      </a:lnTo>
                      <a:lnTo>
                        <a:pt x="8" y="8"/>
                      </a:lnTo>
                      <a:lnTo>
                        <a:pt x="12" y="6"/>
                      </a:lnTo>
                      <a:lnTo>
                        <a:pt x="16" y="5"/>
                      </a:lnTo>
                      <a:lnTo>
                        <a:pt x="20" y="4"/>
                      </a:lnTo>
                      <a:lnTo>
                        <a:pt x="25" y="3"/>
                      </a:lnTo>
                      <a:lnTo>
                        <a:pt x="29" y="2"/>
                      </a:lnTo>
                      <a:lnTo>
                        <a:pt x="34" y="1"/>
                      </a:lnTo>
                      <a:lnTo>
                        <a:pt x="42" y="0"/>
                      </a:lnTo>
                      <a:lnTo>
                        <a:pt x="50" y="0"/>
                      </a:lnTo>
                      <a:lnTo>
                        <a:pt x="58" y="3"/>
                      </a:lnTo>
                      <a:lnTo>
                        <a:pt x="67" y="7"/>
                      </a:lnTo>
                      <a:lnTo>
                        <a:pt x="56" y="40"/>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7294" name="Freeform 683"/>
                <p:cNvSpPr>
                  <a:spLocks/>
                </p:cNvSpPr>
                <p:nvPr/>
              </p:nvSpPr>
              <p:spPr bwMode="auto">
                <a:xfrm>
                  <a:off x="3342" y="3228"/>
                  <a:ext cx="63" cy="63"/>
                </a:xfrm>
                <a:custGeom>
                  <a:avLst/>
                  <a:gdLst>
                    <a:gd name="T0" fmla="*/ 38 w 63"/>
                    <a:gd name="T1" fmla="*/ 62 h 63"/>
                    <a:gd name="T2" fmla="*/ 43 w 63"/>
                    <a:gd name="T3" fmla="*/ 58 h 63"/>
                    <a:gd name="T4" fmla="*/ 45 w 63"/>
                    <a:gd name="T5" fmla="*/ 56 h 63"/>
                    <a:gd name="T6" fmla="*/ 50 w 63"/>
                    <a:gd name="T7" fmla="*/ 51 h 63"/>
                    <a:gd name="T8" fmla="*/ 52 w 63"/>
                    <a:gd name="T9" fmla="*/ 49 h 63"/>
                    <a:gd name="T10" fmla="*/ 55 w 63"/>
                    <a:gd name="T11" fmla="*/ 47 h 63"/>
                    <a:gd name="T12" fmla="*/ 58 w 63"/>
                    <a:gd name="T13" fmla="*/ 42 h 63"/>
                    <a:gd name="T14" fmla="*/ 58 w 63"/>
                    <a:gd name="T15" fmla="*/ 39 h 63"/>
                    <a:gd name="T16" fmla="*/ 59 w 63"/>
                    <a:gd name="T17" fmla="*/ 34 h 63"/>
                    <a:gd name="T18" fmla="*/ 62 w 63"/>
                    <a:gd name="T19" fmla="*/ 29 h 63"/>
                    <a:gd name="T20" fmla="*/ 62 w 63"/>
                    <a:gd name="T21" fmla="*/ 25 h 63"/>
                    <a:gd name="T22" fmla="*/ 62 w 63"/>
                    <a:gd name="T23" fmla="*/ 17 h 63"/>
                    <a:gd name="T24" fmla="*/ 53 w 63"/>
                    <a:gd name="T25" fmla="*/ 20 h 63"/>
                    <a:gd name="T26" fmla="*/ 50 w 63"/>
                    <a:gd name="T27" fmla="*/ 21 h 63"/>
                    <a:gd name="T28" fmla="*/ 45 w 63"/>
                    <a:gd name="T29" fmla="*/ 24 h 63"/>
                    <a:gd name="T30" fmla="*/ 42 w 63"/>
                    <a:gd name="T31" fmla="*/ 25 h 63"/>
                    <a:gd name="T32" fmla="*/ 38 w 63"/>
                    <a:gd name="T33" fmla="*/ 27 h 63"/>
                    <a:gd name="T34" fmla="*/ 34 w 63"/>
                    <a:gd name="T35" fmla="*/ 29 h 63"/>
                    <a:gd name="T36" fmla="*/ 32 w 63"/>
                    <a:gd name="T37" fmla="*/ 32 h 63"/>
                    <a:gd name="T38" fmla="*/ 28 w 63"/>
                    <a:gd name="T39" fmla="*/ 34 h 63"/>
                    <a:gd name="T40" fmla="*/ 34 w 63"/>
                    <a:gd name="T41" fmla="*/ 27 h 63"/>
                    <a:gd name="T42" fmla="*/ 35 w 63"/>
                    <a:gd name="T43" fmla="*/ 24 h 63"/>
                    <a:gd name="T44" fmla="*/ 37 w 63"/>
                    <a:gd name="T45" fmla="*/ 20 h 63"/>
                    <a:gd name="T46" fmla="*/ 37 w 63"/>
                    <a:gd name="T47" fmla="*/ 17 h 63"/>
                    <a:gd name="T48" fmla="*/ 37 w 63"/>
                    <a:gd name="T49" fmla="*/ 11 h 63"/>
                    <a:gd name="T50" fmla="*/ 37 w 63"/>
                    <a:gd name="T51" fmla="*/ 6 h 63"/>
                    <a:gd name="T52" fmla="*/ 35 w 63"/>
                    <a:gd name="T53" fmla="*/ 0 h 63"/>
                    <a:gd name="T54" fmla="*/ 31 w 63"/>
                    <a:gd name="T55" fmla="*/ 2 h 63"/>
                    <a:gd name="T56" fmla="*/ 26 w 63"/>
                    <a:gd name="T57" fmla="*/ 5 h 63"/>
                    <a:gd name="T58" fmla="*/ 22 w 63"/>
                    <a:gd name="T59" fmla="*/ 6 h 63"/>
                    <a:gd name="T60" fmla="*/ 19 w 63"/>
                    <a:gd name="T61" fmla="*/ 9 h 63"/>
                    <a:gd name="T62" fmla="*/ 16 w 63"/>
                    <a:gd name="T63" fmla="*/ 11 h 63"/>
                    <a:gd name="T64" fmla="*/ 11 w 63"/>
                    <a:gd name="T65" fmla="*/ 14 h 63"/>
                    <a:gd name="T66" fmla="*/ 0 w 63"/>
                    <a:gd name="T67" fmla="*/ 24 h 63"/>
                    <a:gd name="T68" fmla="*/ 38 w 63"/>
                    <a:gd name="T69" fmla="*/ 6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3"/>
                    <a:gd name="T107" fmla="*/ 63 w 6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3">
                      <a:moveTo>
                        <a:pt x="38" y="62"/>
                      </a:moveTo>
                      <a:lnTo>
                        <a:pt x="43" y="58"/>
                      </a:lnTo>
                      <a:lnTo>
                        <a:pt x="45" y="56"/>
                      </a:lnTo>
                      <a:lnTo>
                        <a:pt x="50" y="51"/>
                      </a:lnTo>
                      <a:lnTo>
                        <a:pt x="52" y="49"/>
                      </a:lnTo>
                      <a:lnTo>
                        <a:pt x="55" y="47"/>
                      </a:lnTo>
                      <a:lnTo>
                        <a:pt x="58" y="42"/>
                      </a:lnTo>
                      <a:lnTo>
                        <a:pt x="58" y="39"/>
                      </a:lnTo>
                      <a:lnTo>
                        <a:pt x="59" y="34"/>
                      </a:lnTo>
                      <a:lnTo>
                        <a:pt x="62" y="29"/>
                      </a:lnTo>
                      <a:lnTo>
                        <a:pt x="62" y="25"/>
                      </a:lnTo>
                      <a:lnTo>
                        <a:pt x="62" y="17"/>
                      </a:lnTo>
                      <a:lnTo>
                        <a:pt x="53" y="20"/>
                      </a:lnTo>
                      <a:lnTo>
                        <a:pt x="50" y="21"/>
                      </a:lnTo>
                      <a:lnTo>
                        <a:pt x="45" y="24"/>
                      </a:lnTo>
                      <a:lnTo>
                        <a:pt x="42" y="25"/>
                      </a:lnTo>
                      <a:lnTo>
                        <a:pt x="38" y="27"/>
                      </a:lnTo>
                      <a:lnTo>
                        <a:pt x="34" y="29"/>
                      </a:lnTo>
                      <a:lnTo>
                        <a:pt x="32" y="32"/>
                      </a:lnTo>
                      <a:lnTo>
                        <a:pt x="28" y="34"/>
                      </a:lnTo>
                      <a:lnTo>
                        <a:pt x="34" y="27"/>
                      </a:lnTo>
                      <a:lnTo>
                        <a:pt x="35" y="24"/>
                      </a:lnTo>
                      <a:lnTo>
                        <a:pt x="37" y="20"/>
                      </a:lnTo>
                      <a:lnTo>
                        <a:pt x="37" y="17"/>
                      </a:lnTo>
                      <a:lnTo>
                        <a:pt x="37" y="11"/>
                      </a:lnTo>
                      <a:lnTo>
                        <a:pt x="37" y="6"/>
                      </a:lnTo>
                      <a:lnTo>
                        <a:pt x="35" y="0"/>
                      </a:lnTo>
                      <a:lnTo>
                        <a:pt x="31" y="2"/>
                      </a:lnTo>
                      <a:lnTo>
                        <a:pt x="26" y="5"/>
                      </a:lnTo>
                      <a:lnTo>
                        <a:pt x="22" y="6"/>
                      </a:lnTo>
                      <a:lnTo>
                        <a:pt x="19" y="9"/>
                      </a:lnTo>
                      <a:lnTo>
                        <a:pt x="16" y="11"/>
                      </a:lnTo>
                      <a:lnTo>
                        <a:pt x="11" y="14"/>
                      </a:lnTo>
                      <a:lnTo>
                        <a:pt x="0" y="24"/>
                      </a:lnTo>
                      <a:lnTo>
                        <a:pt x="38" y="62"/>
                      </a:lnTo>
                    </a:path>
                  </a:pathLst>
                </a:custGeom>
                <a:solidFill>
                  <a:srgbClr val="00FF00"/>
                </a:solidFill>
                <a:ln w="12700" cap="rnd" cmpd="sng">
                  <a:solidFill>
                    <a:srgbClr val="000000"/>
                  </a:solidFill>
                  <a:prstDash val="solid"/>
                  <a:round/>
                  <a:headEnd/>
                  <a:tailEnd/>
                </a:ln>
              </p:spPr>
              <p:txBody>
                <a:bodyPr/>
                <a:lstStyle/>
                <a:p>
                  <a:endParaRPr lang="en-US"/>
                </a:p>
              </p:txBody>
            </p:sp>
          </p:grpSp>
          <p:grpSp>
            <p:nvGrpSpPr>
              <p:cNvPr id="7281" name="Group 684"/>
              <p:cNvGrpSpPr>
                <a:grpSpLocks/>
              </p:cNvGrpSpPr>
              <p:nvPr/>
            </p:nvGrpSpPr>
            <p:grpSpPr bwMode="auto">
              <a:xfrm>
                <a:off x="3301" y="3225"/>
                <a:ext cx="85" cy="89"/>
                <a:chOff x="3301" y="3225"/>
                <a:chExt cx="85" cy="89"/>
              </a:xfrm>
            </p:grpSpPr>
            <p:sp>
              <p:nvSpPr>
                <p:cNvPr id="7287" name="Oval 685"/>
                <p:cNvSpPr>
                  <a:spLocks noChangeArrowheads="1"/>
                </p:cNvSpPr>
                <p:nvPr/>
              </p:nvSpPr>
              <p:spPr bwMode="auto">
                <a:xfrm rot="-7920000">
                  <a:off x="3303" y="3225"/>
                  <a:ext cx="60" cy="59"/>
                </a:xfrm>
                <a:prstGeom prst="ellipse">
                  <a:avLst/>
                </a:prstGeom>
                <a:solidFill>
                  <a:srgbClr val="000000"/>
                </a:solidFill>
                <a:ln w="9525">
                  <a:noFill/>
                  <a:round/>
                  <a:headEnd/>
                  <a:tailEnd/>
                </a:ln>
              </p:spPr>
              <p:txBody>
                <a:bodyPr wrap="none" anchor="ctr"/>
                <a:lstStyle/>
                <a:p>
                  <a:endParaRPr lang="en-US"/>
                </a:p>
              </p:txBody>
            </p:sp>
            <p:sp>
              <p:nvSpPr>
                <p:cNvPr id="7288" name="Oval 686"/>
                <p:cNvSpPr>
                  <a:spLocks noChangeArrowheads="1"/>
                </p:cNvSpPr>
                <p:nvPr/>
              </p:nvSpPr>
              <p:spPr bwMode="auto">
                <a:xfrm rot="-7920000">
                  <a:off x="3298" y="3261"/>
                  <a:ext cx="56" cy="50"/>
                </a:xfrm>
                <a:prstGeom prst="ellipse">
                  <a:avLst/>
                </a:prstGeom>
                <a:solidFill>
                  <a:srgbClr val="000000"/>
                </a:solidFill>
                <a:ln w="9525">
                  <a:noFill/>
                  <a:round/>
                  <a:headEnd/>
                  <a:tailEnd/>
                </a:ln>
              </p:spPr>
              <p:txBody>
                <a:bodyPr wrap="none" anchor="ctr"/>
                <a:lstStyle/>
                <a:p>
                  <a:endParaRPr lang="en-US"/>
                </a:p>
              </p:txBody>
            </p:sp>
            <p:sp>
              <p:nvSpPr>
                <p:cNvPr id="7289" name="Oval 687"/>
                <p:cNvSpPr>
                  <a:spLocks noChangeArrowheads="1"/>
                </p:cNvSpPr>
                <p:nvPr/>
              </p:nvSpPr>
              <p:spPr bwMode="auto">
                <a:xfrm rot="-7920000">
                  <a:off x="3337" y="3258"/>
                  <a:ext cx="52" cy="46"/>
                </a:xfrm>
                <a:prstGeom prst="ellipse">
                  <a:avLst/>
                </a:prstGeom>
                <a:solidFill>
                  <a:srgbClr val="000000"/>
                </a:solidFill>
                <a:ln w="9525">
                  <a:noFill/>
                  <a:round/>
                  <a:headEnd/>
                  <a:tailEnd/>
                </a:ln>
              </p:spPr>
              <p:txBody>
                <a:bodyPr wrap="none" anchor="ctr"/>
                <a:lstStyle/>
                <a:p>
                  <a:endParaRPr lang="en-US"/>
                </a:p>
              </p:txBody>
            </p:sp>
            <p:sp>
              <p:nvSpPr>
                <p:cNvPr id="7290" name="Oval 688"/>
                <p:cNvSpPr>
                  <a:spLocks noChangeArrowheads="1"/>
                </p:cNvSpPr>
                <p:nvPr/>
              </p:nvSpPr>
              <p:spPr bwMode="auto">
                <a:xfrm rot="-7920000">
                  <a:off x="3303" y="3265"/>
                  <a:ext cx="47" cy="44"/>
                </a:xfrm>
                <a:prstGeom prst="ellipse">
                  <a:avLst/>
                </a:prstGeom>
                <a:solidFill>
                  <a:srgbClr val="FFFFFF"/>
                </a:solidFill>
                <a:ln w="9525">
                  <a:noFill/>
                  <a:round/>
                  <a:headEnd/>
                  <a:tailEnd/>
                </a:ln>
              </p:spPr>
              <p:txBody>
                <a:bodyPr wrap="none" anchor="ctr"/>
                <a:lstStyle/>
                <a:p>
                  <a:endParaRPr lang="en-US"/>
                </a:p>
              </p:txBody>
            </p:sp>
            <p:sp>
              <p:nvSpPr>
                <p:cNvPr id="7291" name="Oval 689"/>
                <p:cNvSpPr>
                  <a:spLocks noChangeArrowheads="1"/>
                </p:cNvSpPr>
                <p:nvPr/>
              </p:nvSpPr>
              <p:spPr bwMode="auto">
                <a:xfrm rot="-7920000">
                  <a:off x="3339" y="3260"/>
                  <a:ext cx="44" cy="41"/>
                </a:xfrm>
                <a:prstGeom prst="ellipse">
                  <a:avLst/>
                </a:prstGeom>
                <a:solidFill>
                  <a:srgbClr val="FFFFFF"/>
                </a:solidFill>
                <a:ln w="9525">
                  <a:noFill/>
                  <a:round/>
                  <a:headEnd/>
                  <a:tailEnd/>
                </a:ln>
              </p:spPr>
              <p:txBody>
                <a:bodyPr wrap="none" anchor="ctr"/>
                <a:lstStyle/>
                <a:p>
                  <a:endParaRPr lang="en-US"/>
                </a:p>
              </p:txBody>
            </p:sp>
            <p:sp>
              <p:nvSpPr>
                <p:cNvPr id="7292" name="Oval 690"/>
                <p:cNvSpPr>
                  <a:spLocks noChangeArrowheads="1"/>
                </p:cNvSpPr>
                <p:nvPr/>
              </p:nvSpPr>
              <p:spPr bwMode="auto">
                <a:xfrm rot="-7920000">
                  <a:off x="3306" y="3229"/>
                  <a:ext cx="55" cy="50"/>
                </a:xfrm>
                <a:prstGeom prst="ellipse">
                  <a:avLst/>
                </a:prstGeom>
                <a:solidFill>
                  <a:srgbClr val="FFFFFF"/>
                </a:solidFill>
                <a:ln w="9525">
                  <a:noFill/>
                  <a:round/>
                  <a:headEnd/>
                  <a:tailEnd/>
                </a:ln>
              </p:spPr>
              <p:txBody>
                <a:bodyPr wrap="none" anchor="ctr"/>
                <a:lstStyle/>
                <a:p>
                  <a:endParaRPr lang="en-US"/>
                </a:p>
              </p:txBody>
            </p:sp>
          </p:grpSp>
          <p:grpSp>
            <p:nvGrpSpPr>
              <p:cNvPr id="7282" name="Group 691"/>
              <p:cNvGrpSpPr>
                <a:grpSpLocks/>
              </p:cNvGrpSpPr>
              <p:nvPr/>
            </p:nvGrpSpPr>
            <p:grpSpPr bwMode="auto">
              <a:xfrm>
                <a:off x="3321" y="3286"/>
                <a:ext cx="71" cy="53"/>
                <a:chOff x="3321" y="3286"/>
                <a:chExt cx="71" cy="53"/>
              </a:xfrm>
            </p:grpSpPr>
            <p:sp>
              <p:nvSpPr>
                <p:cNvPr id="7283" name="Freeform 692"/>
                <p:cNvSpPr>
                  <a:spLocks/>
                </p:cNvSpPr>
                <p:nvPr/>
              </p:nvSpPr>
              <p:spPr bwMode="auto">
                <a:xfrm>
                  <a:off x="3321" y="3319"/>
                  <a:ext cx="71" cy="20"/>
                </a:xfrm>
                <a:custGeom>
                  <a:avLst/>
                  <a:gdLst>
                    <a:gd name="T0" fmla="*/ 70 w 71"/>
                    <a:gd name="T1" fmla="*/ 10 h 20"/>
                    <a:gd name="T2" fmla="*/ 0 w 71"/>
                    <a:gd name="T3" fmla="*/ 19 h 20"/>
                    <a:gd name="T4" fmla="*/ 0 w 71"/>
                    <a:gd name="T5" fmla="*/ 14 h 20"/>
                    <a:gd name="T6" fmla="*/ 31 w 71"/>
                    <a:gd name="T7" fmla="*/ 12 h 20"/>
                    <a:gd name="T8" fmla="*/ 30 w 71"/>
                    <a:gd name="T9" fmla="*/ 0 h 20"/>
                    <a:gd name="T10" fmla="*/ 33 w 71"/>
                    <a:gd name="T11" fmla="*/ 0 h 20"/>
                    <a:gd name="T12" fmla="*/ 35 w 71"/>
                    <a:gd name="T13" fmla="*/ 12 h 20"/>
                    <a:gd name="T14" fmla="*/ 70 w 71"/>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0"/>
                    <a:gd name="T26" fmla="*/ 71 w 71"/>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0">
                      <a:moveTo>
                        <a:pt x="70" y="10"/>
                      </a:moveTo>
                      <a:lnTo>
                        <a:pt x="0" y="19"/>
                      </a:lnTo>
                      <a:lnTo>
                        <a:pt x="0" y="14"/>
                      </a:lnTo>
                      <a:lnTo>
                        <a:pt x="31" y="12"/>
                      </a:lnTo>
                      <a:lnTo>
                        <a:pt x="30" y="0"/>
                      </a:lnTo>
                      <a:lnTo>
                        <a:pt x="33" y="0"/>
                      </a:lnTo>
                      <a:lnTo>
                        <a:pt x="35" y="12"/>
                      </a:lnTo>
                      <a:lnTo>
                        <a:pt x="70" y="10"/>
                      </a:lnTo>
                    </a:path>
                  </a:pathLst>
                </a:custGeom>
                <a:solidFill>
                  <a:srgbClr val="008000"/>
                </a:solidFill>
                <a:ln w="9525" cap="rnd">
                  <a:noFill/>
                  <a:round/>
                  <a:headEnd/>
                  <a:tailEnd/>
                </a:ln>
              </p:spPr>
              <p:txBody>
                <a:bodyPr/>
                <a:lstStyle/>
                <a:p>
                  <a:endParaRPr lang="en-US"/>
                </a:p>
              </p:txBody>
            </p:sp>
            <p:grpSp>
              <p:nvGrpSpPr>
                <p:cNvPr id="7284" name="Group 693"/>
                <p:cNvGrpSpPr>
                  <a:grpSpLocks/>
                </p:cNvGrpSpPr>
                <p:nvPr/>
              </p:nvGrpSpPr>
              <p:grpSpPr bwMode="auto">
                <a:xfrm>
                  <a:off x="3334" y="3286"/>
                  <a:ext cx="33" cy="34"/>
                  <a:chOff x="3334" y="3286"/>
                  <a:chExt cx="33" cy="34"/>
                </a:xfrm>
              </p:grpSpPr>
              <p:sp>
                <p:nvSpPr>
                  <p:cNvPr id="7285" name="Arc 694"/>
                  <p:cNvSpPr>
                    <a:spLocks/>
                  </p:cNvSpPr>
                  <p:nvPr/>
                </p:nvSpPr>
                <p:spPr bwMode="auto">
                  <a:xfrm rot="-7920000">
                    <a:off x="3334" y="3291"/>
                    <a:ext cx="28" cy="18"/>
                  </a:xfrm>
                  <a:custGeom>
                    <a:avLst/>
                    <a:gdLst>
                      <a:gd name="T0" fmla="*/ 0 w 20976"/>
                      <a:gd name="T1" fmla="*/ 0 h 15772"/>
                      <a:gd name="T2" fmla="*/ 0 w 20976"/>
                      <a:gd name="T3" fmla="*/ 0 h 15772"/>
                      <a:gd name="T4" fmla="*/ 0 w 20976"/>
                      <a:gd name="T5" fmla="*/ 0 h 15772"/>
                      <a:gd name="T6" fmla="*/ 0 60000 65536"/>
                      <a:gd name="T7" fmla="*/ 0 60000 65536"/>
                      <a:gd name="T8" fmla="*/ 0 60000 65536"/>
                      <a:gd name="T9" fmla="*/ 0 w 20976"/>
                      <a:gd name="T10" fmla="*/ 0 h 15772"/>
                      <a:gd name="T11" fmla="*/ 20976 w 20976"/>
                      <a:gd name="T12" fmla="*/ 15772 h 15772"/>
                    </a:gdLst>
                    <a:ahLst/>
                    <a:cxnLst>
                      <a:cxn ang="T6">
                        <a:pos x="T0" y="T1"/>
                      </a:cxn>
                      <a:cxn ang="T7">
                        <a:pos x="T2" y="T3"/>
                      </a:cxn>
                      <a:cxn ang="T8">
                        <a:pos x="T4" y="T5"/>
                      </a:cxn>
                    </a:cxnLst>
                    <a:rect l="T9" t="T10" r="T11" b="T12"/>
                    <a:pathLst>
                      <a:path w="20976" h="15772" fill="none" extrusionOk="0">
                        <a:moveTo>
                          <a:pt x="-1" y="10617"/>
                        </a:moveTo>
                        <a:cubicBezTo>
                          <a:pt x="999" y="6550"/>
                          <a:pt x="3159" y="2861"/>
                          <a:pt x="6217" y="-1"/>
                        </a:cubicBezTo>
                      </a:path>
                      <a:path w="20976" h="15772" stroke="0" extrusionOk="0">
                        <a:moveTo>
                          <a:pt x="-1" y="10617"/>
                        </a:moveTo>
                        <a:cubicBezTo>
                          <a:pt x="999" y="6550"/>
                          <a:pt x="3159" y="2861"/>
                          <a:pt x="6217" y="-1"/>
                        </a:cubicBezTo>
                        <a:lnTo>
                          <a:pt x="20976" y="15772"/>
                        </a:lnTo>
                        <a:close/>
                      </a:path>
                    </a:pathLst>
                  </a:custGeom>
                  <a:solidFill>
                    <a:srgbClr val="008000"/>
                  </a:solidFill>
                  <a:ln w="9525" cap="rnd">
                    <a:noFill/>
                    <a:round/>
                    <a:headEnd/>
                    <a:tailEnd/>
                  </a:ln>
                </p:spPr>
                <p:txBody>
                  <a:bodyPr wrap="none" anchor="ctr"/>
                  <a:lstStyle/>
                  <a:p>
                    <a:endParaRPr lang="en-US"/>
                  </a:p>
                </p:txBody>
              </p:sp>
              <p:sp>
                <p:nvSpPr>
                  <p:cNvPr id="7286" name="Arc 695"/>
                  <p:cNvSpPr>
                    <a:spLocks/>
                  </p:cNvSpPr>
                  <p:nvPr/>
                </p:nvSpPr>
                <p:spPr bwMode="auto">
                  <a:xfrm rot="-7920000">
                    <a:off x="3336" y="3288"/>
                    <a:ext cx="30" cy="33"/>
                  </a:xfrm>
                  <a:custGeom>
                    <a:avLst/>
                    <a:gdLst>
                      <a:gd name="T0" fmla="*/ 0 w 39359"/>
                      <a:gd name="T1" fmla="*/ 0 h 43152"/>
                      <a:gd name="T2" fmla="*/ 0 w 39359"/>
                      <a:gd name="T3" fmla="*/ 0 h 43152"/>
                      <a:gd name="T4" fmla="*/ 0 w 39359"/>
                      <a:gd name="T5" fmla="*/ 0 h 43152"/>
                      <a:gd name="T6" fmla="*/ 0 60000 65536"/>
                      <a:gd name="T7" fmla="*/ 0 60000 65536"/>
                      <a:gd name="T8" fmla="*/ 0 60000 65536"/>
                      <a:gd name="T9" fmla="*/ 0 w 39359"/>
                      <a:gd name="T10" fmla="*/ 0 h 43152"/>
                      <a:gd name="T11" fmla="*/ 39359 w 39359"/>
                      <a:gd name="T12" fmla="*/ 43152 h 43152"/>
                    </a:gdLst>
                    <a:ahLst/>
                    <a:cxnLst>
                      <a:cxn ang="T6">
                        <a:pos x="T0" y="T1"/>
                      </a:cxn>
                      <a:cxn ang="T7">
                        <a:pos x="T2" y="T3"/>
                      </a:cxn>
                      <a:cxn ang="T8">
                        <a:pos x="T4" y="T5"/>
                      </a:cxn>
                    </a:cxnLst>
                    <a:rect l="T9" t="T10" r="T11" b="T12"/>
                    <a:pathLst>
                      <a:path w="39359" h="43152" fill="none" extrusionOk="0">
                        <a:moveTo>
                          <a:pt x="20162" y="43152"/>
                        </a:moveTo>
                        <a:cubicBezTo>
                          <a:pt x="8816" y="42395"/>
                          <a:pt x="0" y="32971"/>
                          <a:pt x="0" y="21600"/>
                        </a:cubicBezTo>
                        <a:cubicBezTo>
                          <a:pt x="0" y="9670"/>
                          <a:pt x="9670" y="0"/>
                          <a:pt x="21600" y="0"/>
                        </a:cubicBezTo>
                        <a:cubicBezTo>
                          <a:pt x="28687" y="-1"/>
                          <a:pt x="35324" y="3477"/>
                          <a:pt x="39359" y="9304"/>
                        </a:cubicBezTo>
                      </a:path>
                      <a:path w="39359" h="43152" stroke="0" extrusionOk="0">
                        <a:moveTo>
                          <a:pt x="20162" y="43152"/>
                        </a:moveTo>
                        <a:cubicBezTo>
                          <a:pt x="8816" y="42395"/>
                          <a:pt x="0" y="32971"/>
                          <a:pt x="0" y="21600"/>
                        </a:cubicBezTo>
                        <a:cubicBezTo>
                          <a:pt x="0" y="9670"/>
                          <a:pt x="9670" y="0"/>
                          <a:pt x="21600" y="0"/>
                        </a:cubicBezTo>
                        <a:cubicBezTo>
                          <a:pt x="28687" y="-1"/>
                          <a:pt x="35324" y="3477"/>
                          <a:pt x="39359" y="9304"/>
                        </a:cubicBezTo>
                        <a:lnTo>
                          <a:pt x="21600" y="21600"/>
                        </a:lnTo>
                        <a:close/>
                      </a:path>
                    </a:pathLst>
                  </a:custGeom>
                  <a:solidFill>
                    <a:srgbClr val="008000"/>
                  </a:solidFill>
                  <a:ln w="9525" cap="rnd">
                    <a:noFill/>
                    <a:round/>
                    <a:headEnd/>
                    <a:tailEnd/>
                  </a:ln>
                </p:spPr>
                <p:txBody>
                  <a:bodyPr wrap="none" anchor="ctr"/>
                  <a:lstStyle/>
                  <a:p>
                    <a:endParaRPr lang="en-US"/>
                  </a:p>
                </p:txBody>
              </p:sp>
            </p:grpSp>
          </p:grpSp>
        </p:grpSp>
        <p:grpSp>
          <p:nvGrpSpPr>
            <p:cNvPr id="7264" name="Group 696"/>
            <p:cNvGrpSpPr>
              <a:grpSpLocks/>
            </p:cNvGrpSpPr>
            <p:nvPr/>
          </p:nvGrpSpPr>
          <p:grpSpPr bwMode="auto">
            <a:xfrm>
              <a:off x="2255" y="3127"/>
              <a:ext cx="178" cy="147"/>
              <a:chOff x="2255" y="3127"/>
              <a:chExt cx="178" cy="147"/>
            </a:xfrm>
          </p:grpSpPr>
          <p:grpSp>
            <p:nvGrpSpPr>
              <p:cNvPr id="7265" name="Group 697"/>
              <p:cNvGrpSpPr>
                <a:grpSpLocks/>
              </p:cNvGrpSpPr>
              <p:nvPr/>
            </p:nvGrpSpPr>
            <p:grpSpPr bwMode="auto">
              <a:xfrm>
                <a:off x="2255" y="3127"/>
                <a:ext cx="178" cy="113"/>
                <a:chOff x="2255" y="3127"/>
                <a:chExt cx="178" cy="113"/>
              </a:xfrm>
            </p:grpSpPr>
            <p:sp>
              <p:nvSpPr>
                <p:cNvPr id="7278" name="Freeform 698"/>
                <p:cNvSpPr>
                  <a:spLocks/>
                </p:cNvSpPr>
                <p:nvPr/>
              </p:nvSpPr>
              <p:spPr bwMode="auto">
                <a:xfrm>
                  <a:off x="2255" y="3184"/>
                  <a:ext cx="89" cy="56"/>
                </a:xfrm>
                <a:custGeom>
                  <a:avLst/>
                  <a:gdLst>
                    <a:gd name="T0" fmla="*/ 74 w 89"/>
                    <a:gd name="T1" fmla="*/ 53 h 56"/>
                    <a:gd name="T2" fmla="*/ 62 w 89"/>
                    <a:gd name="T3" fmla="*/ 53 h 56"/>
                    <a:gd name="T4" fmla="*/ 57 w 89"/>
                    <a:gd name="T5" fmla="*/ 55 h 56"/>
                    <a:gd name="T6" fmla="*/ 52 w 89"/>
                    <a:gd name="T7" fmla="*/ 53 h 56"/>
                    <a:gd name="T8" fmla="*/ 49 w 89"/>
                    <a:gd name="T9" fmla="*/ 52 h 56"/>
                    <a:gd name="T10" fmla="*/ 44 w 89"/>
                    <a:gd name="T11" fmla="*/ 51 h 56"/>
                    <a:gd name="T12" fmla="*/ 38 w 89"/>
                    <a:gd name="T13" fmla="*/ 50 h 56"/>
                    <a:gd name="T14" fmla="*/ 33 w 89"/>
                    <a:gd name="T15" fmla="*/ 48 h 56"/>
                    <a:gd name="T16" fmla="*/ 28 w 89"/>
                    <a:gd name="T17" fmla="*/ 44 h 56"/>
                    <a:gd name="T18" fmla="*/ 23 w 89"/>
                    <a:gd name="T19" fmla="*/ 40 h 56"/>
                    <a:gd name="T20" fmla="*/ 18 w 89"/>
                    <a:gd name="T21" fmla="*/ 35 h 56"/>
                    <a:gd name="T22" fmla="*/ 12 w 89"/>
                    <a:gd name="T23" fmla="*/ 30 h 56"/>
                    <a:gd name="T24" fmla="*/ 3 w 89"/>
                    <a:gd name="T25" fmla="*/ 20 h 56"/>
                    <a:gd name="T26" fmla="*/ 0 w 89"/>
                    <a:gd name="T27" fmla="*/ 18 h 56"/>
                    <a:gd name="T28" fmla="*/ 12 w 89"/>
                    <a:gd name="T29" fmla="*/ 12 h 56"/>
                    <a:gd name="T30" fmla="*/ 16 w 89"/>
                    <a:gd name="T31" fmla="*/ 9 h 56"/>
                    <a:gd name="T32" fmla="*/ 21 w 89"/>
                    <a:gd name="T33" fmla="*/ 8 h 56"/>
                    <a:gd name="T34" fmla="*/ 26 w 89"/>
                    <a:gd name="T35" fmla="*/ 6 h 56"/>
                    <a:gd name="T36" fmla="*/ 32 w 89"/>
                    <a:gd name="T37" fmla="*/ 4 h 56"/>
                    <a:gd name="T38" fmla="*/ 37 w 89"/>
                    <a:gd name="T39" fmla="*/ 2 h 56"/>
                    <a:gd name="T40" fmla="*/ 44 w 89"/>
                    <a:gd name="T41" fmla="*/ 1 h 56"/>
                    <a:gd name="T42" fmla="*/ 56 w 89"/>
                    <a:gd name="T43" fmla="*/ 0 h 56"/>
                    <a:gd name="T44" fmla="*/ 66 w 89"/>
                    <a:gd name="T45" fmla="*/ 1 h 56"/>
                    <a:gd name="T46" fmla="*/ 75 w 89"/>
                    <a:gd name="T47" fmla="*/ 3 h 56"/>
                    <a:gd name="T48" fmla="*/ 88 w 89"/>
                    <a:gd name="T49" fmla="*/ 10 h 56"/>
                    <a:gd name="T50" fmla="*/ 74 w 89"/>
                    <a:gd name="T51" fmla="*/ 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6"/>
                    <a:gd name="T80" fmla="*/ 89 w 8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6">
                      <a:moveTo>
                        <a:pt x="74" y="53"/>
                      </a:moveTo>
                      <a:lnTo>
                        <a:pt x="62" y="53"/>
                      </a:lnTo>
                      <a:lnTo>
                        <a:pt x="57" y="55"/>
                      </a:lnTo>
                      <a:lnTo>
                        <a:pt x="52" y="53"/>
                      </a:lnTo>
                      <a:lnTo>
                        <a:pt x="49" y="52"/>
                      </a:lnTo>
                      <a:lnTo>
                        <a:pt x="44" y="51"/>
                      </a:lnTo>
                      <a:lnTo>
                        <a:pt x="38" y="50"/>
                      </a:lnTo>
                      <a:lnTo>
                        <a:pt x="33" y="48"/>
                      </a:lnTo>
                      <a:lnTo>
                        <a:pt x="28" y="44"/>
                      </a:lnTo>
                      <a:lnTo>
                        <a:pt x="23" y="40"/>
                      </a:lnTo>
                      <a:lnTo>
                        <a:pt x="18" y="35"/>
                      </a:lnTo>
                      <a:lnTo>
                        <a:pt x="12" y="30"/>
                      </a:lnTo>
                      <a:lnTo>
                        <a:pt x="3" y="20"/>
                      </a:lnTo>
                      <a:lnTo>
                        <a:pt x="0" y="18"/>
                      </a:lnTo>
                      <a:lnTo>
                        <a:pt x="12" y="12"/>
                      </a:lnTo>
                      <a:lnTo>
                        <a:pt x="16" y="9"/>
                      </a:lnTo>
                      <a:lnTo>
                        <a:pt x="21" y="8"/>
                      </a:lnTo>
                      <a:lnTo>
                        <a:pt x="26" y="6"/>
                      </a:lnTo>
                      <a:lnTo>
                        <a:pt x="32" y="4"/>
                      </a:lnTo>
                      <a:lnTo>
                        <a:pt x="37" y="2"/>
                      </a:lnTo>
                      <a:lnTo>
                        <a:pt x="44" y="1"/>
                      </a:lnTo>
                      <a:lnTo>
                        <a:pt x="56" y="0"/>
                      </a:lnTo>
                      <a:lnTo>
                        <a:pt x="66" y="1"/>
                      </a:lnTo>
                      <a:lnTo>
                        <a:pt x="75" y="3"/>
                      </a:lnTo>
                      <a:lnTo>
                        <a:pt x="88" y="10"/>
                      </a:lnTo>
                      <a:lnTo>
                        <a:pt x="74" y="53"/>
                      </a:lnTo>
                    </a:path>
                  </a:pathLst>
                </a:custGeom>
                <a:solidFill>
                  <a:srgbClr val="00FF00"/>
                </a:solidFill>
                <a:ln w="12700" cap="rnd" cmpd="sng">
                  <a:solidFill>
                    <a:schemeClr val="tx2"/>
                  </a:solidFill>
                  <a:prstDash val="solid"/>
                  <a:round/>
                  <a:headEnd/>
                  <a:tailEnd/>
                </a:ln>
              </p:spPr>
              <p:txBody>
                <a:bodyPr/>
                <a:lstStyle/>
                <a:p>
                  <a:endParaRPr lang="en-US"/>
                </a:p>
              </p:txBody>
            </p:sp>
            <p:sp>
              <p:nvSpPr>
                <p:cNvPr id="7279" name="Freeform 699"/>
                <p:cNvSpPr>
                  <a:spLocks/>
                </p:cNvSpPr>
                <p:nvPr/>
              </p:nvSpPr>
              <p:spPr bwMode="auto">
                <a:xfrm>
                  <a:off x="2349" y="3127"/>
                  <a:ext cx="84" cy="85"/>
                </a:xfrm>
                <a:custGeom>
                  <a:avLst/>
                  <a:gdLst>
                    <a:gd name="T0" fmla="*/ 50 w 84"/>
                    <a:gd name="T1" fmla="*/ 84 h 85"/>
                    <a:gd name="T2" fmla="*/ 57 w 84"/>
                    <a:gd name="T3" fmla="*/ 80 h 85"/>
                    <a:gd name="T4" fmla="*/ 61 w 84"/>
                    <a:gd name="T5" fmla="*/ 75 h 85"/>
                    <a:gd name="T6" fmla="*/ 67 w 84"/>
                    <a:gd name="T7" fmla="*/ 70 h 85"/>
                    <a:gd name="T8" fmla="*/ 70 w 84"/>
                    <a:gd name="T9" fmla="*/ 66 h 85"/>
                    <a:gd name="T10" fmla="*/ 74 w 84"/>
                    <a:gd name="T11" fmla="*/ 63 h 85"/>
                    <a:gd name="T12" fmla="*/ 77 w 84"/>
                    <a:gd name="T13" fmla="*/ 57 h 85"/>
                    <a:gd name="T14" fmla="*/ 79 w 84"/>
                    <a:gd name="T15" fmla="*/ 52 h 85"/>
                    <a:gd name="T16" fmla="*/ 80 w 84"/>
                    <a:gd name="T17" fmla="*/ 46 h 85"/>
                    <a:gd name="T18" fmla="*/ 81 w 84"/>
                    <a:gd name="T19" fmla="*/ 41 h 85"/>
                    <a:gd name="T20" fmla="*/ 83 w 84"/>
                    <a:gd name="T21" fmla="*/ 34 h 85"/>
                    <a:gd name="T22" fmla="*/ 83 w 84"/>
                    <a:gd name="T23" fmla="*/ 24 h 85"/>
                    <a:gd name="T24" fmla="*/ 71 w 84"/>
                    <a:gd name="T25" fmla="*/ 27 h 85"/>
                    <a:gd name="T26" fmla="*/ 67 w 84"/>
                    <a:gd name="T27" fmla="*/ 29 h 85"/>
                    <a:gd name="T28" fmla="*/ 60 w 84"/>
                    <a:gd name="T29" fmla="*/ 33 h 85"/>
                    <a:gd name="T30" fmla="*/ 56 w 84"/>
                    <a:gd name="T31" fmla="*/ 34 h 85"/>
                    <a:gd name="T32" fmla="*/ 50 w 84"/>
                    <a:gd name="T33" fmla="*/ 37 h 85"/>
                    <a:gd name="T34" fmla="*/ 46 w 84"/>
                    <a:gd name="T35" fmla="*/ 40 h 85"/>
                    <a:gd name="T36" fmla="*/ 42 w 84"/>
                    <a:gd name="T37" fmla="*/ 42 h 85"/>
                    <a:gd name="T38" fmla="*/ 38 w 84"/>
                    <a:gd name="T39" fmla="*/ 46 h 85"/>
                    <a:gd name="T40" fmla="*/ 46 w 84"/>
                    <a:gd name="T41" fmla="*/ 36 h 85"/>
                    <a:gd name="T42" fmla="*/ 47 w 84"/>
                    <a:gd name="T43" fmla="*/ 32 h 85"/>
                    <a:gd name="T44" fmla="*/ 49 w 84"/>
                    <a:gd name="T45" fmla="*/ 27 h 85"/>
                    <a:gd name="T46" fmla="*/ 50 w 84"/>
                    <a:gd name="T47" fmla="*/ 23 h 85"/>
                    <a:gd name="T48" fmla="*/ 50 w 84"/>
                    <a:gd name="T49" fmla="*/ 16 h 85"/>
                    <a:gd name="T50" fmla="*/ 49 w 84"/>
                    <a:gd name="T51" fmla="*/ 9 h 85"/>
                    <a:gd name="T52" fmla="*/ 49 w 84"/>
                    <a:gd name="T53" fmla="*/ 0 h 85"/>
                    <a:gd name="T54" fmla="*/ 41 w 84"/>
                    <a:gd name="T55" fmla="*/ 3 h 85"/>
                    <a:gd name="T56" fmla="*/ 35 w 84"/>
                    <a:gd name="T57" fmla="*/ 6 h 85"/>
                    <a:gd name="T58" fmla="*/ 30 w 84"/>
                    <a:gd name="T59" fmla="*/ 9 h 85"/>
                    <a:gd name="T60" fmla="*/ 26 w 84"/>
                    <a:gd name="T61" fmla="*/ 12 h 85"/>
                    <a:gd name="T62" fmla="*/ 21 w 84"/>
                    <a:gd name="T63" fmla="*/ 14 h 85"/>
                    <a:gd name="T64" fmla="*/ 15 w 84"/>
                    <a:gd name="T65" fmla="*/ 19 h 85"/>
                    <a:gd name="T66" fmla="*/ 0 w 84"/>
                    <a:gd name="T67" fmla="*/ 32 h 85"/>
                    <a:gd name="T68" fmla="*/ 50 w 84"/>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50" y="84"/>
                      </a:moveTo>
                      <a:lnTo>
                        <a:pt x="57" y="80"/>
                      </a:lnTo>
                      <a:lnTo>
                        <a:pt x="61" y="75"/>
                      </a:lnTo>
                      <a:lnTo>
                        <a:pt x="67" y="70"/>
                      </a:lnTo>
                      <a:lnTo>
                        <a:pt x="70" y="66"/>
                      </a:lnTo>
                      <a:lnTo>
                        <a:pt x="74" y="63"/>
                      </a:lnTo>
                      <a:lnTo>
                        <a:pt x="77" y="57"/>
                      </a:lnTo>
                      <a:lnTo>
                        <a:pt x="79" y="52"/>
                      </a:lnTo>
                      <a:lnTo>
                        <a:pt x="80" y="46"/>
                      </a:lnTo>
                      <a:lnTo>
                        <a:pt x="81" y="41"/>
                      </a:lnTo>
                      <a:lnTo>
                        <a:pt x="83" y="34"/>
                      </a:lnTo>
                      <a:lnTo>
                        <a:pt x="83" y="24"/>
                      </a:lnTo>
                      <a:lnTo>
                        <a:pt x="71" y="27"/>
                      </a:lnTo>
                      <a:lnTo>
                        <a:pt x="67" y="29"/>
                      </a:lnTo>
                      <a:lnTo>
                        <a:pt x="60" y="33"/>
                      </a:lnTo>
                      <a:lnTo>
                        <a:pt x="56" y="34"/>
                      </a:lnTo>
                      <a:lnTo>
                        <a:pt x="50" y="37"/>
                      </a:lnTo>
                      <a:lnTo>
                        <a:pt x="46" y="40"/>
                      </a:lnTo>
                      <a:lnTo>
                        <a:pt x="42" y="42"/>
                      </a:lnTo>
                      <a:lnTo>
                        <a:pt x="38" y="46"/>
                      </a:lnTo>
                      <a:lnTo>
                        <a:pt x="46" y="36"/>
                      </a:lnTo>
                      <a:lnTo>
                        <a:pt x="47" y="32"/>
                      </a:lnTo>
                      <a:lnTo>
                        <a:pt x="49" y="27"/>
                      </a:lnTo>
                      <a:lnTo>
                        <a:pt x="50" y="23"/>
                      </a:lnTo>
                      <a:lnTo>
                        <a:pt x="50" y="16"/>
                      </a:lnTo>
                      <a:lnTo>
                        <a:pt x="49" y="9"/>
                      </a:lnTo>
                      <a:lnTo>
                        <a:pt x="49" y="0"/>
                      </a:lnTo>
                      <a:lnTo>
                        <a:pt x="41" y="3"/>
                      </a:lnTo>
                      <a:lnTo>
                        <a:pt x="35" y="6"/>
                      </a:lnTo>
                      <a:lnTo>
                        <a:pt x="30" y="9"/>
                      </a:lnTo>
                      <a:lnTo>
                        <a:pt x="26" y="12"/>
                      </a:lnTo>
                      <a:lnTo>
                        <a:pt x="21" y="14"/>
                      </a:lnTo>
                      <a:lnTo>
                        <a:pt x="15" y="19"/>
                      </a:lnTo>
                      <a:lnTo>
                        <a:pt x="0" y="32"/>
                      </a:lnTo>
                      <a:lnTo>
                        <a:pt x="50" y="84"/>
                      </a:lnTo>
                    </a:path>
                  </a:pathLst>
                </a:custGeom>
                <a:solidFill>
                  <a:srgbClr val="00FF00"/>
                </a:solidFill>
                <a:ln w="12700" cap="rnd" cmpd="sng">
                  <a:solidFill>
                    <a:schemeClr val="tx2"/>
                  </a:solidFill>
                  <a:prstDash val="solid"/>
                  <a:round/>
                  <a:headEnd/>
                  <a:tailEnd/>
                </a:ln>
              </p:spPr>
              <p:txBody>
                <a:bodyPr/>
                <a:lstStyle/>
                <a:p>
                  <a:endParaRPr lang="en-US"/>
                </a:p>
              </p:txBody>
            </p:sp>
          </p:grpSp>
          <p:grpSp>
            <p:nvGrpSpPr>
              <p:cNvPr id="7266" name="Group 700"/>
              <p:cNvGrpSpPr>
                <a:grpSpLocks/>
              </p:cNvGrpSpPr>
              <p:nvPr/>
            </p:nvGrpSpPr>
            <p:grpSpPr bwMode="auto">
              <a:xfrm>
                <a:off x="2298" y="3127"/>
                <a:ext cx="106" cy="112"/>
                <a:chOff x="2298" y="3127"/>
                <a:chExt cx="106" cy="112"/>
              </a:xfrm>
            </p:grpSpPr>
            <p:sp>
              <p:nvSpPr>
                <p:cNvPr id="7272" name="Oval 701"/>
                <p:cNvSpPr>
                  <a:spLocks noChangeArrowheads="1"/>
                </p:cNvSpPr>
                <p:nvPr/>
              </p:nvSpPr>
              <p:spPr bwMode="auto">
                <a:xfrm rot="-7920000">
                  <a:off x="2300" y="3131"/>
                  <a:ext cx="74" cy="66"/>
                </a:xfrm>
                <a:prstGeom prst="ellipse">
                  <a:avLst/>
                </a:prstGeom>
                <a:solidFill>
                  <a:srgbClr val="000000"/>
                </a:solidFill>
                <a:ln w="12700">
                  <a:solidFill>
                    <a:schemeClr val="tx2"/>
                  </a:solidFill>
                  <a:round/>
                  <a:headEnd/>
                  <a:tailEnd/>
                </a:ln>
              </p:spPr>
              <p:txBody>
                <a:bodyPr wrap="none" anchor="ctr"/>
                <a:lstStyle/>
                <a:p>
                  <a:endParaRPr lang="en-US"/>
                </a:p>
              </p:txBody>
            </p:sp>
            <p:sp>
              <p:nvSpPr>
                <p:cNvPr id="7273" name="Oval 702"/>
                <p:cNvSpPr>
                  <a:spLocks noChangeArrowheads="1"/>
                </p:cNvSpPr>
                <p:nvPr/>
              </p:nvSpPr>
              <p:spPr bwMode="auto">
                <a:xfrm rot="-7920000">
                  <a:off x="2295" y="3176"/>
                  <a:ext cx="66" cy="59"/>
                </a:xfrm>
                <a:prstGeom prst="ellipse">
                  <a:avLst/>
                </a:prstGeom>
                <a:solidFill>
                  <a:srgbClr val="000000"/>
                </a:solidFill>
                <a:ln w="12700">
                  <a:solidFill>
                    <a:schemeClr val="tx2"/>
                  </a:solidFill>
                  <a:round/>
                  <a:headEnd/>
                  <a:tailEnd/>
                </a:ln>
              </p:spPr>
              <p:txBody>
                <a:bodyPr wrap="none" anchor="ctr"/>
                <a:lstStyle/>
                <a:p>
                  <a:endParaRPr lang="en-US"/>
                </a:p>
              </p:txBody>
            </p:sp>
            <p:sp>
              <p:nvSpPr>
                <p:cNvPr id="7274" name="Oval 703"/>
                <p:cNvSpPr>
                  <a:spLocks noChangeArrowheads="1"/>
                </p:cNvSpPr>
                <p:nvPr/>
              </p:nvSpPr>
              <p:spPr bwMode="auto">
                <a:xfrm rot="-7920000">
                  <a:off x="2346" y="3172"/>
                  <a:ext cx="61" cy="54"/>
                </a:xfrm>
                <a:prstGeom prst="ellipse">
                  <a:avLst/>
                </a:prstGeom>
                <a:solidFill>
                  <a:srgbClr val="000000"/>
                </a:solidFill>
                <a:ln w="12700">
                  <a:solidFill>
                    <a:schemeClr val="tx2"/>
                  </a:solidFill>
                  <a:round/>
                  <a:headEnd/>
                  <a:tailEnd/>
                </a:ln>
              </p:spPr>
              <p:txBody>
                <a:bodyPr wrap="none" anchor="ctr"/>
                <a:lstStyle/>
                <a:p>
                  <a:endParaRPr lang="en-US"/>
                </a:p>
              </p:txBody>
            </p:sp>
            <p:sp>
              <p:nvSpPr>
                <p:cNvPr id="7275" name="Oval 704"/>
                <p:cNvSpPr>
                  <a:spLocks noChangeArrowheads="1"/>
                </p:cNvSpPr>
                <p:nvPr/>
              </p:nvSpPr>
              <p:spPr bwMode="auto">
                <a:xfrm rot="-7920000">
                  <a:off x="2300" y="3181"/>
                  <a:ext cx="56" cy="51"/>
                </a:xfrm>
                <a:prstGeom prst="ellipse">
                  <a:avLst/>
                </a:prstGeom>
                <a:solidFill>
                  <a:srgbClr val="FFFFFF"/>
                </a:solidFill>
                <a:ln w="12700">
                  <a:solidFill>
                    <a:schemeClr val="tx2"/>
                  </a:solidFill>
                  <a:round/>
                  <a:headEnd/>
                  <a:tailEnd/>
                </a:ln>
              </p:spPr>
              <p:txBody>
                <a:bodyPr wrap="none" anchor="ctr"/>
                <a:lstStyle/>
                <a:p>
                  <a:endParaRPr lang="en-US"/>
                </a:p>
              </p:txBody>
            </p:sp>
            <p:sp>
              <p:nvSpPr>
                <p:cNvPr id="7276" name="Oval 705"/>
                <p:cNvSpPr>
                  <a:spLocks noChangeArrowheads="1"/>
                </p:cNvSpPr>
                <p:nvPr/>
              </p:nvSpPr>
              <p:spPr bwMode="auto">
                <a:xfrm rot="-7920000">
                  <a:off x="2349" y="3175"/>
                  <a:ext cx="51" cy="46"/>
                </a:xfrm>
                <a:prstGeom prst="ellipse">
                  <a:avLst/>
                </a:prstGeom>
                <a:solidFill>
                  <a:srgbClr val="FFFFFF"/>
                </a:solidFill>
                <a:ln w="12700">
                  <a:solidFill>
                    <a:schemeClr val="tx2"/>
                  </a:solidFill>
                  <a:round/>
                  <a:headEnd/>
                  <a:tailEnd/>
                </a:ln>
              </p:spPr>
              <p:txBody>
                <a:bodyPr wrap="none" anchor="ctr"/>
                <a:lstStyle/>
                <a:p>
                  <a:endParaRPr lang="en-US"/>
                </a:p>
              </p:txBody>
            </p:sp>
            <p:sp>
              <p:nvSpPr>
                <p:cNvPr id="7277" name="Oval 706"/>
                <p:cNvSpPr>
                  <a:spLocks noChangeArrowheads="1"/>
                </p:cNvSpPr>
                <p:nvPr/>
              </p:nvSpPr>
              <p:spPr bwMode="auto">
                <a:xfrm rot="-7920000">
                  <a:off x="2306" y="3133"/>
                  <a:ext cx="62" cy="59"/>
                </a:xfrm>
                <a:prstGeom prst="ellipse">
                  <a:avLst/>
                </a:prstGeom>
                <a:solidFill>
                  <a:srgbClr val="FFFFFF"/>
                </a:solidFill>
                <a:ln w="12700">
                  <a:solidFill>
                    <a:schemeClr val="tx2"/>
                  </a:solidFill>
                  <a:round/>
                  <a:headEnd/>
                  <a:tailEnd/>
                </a:ln>
              </p:spPr>
              <p:txBody>
                <a:bodyPr wrap="none" anchor="ctr"/>
                <a:lstStyle/>
                <a:p>
                  <a:endParaRPr lang="en-US"/>
                </a:p>
              </p:txBody>
            </p:sp>
          </p:grpSp>
          <p:grpSp>
            <p:nvGrpSpPr>
              <p:cNvPr id="7267" name="Group 707"/>
              <p:cNvGrpSpPr>
                <a:grpSpLocks/>
              </p:cNvGrpSpPr>
              <p:nvPr/>
            </p:nvGrpSpPr>
            <p:grpSpPr bwMode="auto">
              <a:xfrm>
                <a:off x="2320" y="3205"/>
                <a:ext cx="94" cy="69"/>
                <a:chOff x="2320" y="3205"/>
                <a:chExt cx="94" cy="69"/>
              </a:xfrm>
            </p:grpSpPr>
            <p:sp>
              <p:nvSpPr>
                <p:cNvPr id="7268" name="Freeform 708"/>
                <p:cNvSpPr>
                  <a:spLocks/>
                </p:cNvSpPr>
                <p:nvPr/>
              </p:nvSpPr>
              <p:spPr bwMode="auto">
                <a:xfrm>
                  <a:off x="2320" y="3248"/>
                  <a:ext cx="94" cy="26"/>
                </a:xfrm>
                <a:custGeom>
                  <a:avLst/>
                  <a:gdLst>
                    <a:gd name="T0" fmla="*/ 93 w 94"/>
                    <a:gd name="T1" fmla="*/ 13 h 26"/>
                    <a:gd name="T2" fmla="*/ 0 w 94"/>
                    <a:gd name="T3" fmla="*/ 25 h 26"/>
                    <a:gd name="T4" fmla="*/ 0 w 94"/>
                    <a:gd name="T5" fmla="*/ 18 h 26"/>
                    <a:gd name="T6" fmla="*/ 42 w 94"/>
                    <a:gd name="T7" fmla="*/ 16 h 26"/>
                    <a:gd name="T8" fmla="*/ 40 w 94"/>
                    <a:gd name="T9" fmla="*/ 0 h 26"/>
                    <a:gd name="T10" fmla="*/ 43 w 94"/>
                    <a:gd name="T11" fmla="*/ 0 h 26"/>
                    <a:gd name="T12" fmla="*/ 46 w 94"/>
                    <a:gd name="T13" fmla="*/ 16 h 26"/>
                    <a:gd name="T14" fmla="*/ 93 w 94"/>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26"/>
                    <a:gd name="T26" fmla="*/ 94 w 9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6">
                      <a:moveTo>
                        <a:pt x="93" y="13"/>
                      </a:moveTo>
                      <a:lnTo>
                        <a:pt x="0" y="25"/>
                      </a:lnTo>
                      <a:lnTo>
                        <a:pt x="0" y="18"/>
                      </a:lnTo>
                      <a:lnTo>
                        <a:pt x="42" y="16"/>
                      </a:lnTo>
                      <a:lnTo>
                        <a:pt x="40" y="0"/>
                      </a:lnTo>
                      <a:lnTo>
                        <a:pt x="43" y="0"/>
                      </a:lnTo>
                      <a:lnTo>
                        <a:pt x="46" y="16"/>
                      </a:lnTo>
                      <a:lnTo>
                        <a:pt x="93" y="13"/>
                      </a:lnTo>
                    </a:path>
                  </a:pathLst>
                </a:custGeom>
                <a:solidFill>
                  <a:srgbClr val="008000"/>
                </a:solidFill>
                <a:ln w="12700" cap="rnd" cmpd="sng">
                  <a:solidFill>
                    <a:schemeClr val="tx2"/>
                  </a:solidFill>
                  <a:prstDash val="solid"/>
                  <a:round/>
                  <a:headEnd/>
                  <a:tailEnd/>
                </a:ln>
              </p:spPr>
              <p:txBody>
                <a:bodyPr/>
                <a:lstStyle/>
                <a:p>
                  <a:endParaRPr lang="en-US"/>
                </a:p>
              </p:txBody>
            </p:sp>
            <p:grpSp>
              <p:nvGrpSpPr>
                <p:cNvPr id="7269" name="Group 709"/>
                <p:cNvGrpSpPr>
                  <a:grpSpLocks/>
                </p:cNvGrpSpPr>
                <p:nvPr/>
              </p:nvGrpSpPr>
              <p:grpSpPr bwMode="auto">
                <a:xfrm>
                  <a:off x="2338" y="3205"/>
                  <a:ext cx="42" cy="44"/>
                  <a:chOff x="2338" y="3205"/>
                  <a:chExt cx="42" cy="44"/>
                </a:xfrm>
              </p:grpSpPr>
              <p:sp>
                <p:nvSpPr>
                  <p:cNvPr id="7270" name="Arc 710"/>
                  <p:cNvSpPr>
                    <a:spLocks/>
                  </p:cNvSpPr>
                  <p:nvPr/>
                </p:nvSpPr>
                <p:spPr bwMode="auto">
                  <a:xfrm rot="-7920000">
                    <a:off x="2339" y="3211"/>
                    <a:ext cx="36" cy="24"/>
                  </a:xfrm>
                  <a:custGeom>
                    <a:avLst/>
                    <a:gdLst>
                      <a:gd name="T0" fmla="*/ 0 w 21007"/>
                      <a:gd name="T1" fmla="*/ 0 h 15934"/>
                      <a:gd name="T2" fmla="*/ 0 w 21007"/>
                      <a:gd name="T3" fmla="*/ 0 h 15934"/>
                      <a:gd name="T4" fmla="*/ 0 w 21007"/>
                      <a:gd name="T5" fmla="*/ 0 h 15934"/>
                      <a:gd name="T6" fmla="*/ 0 60000 65536"/>
                      <a:gd name="T7" fmla="*/ 0 60000 65536"/>
                      <a:gd name="T8" fmla="*/ 0 60000 65536"/>
                      <a:gd name="T9" fmla="*/ 0 w 21007"/>
                      <a:gd name="T10" fmla="*/ 0 h 15934"/>
                      <a:gd name="T11" fmla="*/ 21007 w 21007"/>
                      <a:gd name="T12" fmla="*/ 15934 h 15934"/>
                    </a:gdLst>
                    <a:ahLst/>
                    <a:cxnLst>
                      <a:cxn ang="T6">
                        <a:pos x="T0" y="T1"/>
                      </a:cxn>
                      <a:cxn ang="T7">
                        <a:pos x="T2" y="T3"/>
                      </a:cxn>
                      <a:cxn ang="T8">
                        <a:pos x="T4" y="T5"/>
                      </a:cxn>
                    </a:cxnLst>
                    <a:rect l="T9" t="T10" r="T11" b="T12"/>
                    <a:pathLst>
                      <a:path w="21007" h="15934" fill="none" extrusionOk="0">
                        <a:moveTo>
                          <a:pt x="-1" y="10907"/>
                        </a:moveTo>
                        <a:cubicBezTo>
                          <a:pt x="1003" y="6711"/>
                          <a:pt x="3241" y="2912"/>
                          <a:pt x="6423" y="-1"/>
                        </a:cubicBezTo>
                      </a:path>
                      <a:path w="21007" h="15934" stroke="0" extrusionOk="0">
                        <a:moveTo>
                          <a:pt x="-1" y="10907"/>
                        </a:moveTo>
                        <a:cubicBezTo>
                          <a:pt x="1003" y="6711"/>
                          <a:pt x="3241" y="2912"/>
                          <a:pt x="6423" y="-1"/>
                        </a:cubicBezTo>
                        <a:lnTo>
                          <a:pt x="21007" y="15934"/>
                        </a:lnTo>
                        <a:close/>
                      </a:path>
                    </a:pathLst>
                  </a:custGeom>
                  <a:solidFill>
                    <a:srgbClr val="008000"/>
                  </a:solidFill>
                  <a:ln w="12700" cap="rnd">
                    <a:solidFill>
                      <a:schemeClr val="tx2"/>
                    </a:solidFill>
                    <a:round/>
                    <a:headEnd/>
                    <a:tailEnd/>
                  </a:ln>
                </p:spPr>
                <p:txBody>
                  <a:bodyPr wrap="none" anchor="ctr"/>
                  <a:lstStyle/>
                  <a:p>
                    <a:endParaRPr lang="en-US"/>
                  </a:p>
                </p:txBody>
              </p:sp>
              <p:sp>
                <p:nvSpPr>
                  <p:cNvPr id="7271" name="Arc 711"/>
                  <p:cNvSpPr>
                    <a:spLocks/>
                  </p:cNvSpPr>
                  <p:nvPr/>
                </p:nvSpPr>
                <p:spPr bwMode="auto">
                  <a:xfrm rot="-7920000">
                    <a:off x="2338" y="3208"/>
                    <a:ext cx="41" cy="42"/>
                  </a:xfrm>
                  <a:custGeom>
                    <a:avLst/>
                    <a:gdLst>
                      <a:gd name="T0" fmla="*/ 0 w 39671"/>
                      <a:gd name="T1" fmla="*/ 0 h 43177"/>
                      <a:gd name="T2" fmla="*/ 0 w 39671"/>
                      <a:gd name="T3" fmla="*/ 0 h 43177"/>
                      <a:gd name="T4" fmla="*/ 0 w 39671"/>
                      <a:gd name="T5" fmla="*/ 0 h 43177"/>
                      <a:gd name="T6" fmla="*/ 0 60000 65536"/>
                      <a:gd name="T7" fmla="*/ 0 60000 65536"/>
                      <a:gd name="T8" fmla="*/ 0 60000 65536"/>
                      <a:gd name="T9" fmla="*/ 0 w 39671"/>
                      <a:gd name="T10" fmla="*/ 0 h 43177"/>
                      <a:gd name="T11" fmla="*/ 39671 w 39671"/>
                      <a:gd name="T12" fmla="*/ 43177 h 43177"/>
                    </a:gdLst>
                    <a:ahLst/>
                    <a:cxnLst>
                      <a:cxn ang="T6">
                        <a:pos x="T0" y="T1"/>
                      </a:cxn>
                      <a:cxn ang="T7">
                        <a:pos x="T2" y="T3"/>
                      </a:cxn>
                      <a:cxn ang="T8">
                        <a:pos x="T4" y="T5"/>
                      </a:cxn>
                    </a:cxnLst>
                    <a:rect l="T9" t="T10" r="T11" b="T12"/>
                    <a:pathLst>
                      <a:path w="39671" h="43177" fill="none" extrusionOk="0">
                        <a:moveTo>
                          <a:pt x="20593" y="43176"/>
                        </a:moveTo>
                        <a:cubicBezTo>
                          <a:pt x="9067" y="42638"/>
                          <a:pt x="0" y="33137"/>
                          <a:pt x="0" y="21600"/>
                        </a:cubicBezTo>
                        <a:cubicBezTo>
                          <a:pt x="0" y="9670"/>
                          <a:pt x="9670" y="0"/>
                          <a:pt x="21600" y="0"/>
                        </a:cubicBezTo>
                        <a:cubicBezTo>
                          <a:pt x="28885" y="-1"/>
                          <a:pt x="35680" y="3672"/>
                          <a:pt x="39671" y="9767"/>
                        </a:cubicBezTo>
                      </a:path>
                      <a:path w="39671" h="43177" stroke="0" extrusionOk="0">
                        <a:moveTo>
                          <a:pt x="20593" y="43176"/>
                        </a:moveTo>
                        <a:cubicBezTo>
                          <a:pt x="9067" y="42638"/>
                          <a:pt x="0" y="33137"/>
                          <a:pt x="0" y="21600"/>
                        </a:cubicBezTo>
                        <a:cubicBezTo>
                          <a:pt x="0" y="9670"/>
                          <a:pt x="9670" y="0"/>
                          <a:pt x="21600" y="0"/>
                        </a:cubicBezTo>
                        <a:cubicBezTo>
                          <a:pt x="28885" y="-1"/>
                          <a:pt x="35680" y="3672"/>
                          <a:pt x="39671" y="9767"/>
                        </a:cubicBezTo>
                        <a:lnTo>
                          <a:pt x="21600" y="21600"/>
                        </a:lnTo>
                        <a:close/>
                      </a:path>
                    </a:pathLst>
                  </a:custGeom>
                  <a:solidFill>
                    <a:srgbClr val="008000"/>
                  </a:solidFill>
                  <a:ln w="12700" cap="rnd">
                    <a:solidFill>
                      <a:schemeClr val="tx2"/>
                    </a:solidFill>
                    <a:round/>
                    <a:headEnd/>
                    <a:tailEnd/>
                  </a:ln>
                </p:spPr>
                <p:txBody>
                  <a:bodyPr wrap="none" anchor="ctr"/>
                  <a:lstStyle/>
                  <a:p>
                    <a:endParaRPr lang="en-US"/>
                  </a:p>
                </p:txBody>
              </p:sp>
            </p:grpSp>
          </p:grpSp>
        </p:grpSp>
      </p:gr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60388" y="457200"/>
            <a:ext cx="6856412" cy="762000"/>
          </a:xfrm>
          <a:noFill/>
        </p:spPr>
        <p:txBody>
          <a:bodyPr lIns="92075" tIns="46038" rIns="92075" bIns="46038" anchor="ctr"/>
          <a:lstStyle/>
          <a:p>
            <a:r>
              <a:rPr lang="en-US" smtClean="0"/>
              <a:t>Wind Current Effects:</a:t>
            </a:r>
          </a:p>
        </p:txBody>
      </p:sp>
      <p:sp>
        <p:nvSpPr>
          <p:cNvPr id="35843" name="Rectangle 3"/>
          <p:cNvSpPr>
            <a:spLocks noGrp="1" noChangeArrowheads="1"/>
          </p:cNvSpPr>
          <p:nvPr>
            <p:ph type="body" idx="1"/>
          </p:nvPr>
        </p:nvSpPr>
        <p:spPr>
          <a:xfrm>
            <a:off x="533400" y="1905000"/>
            <a:ext cx="7772400" cy="4191000"/>
          </a:xfrm>
          <a:noFill/>
        </p:spPr>
        <p:txBody>
          <a:bodyPr lIns="92075" tIns="46038" rIns="92075" bIns="46038"/>
          <a:lstStyle/>
          <a:p>
            <a:pPr>
              <a:lnSpc>
                <a:spcPct val="90000"/>
              </a:lnSpc>
            </a:pPr>
            <a:r>
              <a:rPr lang="en-US" sz="2800" smtClean="0"/>
              <a:t>Wind currents can drastically affect spray droplet deposition</a:t>
            </a:r>
          </a:p>
          <a:p>
            <a:pPr>
              <a:lnSpc>
                <a:spcPct val="90000"/>
              </a:lnSpc>
            </a:pPr>
            <a:r>
              <a:rPr lang="en-US" sz="2800" smtClean="0"/>
              <a:t>Structures drastically affect wind currents</a:t>
            </a:r>
          </a:p>
          <a:p>
            <a:pPr lvl="1">
              <a:lnSpc>
                <a:spcPct val="90000"/>
              </a:lnSpc>
            </a:pPr>
            <a:r>
              <a:rPr lang="en-US" sz="2400" smtClean="0"/>
              <a:t>Wind breaks</a:t>
            </a:r>
          </a:p>
          <a:p>
            <a:pPr lvl="1">
              <a:lnSpc>
                <a:spcPct val="90000"/>
              </a:lnSpc>
            </a:pPr>
            <a:r>
              <a:rPr lang="en-US" sz="2400" smtClean="0"/>
              <a:t>Tree lines and orchards</a:t>
            </a:r>
          </a:p>
          <a:p>
            <a:pPr lvl="1">
              <a:lnSpc>
                <a:spcPct val="90000"/>
              </a:lnSpc>
            </a:pPr>
            <a:r>
              <a:rPr lang="en-US" sz="2400" smtClean="0"/>
              <a:t>Houses and barns</a:t>
            </a:r>
          </a:p>
          <a:p>
            <a:pPr lvl="1">
              <a:lnSpc>
                <a:spcPct val="90000"/>
              </a:lnSpc>
            </a:pPr>
            <a:r>
              <a:rPr lang="en-US" sz="2400" smtClean="0"/>
              <a:t>Hills and valleys</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04800"/>
            <a:ext cx="7772400" cy="1143000"/>
          </a:xfrm>
          <a:noFill/>
        </p:spPr>
        <p:txBody>
          <a:bodyPr lIns="92075" tIns="46038" rIns="92075" bIns="46038" anchor="ctr"/>
          <a:lstStyle/>
          <a:p>
            <a:r>
              <a:rPr lang="en-US" smtClean="0"/>
              <a:t>Wind Patterns Near Treelines:</a:t>
            </a:r>
          </a:p>
        </p:txBody>
      </p:sp>
      <p:grpSp>
        <p:nvGrpSpPr>
          <p:cNvPr id="36867" name="Group 3"/>
          <p:cNvGrpSpPr>
            <a:grpSpLocks/>
          </p:cNvGrpSpPr>
          <p:nvPr/>
        </p:nvGrpSpPr>
        <p:grpSpPr bwMode="auto">
          <a:xfrm>
            <a:off x="1422400" y="2133600"/>
            <a:ext cx="6288088" cy="2916238"/>
            <a:chOff x="900" y="1536"/>
            <a:chExt cx="3961" cy="1837"/>
          </a:xfrm>
        </p:grpSpPr>
        <p:grpSp>
          <p:nvGrpSpPr>
            <p:cNvPr id="36869" name="Group 4"/>
            <p:cNvGrpSpPr>
              <a:grpSpLocks/>
            </p:cNvGrpSpPr>
            <p:nvPr/>
          </p:nvGrpSpPr>
          <p:grpSpPr bwMode="auto">
            <a:xfrm>
              <a:off x="936" y="2112"/>
              <a:ext cx="3925" cy="1261"/>
              <a:chOff x="936" y="2112"/>
              <a:chExt cx="3925" cy="1261"/>
            </a:xfrm>
          </p:grpSpPr>
          <p:grpSp>
            <p:nvGrpSpPr>
              <p:cNvPr id="36889" name="Group 5"/>
              <p:cNvGrpSpPr>
                <a:grpSpLocks/>
              </p:cNvGrpSpPr>
              <p:nvPr/>
            </p:nvGrpSpPr>
            <p:grpSpPr bwMode="auto">
              <a:xfrm>
                <a:off x="1126" y="2651"/>
                <a:ext cx="423" cy="722"/>
                <a:chOff x="1126" y="2651"/>
                <a:chExt cx="423" cy="722"/>
              </a:xfrm>
            </p:grpSpPr>
            <p:sp>
              <p:nvSpPr>
                <p:cNvPr id="37029" name="Freeform 6"/>
                <p:cNvSpPr>
                  <a:spLocks/>
                </p:cNvSpPr>
                <p:nvPr/>
              </p:nvSpPr>
              <p:spPr bwMode="auto">
                <a:xfrm>
                  <a:off x="1126" y="2651"/>
                  <a:ext cx="423" cy="722"/>
                </a:xfrm>
                <a:custGeom>
                  <a:avLst/>
                  <a:gdLst>
                    <a:gd name="T0" fmla="*/ 278 w 423"/>
                    <a:gd name="T1" fmla="*/ 43 h 722"/>
                    <a:gd name="T2" fmla="*/ 306 w 423"/>
                    <a:gd name="T3" fmla="*/ 44 h 722"/>
                    <a:gd name="T4" fmla="*/ 301 w 423"/>
                    <a:gd name="T5" fmla="*/ 68 h 722"/>
                    <a:gd name="T6" fmla="*/ 293 w 423"/>
                    <a:gd name="T7" fmla="*/ 86 h 722"/>
                    <a:gd name="T8" fmla="*/ 339 w 423"/>
                    <a:gd name="T9" fmla="*/ 79 h 722"/>
                    <a:gd name="T10" fmla="*/ 287 w 423"/>
                    <a:gd name="T11" fmla="*/ 117 h 722"/>
                    <a:gd name="T12" fmla="*/ 317 w 423"/>
                    <a:gd name="T13" fmla="*/ 105 h 722"/>
                    <a:gd name="T14" fmla="*/ 334 w 423"/>
                    <a:gd name="T15" fmla="*/ 134 h 722"/>
                    <a:gd name="T16" fmla="*/ 354 w 423"/>
                    <a:gd name="T17" fmla="*/ 156 h 722"/>
                    <a:gd name="T18" fmla="*/ 387 w 423"/>
                    <a:gd name="T19" fmla="*/ 152 h 722"/>
                    <a:gd name="T20" fmla="*/ 404 w 423"/>
                    <a:gd name="T21" fmla="*/ 165 h 722"/>
                    <a:gd name="T22" fmla="*/ 373 w 423"/>
                    <a:gd name="T23" fmla="*/ 188 h 722"/>
                    <a:gd name="T24" fmla="*/ 375 w 423"/>
                    <a:gd name="T25" fmla="*/ 203 h 722"/>
                    <a:gd name="T26" fmla="*/ 331 w 423"/>
                    <a:gd name="T27" fmla="*/ 235 h 722"/>
                    <a:gd name="T28" fmla="*/ 361 w 423"/>
                    <a:gd name="T29" fmla="*/ 251 h 722"/>
                    <a:gd name="T30" fmla="*/ 405 w 423"/>
                    <a:gd name="T31" fmla="*/ 258 h 722"/>
                    <a:gd name="T32" fmla="*/ 338 w 423"/>
                    <a:gd name="T33" fmla="*/ 277 h 722"/>
                    <a:gd name="T34" fmla="*/ 391 w 423"/>
                    <a:gd name="T35" fmla="*/ 275 h 722"/>
                    <a:gd name="T36" fmla="*/ 404 w 423"/>
                    <a:gd name="T37" fmla="*/ 288 h 722"/>
                    <a:gd name="T38" fmla="*/ 354 w 423"/>
                    <a:gd name="T39" fmla="*/ 299 h 722"/>
                    <a:gd name="T40" fmla="*/ 304 w 423"/>
                    <a:gd name="T41" fmla="*/ 312 h 722"/>
                    <a:gd name="T42" fmla="*/ 267 w 423"/>
                    <a:gd name="T43" fmla="*/ 313 h 722"/>
                    <a:gd name="T44" fmla="*/ 241 w 423"/>
                    <a:gd name="T45" fmla="*/ 335 h 722"/>
                    <a:gd name="T46" fmla="*/ 290 w 423"/>
                    <a:gd name="T47" fmla="*/ 338 h 722"/>
                    <a:gd name="T48" fmla="*/ 293 w 423"/>
                    <a:gd name="T49" fmla="*/ 344 h 722"/>
                    <a:gd name="T50" fmla="*/ 262 w 423"/>
                    <a:gd name="T51" fmla="*/ 367 h 722"/>
                    <a:gd name="T52" fmla="*/ 299 w 423"/>
                    <a:gd name="T53" fmla="*/ 393 h 722"/>
                    <a:gd name="T54" fmla="*/ 304 w 423"/>
                    <a:gd name="T55" fmla="*/ 399 h 722"/>
                    <a:gd name="T56" fmla="*/ 273 w 423"/>
                    <a:gd name="T57" fmla="*/ 398 h 722"/>
                    <a:gd name="T58" fmla="*/ 214 w 423"/>
                    <a:gd name="T59" fmla="*/ 385 h 722"/>
                    <a:gd name="T60" fmla="*/ 184 w 423"/>
                    <a:gd name="T61" fmla="*/ 701 h 722"/>
                    <a:gd name="T62" fmla="*/ 144 w 423"/>
                    <a:gd name="T63" fmla="*/ 719 h 722"/>
                    <a:gd name="T64" fmla="*/ 129 w 423"/>
                    <a:gd name="T65" fmla="*/ 405 h 722"/>
                    <a:gd name="T66" fmla="*/ 63 w 423"/>
                    <a:gd name="T67" fmla="*/ 397 h 722"/>
                    <a:gd name="T68" fmla="*/ 39 w 423"/>
                    <a:gd name="T69" fmla="*/ 380 h 722"/>
                    <a:gd name="T70" fmla="*/ 21 w 423"/>
                    <a:gd name="T71" fmla="*/ 363 h 722"/>
                    <a:gd name="T72" fmla="*/ 12 w 423"/>
                    <a:gd name="T73" fmla="*/ 342 h 722"/>
                    <a:gd name="T74" fmla="*/ 62 w 423"/>
                    <a:gd name="T75" fmla="*/ 352 h 722"/>
                    <a:gd name="T76" fmla="*/ 108 w 423"/>
                    <a:gd name="T77" fmla="*/ 363 h 722"/>
                    <a:gd name="T78" fmla="*/ 146 w 423"/>
                    <a:gd name="T79" fmla="*/ 358 h 722"/>
                    <a:gd name="T80" fmla="*/ 165 w 423"/>
                    <a:gd name="T81" fmla="*/ 384 h 722"/>
                    <a:gd name="T82" fmla="*/ 170 w 423"/>
                    <a:gd name="T83" fmla="*/ 368 h 722"/>
                    <a:gd name="T84" fmla="*/ 151 w 423"/>
                    <a:gd name="T85" fmla="*/ 350 h 722"/>
                    <a:gd name="T86" fmla="*/ 107 w 423"/>
                    <a:gd name="T87" fmla="*/ 342 h 722"/>
                    <a:gd name="T88" fmla="*/ 72 w 423"/>
                    <a:gd name="T89" fmla="*/ 338 h 722"/>
                    <a:gd name="T90" fmla="*/ 39 w 423"/>
                    <a:gd name="T91" fmla="*/ 331 h 722"/>
                    <a:gd name="T92" fmla="*/ 60 w 423"/>
                    <a:gd name="T93" fmla="*/ 302 h 722"/>
                    <a:gd name="T94" fmla="*/ 52 w 423"/>
                    <a:gd name="T95" fmla="*/ 272 h 722"/>
                    <a:gd name="T96" fmla="*/ 7 w 423"/>
                    <a:gd name="T97" fmla="*/ 242 h 722"/>
                    <a:gd name="T98" fmla="*/ 27 w 423"/>
                    <a:gd name="T99" fmla="*/ 226 h 722"/>
                    <a:gd name="T100" fmla="*/ 69 w 423"/>
                    <a:gd name="T101" fmla="*/ 212 h 722"/>
                    <a:gd name="T102" fmla="*/ 35 w 423"/>
                    <a:gd name="T103" fmla="*/ 194 h 722"/>
                    <a:gd name="T104" fmla="*/ 25 w 423"/>
                    <a:gd name="T105" fmla="*/ 168 h 722"/>
                    <a:gd name="T106" fmla="*/ 74 w 423"/>
                    <a:gd name="T107" fmla="*/ 147 h 722"/>
                    <a:gd name="T108" fmla="*/ 53 w 423"/>
                    <a:gd name="T109" fmla="*/ 121 h 722"/>
                    <a:gd name="T110" fmla="*/ 58 w 423"/>
                    <a:gd name="T111" fmla="*/ 102 h 722"/>
                    <a:gd name="T112" fmla="*/ 95 w 423"/>
                    <a:gd name="T113" fmla="*/ 68 h 722"/>
                    <a:gd name="T114" fmla="*/ 136 w 423"/>
                    <a:gd name="T115" fmla="*/ 50 h 722"/>
                    <a:gd name="T116" fmla="*/ 159 w 423"/>
                    <a:gd name="T117" fmla="*/ 40 h 722"/>
                    <a:gd name="T118" fmla="*/ 168 w 423"/>
                    <a:gd name="T119" fmla="*/ 23 h 722"/>
                    <a:gd name="T120" fmla="*/ 191 w 423"/>
                    <a:gd name="T121" fmla="*/ 3 h 722"/>
                    <a:gd name="T122" fmla="*/ 213 w 423"/>
                    <a:gd name="T123" fmla="*/ 31 h 722"/>
                    <a:gd name="T124" fmla="*/ 194 w 423"/>
                    <a:gd name="T125" fmla="*/ 33 h 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3"/>
                    <a:gd name="T190" fmla="*/ 0 h 722"/>
                    <a:gd name="T191" fmla="*/ 423 w 423"/>
                    <a:gd name="T192" fmla="*/ 722 h 7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3" h="722">
                      <a:moveTo>
                        <a:pt x="203" y="53"/>
                      </a:moveTo>
                      <a:lnTo>
                        <a:pt x="220" y="50"/>
                      </a:lnTo>
                      <a:lnTo>
                        <a:pt x="241" y="49"/>
                      </a:lnTo>
                      <a:lnTo>
                        <a:pt x="255" y="49"/>
                      </a:lnTo>
                      <a:lnTo>
                        <a:pt x="271" y="44"/>
                      </a:lnTo>
                      <a:lnTo>
                        <a:pt x="278" y="43"/>
                      </a:lnTo>
                      <a:lnTo>
                        <a:pt x="283" y="40"/>
                      </a:lnTo>
                      <a:lnTo>
                        <a:pt x="289" y="37"/>
                      </a:lnTo>
                      <a:lnTo>
                        <a:pt x="291" y="40"/>
                      </a:lnTo>
                      <a:lnTo>
                        <a:pt x="291" y="45"/>
                      </a:lnTo>
                      <a:lnTo>
                        <a:pt x="303" y="41"/>
                      </a:lnTo>
                      <a:lnTo>
                        <a:pt x="306" y="44"/>
                      </a:lnTo>
                      <a:lnTo>
                        <a:pt x="311" y="49"/>
                      </a:lnTo>
                      <a:lnTo>
                        <a:pt x="315" y="51"/>
                      </a:lnTo>
                      <a:lnTo>
                        <a:pt x="315" y="56"/>
                      </a:lnTo>
                      <a:lnTo>
                        <a:pt x="315" y="57"/>
                      </a:lnTo>
                      <a:lnTo>
                        <a:pt x="315" y="60"/>
                      </a:lnTo>
                      <a:lnTo>
                        <a:pt x="301" y="68"/>
                      </a:lnTo>
                      <a:lnTo>
                        <a:pt x="292" y="73"/>
                      </a:lnTo>
                      <a:lnTo>
                        <a:pt x="281" y="76"/>
                      </a:lnTo>
                      <a:lnTo>
                        <a:pt x="274" y="83"/>
                      </a:lnTo>
                      <a:lnTo>
                        <a:pt x="269" y="92"/>
                      </a:lnTo>
                      <a:lnTo>
                        <a:pt x="277" y="88"/>
                      </a:lnTo>
                      <a:lnTo>
                        <a:pt x="293" y="86"/>
                      </a:lnTo>
                      <a:lnTo>
                        <a:pt x="307" y="80"/>
                      </a:lnTo>
                      <a:lnTo>
                        <a:pt x="317" y="75"/>
                      </a:lnTo>
                      <a:lnTo>
                        <a:pt x="327" y="73"/>
                      </a:lnTo>
                      <a:lnTo>
                        <a:pt x="337" y="73"/>
                      </a:lnTo>
                      <a:lnTo>
                        <a:pt x="340" y="75"/>
                      </a:lnTo>
                      <a:lnTo>
                        <a:pt x="339" y="79"/>
                      </a:lnTo>
                      <a:lnTo>
                        <a:pt x="336" y="88"/>
                      </a:lnTo>
                      <a:lnTo>
                        <a:pt x="317" y="101"/>
                      </a:lnTo>
                      <a:lnTo>
                        <a:pt x="306" y="107"/>
                      </a:lnTo>
                      <a:lnTo>
                        <a:pt x="299" y="105"/>
                      </a:lnTo>
                      <a:lnTo>
                        <a:pt x="298" y="109"/>
                      </a:lnTo>
                      <a:lnTo>
                        <a:pt x="287" y="117"/>
                      </a:lnTo>
                      <a:lnTo>
                        <a:pt x="290" y="123"/>
                      </a:lnTo>
                      <a:lnTo>
                        <a:pt x="297" y="123"/>
                      </a:lnTo>
                      <a:lnTo>
                        <a:pt x="301" y="120"/>
                      </a:lnTo>
                      <a:lnTo>
                        <a:pt x="302" y="118"/>
                      </a:lnTo>
                      <a:lnTo>
                        <a:pt x="308" y="112"/>
                      </a:lnTo>
                      <a:lnTo>
                        <a:pt x="317" y="105"/>
                      </a:lnTo>
                      <a:lnTo>
                        <a:pt x="328" y="104"/>
                      </a:lnTo>
                      <a:lnTo>
                        <a:pt x="324" y="114"/>
                      </a:lnTo>
                      <a:lnTo>
                        <a:pt x="322" y="118"/>
                      </a:lnTo>
                      <a:lnTo>
                        <a:pt x="320" y="124"/>
                      </a:lnTo>
                      <a:lnTo>
                        <a:pt x="326" y="131"/>
                      </a:lnTo>
                      <a:lnTo>
                        <a:pt x="334" y="134"/>
                      </a:lnTo>
                      <a:lnTo>
                        <a:pt x="338" y="132"/>
                      </a:lnTo>
                      <a:lnTo>
                        <a:pt x="343" y="132"/>
                      </a:lnTo>
                      <a:lnTo>
                        <a:pt x="352" y="133"/>
                      </a:lnTo>
                      <a:lnTo>
                        <a:pt x="354" y="138"/>
                      </a:lnTo>
                      <a:lnTo>
                        <a:pt x="361" y="139"/>
                      </a:lnTo>
                      <a:lnTo>
                        <a:pt x="354" y="156"/>
                      </a:lnTo>
                      <a:lnTo>
                        <a:pt x="352" y="162"/>
                      </a:lnTo>
                      <a:lnTo>
                        <a:pt x="347" y="166"/>
                      </a:lnTo>
                      <a:lnTo>
                        <a:pt x="354" y="166"/>
                      </a:lnTo>
                      <a:lnTo>
                        <a:pt x="370" y="155"/>
                      </a:lnTo>
                      <a:lnTo>
                        <a:pt x="380" y="151"/>
                      </a:lnTo>
                      <a:lnTo>
                        <a:pt x="387" y="152"/>
                      </a:lnTo>
                      <a:lnTo>
                        <a:pt x="390" y="156"/>
                      </a:lnTo>
                      <a:lnTo>
                        <a:pt x="390" y="161"/>
                      </a:lnTo>
                      <a:lnTo>
                        <a:pt x="390" y="166"/>
                      </a:lnTo>
                      <a:lnTo>
                        <a:pt x="398" y="162"/>
                      </a:lnTo>
                      <a:lnTo>
                        <a:pt x="403" y="161"/>
                      </a:lnTo>
                      <a:lnTo>
                        <a:pt x="404" y="165"/>
                      </a:lnTo>
                      <a:lnTo>
                        <a:pt x="406" y="168"/>
                      </a:lnTo>
                      <a:lnTo>
                        <a:pt x="401" y="174"/>
                      </a:lnTo>
                      <a:lnTo>
                        <a:pt x="394" y="183"/>
                      </a:lnTo>
                      <a:lnTo>
                        <a:pt x="384" y="187"/>
                      </a:lnTo>
                      <a:lnTo>
                        <a:pt x="377" y="190"/>
                      </a:lnTo>
                      <a:lnTo>
                        <a:pt x="373" y="188"/>
                      </a:lnTo>
                      <a:lnTo>
                        <a:pt x="363" y="189"/>
                      </a:lnTo>
                      <a:lnTo>
                        <a:pt x="356" y="201"/>
                      </a:lnTo>
                      <a:lnTo>
                        <a:pt x="359" y="204"/>
                      </a:lnTo>
                      <a:lnTo>
                        <a:pt x="364" y="203"/>
                      </a:lnTo>
                      <a:lnTo>
                        <a:pt x="373" y="201"/>
                      </a:lnTo>
                      <a:lnTo>
                        <a:pt x="375" y="203"/>
                      </a:lnTo>
                      <a:lnTo>
                        <a:pt x="377" y="209"/>
                      </a:lnTo>
                      <a:lnTo>
                        <a:pt x="374" y="213"/>
                      </a:lnTo>
                      <a:lnTo>
                        <a:pt x="367" y="217"/>
                      </a:lnTo>
                      <a:lnTo>
                        <a:pt x="357" y="220"/>
                      </a:lnTo>
                      <a:lnTo>
                        <a:pt x="343" y="228"/>
                      </a:lnTo>
                      <a:lnTo>
                        <a:pt x="331" y="235"/>
                      </a:lnTo>
                      <a:lnTo>
                        <a:pt x="331" y="247"/>
                      </a:lnTo>
                      <a:lnTo>
                        <a:pt x="334" y="257"/>
                      </a:lnTo>
                      <a:lnTo>
                        <a:pt x="337" y="262"/>
                      </a:lnTo>
                      <a:lnTo>
                        <a:pt x="345" y="256"/>
                      </a:lnTo>
                      <a:lnTo>
                        <a:pt x="354" y="252"/>
                      </a:lnTo>
                      <a:lnTo>
                        <a:pt x="361" y="251"/>
                      </a:lnTo>
                      <a:lnTo>
                        <a:pt x="380" y="246"/>
                      </a:lnTo>
                      <a:lnTo>
                        <a:pt x="387" y="248"/>
                      </a:lnTo>
                      <a:lnTo>
                        <a:pt x="392" y="250"/>
                      </a:lnTo>
                      <a:lnTo>
                        <a:pt x="404" y="249"/>
                      </a:lnTo>
                      <a:lnTo>
                        <a:pt x="405" y="253"/>
                      </a:lnTo>
                      <a:lnTo>
                        <a:pt x="405" y="258"/>
                      </a:lnTo>
                      <a:lnTo>
                        <a:pt x="395" y="264"/>
                      </a:lnTo>
                      <a:lnTo>
                        <a:pt x="385" y="272"/>
                      </a:lnTo>
                      <a:lnTo>
                        <a:pt x="373" y="272"/>
                      </a:lnTo>
                      <a:lnTo>
                        <a:pt x="361" y="269"/>
                      </a:lnTo>
                      <a:lnTo>
                        <a:pt x="343" y="275"/>
                      </a:lnTo>
                      <a:lnTo>
                        <a:pt x="338" y="277"/>
                      </a:lnTo>
                      <a:lnTo>
                        <a:pt x="336" y="281"/>
                      </a:lnTo>
                      <a:lnTo>
                        <a:pt x="352" y="284"/>
                      </a:lnTo>
                      <a:lnTo>
                        <a:pt x="363" y="282"/>
                      </a:lnTo>
                      <a:lnTo>
                        <a:pt x="375" y="278"/>
                      </a:lnTo>
                      <a:lnTo>
                        <a:pt x="387" y="278"/>
                      </a:lnTo>
                      <a:lnTo>
                        <a:pt x="391" y="275"/>
                      </a:lnTo>
                      <a:lnTo>
                        <a:pt x="400" y="269"/>
                      </a:lnTo>
                      <a:lnTo>
                        <a:pt x="407" y="269"/>
                      </a:lnTo>
                      <a:lnTo>
                        <a:pt x="420" y="268"/>
                      </a:lnTo>
                      <a:lnTo>
                        <a:pt x="417" y="275"/>
                      </a:lnTo>
                      <a:lnTo>
                        <a:pt x="422" y="277"/>
                      </a:lnTo>
                      <a:lnTo>
                        <a:pt x="404" y="288"/>
                      </a:lnTo>
                      <a:lnTo>
                        <a:pt x="377" y="296"/>
                      </a:lnTo>
                      <a:lnTo>
                        <a:pt x="370" y="296"/>
                      </a:lnTo>
                      <a:lnTo>
                        <a:pt x="373" y="291"/>
                      </a:lnTo>
                      <a:lnTo>
                        <a:pt x="367" y="291"/>
                      </a:lnTo>
                      <a:lnTo>
                        <a:pt x="361" y="294"/>
                      </a:lnTo>
                      <a:lnTo>
                        <a:pt x="354" y="299"/>
                      </a:lnTo>
                      <a:lnTo>
                        <a:pt x="347" y="306"/>
                      </a:lnTo>
                      <a:lnTo>
                        <a:pt x="341" y="309"/>
                      </a:lnTo>
                      <a:lnTo>
                        <a:pt x="330" y="309"/>
                      </a:lnTo>
                      <a:lnTo>
                        <a:pt x="326" y="307"/>
                      </a:lnTo>
                      <a:lnTo>
                        <a:pt x="315" y="309"/>
                      </a:lnTo>
                      <a:lnTo>
                        <a:pt x="304" y="312"/>
                      </a:lnTo>
                      <a:lnTo>
                        <a:pt x="301" y="313"/>
                      </a:lnTo>
                      <a:lnTo>
                        <a:pt x="297" y="318"/>
                      </a:lnTo>
                      <a:lnTo>
                        <a:pt x="287" y="316"/>
                      </a:lnTo>
                      <a:lnTo>
                        <a:pt x="287" y="311"/>
                      </a:lnTo>
                      <a:lnTo>
                        <a:pt x="281" y="311"/>
                      </a:lnTo>
                      <a:lnTo>
                        <a:pt x="267" y="313"/>
                      </a:lnTo>
                      <a:lnTo>
                        <a:pt x="244" y="315"/>
                      </a:lnTo>
                      <a:lnTo>
                        <a:pt x="232" y="313"/>
                      </a:lnTo>
                      <a:lnTo>
                        <a:pt x="218" y="315"/>
                      </a:lnTo>
                      <a:lnTo>
                        <a:pt x="211" y="319"/>
                      </a:lnTo>
                      <a:lnTo>
                        <a:pt x="211" y="323"/>
                      </a:lnTo>
                      <a:lnTo>
                        <a:pt x="241" y="335"/>
                      </a:lnTo>
                      <a:lnTo>
                        <a:pt x="249" y="329"/>
                      </a:lnTo>
                      <a:lnTo>
                        <a:pt x="255" y="338"/>
                      </a:lnTo>
                      <a:lnTo>
                        <a:pt x="264" y="338"/>
                      </a:lnTo>
                      <a:lnTo>
                        <a:pt x="277" y="335"/>
                      </a:lnTo>
                      <a:lnTo>
                        <a:pt x="284" y="335"/>
                      </a:lnTo>
                      <a:lnTo>
                        <a:pt x="290" y="338"/>
                      </a:lnTo>
                      <a:lnTo>
                        <a:pt x="301" y="334"/>
                      </a:lnTo>
                      <a:lnTo>
                        <a:pt x="308" y="334"/>
                      </a:lnTo>
                      <a:lnTo>
                        <a:pt x="301" y="350"/>
                      </a:lnTo>
                      <a:lnTo>
                        <a:pt x="297" y="348"/>
                      </a:lnTo>
                      <a:lnTo>
                        <a:pt x="300" y="343"/>
                      </a:lnTo>
                      <a:lnTo>
                        <a:pt x="293" y="344"/>
                      </a:lnTo>
                      <a:lnTo>
                        <a:pt x="284" y="348"/>
                      </a:lnTo>
                      <a:lnTo>
                        <a:pt x="274" y="348"/>
                      </a:lnTo>
                      <a:lnTo>
                        <a:pt x="267" y="351"/>
                      </a:lnTo>
                      <a:lnTo>
                        <a:pt x="258" y="352"/>
                      </a:lnTo>
                      <a:lnTo>
                        <a:pt x="248" y="355"/>
                      </a:lnTo>
                      <a:lnTo>
                        <a:pt x="262" y="367"/>
                      </a:lnTo>
                      <a:lnTo>
                        <a:pt x="268" y="374"/>
                      </a:lnTo>
                      <a:lnTo>
                        <a:pt x="271" y="382"/>
                      </a:lnTo>
                      <a:lnTo>
                        <a:pt x="277" y="378"/>
                      </a:lnTo>
                      <a:lnTo>
                        <a:pt x="289" y="384"/>
                      </a:lnTo>
                      <a:lnTo>
                        <a:pt x="295" y="386"/>
                      </a:lnTo>
                      <a:lnTo>
                        <a:pt x="299" y="393"/>
                      </a:lnTo>
                      <a:lnTo>
                        <a:pt x="304" y="393"/>
                      </a:lnTo>
                      <a:lnTo>
                        <a:pt x="308" y="396"/>
                      </a:lnTo>
                      <a:lnTo>
                        <a:pt x="314" y="393"/>
                      </a:lnTo>
                      <a:lnTo>
                        <a:pt x="318" y="394"/>
                      </a:lnTo>
                      <a:lnTo>
                        <a:pt x="311" y="397"/>
                      </a:lnTo>
                      <a:lnTo>
                        <a:pt x="304" y="399"/>
                      </a:lnTo>
                      <a:lnTo>
                        <a:pt x="298" y="398"/>
                      </a:lnTo>
                      <a:lnTo>
                        <a:pt x="295" y="401"/>
                      </a:lnTo>
                      <a:lnTo>
                        <a:pt x="292" y="401"/>
                      </a:lnTo>
                      <a:lnTo>
                        <a:pt x="290" y="393"/>
                      </a:lnTo>
                      <a:lnTo>
                        <a:pt x="276" y="393"/>
                      </a:lnTo>
                      <a:lnTo>
                        <a:pt x="273" y="398"/>
                      </a:lnTo>
                      <a:lnTo>
                        <a:pt x="258" y="395"/>
                      </a:lnTo>
                      <a:lnTo>
                        <a:pt x="249" y="388"/>
                      </a:lnTo>
                      <a:lnTo>
                        <a:pt x="232" y="387"/>
                      </a:lnTo>
                      <a:lnTo>
                        <a:pt x="226" y="383"/>
                      </a:lnTo>
                      <a:lnTo>
                        <a:pt x="218" y="383"/>
                      </a:lnTo>
                      <a:lnTo>
                        <a:pt x="214" y="385"/>
                      </a:lnTo>
                      <a:lnTo>
                        <a:pt x="209" y="381"/>
                      </a:lnTo>
                      <a:lnTo>
                        <a:pt x="204" y="381"/>
                      </a:lnTo>
                      <a:lnTo>
                        <a:pt x="194" y="391"/>
                      </a:lnTo>
                      <a:lnTo>
                        <a:pt x="191" y="414"/>
                      </a:lnTo>
                      <a:lnTo>
                        <a:pt x="181" y="696"/>
                      </a:lnTo>
                      <a:lnTo>
                        <a:pt x="184" y="701"/>
                      </a:lnTo>
                      <a:lnTo>
                        <a:pt x="188" y="705"/>
                      </a:lnTo>
                      <a:lnTo>
                        <a:pt x="206" y="721"/>
                      </a:lnTo>
                      <a:lnTo>
                        <a:pt x="195" y="721"/>
                      </a:lnTo>
                      <a:lnTo>
                        <a:pt x="171" y="708"/>
                      </a:lnTo>
                      <a:lnTo>
                        <a:pt x="164" y="708"/>
                      </a:lnTo>
                      <a:lnTo>
                        <a:pt x="144" y="719"/>
                      </a:lnTo>
                      <a:lnTo>
                        <a:pt x="135" y="717"/>
                      </a:lnTo>
                      <a:lnTo>
                        <a:pt x="151" y="702"/>
                      </a:lnTo>
                      <a:lnTo>
                        <a:pt x="156" y="694"/>
                      </a:lnTo>
                      <a:lnTo>
                        <a:pt x="168" y="418"/>
                      </a:lnTo>
                      <a:lnTo>
                        <a:pt x="155" y="409"/>
                      </a:lnTo>
                      <a:lnTo>
                        <a:pt x="129" y="405"/>
                      </a:lnTo>
                      <a:lnTo>
                        <a:pt x="104" y="401"/>
                      </a:lnTo>
                      <a:lnTo>
                        <a:pt x="99" y="406"/>
                      </a:lnTo>
                      <a:lnTo>
                        <a:pt x="84" y="400"/>
                      </a:lnTo>
                      <a:lnTo>
                        <a:pt x="80" y="399"/>
                      </a:lnTo>
                      <a:lnTo>
                        <a:pt x="71" y="398"/>
                      </a:lnTo>
                      <a:lnTo>
                        <a:pt x="63" y="397"/>
                      </a:lnTo>
                      <a:lnTo>
                        <a:pt x="62" y="395"/>
                      </a:lnTo>
                      <a:lnTo>
                        <a:pt x="59" y="391"/>
                      </a:lnTo>
                      <a:lnTo>
                        <a:pt x="54" y="390"/>
                      </a:lnTo>
                      <a:lnTo>
                        <a:pt x="48" y="387"/>
                      </a:lnTo>
                      <a:lnTo>
                        <a:pt x="44" y="381"/>
                      </a:lnTo>
                      <a:lnTo>
                        <a:pt x="39" y="380"/>
                      </a:lnTo>
                      <a:lnTo>
                        <a:pt x="35" y="379"/>
                      </a:lnTo>
                      <a:lnTo>
                        <a:pt x="36" y="374"/>
                      </a:lnTo>
                      <a:lnTo>
                        <a:pt x="30" y="371"/>
                      </a:lnTo>
                      <a:lnTo>
                        <a:pt x="26" y="369"/>
                      </a:lnTo>
                      <a:lnTo>
                        <a:pt x="25" y="366"/>
                      </a:lnTo>
                      <a:lnTo>
                        <a:pt x="21" y="363"/>
                      </a:lnTo>
                      <a:lnTo>
                        <a:pt x="12" y="360"/>
                      </a:lnTo>
                      <a:lnTo>
                        <a:pt x="8" y="355"/>
                      </a:lnTo>
                      <a:lnTo>
                        <a:pt x="5" y="350"/>
                      </a:lnTo>
                      <a:lnTo>
                        <a:pt x="0" y="345"/>
                      </a:lnTo>
                      <a:lnTo>
                        <a:pt x="7" y="345"/>
                      </a:lnTo>
                      <a:lnTo>
                        <a:pt x="12" y="342"/>
                      </a:lnTo>
                      <a:lnTo>
                        <a:pt x="21" y="342"/>
                      </a:lnTo>
                      <a:lnTo>
                        <a:pt x="32" y="345"/>
                      </a:lnTo>
                      <a:lnTo>
                        <a:pt x="40" y="349"/>
                      </a:lnTo>
                      <a:lnTo>
                        <a:pt x="51" y="352"/>
                      </a:lnTo>
                      <a:lnTo>
                        <a:pt x="57" y="351"/>
                      </a:lnTo>
                      <a:lnTo>
                        <a:pt x="62" y="352"/>
                      </a:lnTo>
                      <a:lnTo>
                        <a:pt x="71" y="355"/>
                      </a:lnTo>
                      <a:lnTo>
                        <a:pt x="81" y="361"/>
                      </a:lnTo>
                      <a:lnTo>
                        <a:pt x="92" y="361"/>
                      </a:lnTo>
                      <a:lnTo>
                        <a:pt x="97" y="357"/>
                      </a:lnTo>
                      <a:lnTo>
                        <a:pt x="101" y="358"/>
                      </a:lnTo>
                      <a:lnTo>
                        <a:pt x="108" y="363"/>
                      </a:lnTo>
                      <a:lnTo>
                        <a:pt x="115" y="368"/>
                      </a:lnTo>
                      <a:lnTo>
                        <a:pt x="127" y="369"/>
                      </a:lnTo>
                      <a:lnTo>
                        <a:pt x="134" y="357"/>
                      </a:lnTo>
                      <a:lnTo>
                        <a:pt x="141" y="351"/>
                      </a:lnTo>
                      <a:lnTo>
                        <a:pt x="144" y="351"/>
                      </a:lnTo>
                      <a:lnTo>
                        <a:pt x="146" y="358"/>
                      </a:lnTo>
                      <a:lnTo>
                        <a:pt x="148" y="363"/>
                      </a:lnTo>
                      <a:lnTo>
                        <a:pt x="152" y="382"/>
                      </a:lnTo>
                      <a:lnTo>
                        <a:pt x="155" y="385"/>
                      </a:lnTo>
                      <a:lnTo>
                        <a:pt x="161" y="389"/>
                      </a:lnTo>
                      <a:lnTo>
                        <a:pt x="166" y="390"/>
                      </a:lnTo>
                      <a:lnTo>
                        <a:pt x="165" y="384"/>
                      </a:lnTo>
                      <a:lnTo>
                        <a:pt x="162" y="381"/>
                      </a:lnTo>
                      <a:lnTo>
                        <a:pt x="165" y="377"/>
                      </a:lnTo>
                      <a:lnTo>
                        <a:pt x="164" y="372"/>
                      </a:lnTo>
                      <a:lnTo>
                        <a:pt x="160" y="366"/>
                      </a:lnTo>
                      <a:lnTo>
                        <a:pt x="161" y="364"/>
                      </a:lnTo>
                      <a:lnTo>
                        <a:pt x="170" y="368"/>
                      </a:lnTo>
                      <a:lnTo>
                        <a:pt x="171" y="362"/>
                      </a:lnTo>
                      <a:lnTo>
                        <a:pt x="173" y="358"/>
                      </a:lnTo>
                      <a:lnTo>
                        <a:pt x="171" y="353"/>
                      </a:lnTo>
                      <a:lnTo>
                        <a:pt x="171" y="347"/>
                      </a:lnTo>
                      <a:lnTo>
                        <a:pt x="161" y="348"/>
                      </a:lnTo>
                      <a:lnTo>
                        <a:pt x="151" y="350"/>
                      </a:lnTo>
                      <a:lnTo>
                        <a:pt x="140" y="343"/>
                      </a:lnTo>
                      <a:lnTo>
                        <a:pt x="135" y="342"/>
                      </a:lnTo>
                      <a:lnTo>
                        <a:pt x="130" y="342"/>
                      </a:lnTo>
                      <a:lnTo>
                        <a:pt x="121" y="345"/>
                      </a:lnTo>
                      <a:lnTo>
                        <a:pt x="115" y="346"/>
                      </a:lnTo>
                      <a:lnTo>
                        <a:pt x="107" y="342"/>
                      </a:lnTo>
                      <a:lnTo>
                        <a:pt x="99" y="341"/>
                      </a:lnTo>
                      <a:lnTo>
                        <a:pt x="94" y="344"/>
                      </a:lnTo>
                      <a:lnTo>
                        <a:pt x="90" y="344"/>
                      </a:lnTo>
                      <a:lnTo>
                        <a:pt x="85" y="340"/>
                      </a:lnTo>
                      <a:lnTo>
                        <a:pt x="78" y="338"/>
                      </a:lnTo>
                      <a:lnTo>
                        <a:pt x="72" y="338"/>
                      </a:lnTo>
                      <a:lnTo>
                        <a:pt x="71" y="342"/>
                      </a:lnTo>
                      <a:lnTo>
                        <a:pt x="67" y="343"/>
                      </a:lnTo>
                      <a:lnTo>
                        <a:pt x="61" y="340"/>
                      </a:lnTo>
                      <a:lnTo>
                        <a:pt x="55" y="336"/>
                      </a:lnTo>
                      <a:lnTo>
                        <a:pt x="46" y="336"/>
                      </a:lnTo>
                      <a:lnTo>
                        <a:pt x="39" y="331"/>
                      </a:lnTo>
                      <a:lnTo>
                        <a:pt x="37" y="318"/>
                      </a:lnTo>
                      <a:lnTo>
                        <a:pt x="42" y="311"/>
                      </a:lnTo>
                      <a:lnTo>
                        <a:pt x="45" y="310"/>
                      </a:lnTo>
                      <a:lnTo>
                        <a:pt x="53" y="310"/>
                      </a:lnTo>
                      <a:lnTo>
                        <a:pt x="62" y="310"/>
                      </a:lnTo>
                      <a:lnTo>
                        <a:pt x="60" y="302"/>
                      </a:lnTo>
                      <a:lnTo>
                        <a:pt x="53" y="300"/>
                      </a:lnTo>
                      <a:lnTo>
                        <a:pt x="51" y="295"/>
                      </a:lnTo>
                      <a:lnTo>
                        <a:pt x="44" y="293"/>
                      </a:lnTo>
                      <a:lnTo>
                        <a:pt x="44" y="287"/>
                      </a:lnTo>
                      <a:lnTo>
                        <a:pt x="48" y="280"/>
                      </a:lnTo>
                      <a:lnTo>
                        <a:pt x="52" y="272"/>
                      </a:lnTo>
                      <a:lnTo>
                        <a:pt x="39" y="268"/>
                      </a:lnTo>
                      <a:lnTo>
                        <a:pt x="24" y="265"/>
                      </a:lnTo>
                      <a:lnTo>
                        <a:pt x="25" y="260"/>
                      </a:lnTo>
                      <a:lnTo>
                        <a:pt x="13" y="251"/>
                      </a:lnTo>
                      <a:lnTo>
                        <a:pt x="8" y="246"/>
                      </a:lnTo>
                      <a:lnTo>
                        <a:pt x="7" y="242"/>
                      </a:lnTo>
                      <a:lnTo>
                        <a:pt x="9" y="237"/>
                      </a:lnTo>
                      <a:lnTo>
                        <a:pt x="10" y="231"/>
                      </a:lnTo>
                      <a:lnTo>
                        <a:pt x="17" y="232"/>
                      </a:lnTo>
                      <a:lnTo>
                        <a:pt x="22" y="231"/>
                      </a:lnTo>
                      <a:lnTo>
                        <a:pt x="25" y="227"/>
                      </a:lnTo>
                      <a:lnTo>
                        <a:pt x="27" y="226"/>
                      </a:lnTo>
                      <a:lnTo>
                        <a:pt x="42" y="227"/>
                      </a:lnTo>
                      <a:lnTo>
                        <a:pt x="52" y="225"/>
                      </a:lnTo>
                      <a:lnTo>
                        <a:pt x="58" y="218"/>
                      </a:lnTo>
                      <a:lnTo>
                        <a:pt x="65" y="219"/>
                      </a:lnTo>
                      <a:lnTo>
                        <a:pt x="69" y="218"/>
                      </a:lnTo>
                      <a:lnTo>
                        <a:pt x="69" y="212"/>
                      </a:lnTo>
                      <a:lnTo>
                        <a:pt x="66" y="208"/>
                      </a:lnTo>
                      <a:lnTo>
                        <a:pt x="62" y="207"/>
                      </a:lnTo>
                      <a:lnTo>
                        <a:pt x="48" y="209"/>
                      </a:lnTo>
                      <a:lnTo>
                        <a:pt x="33" y="210"/>
                      </a:lnTo>
                      <a:lnTo>
                        <a:pt x="39" y="201"/>
                      </a:lnTo>
                      <a:lnTo>
                        <a:pt x="35" y="194"/>
                      </a:lnTo>
                      <a:lnTo>
                        <a:pt x="25" y="188"/>
                      </a:lnTo>
                      <a:lnTo>
                        <a:pt x="18" y="184"/>
                      </a:lnTo>
                      <a:lnTo>
                        <a:pt x="12" y="185"/>
                      </a:lnTo>
                      <a:lnTo>
                        <a:pt x="11" y="177"/>
                      </a:lnTo>
                      <a:lnTo>
                        <a:pt x="16" y="177"/>
                      </a:lnTo>
                      <a:lnTo>
                        <a:pt x="25" y="168"/>
                      </a:lnTo>
                      <a:lnTo>
                        <a:pt x="37" y="156"/>
                      </a:lnTo>
                      <a:lnTo>
                        <a:pt x="43" y="151"/>
                      </a:lnTo>
                      <a:lnTo>
                        <a:pt x="52" y="157"/>
                      </a:lnTo>
                      <a:lnTo>
                        <a:pt x="60" y="155"/>
                      </a:lnTo>
                      <a:lnTo>
                        <a:pt x="68" y="151"/>
                      </a:lnTo>
                      <a:lnTo>
                        <a:pt x="74" y="147"/>
                      </a:lnTo>
                      <a:lnTo>
                        <a:pt x="78" y="142"/>
                      </a:lnTo>
                      <a:lnTo>
                        <a:pt x="74" y="137"/>
                      </a:lnTo>
                      <a:lnTo>
                        <a:pt x="71" y="130"/>
                      </a:lnTo>
                      <a:lnTo>
                        <a:pt x="58" y="128"/>
                      </a:lnTo>
                      <a:lnTo>
                        <a:pt x="55" y="126"/>
                      </a:lnTo>
                      <a:lnTo>
                        <a:pt x="53" y="121"/>
                      </a:lnTo>
                      <a:lnTo>
                        <a:pt x="49" y="117"/>
                      </a:lnTo>
                      <a:lnTo>
                        <a:pt x="45" y="118"/>
                      </a:lnTo>
                      <a:lnTo>
                        <a:pt x="37" y="117"/>
                      </a:lnTo>
                      <a:lnTo>
                        <a:pt x="42" y="107"/>
                      </a:lnTo>
                      <a:lnTo>
                        <a:pt x="51" y="104"/>
                      </a:lnTo>
                      <a:lnTo>
                        <a:pt x="58" y="102"/>
                      </a:lnTo>
                      <a:lnTo>
                        <a:pt x="62" y="101"/>
                      </a:lnTo>
                      <a:lnTo>
                        <a:pt x="69" y="84"/>
                      </a:lnTo>
                      <a:lnTo>
                        <a:pt x="69" y="79"/>
                      </a:lnTo>
                      <a:lnTo>
                        <a:pt x="78" y="78"/>
                      </a:lnTo>
                      <a:lnTo>
                        <a:pt x="90" y="77"/>
                      </a:lnTo>
                      <a:lnTo>
                        <a:pt x="95" y="68"/>
                      </a:lnTo>
                      <a:lnTo>
                        <a:pt x="100" y="65"/>
                      </a:lnTo>
                      <a:lnTo>
                        <a:pt x="108" y="61"/>
                      </a:lnTo>
                      <a:lnTo>
                        <a:pt x="118" y="52"/>
                      </a:lnTo>
                      <a:lnTo>
                        <a:pt x="126" y="48"/>
                      </a:lnTo>
                      <a:lnTo>
                        <a:pt x="131" y="47"/>
                      </a:lnTo>
                      <a:lnTo>
                        <a:pt x="136" y="50"/>
                      </a:lnTo>
                      <a:lnTo>
                        <a:pt x="145" y="50"/>
                      </a:lnTo>
                      <a:lnTo>
                        <a:pt x="152" y="49"/>
                      </a:lnTo>
                      <a:lnTo>
                        <a:pt x="155" y="47"/>
                      </a:lnTo>
                      <a:lnTo>
                        <a:pt x="159" y="44"/>
                      </a:lnTo>
                      <a:lnTo>
                        <a:pt x="162" y="44"/>
                      </a:lnTo>
                      <a:lnTo>
                        <a:pt x="159" y="40"/>
                      </a:lnTo>
                      <a:lnTo>
                        <a:pt x="155" y="37"/>
                      </a:lnTo>
                      <a:lnTo>
                        <a:pt x="157" y="34"/>
                      </a:lnTo>
                      <a:lnTo>
                        <a:pt x="158" y="32"/>
                      </a:lnTo>
                      <a:lnTo>
                        <a:pt x="159" y="29"/>
                      </a:lnTo>
                      <a:lnTo>
                        <a:pt x="161" y="27"/>
                      </a:lnTo>
                      <a:lnTo>
                        <a:pt x="168" y="23"/>
                      </a:lnTo>
                      <a:lnTo>
                        <a:pt x="171" y="19"/>
                      </a:lnTo>
                      <a:lnTo>
                        <a:pt x="171" y="11"/>
                      </a:lnTo>
                      <a:lnTo>
                        <a:pt x="170" y="13"/>
                      </a:lnTo>
                      <a:lnTo>
                        <a:pt x="178" y="6"/>
                      </a:lnTo>
                      <a:lnTo>
                        <a:pt x="186" y="0"/>
                      </a:lnTo>
                      <a:lnTo>
                        <a:pt x="191" y="3"/>
                      </a:lnTo>
                      <a:lnTo>
                        <a:pt x="184" y="5"/>
                      </a:lnTo>
                      <a:lnTo>
                        <a:pt x="188" y="7"/>
                      </a:lnTo>
                      <a:lnTo>
                        <a:pt x="192" y="9"/>
                      </a:lnTo>
                      <a:lnTo>
                        <a:pt x="218" y="23"/>
                      </a:lnTo>
                      <a:lnTo>
                        <a:pt x="218" y="25"/>
                      </a:lnTo>
                      <a:lnTo>
                        <a:pt x="213" y="31"/>
                      </a:lnTo>
                      <a:lnTo>
                        <a:pt x="209" y="33"/>
                      </a:lnTo>
                      <a:lnTo>
                        <a:pt x="205" y="33"/>
                      </a:lnTo>
                      <a:lnTo>
                        <a:pt x="203" y="30"/>
                      </a:lnTo>
                      <a:lnTo>
                        <a:pt x="197" y="27"/>
                      </a:lnTo>
                      <a:lnTo>
                        <a:pt x="193" y="29"/>
                      </a:lnTo>
                      <a:lnTo>
                        <a:pt x="194" y="33"/>
                      </a:lnTo>
                      <a:lnTo>
                        <a:pt x="198" y="34"/>
                      </a:lnTo>
                      <a:lnTo>
                        <a:pt x="204" y="35"/>
                      </a:lnTo>
                      <a:lnTo>
                        <a:pt x="202" y="41"/>
                      </a:lnTo>
                      <a:lnTo>
                        <a:pt x="203" y="47"/>
                      </a:lnTo>
                      <a:lnTo>
                        <a:pt x="203" y="53"/>
                      </a:lnTo>
                    </a:path>
                  </a:pathLst>
                </a:custGeom>
                <a:solidFill>
                  <a:srgbClr val="00E000"/>
                </a:solidFill>
                <a:ln w="9525" cap="rnd">
                  <a:noFill/>
                  <a:round/>
                  <a:headEnd/>
                  <a:tailEnd/>
                </a:ln>
              </p:spPr>
              <p:txBody>
                <a:bodyPr/>
                <a:lstStyle/>
                <a:p>
                  <a:endParaRPr lang="en-US"/>
                </a:p>
              </p:txBody>
            </p:sp>
            <p:grpSp>
              <p:nvGrpSpPr>
                <p:cNvPr id="37030" name="Group 7"/>
                <p:cNvGrpSpPr>
                  <a:grpSpLocks/>
                </p:cNvGrpSpPr>
                <p:nvPr/>
              </p:nvGrpSpPr>
              <p:grpSpPr bwMode="auto">
                <a:xfrm>
                  <a:off x="1214" y="2750"/>
                  <a:ext cx="249" cy="305"/>
                  <a:chOff x="1214" y="2750"/>
                  <a:chExt cx="249" cy="305"/>
                </a:xfrm>
              </p:grpSpPr>
              <p:sp>
                <p:nvSpPr>
                  <p:cNvPr id="37031" name="Freeform 8"/>
                  <p:cNvSpPr>
                    <a:spLocks/>
                  </p:cNvSpPr>
                  <p:nvPr/>
                </p:nvSpPr>
                <p:spPr bwMode="auto">
                  <a:xfrm>
                    <a:off x="1351" y="2766"/>
                    <a:ext cx="30" cy="19"/>
                  </a:xfrm>
                  <a:custGeom>
                    <a:avLst/>
                    <a:gdLst>
                      <a:gd name="T0" fmla="*/ 29 w 30"/>
                      <a:gd name="T1" fmla="*/ 1 h 19"/>
                      <a:gd name="T2" fmla="*/ 29 w 30"/>
                      <a:gd name="T3" fmla="*/ 0 h 19"/>
                      <a:gd name="T4" fmla="*/ 27 w 30"/>
                      <a:gd name="T5" fmla="*/ 0 h 19"/>
                      <a:gd name="T6" fmla="*/ 23 w 30"/>
                      <a:gd name="T7" fmla="*/ 4 h 19"/>
                      <a:gd name="T8" fmla="*/ 15 w 30"/>
                      <a:gd name="T9" fmla="*/ 10 h 19"/>
                      <a:gd name="T10" fmla="*/ 3 w 30"/>
                      <a:gd name="T11" fmla="*/ 13 h 19"/>
                      <a:gd name="T12" fmla="*/ 0 w 30"/>
                      <a:gd name="T13" fmla="*/ 14 h 19"/>
                      <a:gd name="T14" fmla="*/ 0 w 30"/>
                      <a:gd name="T15" fmla="*/ 17 h 19"/>
                      <a:gd name="T16" fmla="*/ 6 w 30"/>
                      <a:gd name="T17" fmla="*/ 18 h 19"/>
                      <a:gd name="T18" fmla="*/ 7 w 30"/>
                      <a:gd name="T19" fmla="*/ 18 h 19"/>
                      <a:gd name="T20" fmla="*/ 13 w 30"/>
                      <a:gd name="T21" fmla="*/ 16 h 19"/>
                      <a:gd name="T22" fmla="*/ 13 w 30"/>
                      <a:gd name="T23" fmla="*/ 17 h 19"/>
                      <a:gd name="T24" fmla="*/ 19 w 30"/>
                      <a:gd name="T25" fmla="*/ 17 h 19"/>
                      <a:gd name="T26" fmla="*/ 23 w 30"/>
                      <a:gd name="T27" fmla="*/ 9 h 19"/>
                      <a:gd name="T28" fmla="*/ 25 w 30"/>
                      <a:gd name="T29" fmla="*/ 9 h 19"/>
                      <a:gd name="T30" fmla="*/ 27 w 30"/>
                      <a:gd name="T31" fmla="*/ 9 h 19"/>
                      <a:gd name="T32" fmla="*/ 29 w 30"/>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9"/>
                      <a:gd name="T53" fmla="*/ 30 w 3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9">
                        <a:moveTo>
                          <a:pt x="29" y="1"/>
                        </a:moveTo>
                        <a:lnTo>
                          <a:pt x="29" y="0"/>
                        </a:lnTo>
                        <a:lnTo>
                          <a:pt x="27" y="0"/>
                        </a:lnTo>
                        <a:lnTo>
                          <a:pt x="23" y="4"/>
                        </a:lnTo>
                        <a:lnTo>
                          <a:pt x="15" y="10"/>
                        </a:lnTo>
                        <a:lnTo>
                          <a:pt x="3" y="13"/>
                        </a:lnTo>
                        <a:lnTo>
                          <a:pt x="0" y="14"/>
                        </a:lnTo>
                        <a:lnTo>
                          <a:pt x="0" y="17"/>
                        </a:lnTo>
                        <a:lnTo>
                          <a:pt x="6" y="18"/>
                        </a:lnTo>
                        <a:lnTo>
                          <a:pt x="7" y="18"/>
                        </a:lnTo>
                        <a:lnTo>
                          <a:pt x="13" y="16"/>
                        </a:lnTo>
                        <a:lnTo>
                          <a:pt x="13" y="17"/>
                        </a:lnTo>
                        <a:lnTo>
                          <a:pt x="19" y="17"/>
                        </a:lnTo>
                        <a:lnTo>
                          <a:pt x="23" y="9"/>
                        </a:lnTo>
                        <a:lnTo>
                          <a:pt x="25" y="9"/>
                        </a:lnTo>
                        <a:lnTo>
                          <a:pt x="27" y="9"/>
                        </a:lnTo>
                        <a:lnTo>
                          <a:pt x="29" y="1"/>
                        </a:lnTo>
                      </a:path>
                    </a:pathLst>
                  </a:custGeom>
                  <a:solidFill>
                    <a:srgbClr val="00A000"/>
                  </a:solidFill>
                  <a:ln w="9525" cap="rnd">
                    <a:noFill/>
                    <a:round/>
                    <a:headEnd/>
                    <a:tailEnd/>
                  </a:ln>
                </p:spPr>
                <p:txBody>
                  <a:bodyPr/>
                  <a:lstStyle/>
                  <a:p>
                    <a:endParaRPr lang="en-US"/>
                  </a:p>
                </p:txBody>
              </p:sp>
              <p:sp>
                <p:nvSpPr>
                  <p:cNvPr id="37032" name="Freeform 9"/>
                  <p:cNvSpPr>
                    <a:spLocks/>
                  </p:cNvSpPr>
                  <p:nvPr/>
                </p:nvSpPr>
                <p:spPr bwMode="auto">
                  <a:xfrm>
                    <a:off x="1321" y="2750"/>
                    <a:ext cx="17" cy="28"/>
                  </a:xfrm>
                  <a:custGeom>
                    <a:avLst/>
                    <a:gdLst>
                      <a:gd name="T0" fmla="*/ 15 w 17"/>
                      <a:gd name="T1" fmla="*/ 6 h 28"/>
                      <a:gd name="T2" fmla="*/ 15 w 17"/>
                      <a:gd name="T3" fmla="*/ 2 h 28"/>
                      <a:gd name="T4" fmla="*/ 15 w 17"/>
                      <a:gd name="T5" fmla="*/ 0 h 28"/>
                      <a:gd name="T6" fmla="*/ 13 w 17"/>
                      <a:gd name="T7" fmla="*/ 0 h 28"/>
                      <a:gd name="T8" fmla="*/ 11 w 17"/>
                      <a:gd name="T9" fmla="*/ 0 h 28"/>
                      <a:gd name="T10" fmla="*/ 9 w 17"/>
                      <a:gd name="T11" fmla="*/ 1 h 28"/>
                      <a:gd name="T12" fmla="*/ 2 w 17"/>
                      <a:gd name="T13" fmla="*/ 6 h 28"/>
                      <a:gd name="T14" fmla="*/ 2 w 17"/>
                      <a:gd name="T15" fmla="*/ 8 h 28"/>
                      <a:gd name="T16" fmla="*/ 2 w 17"/>
                      <a:gd name="T17" fmla="*/ 10 h 28"/>
                      <a:gd name="T18" fmla="*/ 1 w 17"/>
                      <a:gd name="T19" fmla="*/ 15 h 28"/>
                      <a:gd name="T20" fmla="*/ 0 w 17"/>
                      <a:gd name="T21" fmla="*/ 18 h 28"/>
                      <a:gd name="T22" fmla="*/ 1 w 17"/>
                      <a:gd name="T23" fmla="*/ 22 h 28"/>
                      <a:gd name="T24" fmla="*/ 2 w 17"/>
                      <a:gd name="T25" fmla="*/ 25 h 28"/>
                      <a:gd name="T26" fmla="*/ 4 w 17"/>
                      <a:gd name="T27" fmla="*/ 26 h 28"/>
                      <a:gd name="T28" fmla="*/ 7 w 17"/>
                      <a:gd name="T29" fmla="*/ 27 h 28"/>
                      <a:gd name="T30" fmla="*/ 10 w 17"/>
                      <a:gd name="T31" fmla="*/ 27 h 28"/>
                      <a:gd name="T32" fmla="*/ 10 w 17"/>
                      <a:gd name="T33" fmla="*/ 23 h 28"/>
                      <a:gd name="T34" fmla="*/ 12 w 17"/>
                      <a:gd name="T35" fmla="*/ 18 h 28"/>
                      <a:gd name="T36" fmla="*/ 14 w 17"/>
                      <a:gd name="T37" fmla="*/ 14 h 28"/>
                      <a:gd name="T38" fmla="*/ 16 w 17"/>
                      <a:gd name="T39" fmla="*/ 10 h 28"/>
                      <a:gd name="T40" fmla="*/ 15 w 17"/>
                      <a:gd name="T41" fmla="*/ 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8"/>
                      <a:gd name="T65" fmla="*/ 17 w 1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8">
                        <a:moveTo>
                          <a:pt x="15" y="6"/>
                        </a:moveTo>
                        <a:lnTo>
                          <a:pt x="15" y="2"/>
                        </a:lnTo>
                        <a:lnTo>
                          <a:pt x="15" y="0"/>
                        </a:lnTo>
                        <a:lnTo>
                          <a:pt x="13" y="0"/>
                        </a:lnTo>
                        <a:lnTo>
                          <a:pt x="11" y="0"/>
                        </a:lnTo>
                        <a:lnTo>
                          <a:pt x="9" y="1"/>
                        </a:lnTo>
                        <a:lnTo>
                          <a:pt x="2" y="6"/>
                        </a:lnTo>
                        <a:lnTo>
                          <a:pt x="2" y="8"/>
                        </a:lnTo>
                        <a:lnTo>
                          <a:pt x="2" y="10"/>
                        </a:lnTo>
                        <a:lnTo>
                          <a:pt x="1" y="15"/>
                        </a:lnTo>
                        <a:lnTo>
                          <a:pt x="0" y="18"/>
                        </a:lnTo>
                        <a:lnTo>
                          <a:pt x="1" y="22"/>
                        </a:lnTo>
                        <a:lnTo>
                          <a:pt x="2" y="25"/>
                        </a:lnTo>
                        <a:lnTo>
                          <a:pt x="4" y="26"/>
                        </a:lnTo>
                        <a:lnTo>
                          <a:pt x="7" y="27"/>
                        </a:lnTo>
                        <a:lnTo>
                          <a:pt x="10" y="27"/>
                        </a:lnTo>
                        <a:lnTo>
                          <a:pt x="10" y="23"/>
                        </a:lnTo>
                        <a:lnTo>
                          <a:pt x="12" y="18"/>
                        </a:lnTo>
                        <a:lnTo>
                          <a:pt x="14" y="14"/>
                        </a:lnTo>
                        <a:lnTo>
                          <a:pt x="16" y="10"/>
                        </a:lnTo>
                        <a:lnTo>
                          <a:pt x="15" y="6"/>
                        </a:lnTo>
                      </a:path>
                    </a:pathLst>
                  </a:custGeom>
                  <a:solidFill>
                    <a:srgbClr val="00A000"/>
                  </a:solidFill>
                  <a:ln w="9525" cap="rnd">
                    <a:noFill/>
                    <a:round/>
                    <a:headEnd/>
                    <a:tailEnd/>
                  </a:ln>
                </p:spPr>
                <p:txBody>
                  <a:bodyPr/>
                  <a:lstStyle/>
                  <a:p>
                    <a:endParaRPr lang="en-US"/>
                  </a:p>
                </p:txBody>
              </p:sp>
              <p:sp>
                <p:nvSpPr>
                  <p:cNvPr id="37033" name="Freeform 10"/>
                  <p:cNvSpPr>
                    <a:spLocks/>
                  </p:cNvSpPr>
                  <p:nvPr/>
                </p:nvSpPr>
                <p:spPr bwMode="auto">
                  <a:xfrm>
                    <a:off x="1239" y="2767"/>
                    <a:ext cx="73" cy="23"/>
                  </a:xfrm>
                  <a:custGeom>
                    <a:avLst/>
                    <a:gdLst>
                      <a:gd name="T0" fmla="*/ 71 w 73"/>
                      <a:gd name="T1" fmla="*/ 19 h 23"/>
                      <a:gd name="T2" fmla="*/ 72 w 73"/>
                      <a:gd name="T3" fmla="*/ 2 h 23"/>
                      <a:gd name="T4" fmla="*/ 71 w 73"/>
                      <a:gd name="T5" fmla="*/ 0 h 23"/>
                      <a:gd name="T6" fmla="*/ 70 w 73"/>
                      <a:gd name="T7" fmla="*/ 0 h 23"/>
                      <a:gd name="T8" fmla="*/ 67 w 73"/>
                      <a:gd name="T9" fmla="*/ 0 h 23"/>
                      <a:gd name="T10" fmla="*/ 64 w 73"/>
                      <a:gd name="T11" fmla="*/ 1 h 23"/>
                      <a:gd name="T12" fmla="*/ 20 w 73"/>
                      <a:gd name="T13" fmla="*/ 12 h 23"/>
                      <a:gd name="T14" fmla="*/ 9 w 73"/>
                      <a:gd name="T15" fmla="*/ 12 h 23"/>
                      <a:gd name="T16" fmla="*/ 5 w 73"/>
                      <a:gd name="T17" fmla="*/ 13 h 23"/>
                      <a:gd name="T18" fmla="*/ 1 w 73"/>
                      <a:gd name="T19" fmla="*/ 13 h 23"/>
                      <a:gd name="T20" fmla="*/ 0 w 73"/>
                      <a:gd name="T21" fmla="*/ 15 h 23"/>
                      <a:gd name="T22" fmla="*/ 0 w 73"/>
                      <a:gd name="T23" fmla="*/ 18 h 23"/>
                      <a:gd name="T24" fmla="*/ 1 w 73"/>
                      <a:gd name="T25" fmla="*/ 20 h 23"/>
                      <a:gd name="T26" fmla="*/ 2 w 73"/>
                      <a:gd name="T27" fmla="*/ 22 h 23"/>
                      <a:gd name="T28" fmla="*/ 7 w 73"/>
                      <a:gd name="T29" fmla="*/ 22 h 23"/>
                      <a:gd name="T30" fmla="*/ 8 w 73"/>
                      <a:gd name="T31" fmla="*/ 22 h 23"/>
                      <a:gd name="T32" fmla="*/ 10 w 73"/>
                      <a:gd name="T33" fmla="*/ 20 h 23"/>
                      <a:gd name="T34" fmla="*/ 12 w 73"/>
                      <a:gd name="T35" fmla="*/ 18 h 23"/>
                      <a:gd name="T36" fmla="*/ 15 w 73"/>
                      <a:gd name="T37" fmla="*/ 18 h 23"/>
                      <a:gd name="T38" fmla="*/ 17 w 73"/>
                      <a:gd name="T39" fmla="*/ 18 h 23"/>
                      <a:gd name="T40" fmla="*/ 18 w 73"/>
                      <a:gd name="T41" fmla="*/ 20 h 23"/>
                      <a:gd name="T42" fmla="*/ 23 w 73"/>
                      <a:gd name="T43" fmla="*/ 21 h 23"/>
                      <a:gd name="T44" fmla="*/ 26 w 73"/>
                      <a:gd name="T45" fmla="*/ 21 h 23"/>
                      <a:gd name="T46" fmla="*/ 32 w 73"/>
                      <a:gd name="T47" fmla="*/ 21 h 23"/>
                      <a:gd name="T48" fmla="*/ 35 w 73"/>
                      <a:gd name="T49" fmla="*/ 20 h 23"/>
                      <a:gd name="T50" fmla="*/ 37 w 73"/>
                      <a:gd name="T51" fmla="*/ 19 h 23"/>
                      <a:gd name="T52" fmla="*/ 39 w 73"/>
                      <a:gd name="T53" fmla="*/ 19 h 23"/>
                      <a:gd name="T54" fmla="*/ 41 w 73"/>
                      <a:gd name="T55" fmla="*/ 19 h 23"/>
                      <a:gd name="T56" fmla="*/ 43 w 73"/>
                      <a:gd name="T57" fmla="*/ 20 h 23"/>
                      <a:gd name="T58" fmla="*/ 50 w 73"/>
                      <a:gd name="T59" fmla="*/ 22 h 23"/>
                      <a:gd name="T60" fmla="*/ 51 w 73"/>
                      <a:gd name="T61" fmla="*/ 22 h 23"/>
                      <a:gd name="T62" fmla="*/ 52 w 73"/>
                      <a:gd name="T63" fmla="*/ 21 h 23"/>
                      <a:gd name="T64" fmla="*/ 61 w 73"/>
                      <a:gd name="T65" fmla="*/ 17 h 23"/>
                      <a:gd name="T66" fmla="*/ 63 w 73"/>
                      <a:gd name="T67" fmla="*/ 17 h 23"/>
                      <a:gd name="T68" fmla="*/ 65 w 73"/>
                      <a:gd name="T69" fmla="*/ 20 h 23"/>
                      <a:gd name="T70" fmla="*/ 69 w 73"/>
                      <a:gd name="T71" fmla="*/ 20 h 23"/>
                      <a:gd name="T72" fmla="*/ 71 w 73"/>
                      <a:gd name="T73" fmla="*/ 19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23"/>
                      <a:gd name="T113" fmla="*/ 73 w 73"/>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23">
                        <a:moveTo>
                          <a:pt x="71" y="19"/>
                        </a:moveTo>
                        <a:lnTo>
                          <a:pt x="72" y="2"/>
                        </a:lnTo>
                        <a:lnTo>
                          <a:pt x="71" y="0"/>
                        </a:lnTo>
                        <a:lnTo>
                          <a:pt x="70" y="0"/>
                        </a:lnTo>
                        <a:lnTo>
                          <a:pt x="67" y="0"/>
                        </a:lnTo>
                        <a:lnTo>
                          <a:pt x="64" y="1"/>
                        </a:lnTo>
                        <a:lnTo>
                          <a:pt x="20" y="12"/>
                        </a:lnTo>
                        <a:lnTo>
                          <a:pt x="9" y="12"/>
                        </a:lnTo>
                        <a:lnTo>
                          <a:pt x="5" y="13"/>
                        </a:lnTo>
                        <a:lnTo>
                          <a:pt x="1" y="13"/>
                        </a:lnTo>
                        <a:lnTo>
                          <a:pt x="0" y="15"/>
                        </a:lnTo>
                        <a:lnTo>
                          <a:pt x="0" y="18"/>
                        </a:lnTo>
                        <a:lnTo>
                          <a:pt x="1" y="20"/>
                        </a:lnTo>
                        <a:lnTo>
                          <a:pt x="2" y="22"/>
                        </a:lnTo>
                        <a:lnTo>
                          <a:pt x="7" y="22"/>
                        </a:lnTo>
                        <a:lnTo>
                          <a:pt x="8" y="22"/>
                        </a:lnTo>
                        <a:lnTo>
                          <a:pt x="10" y="20"/>
                        </a:lnTo>
                        <a:lnTo>
                          <a:pt x="12" y="18"/>
                        </a:lnTo>
                        <a:lnTo>
                          <a:pt x="15" y="18"/>
                        </a:lnTo>
                        <a:lnTo>
                          <a:pt x="17" y="18"/>
                        </a:lnTo>
                        <a:lnTo>
                          <a:pt x="18" y="20"/>
                        </a:lnTo>
                        <a:lnTo>
                          <a:pt x="23" y="21"/>
                        </a:lnTo>
                        <a:lnTo>
                          <a:pt x="26" y="21"/>
                        </a:lnTo>
                        <a:lnTo>
                          <a:pt x="32" y="21"/>
                        </a:lnTo>
                        <a:lnTo>
                          <a:pt x="35" y="20"/>
                        </a:lnTo>
                        <a:lnTo>
                          <a:pt x="37" y="19"/>
                        </a:lnTo>
                        <a:lnTo>
                          <a:pt x="39" y="19"/>
                        </a:lnTo>
                        <a:lnTo>
                          <a:pt x="41" y="19"/>
                        </a:lnTo>
                        <a:lnTo>
                          <a:pt x="43" y="20"/>
                        </a:lnTo>
                        <a:lnTo>
                          <a:pt x="50" y="22"/>
                        </a:lnTo>
                        <a:lnTo>
                          <a:pt x="51" y="22"/>
                        </a:lnTo>
                        <a:lnTo>
                          <a:pt x="52" y="21"/>
                        </a:lnTo>
                        <a:lnTo>
                          <a:pt x="61" y="17"/>
                        </a:lnTo>
                        <a:lnTo>
                          <a:pt x="63" y="17"/>
                        </a:lnTo>
                        <a:lnTo>
                          <a:pt x="65" y="20"/>
                        </a:lnTo>
                        <a:lnTo>
                          <a:pt x="69" y="20"/>
                        </a:lnTo>
                        <a:lnTo>
                          <a:pt x="71" y="19"/>
                        </a:lnTo>
                      </a:path>
                    </a:pathLst>
                  </a:custGeom>
                  <a:solidFill>
                    <a:srgbClr val="00A000"/>
                  </a:solidFill>
                  <a:ln w="9525" cap="rnd">
                    <a:noFill/>
                    <a:round/>
                    <a:headEnd/>
                    <a:tailEnd/>
                  </a:ln>
                </p:spPr>
                <p:txBody>
                  <a:bodyPr/>
                  <a:lstStyle/>
                  <a:p>
                    <a:endParaRPr lang="en-US"/>
                  </a:p>
                </p:txBody>
              </p:sp>
              <p:sp>
                <p:nvSpPr>
                  <p:cNvPr id="37034" name="Freeform 11"/>
                  <p:cNvSpPr>
                    <a:spLocks/>
                  </p:cNvSpPr>
                  <p:nvPr/>
                </p:nvSpPr>
                <p:spPr bwMode="auto">
                  <a:xfrm>
                    <a:off x="1214" y="2837"/>
                    <a:ext cx="74" cy="30"/>
                  </a:xfrm>
                  <a:custGeom>
                    <a:avLst/>
                    <a:gdLst>
                      <a:gd name="T0" fmla="*/ 46 w 74"/>
                      <a:gd name="T1" fmla="*/ 8 h 30"/>
                      <a:gd name="T2" fmla="*/ 58 w 74"/>
                      <a:gd name="T3" fmla="*/ 6 h 30"/>
                      <a:gd name="T4" fmla="*/ 59 w 74"/>
                      <a:gd name="T5" fmla="*/ 6 h 30"/>
                      <a:gd name="T6" fmla="*/ 61 w 74"/>
                      <a:gd name="T7" fmla="*/ 8 h 30"/>
                      <a:gd name="T8" fmla="*/ 69 w 74"/>
                      <a:gd name="T9" fmla="*/ 15 h 30"/>
                      <a:gd name="T10" fmla="*/ 73 w 74"/>
                      <a:gd name="T11" fmla="*/ 16 h 30"/>
                      <a:gd name="T12" fmla="*/ 70 w 74"/>
                      <a:gd name="T13" fmla="*/ 20 h 30"/>
                      <a:gd name="T14" fmla="*/ 64 w 74"/>
                      <a:gd name="T15" fmla="*/ 26 h 30"/>
                      <a:gd name="T16" fmla="*/ 60 w 74"/>
                      <a:gd name="T17" fmla="*/ 28 h 30"/>
                      <a:gd name="T18" fmla="*/ 59 w 74"/>
                      <a:gd name="T19" fmla="*/ 29 h 30"/>
                      <a:gd name="T20" fmla="*/ 55 w 74"/>
                      <a:gd name="T21" fmla="*/ 29 h 30"/>
                      <a:gd name="T22" fmla="*/ 52 w 74"/>
                      <a:gd name="T23" fmla="*/ 29 h 30"/>
                      <a:gd name="T24" fmla="*/ 50 w 74"/>
                      <a:gd name="T25" fmla="*/ 28 h 30"/>
                      <a:gd name="T26" fmla="*/ 49 w 74"/>
                      <a:gd name="T27" fmla="*/ 27 h 30"/>
                      <a:gd name="T28" fmla="*/ 43 w 74"/>
                      <a:gd name="T29" fmla="*/ 28 h 30"/>
                      <a:gd name="T30" fmla="*/ 38 w 74"/>
                      <a:gd name="T31" fmla="*/ 25 h 30"/>
                      <a:gd name="T32" fmla="*/ 36 w 74"/>
                      <a:gd name="T33" fmla="*/ 25 h 30"/>
                      <a:gd name="T34" fmla="*/ 31 w 74"/>
                      <a:gd name="T35" fmla="*/ 26 h 30"/>
                      <a:gd name="T36" fmla="*/ 25 w 74"/>
                      <a:gd name="T37" fmla="*/ 23 h 30"/>
                      <a:gd name="T38" fmla="*/ 23 w 74"/>
                      <a:gd name="T39" fmla="*/ 22 h 30"/>
                      <a:gd name="T40" fmla="*/ 16 w 74"/>
                      <a:gd name="T41" fmla="*/ 21 h 30"/>
                      <a:gd name="T42" fmla="*/ 12 w 74"/>
                      <a:gd name="T43" fmla="*/ 19 h 30"/>
                      <a:gd name="T44" fmla="*/ 11 w 74"/>
                      <a:gd name="T45" fmla="*/ 18 h 30"/>
                      <a:gd name="T46" fmla="*/ 5 w 74"/>
                      <a:gd name="T47" fmla="*/ 13 h 30"/>
                      <a:gd name="T48" fmla="*/ 2 w 74"/>
                      <a:gd name="T49" fmla="*/ 9 h 30"/>
                      <a:gd name="T50" fmla="*/ 1 w 74"/>
                      <a:gd name="T51" fmla="*/ 5 h 30"/>
                      <a:gd name="T52" fmla="*/ 1 w 74"/>
                      <a:gd name="T53" fmla="*/ 3 h 30"/>
                      <a:gd name="T54" fmla="*/ 0 w 74"/>
                      <a:gd name="T55" fmla="*/ 2 h 30"/>
                      <a:gd name="T56" fmla="*/ 2 w 74"/>
                      <a:gd name="T57" fmla="*/ 1 h 30"/>
                      <a:gd name="T58" fmla="*/ 5 w 74"/>
                      <a:gd name="T59" fmla="*/ 0 h 30"/>
                      <a:gd name="T60" fmla="*/ 9 w 74"/>
                      <a:gd name="T61" fmla="*/ 0 h 30"/>
                      <a:gd name="T62" fmla="*/ 12 w 74"/>
                      <a:gd name="T63" fmla="*/ 0 h 30"/>
                      <a:gd name="T64" fmla="*/ 17 w 74"/>
                      <a:gd name="T65" fmla="*/ 0 h 30"/>
                      <a:gd name="T66" fmla="*/ 21 w 74"/>
                      <a:gd name="T67" fmla="*/ 2 h 30"/>
                      <a:gd name="T68" fmla="*/ 30 w 74"/>
                      <a:gd name="T69" fmla="*/ 3 h 30"/>
                      <a:gd name="T70" fmla="*/ 39 w 74"/>
                      <a:gd name="T71" fmla="*/ 5 h 30"/>
                      <a:gd name="T72" fmla="*/ 46 w 74"/>
                      <a:gd name="T73" fmla="*/ 8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30"/>
                      <a:gd name="T113" fmla="*/ 74 w 74"/>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30">
                        <a:moveTo>
                          <a:pt x="46" y="8"/>
                        </a:moveTo>
                        <a:lnTo>
                          <a:pt x="58" y="6"/>
                        </a:lnTo>
                        <a:lnTo>
                          <a:pt x="59" y="6"/>
                        </a:lnTo>
                        <a:lnTo>
                          <a:pt x="61" y="8"/>
                        </a:lnTo>
                        <a:lnTo>
                          <a:pt x="69" y="15"/>
                        </a:lnTo>
                        <a:lnTo>
                          <a:pt x="73" y="16"/>
                        </a:lnTo>
                        <a:lnTo>
                          <a:pt x="70" y="20"/>
                        </a:lnTo>
                        <a:lnTo>
                          <a:pt x="64" y="26"/>
                        </a:lnTo>
                        <a:lnTo>
                          <a:pt x="60" y="28"/>
                        </a:lnTo>
                        <a:lnTo>
                          <a:pt x="59" y="29"/>
                        </a:lnTo>
                        <a:lnTo>
                          <a:pt x="55" y="29"/>
                        </a:lnTo>
                        <a:lnTo>
                          <a:pt x="52" y="29"/>
                        </a:lnTo>
                        <a:lnTo>
                          <a:pt x="50" y="28"/>
                        </a:lnTo>
                        <a:lnTo>
                          <a:pt x="49" y="27"/>
                        </a:lnTo>
                        <a:lnTo>
                          <a:pt x="43" y="28"/>
                        </a:lnTo>
                        <a:lnTo>
                          <a:pt x="38" y="25"/>
                        </a:lnTo>
                        <a:lnTo>
                          <a:pt x="36" y="25"/>
                        </a:lnTo>
                        <a:lnTo>
                          <a:pt x="31" y="26"/>
                        </a:lnTo>
                        <a:lnTo>
                          <a:pt x="25" y="23"/>
                        </a:lnTo>
                        <a:lnTo>
                          <a:pt x="23" y="22"/>
                        </a:lnTo>
                        <a:lnTo>
                          <a:pt x="16" y="21"/>
                        </a:lnTo>
                        <a:lnTo>
                          <a:pt x="12" y="19"/>
                        </a:lnTo>
                        <a:lnTo>
                          <a:pt x="11" y="18"/>
                        </a:lnTo>
                        <a:lnTo>
                          <a:pt x="5" y="13"/>
                        </a:lnTo>
                        <a:lnTo>
                          <a:pt x="2" y="9"/>
                        </a:lnTo>
                        <a:lnTo>
                          <a:pt x="1" y="5"/>
                        </a:lnTo>
                        <a:lnTo>
                          <a:pt x="1" y="3"/>
                        </a:lnTo>
                        <a:lnTo>
                          <a:pt x="0" y="2"/>
                        </a:lnTo>
                        <a:lnTo>
                          <a:pt x="2" y="1"/>
                        </a:lnTo>
                        <a:lnTo>
                          <a:pt x="5" y="0"/>
                        </a:lnTo>
                        <a:lnTo>
                          <a:pt x="9" y="0"/>
                        </a:lnTo>
                        <a:lnTo>
                          <a:pt x="12" y="0"/>
                        </a:lnTo>
                        <a:lnTo>
                          <a:pt x="17" y="0"/>
                        </a:lnTo>
                        <a:lnTo>
                          <a:pt x="21" y="2"/>
                        </a:lnTo>
                        <a:lnTo>
                          <a:pt x="30" y="3"/>
                        </a:lnTo>
                        <a:lnTo>
                          <a:pt x="39" y="5"/>
                        </a:lnTo>
                        <a:lnTo>
                          <a:pt x="46" y="8"/>
                        </a:lnTo>
                      </a:path>
                    </a:pathLst>
                  </a:custGeom>
                  <a:solidFill>
                    <a:srgbClr val="00A000"/>
                  </a:solidFill>
                  <a:ln w="9525" cap="rnd">
                    <a:noFill/>
                    <a:round/>
                    <a:headEnd/>
                    <a:tailEnd/>
                  </a:ln>
                </p:spPr>
                <p:txBody>
                  <a:bodyPr/>
                  <a:lstStyle/>
                  <a:p>
                    <a:endParaRPr lang="en-US"/>
                  </a:p>
                </p:txBody>
              </p:sp>
              <p:sp>
                <p:nvSpPr>
                  <p:cNvPr id="37035" name="Freeform 12"/>
                  <p:cNvSpPr>
                    <a:spLocks/>
                  </p:cNvSpPr>
                  <p:nvPr/>
                </p:nvSpPr>
                <p:spPr bwMode="auto">
                  <a:xfrm>
                    <a:off x="1445" y="2849"/>
                    <a:ext cx="18" cy="17"/>
                  </a:xfrm>
                  <a:custGeom>
                    <a:avLst/>
                    <a:gdLst>
                      <a:gd name="T0" fmla="*/ 6 w 18"/>
                      <a:gd name="T1" fmla="*/ 16 h 17"/>
                      <a:gd name="T2" fmla="*/ 13 w 18"/>
                      <a:gd name="T3" fmla="*/ 10 h 17"/>
                      <a:gd name="T4" fmla="*/ 17 w 18"/>
                      <a:gd name="T5" fmla="*/ 3 h 17"/>
                      <a:gd name="T6" fmla="*/ 15 w 18"/>
                      <a:gd name="T7" fmla="*/ 1 h 17"/>
                      <a:gd name="T8" fmla="*/ 13 w 18"/>
                      <a:gd name="T9" fmla="*/ 3 h 17"/>
                      <a:gd name="T10" fmla="*/ 7 w 18"/>
                      <a:gd name="T11" fmla="*/ 3 h 17"/>
                      <a:gd name="T12" fmla="*/ 6 w 18"/>
                      <a:gd name="T13" fmla="*/ 1 h 17"/>
                      <a:gd name="T14" fmla="*/ 4 w 18"/>
                      <a:gd name="T15" fmla="*/ 0 h 17"/>
                      <a:gd name="T16" fmla="*/ 1 w 18"/>
                      <a:gd name="T17" fmla="*/ 0 h 17"/>
                      <a:gd name="T18" fmla="*/ 0 w 18"/>
                      <a:gd name="T19" fmla="*/ 3 h 17"/>
                      <a:gd name="T20" fmla="*/ 2 w 18"/>
                      <a:gd name="T21" fmla="*/ 8 h 17"/>
                      <a:gd name="T22" fmla="*/ 6 w 1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7"/>
                      <a:gd name="T38" fmla="*/ 18 w 1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7">
                        <a:moveTo>
                          <a:pt x="6" y="16"/>
                        </a:moveTo>
                        <a:lnTo>
                          <a:pt x="13" y="10"/>
                        </a:lnTo>
                        <a:lnTo>
                          <a:pt x="17" y="3"/>
                        </a:lnTo>
                        <a:lnTo>
                          <a:pt x="15" y="1"/>
                        </a:lnTo>
                        <a:lnTo>
                          <a:pt x="13" y="3"/>
                        </a:lnTo>
                        <a:lnTo>
                          <a:pt x="7" y="3"/>
                        </a:lnTo>
                        <a:lnTo>
                          <a:pt x="6" y="1"/>
                        </a:lnTo>
                        <a:lnTo>
                          <a:pt x="4" y="0"/>
                        </a:lnTo>
                        <a:lnTo>
                          <a:pt x="1" y="0"/>
                        </a:lnTo>
                        <a:lnTo>
                          <a:pt x="0" y="3"/>
                        </a:lnTo>
                        <a:lnTo>
                          <a:pt x="2" y="8"/>
                        </a:lnTo>
                        <a:lnTo>
                          <a:pt x="6" y="16"/>
                        </a:lnTo>
                      </a:path>
                    </a:pathLst>
                  </a:custGeom>
                  <a:solidFill>
                    <a:srgbClr val="00A000"/>
                  </a:solidFill>
                  <a:ln w="9525" cap="rnd">
                    <a:noFill/>
                    <a:round/>
                    <a:headEnd/>
                    <a:tailEnd/>
                  </a:ln>
                </p:spPr>
                <p:txBody>
                  <a:bodyPr/>
                  <a:lstStyle/>
                  <a:p>
                    <a:endParaRPr lang="en-US"/>
                  </a:p>
                </p:txBody>
              </p:sp>
              <p:sp>
                <p:nvSpPr>
                  <p:cNvPr id="37036" name="Freeform 13"/>
                  <p:cNvSpPr>
                    <a:spLocks/>
                  </p:cNvSpPr>
                  <p:nvPr/>
                </p:nvSpPr>
                <p:spPr bwMode="auto">
                  <a:xfrm>
                    <a:off x="1325" y="2861"/>
                    <a:ext cx="76" cy="39"/>
                  </a:xfrm>
                  <a:custGeom>
                    <a:avLst/>
                    <a:gdLst>
                      <a:gd name="T0" fmla="*/ 57 w 76"/>
                      <a:gd name="T1" fmla="*/ 24 h 39"/>
                      <a:gd name="T2" fmla="*/ 74 w 76"/>
                      <a:gd name="T3" fmla="*/ 12 h 39"/>
                      <a:gd name="T4" fmla="*/ 75 w 76"/>
                      <a:gd name="T5" fmla="*/ 7 h 39"/>
                      <a:gd name="T6" fmla="*/ 75 w 76"/>
                      <a:gd name="T7" fmla="*/ 4 h 39"/>
                      <a:gd name="T8" fmla="*/ 75 w 76"/>
                      <a:gd name="T9" fmla="*/ 0 h 39"/>
                      <a:gd name="T10" fmla="*/ 74 w 76"/>
                      <a:gd name="T11" fmla="*/ 0 h 39"/>
                      <a:gd name="T12" fmla="*/ 71 w 76"/>
                      <a:gd name="T13" fmla="*/ 0 h 39"/>
                      <a:gd name="T14" fmla="*/ 69 w 76"/>
                      <a:gd name="T15" fmla="*/ 1 h 39"/>
                      <a:gd name="T16" fmla="*/ 67 w 76"/>
                      <a:gd name="T17" fmla="*/ 2 h 39"/>
                      <a:gd name="T18" fmla="*/ 65 w 76"/>
                      <a:gd name="T19" fmla="*/ 5 h 39"/>
                      <a:gd name="T20" fmla="*/ 47 w 76"/>
                      <a:gd name="T21" fmla="*/ 8 h 39"/>
                      <a:gd name="T22" fmla="*/ 45 w 76"/>
                      <a:gd name="T23" fmla="*/ 8 h 39"/>
                      <a:gd name="T24" fmla="*/ 22 w 76"/>
                      <a:gd name="T25" fmla="*/ 25 h 39"/>
                      <a:gd name="T26" fmla="*/ 18 w 76"/>
                      <a:gd name="T27" fmla="*/ 25 h 39"/>
                      <a:gd name="T28" fmla="*/ 11 w 76"/>
                      <a:gd name="T29" fmla="*/ 27 h 39"/>
                      <a:gd name="T30" fmla="*/ 3 w 76"/>
                      <a:gd name="T31" fmla="*/ 27 h 39"/>
                      <a:gd name="T32" fmla="*/ 1 w 76"/>
                      <a:gd name="T33" fmla="*/ 29 h 39"/>
                      <a:gd name="T34" fmla="*/ 0 w 76"/>
                      <a:gd name="T35" fmla="*/ 33 h 39"/>
                      <a:gd name="T36" fmla="*/ 0 w 76"/>
                      <a:gd name="T37" fmla="*/ 37 h 39"/>
                      <a:gd name="T38" fmla="*/ 7 w 76"/>
                      <a:gd name="T39" fmla="*/ 32 h 39"/>
                      <a:gd name="T40" fmla="*/ 4 w 76"/>
                      <a:gd name="T41" fmla="*/ 38 h 39"/>
                      <a:gd name="T42" fmla="*/ 9 w 76"/>
                      <a:gd name="T43" fmla="*/ 32 h 39"/>
                      <a:gd name="T44" fmla="*/ 11 w 76"/>
                      <a:gd name="T45" fmla="*/ 33 h 39"/>
                      <a:gd name="T46" fmla="*/ 13 w 76"/>
                      <a:gd name="T47" fmla="*/ 34 h 39"/>
                      <a:gd name="T48" fmla="*/ 21 w 76"/>
                      <a:gd name="T49" fmla="*/ 30 h 39"/>
                      <a:gd name="T50" fmla="*/ 30 w 76"/>
                      <a:gd name="T51" fmla="*/ 30 h 39"/>
                      <a:gd name="T52" fmla="*/ 42 w 76"/>
                      <a:gd name="T53" fmla="*/ 27 h 39"/>
                      <a:gd name="T54" fmla="*/ 50 w 76"/>
                      <a:gd name="T55" fmla="*/ 26 h 39"/>
                      <a:gd name="T56" fmla="*/ 57 w 76"/>
                      <a:gd name="T57" fmla="*/ 24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39"/>
                      <a:gd name="T89" fmla="*/ 76 w 76"/>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39">
                        <a:moveTo>
                          <a:pt x="57" y="24"/>
                        </a:moveTo>
                        <a:lnTo>
                          <a:pt x="74" y="12"/>
                        </a:lnTo>
                        <a:lnTo>
                          <a:pt x="75" y="7"/>
                        </a:lnTo>
                        <a:lnTo>
                          <a:pt x="75" y="4"/>
                        </a:lnTo>
                        <a:lnTo>
                          <a:pt x="75" y="0"/>
                        </a:lnTo>
                        <a:lnTo>
                          <a:pt x="74" y="0"/>
                        </a:lnTo>
                        <a:lnTo>
                          <a:pt x="71" y="0"/>
                        </a:lnTo>
                        <a:lnTo>
                          <a:pt x="69" y="1"/>
                        </a:lnTo>
                        <a:lnTo>
                          <a:pt x="67" y="2"/>
                        </a:lnTo>
                        <a:lnTo>
                          <a:pt x="65" y="5"/>
                        </a:lnTo>
                        <a:lnTo>
                          <a:pt x="47" y="8"/>
                        </a:lnTo>
                        <a:lnTo>
                          <a:pt x="45" y="8"/>
                        </a:lnTo>
                        <a:lnTo>
                          <a:pt x="22" y="25"/>
                        </a:lnTo>
                        <a:lnTo>
                          <a:pt x="18" y="25"/>
                        </a:lnTo>
                        <a:lnTo>
                          <a:pt x="11" y="27"/>
                        </a:lnTo>
                        <a:lnTo>
                          <a:pt x="3" y="27"/>
                        </a:lnTo>
                        <a:lnTo>
                          <a:pt x="1" y="29"/>
                        </a:lnTo>
                        <a:lnTo>
                          <a:pt x="0" y="33"/>
                        </a:lnTo>
                        <a:lnTo>
                          <a:pt x="0" y="37"/>
                        </a:lnTo>
                        <a:lnTo>
                          <a:pt x="7" y="32"/>
                        </a:lnTo>
                        <a:lnTo>
                          <a:pt x="4" y="38"/>
                        </a:lnTo>
                        <a:lnTo>
                          <a:pt x="9" y="32"/>
                        </a:lnTo>
                        <a:lnTo>
                          <a:pt x="11" y="33"/>
                        </a:lnTo>
                        <a:lnTo>
                          <a:pt x="13" y="34"/>
                        </a:lnTo>
                        <a:lnTo>
                          <a:pt x="21" y="30"/>
                        </a:lnTo>
                        <a:lnTo>
                          <a:pt x="30" y="30"/>
                        </a:lnTo>
                        <a:lnTo>
                          <a:pt x="42" y="27"/>
                        </a:lnTo>
                        <a:lnTo>
                          <a:pt x="50" y="26"/>
                        </a:lnTo>
                        <a:lnTo>
                          <a:pt x="57" y="24"/>
                        </a:lnTo>
                      </a:path>
                    </a:pathLst>
                  </a:custGeom>
                  <a:solidFill>
                    <a:srgbClr val="00A000"/>
                  </a:solidFill>
                  <a:ln w="9525" cap="rnd">
                    <a:noFill/>
                    <a:round/>
                    <a:headEnd/>
                    <a:tailEnd/>
                  </a:ln>
                </p:spPr>
                <p:txBody>
                  <a:bodyPr/>
                  <a:lstStyle/>
                  <a:p>
                    <a:endParaRPr lang="en-US"/>
                  </a:p>
                </p:txBody>
              </p:sp>
              <p:sp>
                <p:nvSpPr>
                  <p:cNvPr id="37037" name="Freeform 14"/>
                  <p:cNvSpPr>
                    <a:spLocks/>
                  </p:cNvSpPr>
                  <p:nvPr/>
                </p:nvSpPr>
                <p:spPr bwMode="auto">
                  <a:xfrm>
                    <a:off x="1214" y="2907"/>
                    <a:ext cx="35" cy="35"/>
                  </a:xfrm>
                  <a:custGeom>
                    <a:avLst/>
                    <a:gdLst>
                      <a:gd name="T0" fmla="*/ 11 w 35"/>
                      <a:gd name="T1" fmla="*/ 26 h 35"/>
                      <a:gd name="T2" fmla="*/ 18 w 35"/>
                      <a:gd name="T3" fmla="*/ 26 h 35"/>
                      <a:gd name="T4" fmla="*/ 22 w 35"/>
                      <a:gd name="T5" fmla="*/ 28 h 35"/>
                      <a:gd name="T6" fmla="*/ 28 w 35"/>
                      <a:gd name="T7" fmla="*/ 31 h 35"/>
                      <a:gd name="T8" fmla="*/ 29 w 35"/>
                      <a:gd name="T9" fmla="*/ 34 h 35"/>
                      <a:gd name="T10" fmla="*/ 34 w 35"/>
                      <a:gd name="T11" fmla="*/ 34 h 35"/>
                      <a:gd name="T12" fmla="*/ 30 w 35"/>
                      <a:gd name="T13" fmla="*/ 22 h 35"/>
                      <a:gd name="T14" fmla="*/ 27 w 35"/>
                      <a:gd name="T15" fmla="*/ 19 h 35"/>
                      <a:gd name="T16" fmla="*/ 26 w 35"/>
                      <a:gd name="T17" fmla="*/ 18 h 35"/>
                      <a:gd name="T18" fmla="*/ 27 w 35"/>
                      <a:gd name="T19" fmla="*/ 10 h 35"/>
                      <a:gd name="T20" fmla="*/ 26 w 35"/>
                      <a:gd name="T21" fmla="*/ 7 h 35"/>
                      <a:gd name="T22" fmla="*/ 22 w 35"/>
                      <a:gd name="T23" fmla="*/ 5 h 35"/>
                      <a:gd name="T24" fmla="*/ 19 w 35"/>
                      <a:gd name="T25" fmla="*/ 4 h 35"/>
                      <a:gd name="T26" fmla="*/ 12 w 35"/>
                      <a:gd name="T27" fmla="*/ 3 h 35"/>
                      <a:gd name="T28" fmla="*/ 10 w 35"/>
                      <a:gd name="T29" fmla="*/ 0 h 35"/>
                      <a:gd name="T30" fmla="*/ 7 w 35"/>
                      <a:gd name="T31" fmla="*/ 0 h 35"/>
                      <a:gd name="T32" fmla="*/ 2 w 35"/>
                      <a:gd name="T33" fmla="*/ 0 h 35"/>
                      <a:gd name="T34" fmla="*/ 0 w 35"/>
                      <a:gd name="T35" fmla="*/ 0 h 35"/>
                      <a:gd name="T36" fmla="*/ 0 w 35"/>
                      <a:gd name="T37" fmla="*/ 2 h 35"/>
                      <a:gd name="T38" fmla="*/ 1 w 35"/>
                      <a:gd name="T39" fmla="*/ 3 h 35"/>
                      <a:gd name="T40" fmla="*/ 2 w 35"/>
                      <a:gd name="T41" fmla="*/ 4 h 35"/>
                      <a:gd name="T42" fmla="*/ 5 w 35"/>
                      <a:gd name="T43" fmla="*/ 7 h 35"/>
                      <a:gd name="T44" fmla="*/ 7 w 35"/>
                      <a:gd name="T45" fmla="*/ 11 h 35"/>
                      <a:gd name="T46" fmla="*/ 8 w 35"/>
                      <a:gd name="T47" fmla="*/ 14 h 35"/>
                      <a:gd name="T48" fmla="*/ 10 w 35"/>
                      <a:gd name="T49" fmla="*/ 19 h 35"/>
                      <a:gd name="T50" fmla="*/ 11 w 35"/>
                      <a:gd name="T51" fmla="*/ 26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35"/>
                      <a:gd name="T80" fmla="*/ 35 w 35"/>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35">
                        <a:moveTo>
                          <a:pt x="11" y="26"/>
                        </a:moveTo>
                        <a:lnTo>
                          <a:pt x="18" y="26"/>
                        </a:lnTo>
                        <a:lnTo>
                          <a:pt x="22" y="28"/>
                        </a:lnTo>
                        <a:lnTo>
                          <a:pt x="28" y="31"/>
                        </a:lnTo>
                        <a:lnTo>
                          <a:pt x="29" y="34"/>
                        </a:lnTo>
                        <a:lnTo>
                          <a:pt x="34" y="34"/>
                        </a:lnTo>
                        <a:lnTo>
                          <a:pt x="30" y="22"/>
                        </a:lnTo>
                        <a:lnTo>
                          <a:pt x="27" y="19"/>
                        </a:lnTo>
                        <a:lnTo>
                          <a:pt x="26" y="18"/>
                        </a:lnTo>
                        <a:lnTo>
                          <a:pt x="27" y="10"/>
                        </a:lnTo>
                        <a:lnTo>
                          <a:pt x="26" y="7"/>
                        </a:lnTo>
                        <a:lnTo>
                          <a:pt x="22" y="5"/>
                        </a:lnTo>
                        <a:lnTo>
                          <a:pt x="19" y="4"/>
                        </a:lnTo>
                        <a:lnTo>
                          <a:pt x="12" y="3"/>
                        </a:lnTo>
                        <a:lnTo>
                          <a:pt x="10" y="0"/>
                        </a:lnTo>
                        <a:lnTo>
                          <a:pt x="7" y="0"/>
                        </a:lnTo>
                        <a:lnTo>
                          <a:pt x="2" y="0"/>
                        </a:lnTo>
                        <a:lnTo>
                          <a:pt x="0" y="0"/>
                        </a:lnTo>
                        <a:lnTo>
                          <a:pt x="0" y="2"/>
                        </a:lnTo>
                        <a:lnTo>
                          <a:pt x="1" y="3"/>
                        </a:lnTo>
                        <a:lnTo>
                          <a:pt x="2" y="4"/>
                        </a:lnTo>
                        <a:lnTo>
                          <a:pt x="5" y="7"/>
                        </a:lnTo>
                        <a:lnTo>
                          <a:pt x="7" y="11"/>
                        </a:lnTo>
                        <a:lnTo>
                          <a:pt x="8" y="14"/>
                        </a:lnTo>
                        <a:lnTo>
                          <a:pt x="10" y="19"/>
                        </a:lnTo>
                        <a:lnTo>
                          <a:pt x="11" y="26"/>
                        </a:lnTo>
                      </a:path>
                    </a:pathLst>
                  </a:custGeom>
                  <a:solidFill>
                    <a:srgbClr val="00A000"/>
                  </a:solidFill>
                  <a:ln w="9525" cap="rnd">
                    <a:noFill/>
                    <a:round/>
                    <a:headEnd/>
                    <a:tailEnd/>
                  </a:ln>
                </p:spPr>
                <p:txBody>
                  <a:bodyPr/>
                  <a:lstStyle/>
                  <a:p>
                    <a:endParaRPr lang="en-US"/>
                  </a:p>
                </p:txBody>
              </p:sp>
              <p:sp>
                <p:nvSpPr>
                  <p:cNvPr id="37038" name="Freeform 15"/>
                  <p:cNvSpPr>
                    <a:spLocks/>
                  </p:cNvSpPr>
                  <p:nvPr/>
                </p:nvSpPr>
                <p:spPr bwMode="auto">
                  <a:xfrm>
                    <a:off x="1288" y="2899"/>
                    <a:ext cx="17" cy="22"/>
                  </a:xfrm>
                  <a:custGeom>
                    <a:avLst/>
                    <a:gdLst>
                      <a:gd name="T0" fmla="*/ 14 w 17"/>
                      <a:gd name="T1" fmla="*/ 12 h 22"/>
                      <a:gd name="T2" fmla="*/ 16 w 17"/>
                      <a:gd name="T3" fmla="*/ 4 h 22"/>
                      <a:gd name="T4" fmla="*/ 14 w 17"/>
                      <a:gd name="T5" fmla="*/ 3 h 22"/>
                      <a:gd name="T6" fmla="*/ 10 w 17"/>
                      <a:gd name="T7" fmla="*/ 0 h 22"/>
                      <a:gd name="T8" fmla="*/ 7 w 17"/>
                      <a:gd name="T9" fmla="*/ 0 h 22"/>
                      <a:gd name="T10" fmla="*/ 7 w 17"/>
                      <a:gd name="T11" fmla="*/ 1 h 22"/>
                      <a:gd name="T12" fmla="*/ 3 w 17"/>
                      <a:gd name="T13" fmla="*/ 12 h 22"/>
                      <a:gd name="T14" fmla="*/ 1 w 17"/>
                      <a:gd name="T15" fmla="*/ 16 h 22"/>
                      <a:gd name="T16" fmla="*/ 0 w 17"/>
                      <a:gd name="T17" fmla="*/ 19 h 22"/>
                      <a:gd name="T18" fmla="*/ 0 w 17"/>
                      <a:gd name="T19" fmla="*/ 21 h 22"/>
                      <a:gd name="T20" fmla="*/ 3 w 17"/>
                      <a:gd name="T21" fmla="*/ 21 h 22"/>
                      <a:gd name="T22" fmla="*/ 3 w 17"/>
                      <a:gd name="T23" fmla="*/ 21 h 22"/>
                      <a:gd name="T24" fmla="*/ 5 w 17"/>
                      <a:gd name="T25" fmla="*/ 21 h 22"/>
                      <a:gd name="T26" fmla="*/ 8 w 17"/>
                      <a:gd name="T27" fmla="*/ 19 h 22"/>
                      <a:gd name="T28" fmla="*/ 10 w 17"/>
                      <a:gd name="T29" fmla="*/ 17 h 22"/>
                      <a:gd name="T30" fmla="*/ 14 w 17"/>
                      <a:gd name="T31" fmla="*/ 1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2"/>
                      <a:gd name="T50" fmla="*/ 17 w 17"/>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2">
                        <a:moveTo>
                          <a:pt x="14" y="12"/>
                        </a:moveTo>
                        <a:lnTo>
                          <a:pt x="16" y="4"/>
                        </a:lnTo>
                        <a:lnTo>
                          <a:pt x="14" y="3"/>
                        </a:lnTo>
                        <a:lnTo>
                          <a:pt x="10" y="0"/>
                        </a:lnTo>
                        <a:lnTo>
                          <a:pt x="7" y="0"/>
                        </a:lnTo>
                        <a:lnTo>
                          <a:pt x="7" y="1"/>
                        </a:lnTo>
                        <a:lnTo>
                          <a:pt x="3" y="12"/>
                        </a:lnTo>
                        <a:lnTo>
                          <a:pt x="1" y="16"/>
                        </a:lnTo>
                        <a:lnTo>
                          <a:pt x="0" y="19"/>
                        </a:lnTo>
                        <a:lnTo>
                          <a:pt x="0" y="21"/>
                        </a:lnTo>
                        <a:lnTo>
                          <a:pt x="3" y="21"/>
                        </a:lnTo>
                        <a:lnTo>
                          <a:pt x="5" y="21"/>
                        </a:lnTo>
                        <a:lnTo>
                          <a:pt x="8" y="19"/>
                        </a:lnTo>
                        <a:lnTo>
                          <a:pt x="10" y="17"/>
                        </a:lnTo>
                        <a:lnTo>
                          <a:pt x="14" y="12"/>
                        </a:lnTo>
                      </a:path>
                    </a:pathLst>
                  </a:custGeom>
                  <a:solidFill>
                    <a:srgbClr val="00A000"/>
                  </a:solidFill>
                  <a:ln w="9525" cap="rnd">
                    <a:noFill/>
                    <a:round/>
                    <a:headEnd/>
                    <a:tailEnd/>
                  </a:ln>
                </p:spPr>
                <p:txBody>
                  <a:bodyPr/>
                  <a:lstStyle/>
                  <a:p>
                    <a:endParaRPr lang="en-US"/>
                  </a:p>
                </p:txBody>
              </p:sp>
              <p:sp>
                <p:nvSpPr>
                  <p:cNvPr id="37039" name="Freeform 16"/>
                  <p:cNvSpPr>
                    <a:spLocks/>
                  </p:cNvSpPr>
                  <p:nvPr/>
                </p:nvSpPr>
                <p:spPr bwMode="auto">
                  <a:xfrm>
                    <a:off x="1322" y="2905"/>
                    <a:ext cx="89" cy="46"/>
                  </a:xfrm>
                  <a:custGeom>
                    <a:avLst/>
                    <a:gdLst>
                      <a:gd name="T0" fmla="*/ 59 w 89"/>
                      <a:gd name="T1" fmla="*/ 16 h 46"/>
                      <a:gd name="T2" fmla="*/ 44 w 89"/>
                      <a:gd name="T3" fmla="*/ 26 h 46"/>
                      <a:gd name="T4" fmla="*/ 34 w 89"/>
                      <a:gd name="T5" fmla="*/ 35 h 46"/>
                      <a:gd name="T6" fmla="*/ 32 w 89"/>
                      <a:gd name="T7" fmla="*/ 35 h 46"/>
                      <a:gd name="T8" fmla="*/ 26 w 89"/>
                      <a:gd name="T9" fmla="*/ 36 h 46"/>
                      <a:gd name="T10" fmla="*/ 22 w 89"/>
                      <a:gd name="T11" fmla="*/ 36 h 46"/>
                      <a:gd name="T12" fmla="*/ 18 w 89"/>
                      <a:gd name="T13" fmla="*/ 35 h 46"/>
                      <a:gd name="T14" fmla="*/ 15 w 89"/>
                      <a:gd name="T15" fmla="*/ 35 h 46"/>
                      <a:gd name="T16" fmla="*/ 12 w 89"/>
                      <a:gd name="T17" fmla="*/ 35 h 46"/>
                      <a:gd name="T18" fmla="*/ 11 w 89"/>
                      <a:gd name="T19" fmla="*/ 36 h 46"/>
                      <a:gd name="T20" fmla="*/ 10 w 89"/>
                      <a:gd name="T21" fmla="*/ 42 h 46"/>
                      <a:gd name="T22" fmla="*/ 9 w 89"/>
                      <a:gd name="T23" fmla="*/ 44 h 46"/>
                      <a:gd name="T24" fmla="*/ 5 w 89"/>
                      <a:gd name="T25" fmla="*/ 45 h 46"/>
                      <a:gd name="T26" fmla="*/ 0 w 89"/>
                      <a:gd name="T27" fmla="*/ 39 h 46"/>
                      <a:gd name="T28" fmla="*/ 1 w 89"/>
                      <a:gd name="T29" fmla="*/ 34 h 46"/>
                      <a:gd name="T30" fmla="*/ 2 w 89"/>
                      <a:gd name="T31" fmla="*/ 22 h 46"/>
                      <a:gd name="T32" fmla="*/ 4 w 89"/>
                      <a:gd name="T33" fmla="*/ 20 h 46"/>
                      <a:gd name="T34" fmla="*/ 6 w 89"/>
                      <a:gd name="T35" fmla="*/ 20 h 46"/>
                      <a:gd name="T36" fmla="*/ 7 w 89"/>
                      <a:gd name="T37" fmla="*/ 20 h 46"/>
                      <a:gd name="T38" fmla="*/ 7 w 89"/>
                      <a:gd name="T39" fmla="*/ 22 h 46"/>
                      <a:gd name="T40" fmla="*/ 8 w 89"/>
                      <a:gd name="T41" fmla="*/ 28 h 46"/>
                      <a:gd name="T42" fmla="*/ 10 w 89"/>
                      <a:gd name="T43" fmla="*/ 28 h 46"/>
                      <a:gd name="T44" fmla="*/ 11 w 89"/>
                      <a:gd name="T45" fmla="*/ 27 h 46"/>
                      <a:gd name="T46" fmla="*/ 19 w 89"/>
                      <a:gd name="T47" fmla="*/ 19 h 46"/>
                      <a:gd name="T48" fmla="*/ 21 w 89"/>
                      <a:gd name="T49" fmla="*/ 15 h 46"/>
                      <a:gd name="T50" fmla="*/ 24 w 89"/>
                      <a:gd name="T51" fmla="*/ 11 h 46"/>
                      <a:gd name="T52" fmla="*/ 22 w 89"/>
                      <a:gd name="T53" fmla="*/ 10 h 46"/>
                      <a:gd name="T54" fmla="*/ 19 w 89"/>
                      <a:gd name="T55" fmla="*/ 10 h 46"/>
                      <a:gd name="T56" fmla="*/ 19 w 89"/>
                      <a:gd name="T57" fmla="*/ 8 h 46"/>
                      <a:gd name="T58" fmla="*/ 22 w 89"/>
                      <a:gd name="T59" fmla="*/ 7 h 46"/>
                      <a:gd name="T60" fmla="*/ 26 w 89"/>
                      <a:gd name="T61" fmla="*/ 5 h 46"/>
                      <a:gd name="T62" fmla="*/ 31 w 89"/>
                      <a:gd name="T63" fmla="*/ 5 h 46"/>
                      <a:gd name="T64" fmla="*/ 36 w 89"/>
                      <a:gd name="T65" fmla="*/ 4 h 46"/>
                      <a:gd name="T66" fmla="*/ 40 w 89"/>
                      <a:gd name="T67" fmla="*/ 4 h 46"/>
                      <a:gd name="T68" fmla="*/ 45 w 89"/>
                      <a:gd name="T69" fmla="*/ 0 h 46"/>
                      <a:gd name="T70" fmla="*/ 48 w 89"/>
                      <a:gd name="T71" fmla="*/ 0 h 46"/>
                      <a:gd name="T72" fmla="*/ 48 w 89"/>
                      <a:gd name="T73" fmla="*/ 0 h 46"/>
                      <a:gd name="T74" fmla="*/ 50 w 89"/>
                      <a:gd name="T75" fmla="*/ 1 h 46"/>
                      <a:gd name="T76" fmla="*/ 52 w 89"/>
                      <a:gd name="T77" fmla="*/ 3 h 46"/>
                      <a:gd name="T78" fmla="*/ 54 w 89"/>
                      <a:gd name="T79" fmla="*/ 5 h 46"/>
                      <a:gd name="T80" fmla="*/ 57 w 89"/>
                      <a:gd name="T81" fmla="*/ 4 h 46"/>
                      <a:gd name="T82" fmla="*/ 66 w 89"/>
                      <a:gd name="T83" fmla="*/ 3 h 46"/>
                      <a:gd name="T84" fmla="*/ 76 w 89"/>
                      <a:gd name="T85" fmla="*/ 2 h 46"/>
                      <a:gd name="T86" fmla="*/ 83 w 89"/>
                      <a:gd name="T87" fmla="*/ 2 h 46"/>
                      <a:gd name="T88" fmla="*/ 85 w 89"/>
                      <a:gd name="T89" fmla="*/ 2 h 46"/>
                      <a:gd name="T90" fmla="*/ 87 w 89"/>
                      <a:gd name="T91" fmla="*/ 3 h 46"/>
                      <a:gd name="T92" fmla="*/ 88 w 89"/>
                      <a:gd name="T93" fmla="*/ 4 h 46"/>
                      <a:gd name="T94" fmla="*/ 88 w 89"/>
                      <a:gd name="T95" fmla="*/ 6 h 46"/>
                      <a:gd name="T96" fmla="*/ 87 w 89"/>
                      <a:gd name="T97" fmla="*/ 7 h 46"/>
                      <a:gd name="T98" fmla="*/ 85 w 89"/>
                      <a:gd name="T99" fmla="*/ 9 h 46"/>
                      <a:gd name="T100" fmla="*/ 83 w 89"/>
                      <a:gd name="T101" fmla="*/ 12 h 46"/>
                      <a:gd name="T102" fmla="*/ 76 w 89"/>
                      <a:gd name="T103" fmla="*/ 14 h 46"/>
                      <a:gd name="T104" fmla="*/ 73 w 89"/>
                      <a:gd name="T105" fmla="*/ 15 h 46"/>
                      <a:gd name="T106" fmla="*/ 67 w 89"/>
                      <a:gd name="T107" fmla="*/ 15 h 46"/>
                      <a:gd name="T108" fmla="*/ 59 w 89"/>
                      <a:gd name="T109" fmla="*/ 16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
                      <a:gd name="T166" fmla="*/ 0 h 46"/>
                      <a:gd name="T167" fmla="*/ 89 w 89"/>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 h="46">
                        <a:moveTo>
                          <a:pt x="59" y="16"/>
                        </a:moveTo>
                        <a:lnTo>
                          <a:pt x="44" y="26"/>
                        </a:lnTo>
                        <a:lnTo>
                          <a:pt x="34" y="35"/>
                        </a:lnTo>
                        <a:lnTo>
                          <a:pt x="32" y="35"/>
                        </a:lnTo>
                        <a:lnTo>
                          <a:pt x="26" y="36"/>
                        </a:lnTo>
                        <a:lnTo>
                          <a:pt x="22" y="36"/>
                        </a:lnTo>
                        <a:lnTo>
                          <a:pt x="18" y="35"/>
                        </a:lnTo>
                        <a:lnTo>
                          <a:pt x="15" y="35"/>
                        </a:lnTo>
                        <a:lnTo>
                          <a:pt x="12" y="35"/>
                        </a:lnTo>
                        <a:lnTo>
                          <a:pt x="11" y="36"/>
                        </a:lnTo>
                        <a:lnTo>
                          <a:pt x="10" y="42"/>
                        </a:lnTo>
                        <a:lnTo>
                          <a:pt x="9" y="44"/>
                        </a:lnTo>
                        <a:lnTo>
                          <a:pt x="5" y="45"/>
                        </a:lnTo>
                        <a:lnTo>
                          <a:pt x="0" y="39"/>
                        </a:lnTo>
                        <a:lnTo>
                          <a:pt x="1" y="34"/>
                        </a:lnTo>
                        <a:lnTo>
                          <a:pt x="2" y="22"/>
                        </a:lnTo>
                        <a:lnTo>
                          <a:pt x="4" y="20"/>
                        </a:lnTo>
                        <a:lnTo>
                          <a:pt x="6" y="20"/>
                        </a:lnTo>
                        <a:lnTo>
                          <a:pt x="7" y="20"/>
                        </a:lnTo>
                        <a:lnTo>
                          <a:pt x="7" y="22"/>
                        </a:lnTo>
                        <a:lnTo>
                          <a:pt x="8" y="28"/>
                        </a:lnTo>
                        <a:lnTo>
                          <a:pt x="10" y="28"/>
                        </a:lnTo>
                        <a:lnTo>
                          <a:pt x="11" y="27"/>
                        </a:lnTo>
                        <a:lnTo>
                          <a:pt x="19" y="19"/>
                        </a:lnTo>
                        <a:lnTo>
                          <a:pt x="21" y="15"/>
                        </a:lnTo>
                        <a:lnTo>
                          <a:pt x="24" y="11"/>
                        </a:lnTo>
                        <a:lnTo>
                          <a:pt x="22" y="10"/>
                        </a:lnTo>
                        <a:lnTo>
                          <a:pt x="19" y="10"/>
                        </a:lnTo>
                        <a:lnTo>
                          <a:pt x="19" y="8"/>
                        </a:lnTo>
                        <a:lnTo>
                          <a:pt x="22" y="7"/>
                        </a:lnTo>
                        <a:lnTo>
                          <a:pt x="26" y="5"/>
                        </a:lnTo>
                        <a:lnTo>
                          <a:pt x="31" y="5"/>
                        </a:lnTo>
                        <a:lnTo>
                          <a:pt x="36" y="4"/>
                        </a:lnTo>
                        <a:lnTo>
                          <a:pt x="40" y="4"/>
                        </a:lnTo>
                        <a:lnTo>
                          <a:pt x="45" y="0"/>
                        </a:lnTo>
                        <a:lnTo>
                          <a:pt x="48" y="0"/>
                        </a:lnTo>
                        <a:lnTo>
                          <a:pt x="50" y="1"/>
                        </a:lnTo>
                        <a:lnTo>
                          <a:pt x="52" y="3"/>
                        </a:lnTo>
                        <a:lnTo>
                          <a:pt x="54" y="5"/>
                        </a:lnTo>
                        <a:lnTo>
                          <a:pt x="57" y="4"/>
                        </a:lnTo>
                        <a:lnTo>
                          <a:pt x="66" y="3"/>
                        </a:lnTo>
                        <a:lnTo>
                          <a:pt x="76" y="2"/>
                        </a:lnTo>
                        <a:lnTo>
                          <a:pt x="83" y="2"/>
                        </a:lnTo>
                        <a:lnTo>
                          <a:pt x="85" y="2"/>
                        </a:lnTo>
                        <a:lnTo>
                          <a:pt x="87" y="3"/>
                        </a:lnTo>
                        <a:lnTo>
                          <a:pt x="88" y="4"/>
                        </a:lnTo>
                        <a:lnTo>
                          <a:pt x="88" y="6"/>
                        </a:lnTo>
                        <a:lnTo>
                          <a:pt x="87" y="7"/>
                        </a:lnTo>
                        <a:lnTo>
                          <a:pt x="85" y="9"/>
                        </a:lnTo>
                        <a:lnTo>
                          <a:pt x="83" y="12"/>
                        </a:lnTo>
                        <a:lnTo>
                          <a:pt x="76" y="14"/>
                        </a:lnTo>
                        <a:lnTo>
                          <a:pt x="73" y="15"/>
                        </a:lnTo>
                        <a:lnTo>
                          <a:pt x="67" y="15"/>
                        </a:lnTo>
                        <a:lnTo>
                          <a:pt x="59" y="16"/>
                        </a:lnTo>
                      </a:path>
                    </a:pathLst>
                  </a:custGeom>
                  <a:solidFill>
                    <a:srgbClr val="00A000"/>
                  </a:solidFill>
                  <a:ln w="9525" cap="rnd">
                    <a:noFill/>
                    <a:round/>
                    <a:headEnd/>
                    <a:tailEnd/>
                  </a:ln>
                </p:spPr>
                <p:txBody>
                  <a:bodyPr/>
                  <a:lstStyle/>
                  <a:p>
                    <a:endParaRPr lang="en-US"/>
                  </a:p>
                </p:txBody>
              </p:sp>
              <p:sp>
                <p:nvSpPr>
                  <p:cNvPr id="37040" name="Freeform 17"/>
                  <p:cNvSpPr>
                    <a:spLocks/>
                  </p:cNvSpPr>
                  <p:nvPr/>
                </p:nvSpPr>
                <p:spPr bwMode="auto">
                  <a:xfrm>
                    <a:off x="1381" y="2922"/>
                    <a:ext cx="51" cy="24"/>
                  </a:xfrm>
                  <a:custGeom>
                    <a:avLst/>
                    <a:gdLst>
                      <a:gd name="T0" fmla="*/ 39 w 51"/>
                      <a:gd name="T1" fmla="*/ 5 h 24"/>
                      <a:gd name="T2" fmla="*/ 50 w 51"/>
                      <a:gd name="T3" fmla="*/ 3 h 24"/>
                      <a:gd name="T4" fmla="*/ 46 w 51"/>
                      <a:gd name="T5" fmla="*/ 1 h 24"/>
                      <a:gd name="T6" fmla="*/ 39 w 51"/>
                      <a:gd name="T7" fmla="*/ 0 h 24"/>
                      <a:gd name="T8" fmla="*/ 35 w 51"/>
                      <a:gd name="T9" fmla="*/ 0 h 24"/>
                      <a:gd name="T10" fmla="*/ 31 w 51"/>
                      <a:gd name="T11" fmla="*/ 2 h 24"/>
                      <a:gd name="T12" fmla="*/ 29 w 51"/>
                      <a:gd name="T13" fmla="*/ 3 h 24"/>
                      <a:gd name="T14" fmla="*/ 15 w 51"/>
                      <a:gd name="T15" fmla="*/ 3 h 24"/>
                      <a:gd name="T16" fmla="*/ 10 w 51"/>
                      <a:gd name="T17" fmla="*/ 4 h 24"/>
                      <a:gd name="T18" fmla="*/ 10 w 51"/>
                      <a:gd name="T19" fmla="*/ 5 h 24"/>
                      <a:gd name="T20" fmla="*/ 10 w 51"/>
                      <a:gd name="T21" fmla="*/ 7 h 24"/>
                      <a:gd name="T22" fmla="*/ 10 w 51"/>
                      <a:gd name="T23" fmla="*/ 8 h 24"/>
                      <a:gd name="T24" fmla="*/ 0 w 51"/>
                      <a:gd name="T25" fmla="*/ 17 h 24"/>
                      <a:gd name="T26" fmla="*/ 5 w 51"/>
                      <a:gd name="T27" fmla="*/ 17 h 24"/>
                      <a:gd name="T28" fmla="*/ 6 w 51"/>
                      <a:gd name="T29" fmla="*/ 21 h 24"/>
                      <a:gd name="T30" fmla="*/ 9 w 51"/>
                      <a:gd name="T31" fmla="*/ 23 h 24"/>
                      <a:gd name="T32" fmla="*/ 39 w 51"/>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4"/>
                      <a:gd name="T53" fmla="*/ 51 w 51"/>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4">
                        <a:moveTo>
                          <a:pt x="39" y="5"/>
                        </a:moveTo>
                        <a:lnTo>
                          <a:pt x="50" y="3"/>
                        </a:lnTo>
                        <a:lnTo>
                          <a:pt x="46" y="1"/>
                        </a:lnTo>
                        <a:lnTo>
                          <a:pt x="39" y="0"/>
                        </a:lnTo>
                        <a:lnTo>
                          <a:pt x="35" y="0"/>
                        </a:lnTo>
                        <a:lnTo>
                          <a:pt x="31" y="2"/>
                        </a:lnTo>
                        <a:lnTo>
                          <a:pt x="29" y="3"/>
                        </a:lnTo>
                        <a:lnTo>
                          <a:pt x="15" y="3"/>
                        </a:lnTo>
                        <a:lnTo>
                          <a:pt x="10" y="4"/>
                        </a:lnTo>
                        <a:lnTo>
                          <a:pt x="10" y="5"/>
                        </a:lnTo>
                        <a:lnTo>
                          <a:pt x="10" y="7"/>
                        </a:lnTo>
                        <a:lnTo>
                          <a:pt x="10" y="8"/>
                        </a:lnTo>
                        <a:lnTo>
                          <a:pt x="0" y="17"/>
                        </a:lnTo>
                        <a:lnTo>
                          <a:pt x="5" y="17"/>
                        </a:lnTo>
                        <a:lnTo>
                          <a:pt x="6" y="21"/>
                        </a:lnTo>
                        <a:lnTo>
                          <a:pt x="9" y="23"/>
                        </a:lnTo>
                        <a:lnTo>
                          <a:pt x="39" y="5"/>
                        </a:lnTo>
                      </a:path>
                    </a:pathLst>
                  </a:custGeom>
                  <a:solidFill>
                    <a:srgbClr val="00A000"/>
                  </a:solidFill>
                  <a:ln w="9525" cap="rnd">
                    <a:noFill/>
                    <a:round/>
                    <a:headEnd/>
                    <a:tailEnd/>
                  </a:ln>
                </p:spPr>
                <p:txBody>
                  <a:bodyPr/>
                  <a:lstStyle/>
                  <a:p>
                    <a:endParaRPr lang="en-US"/>
                  </a:p>
                </p:txBody>
              </p:sp>
              <p:sp>
                <p:nvSpPr>
                  <p:cNvPr id="37041" name="Freeform 18"/>
                  <p:cNvSpPr>
                    <a:spLocks/>
                  </p:cNvSpPr>
                  <p:nvPr/>
                </p:nvSpPr>
                <p:spPr bwMode="auto">
                  <a:xfrm>
                    <a:off x="1252" y="2972"/>
                    <a:ext cx="40" cy="17"/>
                  </a:xfrm>
                  <a:custGeom>
                    <a:avLst/>
                    <a:gdLst>
                      <a:gd name="T0" fmla="*/ 35 w 40"/>
                      <a:gd name="T1" fmla="*/ 16 h 17"/>
                      <a:gd name="T2" fmla="*/ 39 w 40"/>
                      <a:gd name="T3" fmla="*/ 8 h 17"/>
                      <a:gd name="T4" fmla="*/ 32 w 40"/>
                      <a:gd name="T5" fmla="*/ 2 h 17"/>
                      <a:gd name="T6" fmla="*/ 24 w 40"/>
                      <a:gd name="T7" fmla="*/ 0 h 17"/>
                      <a:gd name="T8" fmla="*/ 22 w 40"/>
                      <a:gd name="T9" fmla="*/ 4 h 17"/>
                      <a:gd name="T10" fmla="*/ 11 w 40"/>
                      <a:gd name="T11" fmla="*/ 1 h 17"/>
                      <a:gd name="T12" fmla="*/ 8 w 40"/>
                      <a:gd name="T13" fmla="*/ 0 h 17"/>
                      <a:gd name="T14" fmla="*/ 4 w 40"/>
                      <a:gd name="T15" fmla="*/ 1 h 17"/>
                      <a:gd name="T16" fmla="*/ 3 w 40"/>
                      <a:gd name="T17" fmla="*/ 2 h 17"/>
                      <a:gd name="T18" fmla="*/ 1 w 40"/>
                      <a:gd name="T19" fmla="*/ 4 h 17"/>
                      <a:gd name="T20" fmla="*/ 0 w 40"/>
                      <a:gd name="T21" fmla="*/ 5 h 17"/>
                      <a:gd name="T22" fmla="*/ 0 w 40"/>
                      <a:gd name="T23" fmla="*/ 7 h 17"/>
                      <a:gd name="T24" fmla="*/ 1 w 40"/>
                      <a:gd name="T25" fmla="*/ 8 h 17"/>
                      <a:gd name="T26" fmla="*/ 3 w 40"/>
                      <a:gd name="T27" fmla="*/ 8 h 17"/>
                      <a:gd name="T28" fmla="*/ 7 w 40"/>
                      <a:gd name="T29" fmla="*/ 7 h 17"/>
                      <a:gd name="T30" fmla="*/ 12 w 40"/>
                      <a:gd name="T31" fmla="*/ 13 h 17"/>
                      <a:gd name="T32" fmla="*/ 13 w 40"/>
                      <a:gd name="T33" fmla="*/ 13 h 17"/>
                      <a:gd name="T34" fmla="*/ 17 w 40"/>
                      <a:gd name="T35" fmla="*/ 13 h 17"/>
                      <a:gd name="T36" fmla="*/ 20 w 40"/>
                      <a:gd name="T37" fmla="*/ 13 h 17"/>
                      <a:gd name="T38" fmla="*/ 35 w 40"/>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7"/>
                      <a:gd name="T62" fmla="*/ 40 w 40"/>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7">
                        <a:moveTo>
                          <a:pt x="35" y="16"/>
                        </a:moveTo>
                        <a:lnTo>
                          <a:pt x="39" y="8"/>
                        </a:lnTo>
                        <a:lnTo>
                          <a:pt x="32" y="2"/>
                        </a:lnTo>
                        <a:lnTo>
                          <a:pt x="24" y="0"/>
                        </a:lnTo>
                        <a:lnTo>
                          <a:pt x="22" y="4"/>
                        </a:lnTo>
                        <a:lnTo>
                          <a:pt x="11" y="1"/>
                        </a:lnTo>
                        <a:lnTo>
                          <a:pt x="8" y="0"/>
                        </a:lnTo>
                        <a:lnTo>
                          <a:pt x="4" y="1"/>
                        </a:lnTo>
                        <a:lnTo>
                          <a:pt x="3" y="2"/>
                        </a:lnTo>
                        <a:lnTo>
                          <a:pt x="1" y="4"/>
                        </a:lnTo>
                        <a:lnTo>
                          <a:pt x="0" y="5"/>
                        </a:lnTo>
                        <a:lnTo>
                          <a:pt x="0" y="7"/>
                        </a:lnTo>
                        <a:lnTo>
                          <a:pt x="1" y="8"/>
                        </a:lnTo>
                        <a:lnTo>
                          <a:pt x="3" y="8"/>
                        </a:lnTo>
                        <a:lnTo>
                          <a:pt x="7" y="7"/>
                        </a:lnTo>
                        <a:lnTo>
                          <a:pt x="12" y="13"/>
                        </a:lnTo>
                        <a:lnTo>
                          <a:pt x="13" y="13"/>
                        </a:lnTo>
                        <a:lnTo>
                          <a:pt x="17" y="13"/>
                        </a:lnTo>
                        <a:lnTo>
                          <a:pt x="20" y="13"/>
                        </a:lnTo>
                        <a:lnTo>
                          <a:pt x="35" y="16"/>
                        </a:lnTo>
                      </a:path>
                    </a:pathLst>
                  </a:custGeom>
                  <a:solidFill>
                    <a:srgbClr val="00A000"/>
                  </a:solidFill>
                  <a:ln w="9525" cap="rnd">
                    <a:noFill/>
                    <a:round/>
                    <a:headEnd/>
                    <a:tailEnd/>
                  </a:ln>
                </p:spPr>
                <p:txBody>
                  <a:bodyPr/>
                  <a:lstStyle/>
                  <a:p>
                    <a:endParaRPr lang="en-US"/>
                  </a:p>
                </p:txBody>
              </p:sp>
              <p:sp>
                <p:nvSpPr>
                  <p:cNvPr id="37042" name="Freeform 19"/>
                  <p:cNvSpPr>
                    <a:spLocks/>
                  </p:cNvSpPr>
                  <p:nvPr/>
                </p:nvSpPr>
                <p:spPr bwMode="auto">
                  <a:xfrm>
                    <a:off x="1317" y="3003"/>
                    <a:ext cx="48" cy="17"/>
                  </a:xfrm>
                  <a:custGeom>
                    <a:avLst/>
                    <a:gdLst>
                      <a:gd name="T0" fmla="*/ 14 w 48"/>
                      <a:gd name="T1" fmla="*/ 3 h 17"/>
                      <a:gd name="T2" fmla="*/ 31 w 48"/>
                      <a:gd name="T3" fmla="*/ 3 h 17"/>
                      <a:gd name="T4" fmla="*/ 33 w 48"/>
                      <a:gd name="T5" fmla="*/ 1 h 17"/>
                      <a:gd name="T6" fmla="*/ 34 w 48"/>
                      <a:gd name="T7" fmla="*/ 0 h 17"/>
                      <a:gd name="T8" fmla="*/ 36 w 48"/>
                      <a:gd name="T9" fmla="*/ 0 h 17"/>
                      <a:gd name="T10" fmla="*/ 37 w 48"/>
                      <a:gd name="T11" fmla="*/ 0 h 17"/>
                      <a:gd name="T12" fmla="*/ 39 w 48"/>
                      <a:gd name="T13" fmla="*/ 0 h 17"/>
                      <a:gd name="T14" fmla="*/ 41 w 48"/>
                      <a:gd name="T15" fmla="*/ 1 h 17"/>
                      <a:gd name="T16" fmla="*/ 47 w 48"/>
                      <a:gd name="T17" fmla="*/ 2 h 17"/>
                      <a:gd name="T18" fmla="*/ 47 w 48"/>
                      <a:gd name="T19" fmla="*/ 4 h 17"/>
                      <a:gd name="T20" fmla="*/ 46 w 48"/>
                      <a:gd name="T21" fmla="*/ 9 h 17"/>
                      <a:gd name="T22" fmla="*/ 46 w 48"/>
                      <a:gd name="T23" fmla="*/ 12 h 17"/>
                      <a:gd name="T24" fmla="*/ 43 w 48"/>
                      <a:gd name="T25" fmla="*/ 14 h 17"/>
                      <a:gd name="T26" fmla="*/ 26 w 48"/>
                      <a:gd name="T27" fmla="*/ 16 h 17"/>
                      <a:gd name="T28" fmla="*/ 21 w 48"/>
                      <a:gd name="T29" fmla="*/ 13 h 17"/>
                      <a:gd name="T30" fmla="*/ 19 w 48"/>
                      <a:gd name="T31" fmla="*/ 13 h 17"/>
                      <a:gd name="T32" fmla="*/ 17 w 48"/>
                      <a:gd name="T33" fmla="*/ 14 h 17"/>
                      <a:gd name="T34" fmla="*/ 15 w 48"/>
                      <a:gd name="T35" fmla="*/ 16 h 17"/>
                      <a:gd name="T36" fmla="*/ 3 w 48"/>
                      <a:gd name="T37" fmla="*/ 16 h 17"/>
                      <a:gd name="T38" fmla="*/ 1 w 48"/>
                      <a:gd name="T39" fmla="*/ 12 h 17"/>
                      <a:gd name="T40" fmla="*/ 0 w 48"/>
                      <a:gd name="T41" fmla="*/ 12 h 17"/>
                      <a:gd name="T42" fmla="*/ 1 w 48"/>
                      <a:gd name="T43" fmla="*/ 5 h 17"/>
                      <a:gd name="T44" fmla="*/ 1 w 48"/>
                      <a:gd name="T45" fmla="*/ 2 h 17"/>
                      <a:gd name="T46" fmla="*/ 3 w 48"/>
                      <a:gd name="T47" fmla="*/ 0 h 17"/>
                      <a:gd name="T48" fmla="*/ 5 w 48"/>
                      <a:gd name="T49" fmla="*/ 0 h 17"/>
                      <a:gd name="T50" fmla="*/ 7 w 48"/>
                      <a:gd name="T51" fmla="*/ 0 h 17"/>
                      <a:gd name="T52" fmla="*/ 14 w 48"/>
                      <a:gd name="T53" fmla="*/ 3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17"/>
                      <a:gd name="T83" fmla="*/ 48 w 4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17">
                        <a:moveTo>
                          <a:pt x="14" y="3"/>
                        </a:moveTo>
                        <a:lnTo>
                          <a:pt x="31" y="3"/>
                        </a:lnTo>
                        <a:lnTo>
                          <a:pt x="33" y="1"/>
                        </a:lnTo>
                        <a:lnTo>
                          <a:pt x="34" y="0"/>
                        </a:lnTo>
                        <a:lnTo>
                          <a:pt x="36" y="0"/>
                        </a:lnTo>
                        <a:lnTo>
                          <a:pt x="37" y="0"/>
                        </a:lnTo>
                        <a:lnTo>
                          <a:pt x="39" y="0"/>
                        </a:lnTo>
                        <a:lnTo>
                          <a:pt x="41" y="1"/>
                        </a:lnTo>
                        <a:lnTo>
                          <a:pt x="47" y="2"/>
                        </a:lnTo>
                        <a:lnTo>
                          <a:pt x="47" y="4"/>
                        </a:lnTo>
                        <a:lnTo>
                          <a:pt x="46" y="9"/>
                        </a:lnTo>
                        <a:lnTo>
                          <a:pt x="46" y="12"/>
                        </a:lnTo>
                        <a:lnTo>
                          <a:pt x="43" y="14"/>
                        </a:lnTo>
                        <a:lnTo>
                          <a:pt x="26" y="16"/>
                        </a:lnTo>
                        <a:lnTo>
                          <a:pt x="21" y="13"/>
                        </a:lnTo>
                        <a:lnTo>
                          <a:pt x="19" y="13"/>
                        </a:lnTo>
                        <a:lnTo>
                          <a:pt x="17" y="14"/>
                        </a:lnTo>
                        <a:lnTo>
                          <a:pt x="15" y="16"/>
                        </a:lnTo>
                        <a:lnTo>
                          <a:pt x="3" y="16"/>
                        </a:lnTo>
                        <a:lnTo>
                          <a:pt x="1" y="12"/>
                        </a:lnTo>
                        <a:lnTo>
                          <a:pt x="0" y="12"/>
                        </a:lnTo>
                        <a:lnTo>
                          <a:pt x="1" y="5"/>
                        </a:lnTo>
                        <a:lnTo>
                          <a:pt x="1" y="2"/>
                        </a:lnTo>
                        <a:lnTo>
                          <a:pt x="3" y="0"/>
                        </a:lnTo>
                        <a:lnTo>
                          <a:pt x="5" y="0"/>
                        </a:lnTo>
                        <a:lnTo>
                          <a:pt x="7" y="0"/>
                        </a:lnTo>
                        <a:lnTo>
                          <a:pt x="14" y="3"/>
                        </a:lnTo>
                      </a:path>
                    </a:pathLst>
                  </a:custGeom>
                  <a:solidFill>
                    <a:srgbClr val="00A000"/>
                  </a:solidFill>
                  <a:ln w="9525" cap="rnd">
                    <a:noFill/>
                    <a:round/>
                    <a:headEnd/>
                    <a:tailEnd/>
                  </a:ln>
                </p:spPr>
                <p:txBody>
                  <a:bodyPr/>
                  <a:lstStyle/>
                  <a:p>
                    <a:endParaRPr lang="en-US"/>
                  </a:p>
                </p:txBody>
              </p:sp>
              <p:sp>
                <p:nvSpPr>
                  <p:cNvPr id="37043" name="Freeform 20"/>
                  <p:cNvSpPr>
                    <a:spLocks/>
                  </p:cNvSpPr>
                  <p:nvPr/>
                </p:nvSpPr>
                <p:spPr bwMode="auto">
                  <a:xfrm>
                    <a:off x="1251" y="3038"/>
                    <a:ext cx="17" cy="17"/>
                  </a:xfrm>
                  <a:custGeom>
                    <a:avLst/>
                    <a:gdLst>
                      <a:gd name="T0" fmla="*/ 8 w 17"/>
                      <a:gd name="T1" fmla="*/ 0 h 17"/>
                      <a:gd name="T2" fmla="*/ 16 w 17"/>
                      <a:gd name="T3" fmla="*/ 4 h 17"/>
                      <a:gd name="T4" fmla="*/ 16 w 17"/>
                      <a:gd name="T5" fmla="*/ 6 h 17"/>
                      <a:gd name="T6" fmla="*/ 16 w 17"/>
                      <a:gd name="T7" fmla="*/ 7 h 17"/>
                      <a:gd name="T8" fmla="*/ 14 w 17"/>
                      <a:gd name="T9" fmla="*/ 9 h 17"/>
                      <a:gd name="T10" fmla="*/ 13 w 17"/>
                      <a:gd name="T11" fmla="*/ 11 h 17"/>
                      <a:gd name="T12" fmla="*/ 11 w 17"/>
                      <a:gd name="T13" fmla="*/ 13 h 17"/>
                      <a:gd name="T14" fmla="*/ 8 w 17"/>
                      <a:gd name="T15" fmla="*/ 16 h 17"/>
                      <a:gd name="T16" fmla="*/ 5 w 17"/>
                      <a:gd name="T17" fmla="*/ 16 h 17"/>
                      <a:gd name="T18" fmla="*/ 3 w 17"/>
                      <a:gd name="T19" fmla="*/ 14 h 17"/>
                      <a:gd name="T20" fmla="*/ 0 w 17"/>
                      <a:gd name="T21" fmla="*/ 12 h 17"/>
                      <a:gd name="T22" fmla="*/ 0 w 17"/>
                      <a:gd name="T23" fmla="*/ 11 h 17"/>
                      <a:gd name="T24" fmla="*/ 1 w 17"/>
                      <a:gd name="T25" fmla="*/ 8 h 17"/>
                      <a:gd name="T26" fmla="*/ 2 w 17"/>
                      <a:gd name="T27" fmla="*/ 2 h 17"/>
                      <a:gd name="T28" fmla="*/ 8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8" y="0"/>
                        </a:moveTo>
                        <a:lnTo>
                          <a:pt x="16" y="4"/>
                        </a:lnTo>
                        <a:lnTo>
                          <a:pt x="16" y="6"/>
                        </a:lnTo>
                        <a:lnTo>
                          <a:pt x="16" y="7"/>
                        </a:lnTo>
                        <a:lnTo>
                          <a:pt x="14" y="9"/>
                        </a:lnTo>
                        <a:lnTo>
                          <a:pt x="13" y="11"/>
                        </a:lnTo>
                        <a:lnTo>
                          <a:pt x="11" y="13"/>
                        </a:lnTo>
                        <a:lnTo>
                          <a:pt x="8" y="16"/>
                        </a:lnTo>
                        <a:lnTo>
                          <a:pt x="5" y="16"/>
                        </a:lnTo>
                        <a:lnTo>
                          <a:pt x="3" y="14"/>
                        </a:lnTo>
                        <a:lnTo>
                          <a:pt x="0" y="12"/>
                        </a:lnTo>
                        <a:lnTo>
                          <a:pt x="0" y="11"/>
                        </a:lnTo>
                        <a:lnTo>
                          <a:pt x="1" y="8"/>
                        </a:lnTo>
                        <a:lnTo>
                          <a:pt x="2" y="2"/>
                        </a:lnTo>
                        <a:lnTo>
                          <a:pt x="8" y="0"/>
                        </a:lnTo>
                      </a:path>
                    </a:pathLst>
                  </a:custGeom>
                  <a:solidFill>
                    <a:srgbClr val="00A000"/>
                  </a:solidFill>
                  <a:ln w="9525" cap="rnd">
                    <a:noFill/>
                    <a:round/>
                    <a:headEnd/>
                    <a:tailEnd/>
                  </a:ln>
                </p:spPr>
                <p:txBody>
                  <a:bodyPr/>
                  <a:lstStyle/>
                  <a:p>
                    <a:endParaRPr lang="en-US"/>
                  </a:p>
                </p:txBody>
              </p:sp>
            </p:grpSp>
          </p:grpSp>
          <p:sp>
            <p:nvSpPr>
              <p:cNvPr id="36890" name="Line 21"/>
              <p:cNvSpPr>
                <a:spLocks noChangeShapeType="1"/>
              </p:cNvSpPr>
              <p:nvPr/>
            </p:nvSpPr>
            <p:spPr bwMode="auto">
              <a:xfrm>
                <a:off x="1044" y="3372"/>
                <a:ext cx="3636" cy="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36891" name="Group 22"/>
              <p:cNvGrpSpPr>
                <a:grpSpLocks/>
              </p:cNvGrpSpPr>
              <p:nvPr/>
            </p:nvGrpSpPr>
            <p:grpSpPr bwMode="auto">
              <a:xfrm>
                <a:off x="1721" y="2303"/>
                <a:ext cx="432" cy="1070"/>
                <a:chOff x="1721" y="2303"/>
                <a:chExt cx="432" cy="1070"/>
              </a:xfrm>
            </p:grpSpPr>
            <p:sp>
              <p:nvSpPr>
                <p:cNvPr id="37014" name="Freeform 23"/>
                <p:cNvSpPr>
                  <a:spLocks/>
                </p:cNvSpPr>
                <p:nvPr/>
              </p:nvSpPr>
              <p:spPr bwMode="auto">
                <a:xfrm>
                  <a:off x="1721" y="2303"/>
                  <a:ext cx="432" cy="1070"/>
                </a:xfrm>
                <a:custGeom>
                  <a:avLst/>
                  <a:gdLst>
                    <a:gd name="T0" fmla="*/ 285 w 432"/>
                    <a:gd name="T1" fmla="*/ 63 h 1070"/>
                    <a:gd name="T2" fmla="*/ 313 w 432"/>
                    <a:gd name="T3" fmla="*/ 65 h 1070"/>
                    <a:gd name="T4" fmla="*/ 308 w 432"/>
                    <a:gd name="T5" fmla="*/ 101 h 1070"/>
                    <a:gd name="T6" fmla="*/ 300 w 432"/>
                    <a:gd name="T7" fmla="*/ 127 h 1070"/>
                    <a:gd name="T8" fmla="*/ 346 w 432"/>
                    <a:gd name="T9" fmla="*/ 117 h 1070"/>
                    <a:gd name="T10" fmla="*/ 294 w 432"/>
                    <a:gd name="T11" fmla="*/ 173 h 1070"/>
                    <a:gd name="T12" fmla="*/ 325 w 432"/>
                    <a:gd name="T13" fmla="*/ 156 h 1070"/>
                    <a:gd name="T14" fmla="*/ 341 w 432"/>
                    <a:gd name="T15" fmla="*/ 199 h 1070"/>
                    <a:gd name="T16" fmla="*/ 362 w 432"/>
                    <a:gd name="T17" fmla="*/ 231 h 1070"/>
                    <a:gd name="T18" fmla="*/ 395 w 432"/>
                    <a:gd name="T19" fmla="*/ 226 h 1070"/>
                    <a:gd name="T20" fmla="*/ 412 w 432"/>
                    <a:gd name="T21" fmla="*/ 244 h 1070"/>
                    <a:gd name="T22" fmla="*/ 381 w 432"/>
                    <a:gd name="T23" fmla="*/ 279 h 1070"/>
                    <a:gd name="T24" fmla="*/ 384 w 432"/>
                    <a:gd name="T25" fmla="*/ 300 h 1070"/>
                    <a:gd name="T26" fmla="*/ 338 w 432"/>
                    <a:gd name="T27" fmla="*/ 350 h 1070"/>
                    <a:gd name="T28" fmla="*/ 369 w 432"/>
                    <a:gd name="T29" fmla="*/ 372 h 1070"/>
                    <a:gd name="T30" fmla="*/ 414 w 432"/>
                    <a:gd name="T31" fmla="*/ 383 h 1070"/>
                    <a:gd name="T32" fmla="*/ 346 w 432"/>
                    <a:gd name="T33" fmla="*/ 411 h 1070"/>
                    <a:gd name="T34" fmla="*/ 400 w 432"/>
                    <a:gd name="T35" fmla="*/ 409 h 1070"/>
                    <a:gd name="T36" fmla="*/ 413 w 432"/>
                    <a:gd name="T37" fmla="*/ 428 h 1070"/>
                    <a:gd name="T38" fmla="*/ 362 w 432"/>
                    <a:gd name="T39" fmla="*/ 443 h 1070"/>
                    <a:gd name="T40" fmla="*/ 312 w 432"/>
                    <a:gd name="T41" fmla="*/ 463 h 1070"/>
                    <a:gd name="T42" fmla="*/ 273 w 432"/>
                    <a:gd name="T43" fmla="*/ 465 h 1070"/>
                    <a:gd name="T44" fmla="*/ 247 w 432"/>
                    <a:gd name="T45" fmla="*/ 497 h 1070"/>
                    <a:gd name="T46" fmla="*/ 296 w 432"/>
                    <a:gd name="T47" fmla="*/ 501 h 1070"/>
                    <a:gd name="T48" fmla="*/ 300 w 432"/>
                    <a:gd name="T49" fmla="*/ 510 h 1070"/>
                    <a:gd name="T50" fmla="*/ 268 w 432"/>
                    <a:gd name="T51" fmla="*/ 544 h 1070"/>
                    <a:gd name="T52" fmla="*/ 306 w 432"/>
                    <a:gd name="T53" fmla="*/ 583 h 1070"/>
                    <a:gd name="T54" fmla="*/ 311 w 432"/>
                    <a:gd name="T55" fmla="*/ 591 h 1070"/>
                    <a:gd name="T56" fmla="*/ 279 w 432"/>
                    <a:gd name="T57" fmla="*/ 589 h 1070"/>
                    <a:gd name="T58" fmla="*/ 219 w 432"/>
                    <a:gd name="T59" fmla="*/ 570 h 1070"/>
                    <a:gd name="T60" fmla="*/ 187 w 432"/>
                    <a:gd name="T61" fmla="*/ 1039 h 1070"/>
                    <a:gd name="T62" fmla="*/ 146 w 432"/>
                    <a:gd name="T63" fmla="*/ 1066 h 1070"/>
                    <a:gd name="T64" fmla="*/ 131 w 432"/>
                    <a:gd name="T65" fmla="*/ 600 h 1070"/>
                    <a:gd name="T66" fmla="*/ 64 w 432"/>
                    <a:gd name="T67" fmla="*/ 589 h 1070"/>
                    <a:gd name="T68" fmla="*/ 39 w 432"/>
                    <a:gd name="T69" fmla="*/ 564 h 1070"/>
                    <a:gd name="T70" fmla="*/ 21 w 432"/>
                    <a:gd name="T71" fmla="*/ 538 h 1070"/>
                    <a:gd name="T72" fmla="*/ 12 w 432"/>
                    <a:gd name="T73" fmla="*/ 507 h 1070"/>
                    <a:gd name="T74" fmla="*/ 63 w 432"/>
                    <a:gd name="T75" fmla="*/ 522 h 1070"/>
                    <a:gd name="T76" fmla="*/ 111 w 432"/>
                    <a:gd name="T77" fmla="*/ 538 h 1070"/>
                    <a:gd name="T78" fmla="*/ 149 w 432"/>
                    <a:gd name="T79" fmla="*/ 531 h 1070"/>
                    <a:gd name="T80" fmla="*/ 168 w 432"/>
                    <a:gd name="T81" fmla="*/ 570 h 1070"/>
                    <a:gd name="T82" fmla="*/ 173 w 432"/>
                    <a:gd name="T83" fmla="*/ 545 h 1070"/>
                    <a:gd name="T84" fmla="*/ 154 w 432"/>
                    <a:gd name="T85" fmla="*/ 518 h 1070"/>
                    <a:gd name="T86" fmla="*/ 109 w 432"/>
                    <a:gd name="T87" fmla="*/ 507 h 1070"/>
                    <a:gd name="T88" fmla="*/ 73 w 432"/>
                    <a:gd name="T89" fmla="*/ 501 h 1070"/>
                    <a:gd name="T90" fmla="*/ 39 w 432"/>
                    <a:gd name="T91" fmla="*/ 491 h 1070"/>
                    <a:gd name="T92" fmla="*/ 61 w 432"/>
                    <a:gd name="T93" fmla="*/ 449 h 1070"/>
                    <a:gd name="T94" fmla="*/ 52 w 432"/>
                    <a:gd name="T95" fmla="*/ 405 h 1070"/>
                    <a:gd name="T96" fmla="*/ 7 w 432"/>
                    <a:gd name="T97" fmla="*/ 359 h 1070"/>
                    <a:gd name="T98" fmla="*/ 27 w 432"/>
                    <a:gd name="T99" fmla="*/ 336 h 1070"/>
                    <a:gd name="T100" fmla="*/ 70 w 432"/>
                    <a:gd name="T101" fmla="*/ 314 h 1070"/>
                    <a:gd name="T102" fmla="*/ 35 w 432"/>
                    <a:gd name="T103" fmla="*/ 288 h 1070"/>
                    <a:gd name="T104" fmla="*/ 24 w 432"/>
                    <a:gd name="T105" fmla="*/ 250 h 1070"/>
                    <a:gd name="T106" fmla="*/ 75 w 432"/>
                    <a:gd name="T107" fmla="*/ 217 h 1070"/>
                    <a:gd name="T108" fmla="*/ 54 w 432"/>
                    <a:gd name="T109" fmla="*/ 180 h 1070"/>
                    <a:gd name="T110" fmla="*/ 59 w 432"/>
                    <a:gd name="T111" fmla="*/ 152 h 1070"/>
                    <a:gd name="T112" fmla="*/ 96 w 432"/>
                    <a:gd name="T113" fmla="*/ 101 h 1070"/>
                    <a:gd name="T114" fmla="*/ 139 w 432"/>
                    <a:gd name="T115" fmla="*/ 74 h 1070"/>
                    <a:gd name="T116" fmla="*/ 162 w 432"/>
                    <a:gd name="T117" fmla="*/ 59 h 1070"/>
                    <a:gd name="T118" fmla="*/ 171 w 432"/>
                    <a:gd name="T119" fmla="*/ 34 h 1070"/>
                    <a:gd name="T120" fmla="*/ 194 w 432"/>
                    <a:gd name="T121" fmla="*/ 4 h 1070"/>
                    <a:gd name="T122" fmla="*/ 218 w 432"/>
                    <a:gd name="T123" fmla="*/ 45 h 1070"/>
                    <a:gd name="T124" fmla="*/ 198 w 432"/>
                    <a:gd name="T125" fmla="*/ 48 h 10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1070"/>
                    <a:gd name="T191" fmla="*/ 432 w 432"/>
                    <a:gd name="T192" fmla="*/ 1070 h 10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1070">
                      <a:moveTo>
                        <a:pt x="207" y="78"/>
                      </a:moveTo>
                      <a:lnTo>
                        <a:pt x="225" y="74"/>
                      </a:lnTo>
                      <a:lnTo>
                        <a:pt x="247" y="72"/>
                      </a:lnTo>
                      <a:lnTo>
                        <a:pt x="261" y="72"/>
                      </a:lnTo>
                      <a:lnTo>
                        <a:pt x="277" y="65"/>
                      </a:lnTo>
                      <a:lnTo>
                        <a:pt x="285" y="63"/>
                      </a:lnTo>
                      <a:lnTo>
                        <a:pt x="289" y="60"/>
                      </a:lnTo>
                      <a:lnTo>
                        <a:pt x="295" y="54"/>
                      </a:lnTo>
                      <a:lnTo>
                        <a:pt x="298" y="59"/>
                      </a:lnTo>
                      <a:lnTo>
                        <a:pt x="298" y="67"/>
                      </a:lnTo>
                      <a:lnTo>
                        <a:pt x="309" y="60"/>
                      </a:lnTo>
                      <a:lnTo>
                        <a:pt x="313" y="65"/>
                      </a:lnTo>
                      <a:lnTo>
                        <a:pt x="318" y="72"/>
                      </a:lnTo>
                      <a:lnTo>
                        <a:pt x="322" y="76"/>
                      </a:lnTo>
                      <a:lnTo>
                        <a:pt x="322" y="83"/>
                      </a:lnTo>
                      <a:lnTo>
                        <a:pt x="322" y="85"/>
                      </a:lnTo>
                      <a:lnTo>
                        <a:pt x="322" y="89"/>
                      </a:lnTo>
                      <a:lnTo>
                        <a:pt x="308" y="101"/>
                      </a:lnTo>
                      <a:lnTo>
                        <a:pt x="299" y="108"/>
                      </a:lnTo>
                      <a:lnTo>
                        <a:pt x="287" y="113"/>
                      </a:lnTo>
                      <a:lnTo>
                        <a:pt x="280" y="122"/>
                      </a:lnTo>
                      <a:lnTo>
                        <a:pt x="275" y="137"/>
                      </a:lnTo>
                      <a:lnTo>
                        <a:pt x="284" y="130"/>
                      </a:lnTo>
                      <a:lnTo>
                        <a:pt x="300" y="127"/>
                      </a:lnTo>
                      <a:lnTo>
                        <a:pt x="314" y="118"/>
                      </a:lnTo>
                      <a:lnTo>
                        <a:pt x="325" y="110"/>
                      </a:lnTo>
                      <a:lnTo>
                        <a:pt x="334" y="108"/>
                      </a:lnTo>
                      <a:lnTo>
                        <a:pt x="344" y="108"/>
                      </a:lnTo>
                      <a:lnTo>
                        <a:pt x="347" y="110"/>
                      </a:lnTo>
                      <a:lnTo>
                        <a:pt x="346" y="117"/>
                      </a:lnTo>
                      <a:lnTo>
                        <a:pt x="343" y="131"/>
                      </a:lnTo>
                      <a:lnTo>
                        <a:pt x="325" y="150"/>
                      </a:lnTo>
                      <a:lnTo>
                        <a:pt x="313" y="158"/>
                      </a:lnTo>
                      <a:lnTo>
                        <a:pt x="306" y="156"/>
                      </a:lnTo>
                      <a:lnTo>
                        <a:pt x="305" y="162"/>
                      </a:lnTo>
                      <a:lnTo>
                        <a:pt x="294" y="173"/>
                      </a:lnTo>
                      <a:lnTo>
                        <a:pt x="296" y="182"/>
                      </a:lnTo>
                      <a:lnTo>
                        <a:pt x="303" y="182"/>
                      </a:lnTo>
                      <a:lnTo>
                        <a:pt x="308" y="177"/>
                      </a:lnTo>
                      <a:lnTo>
                        <a:pt x="309" y="175"/>
                      </a:lnTo>
                      <a:lnTo>
                        <a:pt x="315" y="165"/>
                      </a:lnTo>
                      <a:lnTo>
                        <a:pt x="325" y="156"/>
                      </a:lnTo>
                      <a:lnTo>
                        <a:pt x="335" y="154"/>
                      </a:lnTo>
                      <a:lnTo>
                        <a:pt x="332" y="169"/>
                      </a:lnTo>
                      <a:lnTo>
                        <a:pt x="329" y="175"/>
                      </a:lnTo>
                      <a:lnTo>
                        <a:pt x="327" y="184"/>
                      </a:lnTo>
                      <a:lnTo>
                        <a:pt x="333" y="194"/>
                      </a:lnTo>
                      <a:lnTo>
                        <a:pt x="341" y="199"/>
                      </a:lnTo>
                      <a:lnTo>
                        <a:pt x="346" y="195"/>
                      </a:lnTo>
                      <a:lnTo>
                        <a:pt x="350" y="195"/>
                      </a:lnTo>
                      <a:lnTo>
                        <a:pt x="360" y="197"/>
                      </a:lnTo>
                      <a:lnTo>
                        <a:pt x="362" y="205"/>
                      </a:lnTo>
                      <a:lnTo>
                        <a:pt x="369" y="206"/>
                      </a:lnTo>
                      <a:lnTo>
                        <a:pt x="362" y="231"/>
                      </a:lnTo>
                      <a:lnTo>
                        <a:pt x="360" y="240"/>
                      </a:lnTo>
                      <a:lnTo>
                        <a:pt x="355" y="246"/>
                      </a:lnTo>
                      <a:lnTo>
                        <a:pt x="362" y="246"/>
                      </a:lnTo>
                      <a:lnTo>
                        <a:pt x="379" y="230"/>
                      </a:lnTo>
                      <a:lnTo>
                        <a:pt x="388" y="225"/>
                      </a:lnTo>
                      <a:lnTo>
                        <a:pt x="395" y="226"/>
                      </a:lnTo>
                      <a:lnTo>
                        <a:pt x="398" y="231"/>
                      </a:lnTo>
                      <a:lnTo>
                        <a:pt x="398" y="238"/>
                      </a:lnTo>
                      <a:lnTo>
                        <a:pt x="398" y="246"/>
                      </a:lnTo>
                      <a:lnTo>
                        <a:pt x="407" y="240"/>
                      </a:lnTo>
                      <a:lnTo>
                        <a:pt x="412" y="238"/>
                      </a:lnTo>
                      <a:lnTo>
                        <a:pt x="412" y="244"/>
                      </a:lnTo>
                      <a:lnTo>
                        <a:pt x="415" y="250"/>
                      </a:lnTo>
                      <a:lnTo>
                        <a:pt x="410" y="258"/>
                      </a:lnTo>
                      <a:lnTo>
                        <a:pt x="402" y="271"/>
                      </a:lnTo>
                      <a:lnTo>
                        <a:pt x="393" y="277"/>
                      </a:lnTo>
                      <a:lnTo>
                        <a:pt x="386" y="281"/>
                      </a:lnTo>
                      <a:lnTo>
                        <a:pt x="381" y="279"/>
                      </a:lnTo>
                      <a:lnTo>
                        <a:pt x="371" y="281"/>
                      </a:lnTo>
                      <a:lnTo>
                        <a:pt x="363" y="298"/>
                      </a:lnTo>
                      <a:lnTo>
                        <a:pt x="367" y="303"/>
                      </a:lnTo>
                      <a:lnTo>
                        <a:pt x="372" y="300"/>
                      </a:lnTo>
                      <a:lnTo>
                        <a:pt x="381" y="298"/>
                      </a:lnTo>
                      <a:lnTo>
                        <a:pt x="384" y="300"/>
                      </a:lnTo>
                      <a:lnTo>
                        <a:pt x="386" y="309"/>
                      </a:lnTo>
                      <a:lnTo>
                        <a:pt x="383" y="315"/>
                      </a:lnTo>
                      <a:lnTo>
                        <a:pt x="375" y="321"/>
                      </a:lnTo>
                      <a:lnTo>
                        <a:pt x="365" y="327"/>
                      </a:lnTo>
                      <a:lnTo>
                        <a:pt x="350" y="338"/>
                      </a:lnTo>
                      <a:lnTo>
                        <a:pt x="338" y="350"/>
                      </a:lnTo>
                      <a:lnTo>
                        <a:pt x="338" y="367"/>
                      </a:lnTo>
                      <a:lnTo>
                        <a:pt x="342" y="382"/>
                      </a:lnTo>
                      <a:lnTo>
                        <a:pt x="345" y="388"/>
                      </a:lnTo>
                      <a:lnTo>
                        <a:pt x="353" y="381"/>
                      </a:lnTo>
                      <a:lnTo>
                        <a:pt x="362" y="373"/>
                      </a:lnTo>
                      <a:lnTo>
                        <a:pt x="369" y="372"/>
                      </a:lnTo>
                      <a:lnTo>
                        <a:pt x="388" y="365"/>
                      </a:lnTo>
                      <a:lnTo>
                        <a:pt x="396" y="367"/>
                      </a:lnTo>
                      <a:lnTo>
                        <a:pt x="401" y="371"/>
                      </a:lnTo>
                      <a:lnTo>
                        <a:pt x="412" y="370"/>
                      </a:lnTo>
                      <a:lnTo>
                        <a:pt x="414" y="376"/>
                      </a:lnTo>
                      <a:lnTo>
                        <a:pt x="414" y="383"/>
                      </a:lnTo>
                      <a:lnTo>
                        <a:pt x="404" y="392"/>
                      </a:lnTo>
                      <a:lnTo>
                        <a:pt x="394" y="405"/>
                      </a:lnTo>
                      <a:lnTo>
                        <a:pt x="381" y="405"/>
                      </a:lnTo>
                      <a:lnTo>
                        <a:pt x="369" y="400"/>
                      </a:lnTo>
                      <a:lnTo>
                        <a:pt x="350" y="409"/>
                      </a:lnTo>
                      <a:lnTo>
                        <a:pt x="346" y="411"/>
                      </a:lnTo>
                      <a:lnTo>
                        <a:pt x="343" y="417"/>
                      </a:lnTo>
                      <a:lnTo>
                        <a:pt x="360" y="422"/>
                      </a:lnTo>
                      <a:lnTo>
                        <a:pt x="371" y="419"/>
                      </a:lnTo>
                      <a:lnTo>
                        <a:pt x="384" y="413"/>
                      </a:lnTo>
                      <a:lnTo>
                        <a:pt x="395" y="413"/>
                      </a:lnTo>
                      <a:lnTo>
                        <a:pt x="400" y="409"/>
                      </a:lnTo>
                      <a:lnTo>
                        <a:pt x="409" y="400"/>
                      </a:lnTo>
                      <a:lnTo>
                        <a:pt x="416" y="400"/>
                      </a:lnTo>
                      <a:lnTo>
                        <a:pt x="429" y="399"/>
                      </a:lnTo>
                      <a:lnTo>
                        <a:pt x="427" y="408"/>
                      </a:lnTo>
                      <a:lnTo>
                        <a:pt x="431" y="411"/>
                      </a:lnTo>
                      <a:lnTo>
                        <a:pt x="413" y="428"/>
                      </a:lnTo>
                      <a:lnTo>
                        <a:pt x="385" y="440"/>
                      </a:lnTo>
                      <a:lnTo>
                        <a:pt x="378" y="439"/>
                      </a:lnTo>
                      <a:lnTo>
                        <a:pt x="381" y="432"/>
                      </a:lnTo>
                      <a:lnTo>
                        <a:pt x="375" y="432"/>
                      </a:lnTo>
                      <a:lnTo>
                        <a:pt x="369" y="437"/>
                      </a:lnTo>
                      <a:lnTo>
                        <a:pt x="362" y="443"/>
                      </a:lnTo>
                      <a:lnTo>
                        <a:pt x="355" y="454"/>
                      </a:lnTo>
                      <a:lnTo>
                        <a:pt x="348" y="459"/>
                      </a:lnTo>
                      <a:lnTo>
                        <a:pt x="337" y="459"/>
                      </a:lnTo>
                      <a:lnTo>
                        <a:pt x="333" y="455"/>
                      </a:lnTo>
                      <a:lnTo>
                        <a:pt x="322" y="459"/>
                      </a:lnTo>
                      <a:lnTo>
                        <a:pt x="312" y="463"/>
                      </a:lnTo>
                      <a:lnTo>
                        <a:pt x="307" y="464"/>
                      </a:lnTo>
                      <a:lnTo>
                        <a:pt x="303" y="472"/>
                      </a:lnTo>
                      <a:lnTo>
                        <a:pt x="294" y="470"/>
                      </a:lnTo>
                      <a:lnTo>
                        <a:pt x="294" y="461"/>
                      </a:lnTo>
                      <a:lnTo>
                        <a:pt x="288" y="461"/>
                      </a:lnTo>
                      <a:lnTo>
                        <a:pt x="273" y="465"/>
                      </a:lnTo>
                      <a:lnTo>
                        <a:pt x="249" y="468"/>
                      </a:lnTo>
                      <a:lnTo>
                        <a:pt x="237" y="465"/>
                      </a:lnTo>
                      <a:lnTo>
                        <a:pt x="223" y="467"/>
                      </a:lnTo>
                      <a:lnTo>
                        <a:pt x="217" y="474"/>
                      </a:lnTo>
                      <a:lnTo>
                        <a:pt x="217" y="480"/>
                      </a:lnTo>
                      <a:lnTo>
                        <a:pt x="247" y="497"/>
                      </a:lnTo>
                      <a:lnTo>
                        <a:pt x="254" y="488"/>
                      </a:lnTo>
                      <a:lnTo>
                        <a:pt x="261" y="501"/>
                      </a:lnTo>
                      <a:lnTo>
                        <a:pt x="269" y="502"/>
                      </a:lnTo>
                      <a:lnTo>
                        <a:pt x="283" y="497"/>
                      </a:lnTo>
                      <a:lnTo>
                        <a:pt x="290" y="497"/>
                      </a:lnTo>
                      <a:lnTo>
                        <a:pt x="296" y="501"/>
                      </a:lnTo>
                      <a:lnTo>
                        <a:pt x="308" y="495"/>
                      </a:lnTo>
                      <a:lnTo>
                        <a:pt x="315" y="495"/>
                      </a:lnTo>
                      <a:lnTo>
                        <a:pt x="308" y="518"/>
                      </a:lnTo>
                      <a:lnTo>
                        <a:pt x="304" y="516"/>
                      </a:lnTo>
                      <a:lnTo>
                        <a:pt x="306" y="508"/>
                      </a:lnTo>
                      <a:lnTo>
                        <a:pt x="300" y="510"/>
                      </a:lnTo>
                      <a:lnTo>
                        <a:pt x="290" y="516"/>
                      </a:lnTo>
                      <a:lnTo>
                        <a:pt x="280" y="516"/>
                      </a:lnTo>
                      <a:lnTo>
                        <a:pt x="274" y="520"/>
                      </a:lnTo>
                      <a:lnTo>
                        <a:pt x="263" y="522"/>
                      </a:lnTo>
                      <a:lnTo>
                        <a:pt x="254" y="527"/>
                      </a:lnTo>
                      <a:lnTo>
                        <a:pt x="268" y="544"/>
                      </a:lnTo>
                      <a:lnTo>
                        <a:pt x="274" y="554"/>
                      </a:lnTo>
                      <a:lnTo>
                        <a:pt x="277" y="566"/>
                      </a:lnTo>
                      <a:lnTo>
                        <a:pt x="284" y="561"/>
                      </a:lnTo>
                      <a:lnTo>
                        <a:pt x="295" y="569"/>
                      </a:lnTo>
                      <a:lnTo>
                        <a:pt x="302" y="573"/>
                      </a:lnTo>
                      <a:lnTo>
                        <a:pt x="306" y="583"/>
                      </a:lnTo>
                      <a:lnTo>
                        <a:pt x="311" y="583"/>
                      </a:lnTo>
                      <a:lnTo>
                        <a:pt x="315" y="587"/>
                      </a:lnTo>
                      <a:lnTo>
                        <a:pt x="320" y="583"/>
                      </a:lnTo>
                      <a:lnTo>
                        <a:pt x="326" y="585"/>
                      </a:lnTo>
                      <a:lnTo>
                        <a:pt x="318" y="588"/>
                      </a:lnTo>
                      <a:lnTo>
                        <a:pt x="311" y="591"/>
                      </a:lnTo>
                      <a:lnTo>
                        <a:pt x="305" y="591"/>
                      </a:lnTo>
                      <a:lnTo>
                        <a:pt x="302" y="595"/>
                      </a:lnTo>
                      <a:lnTo>
                        <a:pt x="299" y="595"/>
                      </a:lnTo>
                      <a:lnTo>
                        <a:pt x="296" y="583"/>
                      </a:lnTo>
                      <a:lnTo>
                        <a:pt x="282" y="583"/>
                      </a:lnTo>
                      <a:lnTo>
                        <a:pt x="279" y="589"/>
                      </a:lnTo>
                      <a:lnTo>
                        <a:pt x="263" y="585"/>
                      </a:lnTo>
                      <a:lnTo>
                        <a:pt x="254" y="575"/>
                      </a:lnTo>
                      <a:lnTo>
                        <a:pt x="237" y="574"/>
                      </a:lnTo>
                      <a:lnTo>
                        <a:pt x="231" y="567"/>
                      </a:lnTo>
                      <a:lnTo>
                        <a:pt x="223" y="568"/>
                      </a:lnTo>
                      <a:lnTo>
                        <a:pt x="219" y="570"/>
                      </a:lnTo>
                      <a:lnTo>
                        <a:pt x="214" y="564"/>
                      </a:lnTo>
                      <a:lnTo>
                        <a:pt x="208" y="565"/>
                      </a:lnTo>
                      <a:lnTo>
                        <a:pt x="197" y="580"/>
                      </a:lnTo>
                      <a:lnTo>
                        <a:pt x="194" y="614"/>
                      </a:lnTo>
                      <a:lnTo>
                        <a:pt x="185" y="1032"/>
                      </a:lnTo>
                      <a:lnTo>
                        <a:pt x="187" y="1039"/>
                      </a:lnTo>
                      <a:lnTo>
                        <a:pt x="191" y="1045"/>
                      </a:lnTo>
                      <a:lnTo>
                        <a:pt x="211" y="1069"/>
                      </a:lnTo>
                      <a:lnTo>
                        <a:pt x="199" y="1068"/>
                      </a:lnTo>
                      <a:lnTo>
                        <a:pt x="174" y="1050"/>
                      </a:lnTo>
                      <a:lnTo>
                        <a:pt x="167" y="1050"/>
                      </a:lnTo>
                      <a:lnTo>
                        <a:pt x="146" y="1066"/>
                      </a:lnTo>
                      <a:lnTo>
                        <a:pt x="138" y="1064"/>
                      </a:lnTo>
                      <a:lnTo>
                        <a:pt x="154" y="1041"/>
                      </a:lnTo>
                      <a:lnTo>
                        <a:pt x="159" y="1030"/>
                      </a:lnTo>
                      <a:lnTo>
                        <a:pt x="171" y="620"/>
                      </a:lnTo>
                      <a:lnTo>
                        <a:pt x="157" y="607"/>
                      </a:lnTo>
                      <a:lnTo>
                        <a:pt x="131" y="600"/>
                      </a:lnTo>
                      <a:lnTo>
                        <a:pt x="105" y="594"/>
                      </a:lnTo>
                      <a:lnTo>
                        <a:pt x="101" y="603"/>
                      </a:lnTo>
                      <a:lnTo>
                        <a:pt x="85" y="593"/>
                      </a:lnTo>
                      <a:lnTo>
                        <a:pt x="82" y="592"/>
                      </a:lnTo>
                      <a:lnTo>
                        <a:pt x="73" y="589"/>
                      </a:lnTo>
                      <a:lnTo>
                        <a:pt x="64" y="589"/>
                      </a:lnTo>
                      <a:lnTo>
                        <a:pt x="63" y="585"/>
                      </a:lnTo>
                      <a:lnTo>
                        <a:pt x="60" y="580"/>
                      </a:lnTo>
                      <a:lnTo>
                        <a:pt x="55" y="578"/>
                      </a:lnTo>
                      <a:lnTo>
                        <a:pt x="48" y="574"/>
                      </a:lnTo>
                      <a:lnTo>
                        <a:pt x="45" y="564"/>
                      </a:lnTo>
                      <a:lnTo>
                        <a:pt x="39" y="564"/>
                      </a:lnTo>
                      <a:lnTo>
                        <a:pt x="35" y="562"/>
                      </a:lnTo>
                      <a:lnTo>
                        <a:pt x="36" y="555"/>
                      </a:lnTo>
                      <a:lnTo>
                        <a:pt x="30" y="551"/>
                      </a:lnTo>
                      <a:lnTo>
                        <a:pt x="26" y="548"/>
                      </a:lnTo>
                      <a:lnTo>
                        <a:pt x="25" y="542"/>
                      </a:lnTo>
                      <a:lnTo>
                        <a:pt x="21" y="538"/>
                      </a:lnTo>
                      <a:lnTo>
                        <a:pt x="11" y="533"/>
                      </a:lnTo>
                      <a:lnTo>
                        <a:pt x="7" y="527"/>
                      </a:lnTo>
                      <a:lnTo>
                        <a:pt x="4" y="518"/>
                      </a:lnTo>
                      <a:lnTo>
                        <a:pt x="0" y="511"/>
                      </a:lnTo>
                      <a:lnTo>
                        <a:pt x="7" y="511"/>
                      </a:lnTo>
                      <a:lnTo>
                        <a:pt x="12" y="507"/>
                      </a:lnTo>
                      <a:lnTo>
                        <a:pt x="21" y="507"/>
                      </a:lnTo>
                      <a:lnTo>
                        <a:pt x="33" y="511"/>
                      </a:lnTo>
                      <a:lnTo>
                        <a:pt x="41" y="517"/>
                      </a:lnTo>
                      <a:lnTo>
                        <a:pt x="51" y="522"/>
                      </a:lnTo>
                      <a:lnTo>
                        <a:pt x="58" y="520"/>
                      </a:lnTo>
                      <a:lnTo>
                        <a:pt x="63" y="522"/>
                      </a:lnTo>
                      <a:lnTo>
                        <a:pt x="73" y="527"/>
                      </a:lnTo>
                      <a:lnTo>
                        <a:pt x="83" y="536"/>
                      </a:lnTo>
                      <a:lnTo>
                        <a:pt x="93" y="535"/>
                      </a:lnTo>
                      <a:lnTo>
                        <a:pt x="99" y="530"/>
                      </a:lnTo>
                      <a:lnTo>
                        <a:pt x="103" y="530"/>
                      </a:lnTo>
                      <a:lnTo>
                        <a:pt x="111" y="538"/>
                      </a:lnTo>
                      <a:lnTo>
                        <a:pt x="116" y="545"/>
                      </a:lnTo>
                      <a:lnTo>
                        <a:pt x="129" y="547"/>
                      </a:lnTo>
                      <a:lnTo>
                        <a:pt x="136" y="529"/>
                      </a:lnTo>
                      <a:lnTo>
                        <a:pt x="143" y="520"/>
                      </a:lnTo>
                      <a:lnTo>
                        <a:pt x="146" y="520"/>
                      </a:lnTo>
                      <a:lnTo>
                        <a:pt x="149" y="531"/>
                      </a:lnTo>
                      <a:lnTo>
                        <a:pt x="151" y="538"/>
                      </a:lnTo>
                      <a:lnTo>
                        <a:pt x="155" y="566"/>
                      </a:lnTo>
                      <a:lnTo>
                        <a:pt x="158" y="571"/>
                      </a:lnTo>
                      <a:lnTo>
                        <a:pt x="164" y="577"/>
                      </a:lnTo>
                      <a:lnTo>
                        <a:pt x="169" y="578"/>
                      </a:lnTo>
                      <a:lnTo>
                        <a:pt x="168" y="570"/>
                      </a:lnTo>
                      <a:lnTo>
                        <a:pt x="165" y="564"/>
                      </a:lnTo>
                      <a:lnTo>
                        <a:pt x="168" y="559"/>
                      </a:lnTo>
                      <a:lnTo>
                        <a:pt x="167" y="551"/>
                      </a:lnTo>
                      <a:lnTo>
                        <a:pt x="163" y="542"/>
                      </a:lnTo>
                      <a:lnTo>
                        <a:pt x="165" y="540"/>
                      </a:lnTo>
                      <a:lnTo>
                        <a:pt x="173" y="545"/>
                      </a:lnTo>
                      <a:lnTo>
                        <a:pt x="174" y="537"/>
                      </a:lnTo>
                      <a:lnTo>
                        <a:pt x="177" y="530"/>
                      </a:lnTo>
                      <a:lnTo>
                        <a:pt x="174" y="524"/>
                      </a:lnTo>
                      <a:lnTo>
                        <a:pt x="174" y="514"/>
                      </a:lnTo>
                      <a:lnTo>
                        <a:pt x="165" y="516"/>
                      </a:lnTo>
                      <a:lnTo>
                        <a:pt x="154" y="518"/>
                      </a:lnTo>
                      <a:lnTo>
                        <a:pt x="142" y="509"/>
                      </a:lnTo>
                      <a:lnTo>
                        <a:pt x="138" y="507"/>
                      </a:lnTo>
                      <a:lnTo>
                        <a:pt x="132" y="507"/>
                      </a:lnTo>
                      <a:lnTo>
                        <a:pt x="123" y="511"/>
                      </a:lnTo>
                      <a:lnTo>
                        <a:pt x="117" y="513"/>
                      </a:lnTo>
                      <a:lnTo>
                        <a:pt x="109" y="507"/>
                      </a:lnTo>
                      <a:lnTo>
                        <a:pt x="101" y="505"/>
                      </a:lnTo>
                      <a:lnTo>
                        <a:pt x="96" y="510"/>
                      </a:lnTo>
                      <a:lnTo>
                        <a:pt x="91" y="509"/>
                      </a:lnTo>
                      <a:lnTo>
                        <a:pt x="86" y="505"/>
                      </a:lnTo>
                      <a:lnTo>
                        <a:pt x="79" y="501"/>
                      </a:lnTo>
                      <a:lnTo>
                        <a:pt x="73" y="501"/>
                      </a:lnTo>
                      <a:lnTo>
                        <a:pt x="72" y="507"/>
                      </a:lnTo>
                      <a:lnTo>
                        <a:pt x="68" y="508"/>
                      </a:lnTo>
                      <a:lnTo>
                        <a:pt x="62" y="504"/>
                      </a:lnTo>
                      <a:lnTo>
                        <a:pt x="56" y="499"/>
                      </a:lnTo>
                      <a:lnTo>
                        <a:pt x="47" y="499"/>
                      </a:lnTo>
                      <a:lnTo>
                        <a:pt x="39" y="491"/>
                      </a:lnTo>
                      <a:lnTo>
                        <a:pt x="37" y="472"/>
                      </a:lnTo>
                      <a:lnTo>
                        <a:pt x="42" y="462"/>
                      </a:lnTo>
                      <a:lnTo>
                        <a:pt x="46" y="460"/>
                      </a:lnTo>
                      <a:lnTo>
                        <a:pt x="54" y="461"/>
                      </a:lnTo>
                      <a:lnTo>
                        <a:pt x="63" y="460"/>
                      </a:lnTo>
                      <a:lnTo>
                        <a:pt x="61" y="449"/>
                      </a:lnTo>
                      <a:lnTo>
                        <a:pt x="54" y="445"/>
                      </a:lnTo>
                      <a:lnTo>
                        <a:pt x="51" y="438"/>
                      </a:lnTo>
                      <a:lnTo>
                        <a:pt x="45" y="435"/>
                      </a:lnTo>
                      <a:lnTo>
                        <a:pt x="45" y="427"/>
                      </a:lnTo>
                      <a:lnTo>
                        <a:pt x="49" y="415"/>
                      </a:lnTo>
                      <a:lnTo>
                        <a:pt x="52" y="405"/>
                      </a:lnTo>
                      <a:lnTo>
                        <a:pt x="39" y="398"/>
                      </a:lnTo>
                      <a:lnTo>
                        <a:pt x="24" y="394"/>
                      </a:lnTo>
                      <a:lnTo>
                        <a:pt x="24" y="386"/>
                      </a:lnTo>
                      <a:lnTo>
                        <a:pt x="13" y="373"/>
                      </a:lnTo>
                      <a:lnTo>
                        <a:pt x="8" y="365"/>
                      </a:lnTo>
                      <a:lnTo>
                        <a:pt x="7" y="359"/>
                      </a:lnTo>
                      <a:lnTo>
                        <a:pt x="9" y="352"/>
                      </a:lnTo>
                      <a:lnTo>
                        <a:pt x="10" y="343"/>
                      </a:lnTo>
                      <a:lnTo>
                        <a:pt x="17" y="344"/>
                      </a:lnTo>
                      <a:lnTo>
                        <a:pt x="22" y="343"/>
                      </a:lnTo>
                      <a:lnTo>
                        <a:pt x="24" y="337"/>
                      </a:lnTo>
                      <a:lnTo>
                        <a:pt x="27" y="336"/>
                      </a:lnTo>
                      <a:lnTo>
                        <a:pt x="42" y="338"/>
                      </a:lnTo>
                      <a:lnTo>
                        <a:pt x="53" y="333"/>
                      </a:lnTo>
                      <a:lnTo>
                        <a:pt x="59" y="324"/>
                      </a:lnTo>
                      <a:lnTo>
                        <a:pt x="65" y="325"/>
                      </a:lnTo>
                      <a:lnTo>
                        <a:pt x="70" y="322"/>
                      </a:lnTo>
                      <a:lnTo>
                        <a:pt x="70" y="314"/>
                      </a:lnTo>
                      <a:lnTo>
                        <a:pt x="67" y="308"/>
                      </a:lnTo>
                      <a:lnTo>
                        <a:pt x="63" y="307"/>
                      </a:lnTo>
                      <a:lnTo>
                        <a:pt x="49" y="310"/>
                      </a:lnTo>
                      <a:lnTo>
                        <a:pt x="33" y="311"/>
                      </a:lnTo>
                      <a:lnTo>
                        <a:pt x="39" y="298"/>
                      </a:lnTo>
                      <a:lnTo>
                        <a:pt x="35" y="288"/>
                      </a:lnTo>
                      <a:lnTo>
                        <a:pt x="25" y="279"/>
                      </a:lnTo>
                      <a:lnTo>
                        <a:pt x="18" y="273"/>
                      </a:lnTo>
                      <a:lnTo>
                        <a:pt x="11" y="274"/>
                      </a:lnTo>
                      <a:lnTo>
                        <a:pt x="10" y="262"/>
                      </a:lnTo>
                      <a:lnTo>
                        <a:pt x="16" y="262"/>
                      </a:lnTo>
                      <a:lnTo>
                        <a:pt x="24" y="250"/>
                      </a:lnTo>
                      <a:lnTo>
                        <a:pt x="37" y="231"/>
                      </a:lnTo>
                      <a:lnTo>
                        <a:pt x="44" y="223"/>
                      </a:lnTo>
                      <a:lnTo>
                        <a:pt x="52" y="233"/>
                      </a:lnTo>
                      <a:lnTo>
                        <a:pt x="61" y="229"/>
                      </a:lnTo>
                      <a:lnTo>
                        <a:pt x="69" y="223"/>
                      </a:lnTo>
                      <a:lnTo>
                        <a:pt x="75" y="217"/>
                      </a:lnTo>
                      <a:lnTo>
                        <a:pt x="79" y="210"/>
                      </a:lnTo>
                      <a:lnTo>
                        <a:pt x="75" y="204"/>
                      </a:lnTo>
                      <a:lnTo>
                        <a:pt x="73" y="193"/>
                      </a:lnTo>
                      <a:lnTo>
                        <a:pt x="59" y="190"/>
                      </a:lnTo>
                      <a:lnTo>
                        <a:pt x="56" y="186"/>
                      </a:lnTo>
                      <a:lnTo>
                        <a:pt x="54" y="180"/>
                      </a:lnTo>
                      <a:lnTo>
                        <a:pt x="50" y="174"/>
                      </a:lnTo>
                      <a:lnTo>
                        <a:pt x="45" y="175"/>
                      </a:lnTo>
                      <a:lnTo>
                        <a:pt x="37" y="174"/>
                      </a:lnTo>
                      <a:lnTo>
                        <a:pt x="42" y="158"/>
                      </a:lnTo>
                      <a:lnTo>
                        <a:pt x="51" y="154"/>
                      </a:lnTo>
                      <a:lnTo>
                        <a:pt x="59" y="152"/>
                      </a:lnTo>
                      <a:lnTo>
                        <a:pt x="63" y="149"/>
                      </a:lnTo>
                      <a:lnTo>
                        <a:pt x="70" y="124"/>
                      </a:lnTo>
                      <a:lnTo>
                        <a:pt x="70" y="117"/>
                      </a:lnTo>
                      <a:lnTo>
                        <a:pt x="79" y="115"/>
                      </a:lnTo>
                      <a:lnTo>
                        <a:pt x="91" y="114"/>
                      </a:lnTo>
                      <a:lnTo>
                        <a:pt x="96" y="101"/>
                      </a:lnTo>
                      <a:lnTo>
                        <a:pt x="102" y="96"/>
                      </a:lnTo>
                      <a:lnTo>
                        <a:pt x="110" y="91"/>
                      </a:lnTo>
                      <a:lnTo>
                        <a:pt x="119" y="77"/>
                      </a:lnTo>
                      <a:lnTo>
                        <a:pt x="128" y="70"/>
                      </a:lnTo>
                      <a:lnTo>
                        <a:pt x="134" y="70"/>
                      </a:lnTo>
                      <a:lnTo>
                        <a:pt x="139" y="74"/>
                      </a:lnTo>
                      <a:lnTo>
                        <a:pt x="148" y="74"/>
                      </a:lnTo>
                      <a:lnTo>
                        <a:pt x="155" y="72"/>
                      </a:lnTo>
                      <a:lnTo>
                        <a:pt x="158" y="69"/>
                      </a:lnTo>
                      <a:lnTo>
                        <a:pt x="162" y="65"/>
                      </a:lnTo>
                      <a:lnTo>
                        <a:pt x="165" y="64"/>
                      </a:lnTo>
                      <a:lnTo>
                        <a:pt x="162" y="59"/>
                      </a:lnTo>
                      <a:lnTo>
                        <a:pt x="157" y="55"/>
                      </a:lnTo>
                      <a:lnTo>
                        <a:pt x="159" y="50"/>
                      </a:lnTo>
                      <a:lnTo>
                        <a:pt x="161" y="47"/>
                      </a:lnTo>
                      <a:lnTo>
                        <a:pt x="162" y="43"/>
                      </a:lnTo>
                      <a:lnTo>
                        <a:pt x="164" y="40"/>
                      </a:lnTo>
                      <a:lnTo>
                        <a:pt x="171" y="34"/>
                      </a:lnTo>
                      <a:lnTo>
                        <a:pt x="174" y="28"/>
                      </a:lnTo>
                      <a:lnTo>
                        <a:pt x="174" y="16"/>
                      </a:lnTo>
                      <a:lnTo>
                        <a:pt x="173" y="19"/>
                      </a:lnTo>
                      <a:lnTo>
                        <a:pt x="181" y="8"/>
                      </a:lnTo>
                      <a:lnTo>
                        <a:pt x="190" y="0"/>
                      </a:lnTo>
                      <a:lnTo>
                        <a:pt x="194" y="4"/>
                      </a:lnTo>
                      <a:lnTo>
                        <a:pt x="187" y="7"/>
                      </a:lnTo>
                      <a:lnTo>
                        <a:pt x="191" y="9"/>
                      </a:lnTo>
                      <a:lnTo>
                        <a:pt x="196" y="13"/>
                      </a:lnTo>
                      <a:lnTo>
                        <a:pt x="223" y="34"/>
                      </a:lnTo>
                      <a:lnTo>
                        <a:pt x="223" y="37"/>
                      </a:lnTo>
                      <a:lnTo>
                        <a:pt x="218" y="45"/>
                      </a:lnTo>
                      <a:lnTo>
                        <a:pt x="214" y="48"/>
                      </a:lnTo>
                      <a:lnTo>
                        <a:pt x="210" y="48"/>
                      </a:lnTo>
                      <a:lnTo>
                        <a:pt x="207" y="45"/>
                      </a:lnTo>
                      <a:lnTo>
                        <a:pt x="200" y="40"/>
                      </a:lnTo>
                      <a:lnTo>
                        <a:pt x="197" y="43"/>
                      </a:lnTo>
                      <a:lnTo>
                        <a:pt x="198" y="48"/>
                      </a:lnTo>
                      <a:lnTo>
                        <a:pt x="201" y="50"/>
                      </a:lnTo>
                      <a:lnTo>
                        <a:pt x="208" y="52"/>
                      </a:lnTo>
                      <a:lnTo>
                        <a:pt x="206" y="60"/>
                      </a:lnTo>
                      <a:lnTo>
                        <a:pt x="207" y="69"/>
                      </a:lnTo>
                      <a:lnTo>
                        <a:pt x="207" y="78"/>
                      </a:lnTo>
                    </a:path>
                  </a:pathLst>
                </a:custGeom>
                <a:solidFill>
                  <a:srgbClr val="008000"/>
                </a:solidFill>
                <a:ln w="9525" cap="rnd">
                  <a:noFill/>
                  <a:round/>
                  <a:headEnd/>
                  <a:tailEnd/>
                </a:ln>
              </p:spPr>
              <p:txBody>
                <a:bodyPr/>
                <a:lstStyle/>
                <a:p>
                  <a:endParaRPr lang="en-US"/>
                </a:p>
              </p:txBody>
            </p:sp>
            <p:grpSp>
              <p:nvGrpSpPr>
                <p:cNvPr id="37015" name="Group 24"/>
                <p:cNvGrpSpPr>
                  <a:grpSpLocks/>
                </p:cNvGrpSpPr>
                <p:nvPr/>
              </p:nvGrpSpPr>
              <p:grpSpPr bwMode="auto">
                <a:xfrm>
                  <a:off x="1810" y="2450"/>
                  <a:ext cx="255" cy="448"/>
                  <a:chOff x="1810" y="2450"/>
                  <a:chExt cx="255" cy="448"/>
                </a:xfrm>
              </p:grpSpPr>
              <p:sp>
                <p:nvSpPr>
                  <p:cNvPr id="37016" name="Freeform 25"/>
                  <p:cNvSpPr>
                    <a:spLocks/>
                  </p:cNvSpPr>
                  <p:nvPr/>
                </p:nvSpPr>
                <p:spPr bwMode="auto">
                  <a:xfrm>
                    <a:off x="1950" y="2474"/>
                    <a:ext cx="32" cy="27"/>
                  </a:xfrm>
                  <a:custGeom>
                    <a:avLst/>
                    <a:gdLst>
                      <a:gd name="T0" fmla="*/ 31 w 32"/>
                      <a:gd name="T1" fmla="*/ 2 h 27"/>
                      <a:gd name="T2" fmla="*/ 31 w 32"/>
                      <a:gd name="T3" fmla="*/ 0 h 27"/>
                      <a:gd name="T4" fmla="*/ 29 w 32"/>
                      <a:gd name="T5" fmla="*/ 0 h 27"/>
                      <a:gd name="T6" fmla="*/ 24 w 32"/>
                      <a:gd name="T7" fmla="*/ 5 h 27"/>
                      <a:gd name="T8" fmla="*/ 16 w 32"/>
                      <a:gd name="T9" fmla="*/ 15 h 27"/>
                      <a:gd name="T10" fmla="*/ 3 w 32"/>
                      <a:gd name="T11" fmla="*/ 18 h 27"/>
                      <a:gd name="T12" fmla="*/ 0 w 32"/>
                      <a:gd name="T13" fmla="*/ 21 h 27"/>
                      <a:gd name="T14" fmla="*/ 0 w 32"/>
                      <a:gd name="T15" fmla="*/ 24 h 27"/>
                      <a:gd name="T16" fmla="*/ 7 w 32"/>
                      <a:gd name="T17" fmla="*/ 26 h 27"/>
                      <a:gd name="T18" fmla="*/ 8 w 32"/>
                      <a:gd name="T19" fmla="*/ 26 h 27"/>
                      <a:gd name="T20" fmla="*/ 15 w 32"/>
                      <a:gd name="T21" fmla="*/ 24 h 27"/>
                      <a:gd name="T22" fmla="*/ 15 w 32"/>
                      <a:gd name="T23" fmla="*/ 24 h 27"/>
                      <a:gd name="T24" fmla="*/ 20 w 32"/>
                      <a:gd name="T25" fmla="*/ 24 h 27"/>
                      <a:gd name="T26" fmla="*/ 24 w 32"/>
                      <a:gd name="T27" fmla="*/ 13 h 27"/>
                      <a:gd name="T28" fmla="*/ 27 w 32"/>
                      <a:gd name="T29" fmla="*/ 13 h 27"/>
                      <a:gd name="T30" fmla="*/ 29 w 32"/>
                      <a:gd name="T31" fmla="*/ 13 h 27"/>
                      <a:gd name="T32" fmla="*/ 31 w 32"/>
                      <a:gd name="T33" fmla="*/ 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7"/>
                      <a:gd name="T53" fmla="*/ 32 w 3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7">
                        <a:moveTo>
                          <a:pt x="31" y="2"/>
                        </a:moveTo>
                        <a:lnTo>
                          <a:pt x="31" y="0"/>
                        </a:lnTo>
                        <a:lnTo>
                          <a:pt x="29" y="0"/>
                        </a:lnTo>
                        <a:lnTo>
                          <a:pt x="24" y="5"/>
                        </a:lnTo>
                        <a:lnTo>
                          <a:pt x="16" y="15"/>
                        </a:lnTo>
                        <a:lnTo>
                          <a:pt x="3" y="18"/>
                        </a:lnTo>
                        <a:lnTo>
                          <a:pt x="0" y="21"/>
                        </a:lnTo>
                        <a:lnTo>
                          <a:pt x="0" y="24"/>
                        </a:lnTo>
                        <a:lnTo>
                          <a:pt x="7" y="26"/>
                        </a:lnTo>
                        <a:lnTo>
                          <a:pt x="8" y="26"/>
                        </a:lnTo>
                        <a:lnTo>
                          <a:pt x="15" y="24"/>
                        </a:lnTo>
                        <a:lnTo>
                          <a:pt x="20" y="24"/>
                        </a:lnTo>
                        <a:lnTo>
                          <a:pt x="24" y="13"/>
                        </a:lnTo>
                        <a:lnTo>
                          <a:pt x="27" y="13"/>
                        </a:lnTo>
                        <a:lnTo>
                          <a:pt x="29" y="13"/>
                        </a:lnTo>
                        <a:lnTo>
                          <a:pt x="31" y="2"/>
                        </a:lnTo>
                      </a:path>
                    </a:pathLst>
                  </a:custGeom>
                  <a:solidFill>
                    <a:srgbClr val="006000"/>
                  </a:solidFill>
                  <a:ln w="9525" cap="rnd">
                    <a:noFill/>
                    <a:round/>
                    <a:headEnd/>
                    <a:tailEnd/>
                  </a:ln>
                </p:spPr>
                <p:txBody>
                  <a:bodyPr/>
                  <a:lstStyle/>
                  <a:p>
                    <a:endParaRPr lang="en-US"/>
                  </a:p>
                </p:txBody>
              </p:sp>
              <p:sp>
                <p:nvSpPr>
                  <p:cNvPr id="37017" name="Freeform 26"/>
                  <p:cNvSpPr>
                    <a:spLocks/>
                  </p:cNvSpPr>
                  <p:nvPr/>
                </p:nvSpPr>
                <p:spPr bwMode="auto">
                  <a:xfrm>
                    <a:off x="1919" y="2450"/>
                    <a:ext cx="19" cy="40"/>
                  </a:xfrm>
                  <a:custGeom>
                    <a:avLst/>
                    <a:gdLst>
                      <a:gd name="T0" fmla="*/ 17 w 19"/>
                      <a:gd name="T1" fmla="*/ 9 h 40"/>
                      <a:gd name="T2" fmla="*/ 17 w 19"/>
                      <a:gd name="T3" fmla="*/ 2 h 40"/>
                      <a:gd name="T4" fmla="*/ 17 w 19"/>
                      <a:gd name="T5" fmla="*/ 1 h 40"/>
                      <a:gd name="T6" fmla="*/ 14 w 19"/>
                      <a:gd name="T7" fmla="*/ 0 h 40"/>
                      <a:gd name="T8" fmla="*/ 12 w 19"/>
                      <a:gd name="T9" fmla="*/ 0 h 40"/>
                      <a:gd name="T10" fmla="*/ 11 w 19"/>
                      <a:gd name="T11" fmla="*/ 1 h 40"/>
                      <a:gd name="T12" fmla="*/ 2 w 19"/>
                      <a:gd name="T13" fmla="*/ 9 h 40"/>
                      <a:gd name="T14" fmla="*/ 2 w 19"/>
                      <a:gd name="T15" fmla="*/ 11 h 40"/>
                      <a:gd name="T16" fmla="*/ 2 w 19"/>
                      <a:gd name="T17" fmla="*/ 15 h 40"/>
                      <a:gd name="T18" fmla="*/ 1 w 19"/>
                      <a:gd name="T19" fmla="*/ 22 h 40"/>
                      <a:gd name="T20" fmla="*/ 0 w 19"/>
                      <a:gd name="T21" fmla="*/ 27 h 40"/>
                      <a:gd name="T22" fmla="*/ 1 w 19"/>
                      <a:gd name="T23" fmla="*/ 32 h 40"/>
                      <a:gd name="T24" fmla="*/ 2 w 19"/>
                      <a:gd name="T25" fmla="*/ 36 h 40"/>
                      <a:gd name="T26" fmla="*/ 4 w 19"/>
                      <a:gd name="T27" fmla="*/ 38 h 40"/>
                      <a:gd name="T28" fmla="*/ 7 w 19"/>
                      <a:gd name="T29" fmla="*/ 39 h 40"/>
                      <a:gd name="T30" fmla="*/ 11 w 19"/>
                      <a:gd name="T31" fmla="*/ 39 h 40"/>
                      <a:gd name="T32" fmla="*/ 12 w 19"/>
                      <a:gd name="T33" fmla="*/ 33 h 40"/>
                      <a:gd name="T34" fmla="*/ 13 w 19"/>
                      <a:gd name="T35" fmla="*/ 25 h 40"/>
                      <a:gd name="T36" fmla="*/ 15 w 19"/>
                      <a:gd name="T37" fmla="*/ 21 h 40"/>
                      <a:gd name="T38" fmla="*/ 18 w 19"/>
                      <a:gd name="T39" fmla="*/ 15 h 40"/>
                      <a:gd name="T40" fmla="*/ 17 w 19"/>
                      <a:gd name="T41" fmla="*/ 9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40"/>
                      <a:gd name="T65" fmla="*/ 19 w 1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40">
                        <a:moveTo>
                          <a:pt x="17" y="9"/>
                        </a:moveTo>
                        <a:lnTo>
                          <a:pt x="17" y="2"/>
                        </a:lnTo>
                        <a:lnTo>
                          <a:pt x="17" y="1"/>
                        </a:lnTo>
                        <a:lnTo>
                          <a:pt x="14" y="0"/>
                        </a:lnTo>
                        <a:lnTo>
                          <a:pt x="12" y="0"/>
                        </a:lnTo>
                        <a:lnTo>
                          <a:pt x="11" y="1"/>
                        </a:lnTo>
                        <a:lnTo>
                          <a:pt x="2" y="9"/>
                        </a:lnTo>
                        <a:lnTo>
                          <a:pt x="2" y="11"/>
                        </a:lnTo>
                        <a:lnTo>
                          <a:pt x="2" y="15"/>
                        </a:lnTo>
                        <a:lnTo>
                          <a:pt x="1" y="22"/>
                        </a:lnTo>
                        <a:lnTo>
                          <a:pt x="0" y="27"/>
                        </a:lnTo>
                        <a:lnTo>
                          <a:pt x="1" y="32"/>
                        </a:lnTo>
                        <a:lnTo>
                          <a:pt x="2" y="36"/>
                        </a:lnTo>
                        <a:lnTo>
                          <a:pt x="4" y="38"/>
                        </a:lnTo>
                        <a:lnTo>
                          <a:pt x="7" y="39"/>
                        </a:lnTo>
                        <a:lnTo>
                          <a:pt x="11" y="39"/>
                        </a:lnTo>
                        <a:lnTo>
                          <a:pt x="12" y="33"/>
                        </a:lnTo>
                        <a:lnTo>
                          <a:pt x="13" y="25"/>
                        </a:lnTo>
                        <a:lnTo>
                          <a:pt x="15" y="21"/>
                        </a:lnTo>
                        <a:lnTo>
                          <a:pt x="18" y="15"/>
                        </a:lnTo>
                        <a:lnTo>
                          <a:pt x="17" y="9"/>
                        </a:lnTo>
                      </a:path>
                    </a:pathLst>
                  </a:custGeom>
                  <a:solidFill>
                    <a:srgbClr val="006000"/>
                  </a:solidFill>
                  <a:ln w="9525" cap="rnd">
                    <a:noFill/>
                    <a:round/>
                    <a:headEnd/>
                    <a:tailEnd/>
                  </a:ln>
                </p:spPr>
                <p:txBody>
                  <a:bodyPr/>
                  <a:lstStyle/>
                  <a:p>
                    <a:endParaRPr lang="en-US"/>
                  </a:p>
                </p:txBody>
              </p:sp>
              <p:sp>
                <p:nvSpPr>
                  <p:cNvPr id="37018" name="Freeform 27"/>
                  <p:cNvSpPr>
                    <a:spLocks/>
                  </p:cNvSpPr>
                  <p:nvPr/>
                </p:nvSpPr>
                <p:spPr bwMode="auto">
                  <a:xfrm>
                    <a:off x="1836" y="2474"/>
                    <a:ext cx="75" cy="34"/>
                  </a:xfrm>
                  <a:custGeom>
                    <a:avLst/>
                    <a:gdLst>
                      <a:gd name="T0" fmla="*/ 73 w 75"/>
                      <a:gd name="T1" fmla="*/ 28 h 34"/>
                      <a:gd name="T2" fmla="*/ 74 w 75"/>
                      <a:gd name="T3" fmla="*/ 2 h 34"/>
                      <a:gd name="T4" fmla="*/ 73 w 75"/>
                      <a:gd name="T5" fmla="*/ 1 h 34"/>
                      <a:gd name="T6" fmla="*/ 72 w 75"/>
                      <a:gd name="T7" fmla="*/ 1 h 34"/>
                      <a:gd name="T8" fmla="*/ 68 w 75"/>
                      <a:gd name="T9" fmla="*/ 0 h 34"/>
                      <a:gd name="T10" fmla="*/ 65 w 75"/>
                      <a:gd name="T11" fmla="*/ 1 h 34"/>
                      <a:gd name="T12" fmla="*/ 21 w 75"/>
                      <a:gd name="T13" fmla="*/ 18 h 34"/>
                      <a:gd name="T14" fmla="*/ 9 w 75"/>
                      <a:gd name="T15" fmla="*/ 18 h 34"/>
                      <a:gd name="T16" fmla="*/ 5 w 75"/>
                      <a:gd name="T17" fmla="*/ 19 h 34"/>
                      <a:gd name="T18" fmla="*/ 1 w 75"/>
                      <a:gd name="T19" fmla="*/ 20 h 34"/>
                      <a:gd name="T20" fmla="*/ 0 w 75"/>
                      <a:gd name="T21" fmla="*/ 22 h 34"/>
                      <a:gd name="T22" fmla="*/ 0 w 75"/>
                      <a:gd name="T23" fmla="*/ 27 h 34"/>
                      <a:gd name="T24" fmla="*/ 1 w 75"/>
                      <a:gd name="T25" fmla="*/ 30 h 34"/>
                      <a:gd name="T26" fmla="*/ 2 w 75"/>
                      <a:gd name="T27" fmla="*/ 32 h 34"/>
                      <a:gd name="T28" fmla="*/ 7 w 75"/>
                      <a:gd name="T29" fmla="*/ 33 h 34"/>
                      <a:gd name="T30" fmla="*/ 9 w 75"/>
                      <a:gd name="T31" fmla="*/ 32 h 34"/>
                      <a:gd name="T32" fmla="*/ 11 w 75"/>
                      <a:gd name="T33" fmla="*/ 31 h 34"/>
                      <a:gd name="T34" fmla="*/ 12 w 75"/>
                      <a:gd name="T35" fmla="*/ 27 h 34"/>
                      <a:gd name="T36" fmla="*/ 16 w 75"/>
                      <a:gd name="T37" fmla="*/ 28 h 34"/>
                      <a:gd name="T38" fmla="*/ 17 w 75"/>
                      <a:gd name="T39" fmla="*/ 28 h 34"/>
                      <a:gd name="T40" fmla="*/ 19 w 75"/>
                      <a:gd name="T41" fmla="*/ 29 h 34"/>
                      <a:gd name="T42" fmla="*/ 23 w 75"/>
                      <a:gd name="T43" fmla="*/ 31 h 34"/>
                      <a:gd name="T44" fmla="*/ 27 w 75"/>
                      <a:gd name="T45" fmla="*/ 31 h 34"/>
                      <a:gd name="T46" fmla="*/ 32 w 75"/>
                      <a:gd name="T47" fmla="*/ 31 h 34"/>
                      <a:gd name="T48" fmla="*/ 36 w 75"/>
                      <a:gd name="T49" fmla="*/ 30 h 34"/>
                      <a:gd name="T50" fmla="*/ 38 w 75"/>
                      <a:gd name="T51" fmla="*/ 29 h 34"/>
                      <a:gd name="T52" fmla="*/ 40 w 75"/>
                      <a:gd name="T53" fmla="*/ 28 h 34"/>
                      <a:gd name="T54" fmla="*/ 42 w 75"/>
                      <a:gd name="T55" fmla="*/ 29 h 34"/>
                      <a:gd name="T56" fmla="*/ 44 w 75"/>
                      <a:gd name="T57" fmla="*/ 29 h 34"/>
                      <a:gd name="T58" fmla="*/ 51 w 75"/>
                      <a:gd name="T59" fmla="*/ 32 h 34"/>
                      <a:gd name="T60" fmla="*/ 53 w 75"/>
                      <a:gd name="T61" fmla="*/ 32 h 34"/>
                      <a:gd name="T62" fmla="*/ 53 w 75"/>
                      <a:gd name="T63" fmla="*/ 31 h 34"/>
                      <a:gd name="T64" fmla="*/ 63 w 75"/>
                      <a:gd name="T65" fmla="*/ 25 h 34"/>
                      <a:gd name="T66" fmla="*/ 65 w 75"/>
                      <a:gd name="T67" fmla="*/ 26 h 34"/>
                      <a:gd name="T68" fmla="*/ 66 w 75"/>
                      <a:gd name="T69" fmla="*/ 31 h 34"/>
                      <a:gd name="T70" fmla="*/ 70 w 75"/>
                      <a:gd name="T71" fmla="*/ 31 h 34"/>
                      <a:gd name="T72" fmla="*/ 73 w 75"/>
                      <a:gd name="T73" fmla="*/ 28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34"/>
                      <a:gd name="T113" fmla="*/ 75 w 75"/>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34">
                        <a:moveTo>
                          <a:pt x="73" y="28"/>
                        </a:moveTo>
                        <a:lnTo>
                          <a:pt x="74" y="2"/>
                        </a:lnTo>
                        <a:lnTo>
                          <a:pt x="73" y="1"/>
                        </a:lnTo>
                        <a:lnTo>
                          <a:pt x="72" y="1"/>
                        </a:lnTo>
                        <a:lnTo>
                          <a:pt x="68" y="0"/>
                        </a:lnTo>
                        <a:lnTo>
                          <a:pt x="65" y="1"/>
                        </a:lnTo>
                        <a:lnTo>
                          <a:pt x="21" y="18"/>
                        </a:lnTo>
                        <a:lnTo>
                          <a:pt x="9" y="18"/>
                        </a:lnTo>
                        <a:lnTo>
                          <a:pt x="5" y="19"/>
                        </a:lnTo>
                        <a:lnTo>
                          <a:pt x="1" y="20"/>
                        </a:lnTo>
                        <a:lnTo>
                          <a:pt x="0" y="22"/>
                        </a:lnTo>
                        <a:lnTo>
                          <a:pt x="0" y="27"/>
                        </a:lnTo>
                        <a:lnTo>
                          <a:pt x="1" y="30"/>
                        </a:lnTo>
                        <a:lnTo>
                          <a:pt x="2" y="32"/>
                        </a:lnTo>
                        <a:lnTo>
                          <a:pt x="7" y="33"/>
                        </a:lnTo>
                        <a:lnTo>
                          <a:pt x="9" y="32"/>
                        </a:lnTo>
                        <a:lnTo>
                          <a:pt x="11" y="31"/>
                        </a:lnTo>
                        <a:lnTo>
                          <a:pt x="12" y="27"/>
                        </a:lnTo>
                        <a:lnTo>
                          <a:pt x="16" y="28"/>
                        </a:lnTo>
                        <a:lnTo>
                          <a:pt x="17" y="28"/>
                        </a:lnTo>
                        <a:lnTo>
                          <a:pt x="19" y="29"/>
                        </a:lnTo>
                        <a:lnTo>
                          <a:pt x="23" y="31"/>
                        </a:lnTo>
                        <a:lnTo>
                          <a:pt x="27" y="31"/>
                        </a:lnTo>
                        <a:lnTo>
                          <a:pt x="32" y="31"/>
                        </a:lnTo>
                        <a:lnTo>
                          <a:pt x="36" y="30"/>
                        </a:lnTo>
                        <a:lnTo>
                          <a:pt x="38" y="29"/>
                        </a:lnTo>
                        <a:lnTo>
                          <a:pt x="40" y="28"/>
                        </a:lnTo>
                        <a:lnTo>
                          <a:pt x="42" y="29"/>
                        </a:lnTo>
                        <a:lnTo>
                          <a:pt x="44" y="29"/>
                        </a:lnTo>
                        <a:lnTo>
                          <a:pt x="51" y="32"/>
                        </a:lnTo>
                        <a:lnTo>
                          <a:pt x="53" y="32"/>
                        </a:lnTo>
                        <a:lnTo>
                          <a:pt x="53" y="31"/>
                        </a:lnTo>
                        <a:lnTo>
                          <a:pt x="63" y="25"/>
                        </a:lnTo>
                        <a:lnTo>
                          <a:pt x="65" y="26"/>
                        </a:lnTo>
                        <a:lnTo>
                          <a:pt x="66" y="31"/>
                        </a:lnTo>
                        <a:lnTo>
                          <a:pt x="70" y="31"/>
                        </a:lnTo>
                        <a:lnTo>
                          <a:pt x="73" y="28"/>
                        </a:lnTo>
                      </a:path>
                    </a:pathLst>
                  </a:custGeom>
                  <a:solidFill>
                    <a:srgbClr val="006000"/>
                  </a:solidFill>
                  <a:ln w="9525" cap="rnd">
                    <a:noFill/>
                    <a:round/>
                    <a:headEnd/>
                    <a:tailEnd/>
                  </a:ln>
                </p:spPr>
                <p:txBody>
                  <a:bodyPr/>
                  <a:lstStyle/>
                  <a:p>
                    <a:endParaRPr lang="en-US"/>
                  </a:p>
                </p:txBody>
              </p:sp>
              <p:sp>
                <p:nvSpPr>
                  <p:cNvPr id="37019" name="Freeform 28"/>
                  <p:cNvSpPr>
                    <a:spLocks/>
                  </p:cNvSpPr>
                  <p:nvPr/>
                </p:nvSpPr>
                <p:spPr bwMode="auto">
                  <a:xfrm>
                    <a:off x="1811" y="2579"/>
                    <a:ext cx="75" cy="43"/>
                  </a:xfrm>
                  <a:custGeom>
                    <a:avLst/>
                    <a:gdLst>
                      <a:gd name="T0" fmla="*/ 47 w 75"/>
                      <a:gd name="T1" fmla="*/ 11 h 43"/>
                      <a:gd name="T2" fmla="*/ 58 w 75"/>
                      <a:gd name="T3" fmla="*/ 9 h 43"/>
                      <a:gd name="T4" fmla="*/ 60 w 75"/>
                      <a:gd name="T5" fmla="*/ 9 h 43"/>
                      <a:gd name="T6" fmla="*/ 62 w 75"/>
                      <a:gd name="T7" fmla="*/ 12 h 43"/>
                      <a:gd name="T8" fmla="*/ 70 w 75"/>
                      <a:gd name="T9" fmla="*/ 21 h 43"/>
                      <a:gd name="T10" fmla="*/ 74 w 75"/>
                      <a:gd name="T11" fmla="*/ 23 h 43"/>
                      <a:gd name="T12" fmla="*/ 71 w 75"/>
                      <a:gd name="T13" fmla="*/ 30 h 43"/>
                      <a:gd name="T14" fmla="*/ 65 w 75"/>
                      <a:gd name="T15" fmla="*/ 38 h 43"/>
                      <a:gd name="T16" fmla="*/ 61 w 75"/>
                      <a:gd name="T17" fmla="*/ 41 h 43"/>
                      <a:gd name="T18" fmla="*/ 60 w 75"/>
                      <a:gd name="T19" fmla="*/ 41 h 43"/>
                      <a:gd name="T20" fmla="*/ 56 w 75"/>
                      <a:gd name="T21" fmla="*/ 42 h 43"/>
                      <a:gd name="T22" fmla="*/ 52 w 75"/>
                      <a:gd name="T23" fmla="*/ 42 h 43"/>
                      <a:gd name="T24" fmla="*/ 51 w 75"/>
                      <a:gd name="T25" fmla="*/ 40 h 43"/>
                      <a:gd name="T26" fmla="*/ 49 w 75"/>
                      <a:gd name="T27" fmla="*/ 40 h 43"/>
                      <a:gd name="T28" fmla="*/ 43 w 75"/>
                      <a:gd name="T29" fmla="*/ 40 h 43"/>
                      <a:gd name="T30" fmla="*/ 39 w 75"/>
                      <a:gd name="T31" fmla="*/ 36 h 43"/>
                      <a:gd name="T32" fmla="*/ 37 w 75"/>
                      <a:gd name="T33" fmla="*/ 36 h 43"/>
                      <a:gd name="T34" fmla="*/ 32 w 75"/>
                      <a:gd name="T35" fmla="*/ 38 h 43"/>
                      <a:gd name="T36" fmla="*/ 25 w 75"/>
                      <a:gd name="T37" fmla="*/ 33 h 43"/>
                      <a:gd name="T38" fmla="*/ 23 w 75"/>
                      <a:gd name="T39" fmla="*/ 32 h 43"/>
                      <a:gd name="T40" fmla="*/ 16 w 75"/>
                      <a:gd name="T41" fmla="*/ 30 h 43"/>
                      <a:gd name="T42" fmla="*/ 12 w 75"/>
                      <a:gd name="T43" fmla="*/ 28 h 43"/>
                      <a:gd name="T44" fmla="*/ 11 w 75"/>
                      <a:gd name="T45" fmla="*/ 27 h 43"/>
                      <a:gd name="T46" fmla="*/ 6 w 75"/>
                      <a:gd name="T47" fmla="*/ 19 h 43"/>
                      <a:gd name="T48" fmla="*/ 2 w 75"/>
                      <a:gd name="T49" fmla="*/ 12 h 43"/>
                      <a:gd name="T50" fmla="*/ 1 w 75"/>
                      <a:gd name="T51" fmla="*/ 8 h 43"/>
                      <a:gd name="T52" fmla="*/ 1 w 75"/>
                      <a:gd name="T53" fmla="*/ 5 h 43"/>
                      <a:gd name="T54" fmla="*/ 0 w 75"/>
                      <a:gd name="T55" fmla="*/ 3 h 43"/>
                      <a:gd name="T56" fmla="*/ 2 w 75"/>
                      <a:gd name="T57" fmla="*/ 2 h 43"/>
                      <a:gd name="T58" fmla="*/ 6 w 75"/>
                      <a:gd name="T59" fmla="*/ 0 h 43"/>
                      <a:gd name="T60" fmla="*/ 9 w 75"/>
                      <a:gd name="T61" fmla="*/ 0 h 43"/>
                      <a:gd name="T62" fmla="*/ 12 w 75"/>
                      <a:gd name="T63" fmla="*/ 0 h 43"/>
                      <a:gd name="T64" fmla="*/ 17 w 75"/>
                      <a:gd name="T65" fmla="*/ 1 h 43"/>
                      <a:gd name="T66" fmla="*/ 22 w 75"/>
                      <a:gd name="T67" fmla="*/ 3 h 43"/>
                      <a:gd name="T68" fmla="*/ 31 w 75"/>
                      <a:gd name="T69" fmla="*/ 4 h 43"/>
                      <a:gd name="T70" fmla="*/ 39 w 75"/>
                      <a:gd name="T71" fmla="*/ 8 h 43"/>
                      <a:gd name="T72" fmla="*/ 47 w 75"/>
                      <a:gd name="T73" fmla="*/ 11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43"/>
                      <a:gd name="T113" fmla="*/ 75 w 7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43">
                        <a:moveTo>
                          <a:pt x="47" y="11"/>
                        </a:moveTo>
                        <a:lnTo>
                          <a:pt x="58" y="9"/>
                        </a:lnTo>
                        <a:lnTo>
                          <a:pt x="60" y="9"/>
                        </a:lnTo>
                        <a:lnTo>
                          <a:pt x="62" y="12"/>
                        </a:lnTo>
                        <a:lnTo>
                          <a:pt x="70" y="21"/>
                        </a:lnTo>
                        <a:lnTo>
                          <a:pt x="74" y="23"/>
                        </a:lnTo>
                        <a:lnTo>
                          <a:pt x="71" y="30"/>
                        </a:lnTo>
                        <a:lnTo>
                          <a:pt x="65" y="38"/>
                        </a:lnTo>
                        <a:lnTo>
                          <a:pt x="61" y="41"/>
                        </a:lnTo>
                        <a:lnTo>
                          <a:pt x="60" y="41"/>
                        </a:lnTo>
                        <a:lnTo>
                          <a:pt x="56" y="42"/>
                        </a:lnTo>
                        <a:lnTo>
                          <a:pt x="52" y="42"/>
                        </a:lnTo>
                        <a:lnTo>
                          <a:pt x="51" y="40"/>
                        </a:lnTo>
                        <a:lnTo>
                          <a:pt x="49" y="40"/>
                        </a:lnTo>
                        <a:lnTo>
                          <a:pt x="43" y="40"/>
                        </a:lnTo>
                        <a:lnTo>
                          <a:pt x="39" y="36"/>
                        </a:lnTo>
                        <a:lnTo>
                          <a:pt x="37" y="36"/>
                        </a:lnTo>
                        <a:lnTo>
                          <a:pt x="32" y="38"/>
                        </a:lnTo>
                        <a:lnTo>
                          <a:pt x="25" y="33"/>
                        </a:lnTo>
                        <a:lnTo>
                          <a:pt x="23" y="32"/>
                        </a:lnTo>
                        <a:lnTo>
                          <a:pt x="16" y="30"/>
                        </a:lnTo>
                        <a:lnTo>
                          <a:pt x="12" y="28"/>
                        </a:lnTo>
                        <a:lnTo>
                          <a:pt x="11" y="27"/>
                        </a:lnTo>
                        <a:lnTo>
                          <a:pt x="6" y="19"/>
                        </a:lnTo>
                        <a:lnTo>
                          <a:pt x="2" y="12"/>
                        </a:lnTo>
                        <a:lnTo>
                          <a:pt x="1" y="8"/>
                        </a:lnTo>
                        <a:lnTo>
                          <a:pt x="1" y="5"/>
                        </a:lnTo>
                        <a:lnTo>
                          <a:pt x="0" y="3"/>
                        </a:lnTo>
                        <a:lnTo>
                          <a:pt x="2" y="2"/>
                        </a:lnTo>
                        <a:lnTo>
                          <a:pt x="6" y="0"/>
                        </a:lnTo>
                        <a:lnTo>
                          <a:pt x="9" y="0"/>
                        </a:lnTo>
                        <a:lnTo>
                          <a:pt x="12" y="0"/>
                        </a:lnTo>
                        <a:lnTo>
                          <a:pt x="17" y="1"/>
                        </a:lnTo>
                        <a:lnTo>
                          <a:pt x="22" y="3"/>
                        </a:lnTo>
                        <a:lnTo>
                          <a:pt x="31" y="4"/>
                        </a:lnTo>
                        <a:lnTo>
                          <a:pt x="39" y="8"/>
                        </a:lnTo>
                        <a:lnTo>
                          <a:pt x="47" y="11"/>
                        </a:lnTo>
                      </a:path>
                    </a:pathLst>
                  </a:custGeom>
                  <a:solidFill>
                    <a:srgbClr val="006000"/>
                  </a:solidFill>
                  <a:ln w="9525" cap="rnd">
                    <a:noFill/>
                    <a:round/>
                    <a:headEnd/>
                    <a:tailEnd/>
                  </a:ln>
                </p:spPr>
                <p:txBody>
                  <a:bodyPr/>
                  <a:lstStyle/>
                  <a:p>
                    <a:endParaRPr lang="en-US"/>
                  </a:p>
                </p:txBody>
              </p:sp>
              <p:sp>
                <p:nvSpPr>
                  <p:cNvPr id="37020" name="Freeform 29"/>
                  <p:cNvSpPr>
                    <a:spLocks/>
                  </p:cNvSpPr>
                  <p:nvPr/>
                </p:nvSpPr>
                <p:spPr bwMode="auto">
                  <a:xfrm>
                    <a:off x="2046" y="2597"/>
                    <a:ext cx="19" cy="17"/>
                  </a:xfrm>
                  <a:custGeom>
                    <a:avLst/>
                    <a:gdLst>
                      <a:gd name="T0" fmla="*/ 7 w 19"/>
                      <a:gd name="T1" fmla="*/ 16 h 17"/>
                      <a:gd name="T2" fmla="*/ 14 w 19"/>
                      <a:gd name="T3" fmla="*/ 12 h 17"/>
                      <a:gd name="T4" fmla="*/ 18 w 19"/>
                      <a:gd name="T5" fmla="*/ 4 h 17"/>
                      <a:gd name="T6" fmla="*/ 16 w 19"/>
                      <a:gd name="T7" fmla="*/ 1 h 17"/>
                      <a:gd name="T8" fmla="*/ 14 w 19"/>
                      <a:gd name="T9" fmla="*/ 4 h 17"/>
                      <a:gd name="T10" fmla="*/ 7 w 19"/>
                      <a:gd name="T11" fmla="*/ 4 h 17"/>
                      <a:gd name="T12" fmla="*/ 7 w 19"/>
                      <a:gd name="T13" fmla="*/ 1 h 17"/>
                      <a:gd name="T14" fmla="*/ 4 w 19"/>
                      <a:gd name="T15" fmla="*/ 0 h 17"/>
                      <a:gd name="T16" fmla="*/ 2 w 19"/>
                      <a:gd name="T17" fmla="*/ 0 h 17"/>
                      <a:gd name="T18" fmla="*/ 0 w 19"/>
                      <a:gd name="T19" fmla="*/ 2 h 17"/>
                      <a:gd name="T20" fmla="*/ 2 w 19"/>
                      <a:gd name="T21" fmla="*/ 9 h 17"/>
                      <a:gd name="T22" fmla="*/ 7 w 19"/>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7" y="16"/>
                        </a:moveTo>
                        <a:lnTo>
                          <a:pt x="14" y="12"/>
                        </a:lnTo>
                        <a:lnTo>
                          <a:pt x="18" y="4"/>
                        </a:lnTo>
                        <a:lnTo>
                          <a:pt x="16" y="1"/>
                        </a:lnTo>
                        <a:lnTo>
                          <a:pt x="14" y="4"/>
                        </a:lnTo>
                        <a:lnTo>
                          <a:pt x="7" y="4"/>
                        </a:lnTo>
                        <a:lnTo>
                          <a:pt x="7" y="1"/>
                        </a:lnTo>
                        <a:lnTo>
                          <a:pt x="4" y="0"/>
                        </a:lnTo>
                        <a:lnTo>
                          <a:pt x="2" y="0"/>
                        </a:lnTo>
                        <a:lnTo>
                          <a:pt x="0" y="2"/>
                        </a:lnTo>
                        <a:lnTo>
                          <a:pt x="2" y="9"/>
                        </a:lnTo>
                        <a:lnTo>
                          <a:pt x="7" y="16"/>
                        </a:lnTo>
                      </a:path>
                    </a:pathLst>
                  </a:custGeom>
                  <a:solidFill>
                    <a:srgbClr val="006000"/>
                  </a:solidFill>
                  <a:ln w="9525" cap="rnd">
                    <a:noFill/>
                    <a:round/>
                    <a:headEnd/>
                    <a:tailEnd/>
                  </a:ln>
                </p:spPr>
                <p:txBody>
                  <a:bodyPr/>
                  <a:lstStyle/>
                  <a:p>
                    <a:endParaRPr lang="en-US"/>
                  </a:p>
                </p:txBody>
              </p:sp>
              <p:sp>
                <p:nvSpPr>
                  <p:cNvPr id="37021" name="Freeform 30"/>
                  <p:cNvSpPr>
                    <a:spLocks/>
                  </p:cNvSpPr>
                  <p:nvPr/>
                </p:nvSpPr>
                <p:spPr bwMode="auto">
                  <a:xfrm>
                    <a:off x="1922" y="2613"/>
                    <a:ext cx="80" cy="60"/>
                  </a:xfrm>
                  <a:custGeom>
                    <a:avLst/>
                    <a:gdLst>
                      <a:gd name="T0" fmla="*/ 60 w 80"/>
                      <a:gd name="T1" fmla="*/ 37 h 60"/>
                      <a:gd name="T2" fmla="*/ 78 w 80"/>
                      <a:gd name="T3" fmla="*/ 18 h 60"/>
                      <a:gd name="T4" fmla="*/ 79 w 80"/>
                      <a:gd name="T5" fmla="*/ 11 h 60"/>
                      <a:gd name="T6" fmla="*/ 79 w 80"/>
                      <a:gd name="T7" fmla="*/ 6 h 60"/>
                      <a:gd name="T8" fmla="*/ 79 w 80"/>
                      <a:gd name="T9" fmla="*/ 1 h 60"/>
                      <a:gd name="T10" fmla="*/ 78 w 80"/>
                      <a:gd name="T11" fmla="*/ 0 h 60"/>
                      <a:gd name="T12" fmla="*/ 75 w 80"/>
                      <a:gd name="T13" fmla="*/ 0 h 60"/>
                      <a:gd name="T14" fmla="*/ 73 w 80"/>
                      <a:gd name="T15" fmla="*/ 1 h 60"/>
                      <a:gd name="T16" fmla="*/ 71 w 80"/>
                      <a:gd name="T17" fmla="*/ 3 h 60"/>
                      <a:gd name="T18" fmla="*/ 69 w 80"/>
                      <a:gd name="T19" fmla="*/ 8 h 60"/>
                      <a:gd name="T20" fmla="*/ 50 w 80"/>
                      <a:gd name="T21" fmla="*/ 12 h 60"/>
                      <a:gd name="T22" fmla="*/ 48 w 80"/>
                      <a:gd name="T23" fmla="*/ 13 h 60"/>
                      <a:gd name="T24" fmla="*/ 24 w 80"/>
                      <a:gd name="T25" fmla="*/ 38 h 60"/>
                      <a:gd name="T26" fmla="*/ 20 w 80"/>
                      <a:gd name="T27" fmla="*/ 40 h 60"/>
                      <a:gd name="T28" fmla="*/ 12 w 80"/>
                      <a:gd name="T29" fmla="*/ 42 h 60"/>
                      <a:gd name="T30" fmla="*/ 4 w 80"/>
                      <a:gd name="T31" fmla="*/ 42 h 60"/>
                      <a:gd name="T32" fmla="*/ 1 w 80"/>
                      <a:gd name="T33" fmla="*/ 45 h 60"/>
                      <a:gd name="T34" fmla="*/ 0 w 80"/>
                      <a:gd name="T35" fmla="*/ 51 h 60"/>
                      <a:gd name="T36" fmla="*/ 0 w 80"/>
                      <a:gd name="T37" fmla="*/ 57 h 60"/>
                      <a:gd name="T38" fmla="*/ 8 w 80"/>
                      <a:gd name="T39" fmla="*/ 49 h 60"/>
                      <a:gd name="T40" fmla="*/ 5 w 80"/>
                      <a:gd name="T41" fmla="*/ 59 h 60"/>
                      <a:gd name="T42" fmla="*/ 10 w 80"/>
                      <a:gd name="T43" fmla="*/ 50 h 60"/>
                      <a:gd name="T44" fmla="*/ 12 w 80"/>
                      <a:gd name="T45" fmla="*/ 51 h 60"/>
                      <a:gd name="T46" fmla="*/ 14 w 80"/>
                      <a:gd name="T47" fmla="*/ 52 h 60"/>
                      <a:gd name="T48" fmla="*/ 23 w 80"/>
                      <a:gd name="T49" fmla="*/ 46 h 60"/>
                      <a:gd name="T50" fmla="*/ 32 w 80"/>
                      <a:gd name="T51" fmla="*/ 46 h 60"/>
                      <a:gd name="T52" fmla="*/ 45 w 80"/>
                      <a:gd name="T53" fmla="*/ 42 h 60"/>
                      <a:gd name="T54" fmla="*/ 53 w 80"/>
                      <a:gd name="T55" fmla="*/ 41 h 60"/>
                      <a:gd name="T56" fmla="*/ 60 w 80"/>
                      <a:gd name="T57" fmla="*/ 3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0"/>
                      <a:gd name="T89" fmla="*/ 80 w 8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0">
                        <a:moveTo>
                          <a:pt x="60" y="37"/>
                        </a:moveTo>
                        <a:lnTo>
                          <a:pt x="78" y="18"/>
                        </a:lnTo>
                        <a:lnTo>
                          <a:pt x="79" y="11"/>
                        </a:lnTo>
                        <a:lnTo>
                          <a:pt x="79" y="6"/>
                        </a:lnTo>
                        <a:lnTo>
                          <a:pt x="79" y="1"/>
                        </a:lnTo>
                        <a:lnTo>
                          <a:pt x="78" y="0"/>
                        </a:lnTo>
                        <a:lnTo>
                          <a:pt x="75" y="0"/>
                        </a:lnTo>
                        <a:lnTo>
                          <a:pt x="73" y="1"/>
                        </a:lnTo>
                        <a:lnTo>
                          <a:pt x="71" y="3"/>
                        </a:lnTo>
                        <a:lnTo>
                          <a:pt x="69" y="8"/>
                        </a:lnTo>
                        <a:lnTo>
                          <a:pt x="50" y="12"/>
                        </a:lnTo>
                        <a:lnTo>
                          <a:pt x="48" y="13"/>
                        </a:lnTo>
                        <a:lnTo>
                          <a:pt x="24" y="38"/>
                        </a:lnTo>
                        <a:lnTo>
                          <a:pt x="20" y="40"/>
                        </a:lnTo>
                        <a:lnTo>
                          <a:pt x="12" y="42"/>
                        </a:lnTo>
                        <a:lnTo>
                          <a:pt x="4" y="42"/>
                        </a:lnTo>
                        <a:lnTo>
                          <a:pt x="1" y="45"/>
                        </a:lnTo>
                        <a:lnTo>
                          <a:pt x="0" y="51"/>
                        </a:lnTo>
                        <a:lnTo>
                          <a:pt x="0" y="57"/>
                        </a:lnTo>
                        <a:lnTo>
                          <a:pt x="8" y="49"/>
                        </a:lnTo>
                        <a:lnTo>
                          <a:pt x="5" y="59"/>
                        </a:lnTo>
                        <a:lnTo>
                          <a:pt x="10" y="50"/>
                        </a:lnTo>
                        <a:lnTo>
                          <a:pt x="12" y="51"/>
                        </a:lnTo>
                        <a:lnTo>
                          <a:pt x="14" y="52"/>
                        </a:lnTo>
                        <a:lnTo>
                          <a:pt x="23" y="46"/>
                        </a:lnTo>
                        <a:lnTo>
                          <a:pt x="32" y="46"/>
                        </a:lnTo>
                        <a:lnTo>
                          <a:pt x="45" y="42"/>
                        </a:lnTo>
                        <a:lnTo>
                          <a:pt x="53" y="41"/>
                        </a:lnTo>
                        <a:lnTo>
                          <a:pt x="60" y="37"/>
                        </a:lnTo>
                      </a:path>
                    </a:pathLst>
                  </a:custGeom>
                  <a:solidFill>
                    <a:srgbClr val="006000"/>
                  </a:solidFill>
                  <a:ln w="9525" cap="rnd">
                    <a:noFill/>
                    <a:round/>
                    <a:headEnd/>
                    <a:tailEnd/>
                  </a:ln>
                </p:spPr>
                <p:txBody>
                  <a:bodyPr/>
                  <a:lstStyle/>
                  <a:p>
                    <a:endParaRPr lang="en-US"/>
                  </a:p>
                </p:txBody>
              </p:sp>
              <p:sp>
                <p:nvSpPr>
                  <p:cNvPr id="37022" name="Freeform 31"/>
                  <p:cNvSpPr>
                    <a:spLocks/>
                  </p:cNvSpPr>
                  <p:nvPr/>
                </p:nvSpPr>
                <p:spPr bwMode="auto">
                  <a:xfrm>
                    <a:off x="1810" y="2682"/>
                    <a:ext cx="36" cy="52"/>
                  </a:xfrm>
                  <a:custGeom>
                    <a:avLst/>
                    <a:gdLst>
                      <a:gd name="T0" fmla="*/ 11 w 36"/>
                      <a:gd name="T1" fmla="*/ 39 h 52"/>
                      <a:gd name="T2" fmla="*/ 18 w 36"/>
                      <a:gd name="T3" fmla="*/ 40 h 52"/>
                      <a:gd name="T4" fmla="*/ 22 w 36"/>
                      <a:gd name="T5" fmla="*/ 42 h 52"/>
                      <a:gd name="T6" fmla="*/ 28 w 36"/>
                      <a:gd name="T7" fmla="*/ 47 h 52"/>
                      <a:gd name="T8" fmla="*/ 30 w 36"/>
                      <a:gd name="T9" fmla="*/ 51 h 52"/>
                      <a:gd name="T10" fmla="*/ 35 w 36"/>
                      <a:gd name="T11" fmla="*/ 51 h 52"/>
                      <a:gd name="T12" fmla="*/ 31 w 36"/>
                      <a:gd name="T13" fmla="*/ 34 h 52"/>
                      <a:gd name="T14" fmla="*/ 28 w 36"/>
                      <a:gd name="T15" fmla="*/ 29 h 52"/>
                      <a:gd name="T16" fmla="*/ 26 w 36"/>
                      <a:gd name="T17" fmla="*/ 27 h 52"/>
                      <a:gd name="T18" fmla="*/ 27 w 36"/>
                      <a:gd name="T19" fmla="*/ 15 h 52"/>
                      <a:gd name="T20" fmla="*/ 26 w 36"/>
                      <a:gd name="T21" fmla="*/ 11 h 52"/>
                      <a:gd name="T22" fmla="*/ 22 w 36"/>
                      <a:gd name="T23" fmla="*/ 8 h 52"/>
                      <a:gd name="T24" fmla="*/ 20 w 36"/>
                      <a:gd name="T25" fmla="*/ 6 h 52"/>
                      <a:gd name="T26" fmla="*/ 13 w 36"/>
                      <a:gd name="T27" fmla="*/ 5 h 52"/>
                      <a:gd name="T28" fmla="*/ 10 w 36"/>
                      <a:gd name="T29" fmla="*/ 1 h 52"/>
                      <a:gd name="T30" fmla="*/ 7 w 36"/>
                      <a:gd name="T31" fmla="*/ 1 h 52"/>
                      <a:gd name="T32" fmla="*/ 2 w 36"/>
                      <a:gd name="T33" fmla="*/ 0 h 52"/>
                      <a:gd name="T34" fmla="*/ 0 w 36"/>
                      <a:gd name="T35" fmla="*/ 0 h 52"/>
                      <a:gd name="T36" fmla="*/ 0 w 36"/>
                      <a:gd name="T37" fmla="*/ 3 h 52"/>
                      <a:gd name="T38" fmla="*/ 1 w 36"/>
                      <a:gd name="T39" fmla="*/ 4 h 52"/>
                      <a:gd name="T40" fmla="*/ 2 w 36"/>
                      <a:gd name="T41" fmla="*/ 6 h 52"/>
                      <a:gd name="T42" fmla="*/ 5 w 36"/>
                      <a:gd name="T43" fmla="*/ 11 h 52"/>
                      <a:gd name="T44" fmla="*/ 7 w 36"/>
                      <a:gd name="T45" fmla="*/ 17 h 52"/>
                      <a:gd name="T46" fmla="*/ 9 w 36"/>
                      <a:gd name="T47" fmla="*/ 21 h 52"/>
                      <a:gd name="T48" fmla="*/ 11 w 36"/>
                      <a:gd name="T49" fmla="*/ 29 h 52"/>
                      <a:gd name="T50" fmla="*/ 11 w 36"/>
                      <a:gd name="T51" fmla="*/ 39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52"/>
                      <a:gd name="T80" fmla="*/ 36 w 36"/>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52">
                        <a:moveTo>
                          <a:pt x="11" y="39"/>
                        </a:moveTo>
                        <a:lnTo>
                          <a:pt x="18" y="40"/>
                        </a:lnTo>
                        <a:lnTo>
                          <a:pt x="22" y="42"/>
                        </a:lnTo>
                        <a:lnTo>
                          <a:pt x="28" y="47"/>
                        </a:lnTo>
                        <a:lnTo>
                          <a:pt x="30" y="51"/>
                        </a:lnTo>
                        <a:lnTo>
                          <a:pt x="35" y="51"/>
                        </a:lnTo>
                        <a:lnTo>
                          <a:pt x="31" y="34"/>
                        </a:lnTo>
                        <a:lnTo>
                          <a:pt x="28" y="29"/>
                        </a:lnTo>
                        <a:lnTo>
                          <a:pt x="26" y="27"/>
                        </a:lnTo>
                        <a:lnTo>
                          <a:pt x="27" y="15"/>
                        </a:lnTo>
                        <a:lnTo>
                          <a:pt x="26" y="11"/>
                        </a:lnTo>
                        <a:lnTo>
                          <a:pt x="22" y="8"/>
                        </a:lnTo>
                        <a:lnTo>
                          <a:pt x="20" y="6"/>
                        </a:lnTo>
                        <a:lnTo>
                          <a:pt x="13" y="5"/>
                        </a:lnTo>
                        <a:lnTo>
                          <a:pt x="10" y="1"/>
                        </a:lnTo>
                        <a:lnTo>
                          <a:pt x="7" y="1"/>
                        </a:lnTo>
                        <a:lnTo>
                          <a:pt x="2" y="0"/>
                        </a:lnTo>
                        <a:lnTo>
                          <a:pt x="0" y="0"/>
                        </a:lnTo>
                        <a:lnTo>
                          <a:pt x="0" y="3"/>
                        </a:lnTo>
                        <a:lnTo>
                          <a:pt x="1" y="4"/>
                        </a:lnTo>
                        <a:lnTo>
                          <a:pt x="2" y="6"/>
                        </a:lnTo>
                        <a:lnTo>
                          <a:pt x="5" y="11"/>
                        </a:lnTo>
                        <a:lnTo>
                          <a:pt x="7" y="17"/>
                        </a:lnTo>
                        <a:lnTo>
                          <a:pt x="9" y="21"/>
                        </a:lnTo>
                        <a:lnTo>
                          <a:pt x="11" y="29"/>
                        </a:lnTo>
                        <a:lnTo>
                          <a:pt x="11" y="39"/>
                        </a:lnTo>
                      </a:path>
                    </a:pathLst>
                  </a:custGeom>
                  <a:solidFill>
                    <a:srgbClr val="006000"/>
                  </a:solidFill>
                  <a:ln w="9525" cap="rnd">
                    <a:noFill/>
                    <a:round/>
                    <a:headEnd/>
                    <a:tailEnd/>
                  </a:ln>
                </p:spPr>
                <p:txBody>
                  <a:bodyPr/>
                  <a:lstStyle/>
                  <a:p>
                    <a:endParaRPr lang="en-US"/>
                  </a:p>
                </p:txBody>
              </p:sp>
              <p:sp>
                <p:nvSpPr>
                  <p:cNvPr id="37023" name="Freeform 32"/>
                  <p:cNvSpPr>
                    <a:spLocks/>
                  </p:cNvSpPr>
                  <p:nvPr/>
                </p:nvSpPr>
                <p:spPr bwMode="auto">
                  <a:xfrm>
                    <a:off x="1886" y="2670"/>
                    <a:ext cx="17" cy="33"/>
                  </a:xfrm>
                  <a:custGeom>
                    <a:avLst/>
                    <a:gdLst>
                      <a:gd name="T0" fmla="*/ 14 w 17"/>
                      <a:gd name="T1" fmla="*/ 19 h 33"/>
                      <a:gd name="T2" fmla="*/ 16 w 17"/>
                      <a:gd name="T3" fmla="*/ 6 h 33"/>
                      <a:gd name="T4" fmla="*/ 14 w 17"/>
                      <a:gd name="T5" fmla="*/ 5 h 33"/>
                      <a:gd name="T6" fmla="*/ 8 w 17"/>
                      <a:gd name="T7" fmla="*/ 0 h 33"/>
                      <a:gd name="T8" fmla="*/ 5 w 17"/>
                      <a:gd name="T9" fmla="*/ 0 h 33"/>
                      <a:gd name="T10" fmla="*/ 5 w 17"/>
                      <a:gd name="T11" fmla="*/ 2 h 33"/>
                      <a:gd name="T12" fmla="*/ 1 w 17"/>
                      <a:gd name="T13" fmla="*/ 18 h 33"/>
                      <a:gd name="T14" fmla="*/ 0 w 17"/>
                      <a:gd name="T15" fmla="*/ 25 h 33"/>
                      <a:gd name="T16" fmla="*/ 0 w 17"/>
                      <a:gd name="T17" fmla="*/ 30 h 33"/>
                      <a:gd name="T18" fmla="*/ 0 w 17"/>
                      <a:gd name="T19" fmla="*/ 31 h 33"/>
                      <a:gd name="T20" fmla="*/ 1 w 17"/>
                      <a:gd name="T21" fmla="*/ 32 h 33"/>
                      <a:gd name="T22" fmla="*/ 3 w 17"/>
                      <a:gd name="T23" fmla="*/ 32 h 33"/>
                      <a:gd name="T24" fmla="*/ 5 w 17"/>
                      <a:gd name="T25" fmla="*/ 31 h 33"/>
                      <a:gd name="T26" fmla="*/ 7 w 17"/>
                      <a:gd name="T27" fmla="*/ 29 h 33"/>
                      <a:gd name="T28" fmla="*/ 10 w 17"/>
                      <a:gd name="T29" fmla="*/ 26 h 33"/>
                      <a:gd name="T30" fmla="*/ 14 w 17"/>
                      <a:gd name="T31" fmla="*/ 19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3"/>
                      <a:gd name="T50" fmla="*/ 17 w 17"/>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3">
                        <a:moveTo>
                          <a:pt x="14" y="19"/>
                        </a:moveTo>
                        <a:lnTo>
                          <a:pt x="16" y="6"/>
                        </a:lnTo>
                        <a:lnTo>
                          <a:pt x="14" y="5"/>
                        </a:lnTo>
                        <a:lnTo>
                          <a:pt x="8" y="0"/>
                        </a:lnTo>
                        <a:lnTo>
                          <a:pt x="5" y="0"/>
                        </a:lnTo>
                        <a:lnTo>
                          <a:pt x="5" y="2"/>
                        </a:lnTo>
                        <a:lnTo>
                          <a:pt x="1" y="18"/>
                        </a:lnTo>
                        <a:lnTo>
                          <a:pt x="0" y="25"/>
                        </a:lnTo>
                        <a:lnTo>
                          <a:pt x="0" y="30"/>
                        </a:lnTo>
                        <a:lnTo>
                          <a:pt x="0" y="31"/>
                        </a:lnTo>
                        <a:lnTo>
                          <a:pt x="1" y="32"/>
                        </a:lnTo>
                        <a:lnTo>
                          <a:pt x="3" y="32"/>
                        </a:lnTo>
                        <a:lnTo>
                          <a:pt x="5" y="31"/>
                        </a:lnTo>
                        <a:lnTo>
                          <a:pt x="7" y="29"/>
                        </a:lnTo>
                        <a:lnTo>
                          <a:pt x="10" y="26"/>
                        </a:lnTo>
                        <a:lnTo>
                          <a:pt x="14" y="19"/>
                        </a:lnTo>
                      </a:path>
                    </a:pathLst>
                  </a:custGeom>
                  <a:solidFill>
                    <a:srgbClr val="006000"/>
                  </a:solidFill>
                  <a:ln w="9525" cap="rnd">
                    <a:noFill/>
                    <a:round/>
                    <a:headEnd/>
                    <a:tailEnd/>
                  </a:ln>
                </p:spPr>
                <p:txBody>
                  <a:bodyPr/>
                  <a:lstStyle/>
                  <a:p>
                    <a:endParaRPr lang="en-US"/>
                  </a:p>
                </p:txBody>
              </p:sp>
              <p:sp>
                <p:nvSpPr>
                  <p:cNvPr id="37024" name="Freeform 33"/>
                  <p:cNvSpPr>
                    <a:spLocks/>
                  </p:cNvSpPr>
                  <p:nvPr/>
                </p:nvSpPr>
                <p:spPr bwMode="auto">
                  <a:xfrm>
                    <a:off x="1920" y="2679"/>
                    <a:ext cx="93" cy="68"/>
                  </a:xfrm>
                  <a:custGeom>
                    <a:avLst/>
                    <a:gdLst>
                      <a:gd name="T0" fmla="*/ 62 w 93"/>
                      <a:gd name="T1" fmla="*/ 24 h 68"/>
                      <a:gd name="T2" fmla="*/ 47 w 93"/>
                      <a:gd name="T3" fmla="*/ 39 h 68"/>
                      <a:gd name="T4" fmla="*/ 37 w 93"/>
                      <a:gd name="T5" fmla="*/ 52 h 68"/>
                      <a:gd name="T6" fmla="*/ 35 w 93"/>
                      <a:gd name="T7" fmla="*/ 53 h 68"/>
                      <a:gd name="T8" fmla="*/ 28 w 93"/>
                      <a:gd name="T9" fmla="*/ 54 h 68"/>
                      <a:gd name="T10" fmla="*/ 24 w 93"/>
                      <a:gd name="T11" fmla="*/ 54 h 68"/>
                      <a:gd name="T12" fmla="*/ 19 w 93"/>
                      <a:gd name="T13" fmla="*/ 53 h 68"/>
                      <a:gd name="T14" fmla="*/ 16 w 93"/>
                      <a:gd name="T15" fmla="*/ 52 h 68"/>
                      <a:gd name="T16" fmla="*/ 14 w 93"/>
                      <a:gd name="T17" fmla="*/ 52 h 68"/>
                      <a:gd name="T18" fmla="*/ 12 w 93"/>
                      <a:gd name="T19" fmla="*/ 54 h 68"/>
                      <a:gd name="T20" fmla="*/ 10 w 93"/>
                      <a:gd name="T21" fmla="*/ 63 h 68"/>
                      <a:gd name="T22" fmla="*/ 9 w 93"/>
                      <a:gd name="T23" fmla="*/ 65 h 68"/>
                      <a:gd name="T24" fmla="*/ 6 w 93"/>
                      <a:gd name="T25" fmla="*/ 67 h 68"/>
                      <a:gd name="T26" fmla="*/ 0 w 93"/>
                      <a:gd name="T27" fmla="*/ 58 h 68"/>
                      <a:gd name="T28" fmla="*/ 1 w 93"/>
                      <a:gd name="T29" fmla="*/ 50 h 68"/>
                      <a:gd name="T30" fmla="*/ 2 w 93"/>
                      <a:gd name="T31" fmla="*/ 33 h 68"/>
                      <a:gd name="T32" fmla="*/ 4 w 93"/>
                      <a:gd name="T33" fmla="*/ 31 h 68"/>
                      <a:gd name="T34" fmla="*/ 6 w 93"/>
                      <a:gd name="T35" fmla="*/ 30 h 68"/>
                      <a:gd name="T36" fmla="*/ 8 w 93"/>
                      <a:gd name="T37" fmla="*/ 31 h 68"/>
                      <a:gd name="T38" fmla="*/ 8 w 93"/>
                      <a:gd name="T39" fmla="*/ 33 h 68"/>
                      <a:gd name="T40" fmla="*/ 9 w 93"/>
                      <a:gd name="T41" fmla="*/ 41 h 68"/>
                      <a:gd name="T42" fmla="*/ 10 w 93"/>
                      <a:gd name="T43" fmla="*/ 42 h 68"/>
                      <a:gd name="T44" fmla="*/ 12 w 93"/>
                      <a:gd name="T45" fmla="*/ 41 h 68"/>
                      <a:gd name="T46" fmla="*/ 21 w 93"/>
                      <a:gd name="T47" fmla="*/ 29 h 68"/>
                      <a:gd name="T48" fmla="*/ 22 w 93"/>
                      <a:gd name="T49" fmla="*/ 22 h 68"/>
                      <a:gd name="T50" fmla="*/ 26 w 93"/>
                      <a:gd name="T51" fmla="*/ 17 h 68"/>
                      <a:gd name="T52" fmla="*/ 24 w 93"/>
                      <a:gd name="T53" fmla="*/ 14 h 68"/>
                      <a:gd name="T54" fmla="*/ 21 w 93"/>
                      <a:gd name="T55" fmla="*/ 14 h 68"/>
                      <a:gd name="T56" fmla="*/ 21 w 93"/>
                      <a:gd name="T57" fmla="*/ 12 h 68"/>
                      <a:gd name="T58" fmla="*/ 24 w 93"/>
                      <a:gd name="T59" fmla="*/ 10 h 68"/>
                      <a:gd name="T60" fmla="*/ 28 w 93"/>
                      <a:gd name="T61" fmla="*/ 8 h 68"/>
                      <a:gd name="T62" fmla="*/ 33 w 93"/>
                      <a:gd name="T63" fmla="*/ 7 h 68"/>
                      <a:gd name="T64" fmla="*/ 38 w 93"/>
                      <a:gd name="T65" fmla="*/ 6 h 68"/>
                      <a:gd name="T66" fmla="*/ 42 w 93"/>
                      <a:gd name="T67" fmla="*/ 6 h 68"/>
                      <a:gd name="T68" fmla="*/ 48 w 93"/>
                      <a:gd name="T69" fmla="*/ 0 h 68"/>
                      <a:gd name="T70" fmla="*/ 50 w 93"/>
                      <a:gd name="T71" fmla="*/ 0 h 68"/>
                      <a:gd name="T72" fmla="*/ 51 w 93"/>
                      <a:gd name="T73" fmla="*/ 0 h 68"/>
                      <a:gd name="T74" fmla="*/ 52 w 93"/>
                      <a:gd name="T75" fmla="*/ 1 h 68"/>
                      <a:gd name="T76" fmla="*/ 55 w 93"/>
                      <a:gd name="T77" fmla="*/ 4 h 68"/>
                      <a:gd name="T78" fmla="*/ 56 w 93"/>
                      <a:gd name="T79" fmla="*/ 8 h 68"/>
                      <a:gd name="T80" fmla="*/ 60 w 93"/>
                      <a:gd name="T81" fmla="*/ 6 h 68"/>
                      <a:gd name="T82" fmla="*/ 69 w 93"/>
                      <a:gd name="T83" fmla="*/ 4 h 68"/>
                      <a:gd name="T84" fmla="*/ 80 w 93"/>
                      <a:gd name="T85" fmla="*/ 3 h 68"/>
                      <a:gd name="T86" fmla="*/ 87 w 93"/>
                      <a:gd name="T87" fmla="*/ 3 h 68"/>
                      <a:gd name="T88" fmla="*/ 89 w 93"/>
                      <a:gd name="T89" fmla="*/ 3 h 68"/>
                      <a:gd name="T90" fmla="*/ 91 w 93"/>
                      <a:gd name="T91" fmla="*/ 5 h 68"/>
                      <a:gd name="T92" fmla="*/ 92 w 93"/>
                      <a:gd name="T93" fmla="*/ 6 h 68"/>
                      <a:gd name="T94" fmla="*/ 92 w 93"/>
                      <a:gd name="T95" fmla="*/ 9 h 68"/>
                      <a:gd name="T96" fmla="*/ 91 w 93"/>
                      <a:gd name="T97" fmla="*/ 11 h 68"/>
                      <a:gd name="T98" fmla="*/ 89 w 93"/>
                      <a:gd name="T99" fmla="*/ 13 h 68"/>
                      <a:gd name="T100" fmla="*/ 87 w 93"/>
                      <a:gd name="T101" fmla="*/ 18 h 68"/>
                      <a:gd name="T102" fmla="*/ 80 w 93"/>
                      <a:gd name="T103" fmla="*/ 21 h 68"/>
                      <a:gd name="T104" fmla="*/ 76 w 93"/>
                      <a:gd name="T105" fmla="*/ 22 h 68"/>
                      <a:gd name="T106" fmla="*/ 71 w 93"/>
                      <a:gd name="T107" fmla="*/ 22 h 68"/>
                      <a:gd name="T108" fmla="*/ 62 w 93"/>
                      <a:gd name="T109" fmla="*/ 24 h 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68"/>
                      <a:gd name="T167" fmla="*/ 93 w 93"/>
                      <a:gd name="T168" fmla="*/ 68 h 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68">
                        <a:moveTo>
                          <a:pt x="62" y="24"/>
                        </a:moveTo>
                        <a:lnTo>
                          <a:pt x="47" y="39"/>
                        </a:lnTo>
                        <a:lnTo>
                          <a:pt x="37" y="52"/>
                        </a:lnTo>
                        <a:lnTo>
                          <a:pt x="35" y="53"/>
                        </a:lnTo>
                        <a:lnTo>
                          <a:pt x="28" y="54"/>
                        </a:lnTo>
                        <a:lnTo>
                          <a:pt x="24" y="54"/>
                        </a:lnTo>
                        <a:lnTo>
                          <a:pt x="19" y="53"/>
                        </a:lnTo>
                        <a:lnTo>
                          <a:pt x="16" y="52"/>
                        </a:lnTo>
                        <a:lnTo>
                          <a:pt x="14" y="52"/>
                        </a:lnTo>
                        <a:lnTo>
                          <a:pt x="12" y="54"/>
                        </a:lnTo>
                        <a:lnTo>
                          <a:pt x="10" y="63"/>
                        </a:lnTo>
                        <a:lnTo>
                          <a:pt x="9" y="65"/>
                        </a:lnTo>
                        <a:lnTo>
                          <a:pt x="6" y="67"/>
                        </a:lnTo>
                        <a:lnTo>
                          <a:pt x="0" y="58"/>
                        </a:lnTo>
                        <a:lnTo>
                          <a:pt x="1" y="50"/>
                        </a:lnTo>
                        <a:lnTo>
                          <a:pt x="2" y="33"/>
                        </a:lnTo>
                        <a:lnTo>
                          <a:pt x="4" y="31"/>
                        </a:lnTo>
                        <a:lnTo>
                          <a:pt x="6" y="30"/>
                        </a:lnTo>
                        <a:lnTo>
                          <a:pt x="8" y="31"/>
                        </a:lnTo>
                        <a:lnTo>
                          <a:pt x="8" y="33"/>
                        </a:lnTo>
                        <a:lnTo>
                          <a:pt x="9" y="41"/>
                        </a:lnTo>
                        <a:lnTo>
                          <a:pt x="10" y="42"/>
                        </a:lnTo>
                        <a:lnTo>
                          <a:pt x="12" y="41"/>
                        </a:lnTo>
                        <a:lnTo>
                          <a:pt x="21" y="29"/>
                        </a:lnTo>
                        <a:lnTo>
                          <a:pt x="22" y="22"/>
                        </a:lnTo>
                        <a:lnTo>
                          <a:pt x="26" y="17"/>
                        </a:lnTo>
                        <a:lnTo>
                          <a:pt x="24" y="14"/>
                        </a:lnTo>
                        <a:lnTo>
                          <a:pt x="21" y="14"/>
                        </a:lnTo>
                        <a:lnTo>
                          <a:pt x="21" y="12"/>
                        </a:lnTo>
                        <a:lnTo>
                          <a:pt x="24" y="10"/>
                        </a:lnTo>
                        <a:lnTo>
                          <a:pt x="28" y="8"/>
                        </a:lnTo>
                        <a:lnTo>
                          <a:pt x="33" y="7"/>
                        </a:lnTo>
                        <a:lnTo>
                          <a:pt x="38" y="6"/>
                        </a:lnTo>
                        <a:lnTo>
                          <a:pt x="42" y="6"/>
                        </a:lnTo>
                        <a:lnTo>
                          <a:pt x="48" y="0"/>
                        </a:lnTo>
                        <a:lnTo>
                          <a:pt x="50" y="0"/>
                        </a:lnTo>
                        <a:lnTo>
                          <a:pt x="51" y="0"/>
                        </a:lnTo>
                        <a:lnTo>
                          <a:pt x="52" y="1"/>
                        </a:lnTo>
                        <a:lnTo>
                          <a:pt x="55" y="4"/>
                        </a:lnTo>
                        <a:lnTo>
                          <a:pt x="56" y="8"/>
                        </a:lnTo>
                        <a:lnTo>
                          <a:pt x="60" y="6"/>
                        </a:lnTo>
                        <a:lnTo>
                          <a:pt x="69" y="4"/>
                        </a:lnTo>
                        <a:lnTo>
                          <a:pt x="80" y="3"/>
                        </a:lnTo>
                        <a:lnTo>
                          <a:pt x="87" y="3"/>
                        </a:lnTo>
                        <a:lnTo>
                          <a:pt x="89" y="3"/>
                        </a:lnTo>
                        <a:lnTo>
                          <a:pt x="91" y="5"/>
                        </a:lnTo>
                        <a:lnTo>
                          <a:pt x="92" y="6"/>
                        </a:lnTo>
                        <a:lnTo>
                          <a:pt x="92" y="9"/>
                        </a:lnTo>
                        <a:lnTo>
                          <a:pt x="91" y="11"/>
                        </a:lnTo>
                        <a:lnTo>
                          <a:pt x="89" y="13"/>
                        </a:lnTo>
                        <a:lnTo>
                          <a:pt x="87" y="18"/>
                        </a:lnTo>
                        <a:lnTo>
                          <a:pt x="80" y="21"/>
                        </a:lnTo>
                        <a:lnTo>
                          <a:pt x="76" y="22"/>
                        </a:lnTo>
                        <a:lnTo>
                          <a:pt x="71" y="22"/>
                        </a:lnTo>
                        <a:lnTo>
                          <a:pt x="62" y="24"/>
                        </a:lnTo>
                      </a:path>
                    </a:pathLst>
                  </a:custGeom>
                  <a:solidFill>
                    <a:srgbClr val="006000"/>
                  </a:solidFill>
                  <a:ln w="9525" cap="rnd">
                    <a:noFill/>
                    <a:round/>
                    <a:headEnd/>
                    <a:tailEnd/>
                  </a:ln>
                </p:spPr>
                <p:txBody>
                  <a:bodyPr/>
                  <a:lstStyle/>
                  <a:p>
                    <a:endParaRPr lang="en-US"/>
                  </a:p>
                </p:txBody>
              </p:sp>
              <p:sp>
                <p:nvSpPr>
                  <p:cNvPr id="37025" name="Freeform 34"/>
                  <p:cNvSpPr>
                    <a:spLocks/>
                  </p:cNvSpPr>
                  <p:nvPr/>
                </p:nvSpPr>
                <p:spPr bwMode="auto">
                  <a:xfrm>
                    <a:off x="1982" y="2705"/>
                    <a:ext cx="52" cy="34"/>
                  </a:xfrm>
                  <a:custGeom>
                    <a:avLst/>
                    <a:gdLst>
                      <a:gd name="T0" fmla="*/ 40 w 52"/>
                      <a:gd name="T1" fmla="*/ 8 h 34"/>
                      <a:gd name="T2" fmla="*/ 51 w 52"/>
                      <a:gd name="T3" fmla="*/ 4 h 34"/>
                      <a:gd name="T4" fmla="*/ 46 w 52"/>
                      <a:gd name="T5" fmla="*/ 2 h 34"/>
                      <a:gd name="T6" fmla="*/ 39 w 52"/>
                      <a:gd name="T7" fmla="*/ 0 h 34"/>
                      <a:gd name="T8" fmla="*/ 35 w 52"/>
                      <a:gd name="T9" fmla="*/ 0 h 34"/>
                      <a:gd name="T10" fmla="*/ 31 w 52"/>
                      <a:gd name="T11" fmla="*/ 3 h 34"/>
                      <a:gd name="T12" fmla="*/ 29 w 52"/>
                      <a:gd name="T13" fmla="*/ 5 h 34"/>
                      <a:gd name="T14" fmla="*/ 15 w 52"/>
                      <a:gd name="T15" fmla="*/ 5 h 34"/>
                      <a:gd name="T16" fmla="*/ 10 w 52"/>
                      <a:gd name="T17" fmla="*/ 6 h 34"/>
                      <a:gd name="T18" fmla="*/ 10 w 52"/>
                      <a:gd name="T19" fmla="*/ 7 h 34"/>
                      <a:gd name="T20" fmla="*/ 10 w 52"/>
                      <a:gd name="T21" fmla="*/ 10 h 34"/>
                      <a:gd name="T22" fmla="*/ 10 w 52"/>
                      <a:gd name="T23" fmla="*/ 12 h 34"/>
                      <a:gd name="T24" fmla="*/ 0 w 52"/>
                      <a:gd name="T25" fmla="*/ 24 h 34"/>
                      <a:gd name="T26" fmla="*/ 5 w 52"/>
                      <a:gd name="T27" fmla="*/ 25 h 34"/>
                      <a:gd name="T28" fmla="*/ 5 w 52"/>
                      <a:gd name="T29" fmla="*/ 31 h 34"/>
                      <a:gd name="T30" fmla="*/ 9 w 52"/>
                      <a:gd name="T31" fmla="*/ 33 h 34"/>
                      <a:gd name="T32" fmla="*/ 40 w 52"/>
                      <a:gd name="T33" fmla="*/ 8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34"/>
                      <a:gd name="T53" fmla="*/ 52 w 5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34">
                        <a:moveTo>
                          <a:pt x="40" y="8"/>
                        </a:moveTo>
                        <a:lnTo>
                          <a:pt x="51" y="4"/>
                        </a:lnTo>
                        <a:lnTo>
                          <a:pt x="46" y="2"/>
                        </a:lnTo>
                        <a:lnTo>
                          <a:pt x="39" y="0"/>
                        </a:lnTo>
                        <a:lnTo>
                          <a:pt x="35" y="0"/>
                        </a:lnTo>
                        <a:lnTo>
                          <a:pt x="31" y="3"/>
                        </a:lnTo>
                        <a:lnTo>
                          <a:pt x="29" y="5"/>
                        </a:lnTo>
                        <a:lnTo>
                          <a:pt x="15" y="5"/>
                        </a:lnTo>
                        <a:lnTo>
                          <a:pt x="10" y="6"/>
                        </a:lnTo>
                        <a:lnTo>
                          <a:pt x="10" y="7"/>
                        </a:lnTo>
                        <a:lnTo>
                          <a:pt x="10" y="10"/>
                        </a:lnTo>
                        <a:lnTo>
                          <a:pt x="10" y="12"/>
                        </a:lnTo>
                        <a:lnTo>
                          <a:pt x="0" y="24"/>
                        </a:lnTo>
                        <a:lnTo>
                          <a:pt x="5" y="25"/>
                        </a:lnTo>
                        <a:lnTo>
                          <a:pt x="5" y="31"/>
                        </a:lnTo>
                        <a:lnTo>
                          <a:pt x="9" y="33"/>
                        </a:lnTo>
                        <a:lnTo>
                          <a:pt x="40" y="8"/>
                        </a:lnTo>
                      </a:path>
                    </a:pathLst>
                  </a:custGeom>
                  <a:solidFill>
                    <a:srgbClr val="006000"/>
                  </a:solidFill>
                  <a:ln w="9525" cap="rnd">
                    <a:noFill/>
                    <a:round/>
                    <a:headEnd/>
                    <a:tailEnd/>
                  </a:ln>
                </p:spPr>
                <p:txBody>
                  <a:bodyPr/>
                  <a:lstStyle/>
                  <a:p>
                    <a:endParaRPr lang="en-US"/>
                  </a:p>
                </p:txBody>
              </p:sp>
              <p:sp>
                <p:nvSpPr>
                  <p:cNvPr id="37026" name="Freeform 35"/>
                  <p:cNvSpPr>
                    <a:spLocks/>
                  </p:cNvSpPr>
                  <p:nvPr/>
                </p:nvSpPr>
                <p:spPr bwMode="auto">
                  <a:xfrm>
                    <a:off x="1849" y="2780"/>
                    <a:ext cx="41" cy="17"/>
                  </a:xfrm>
                  <a:custGeom>
                    <a:avLst/>
                    <a:gdLst>
                      <a:gd name="T0" fmla="*/ 36 w 41"/>
                      <a:gd name="T1" fmla="*/ 16 h 17"/>
                      <a:gd name="T2" fmla="*/ 40 w 41"/>
                      <a:gd name="T3" fmla="*/ 7 h 17"/>
                      <a:gd name="T4" fmla="*/ 33 w 41"/>
                      <a:gd name="T5" fmla="*/ 3 h 17"/>
                      <a:gd name="T6" fmla="*/ 25 w 41"/>
                      <a:gd name="T7" fmla="*/ 1 h 17"/>
                      <a:gd name="T8" fmla="*/ 23 w 41"/>
                      <a:gd name="T9" fmla="*/ 4 h 17"/>
                      <a:gd name="T10" fmla="*/ 12 w 41"/>
                      <a:gd name="T11" fmla="*/ 1 h 17"/>
                      <a:gd name="T12" fmla="*/ 8 w 41"/>
                      <a:gd name="T13" fmla="*/ 0 h 17"/>
                      <a:gd name="T14" fmla="*/ 4 w 41"/>
                      <a:gd name="T15" fmla="*/ 1 h 17"/>
                      <a:gd name="T16" fmla="*/ 3 w 41"/>
                      <a:gd name="T17" fmla="*/ 2 h 17"/>
                      <a:gd name="T18" fmla="*/ 1 w 41"/>
                      <a:gd name="T19" fmla="*/ 5 h 17"/>
                      <a:gd name="T20" fmla="*/ 0 w 41"/>
                      <a:gd name="T21" fmla="*/ 6 h 17"/>
                      <a:gd name="T22" fmla="*/ 0 w 41"/>
                      <a:gd name="T23" fmla="*/ 7 h 17"/>
                      <a:gd name="T24" fmla="*/ 1 w 41"/>
                      <a:gd name="T25" fmla="*/ 8 h 17"/>
                      <a:gd name="T26" fmla="*/ 3 w 41"/>
                      <a:gd name="T27" fmla="*/ 8 h 17"/>
                      <a:gd name="T28" fmla="*/ 7 w 41"/>
                      <a:gd name="T29" fmla="*/ 7 h 17"/>
                      <a:gd name="T30" fmla="*/ 12 w 41"/>
                      <a:gd name="T31" fmla="*/ 12 h 17"/>
                      <a:gd name="T32" fmla="*/ 14 w 41"/>
                      <a:gd name="T33" fmla="*/ 13 h 17"/>
                      <a:gd name="T34" fmla="*/ 17 w 41"/>
                      <a:gd name="T35" fmla="*/ 13 h 17"/>
                      <a:gd name="T36" fmla="*/ 20 w 41"/>
                      <a:gd name="T37" fmla="*/ 11 h 17"/>
                      <a:gd name="T38" fmla="*/ 36 w 41"/>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7"/>
                      <a:gd name="T62" fmla="*/ 41 w 41"/>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7">
                        <a:moveTo>
                          <a:pt x="36" y="16"/>
                        </a:moveTo>
                        <a:lnTo>
                          <a:pt x="40" y="7"/>
                        </a:lnTo>
                        <a:lnTo>
                          <a:pt x="33" y="3"/>
                        </a:lnTo>
                        <a:lnTo>
                          <a:pt x="25" y="1"/>
                        </a:lnTo>
                        <a:lnTo>
                          <a:pt x="23" y="4"/>
                        </a:lnTo>
                        <a:lnTo>
                          <a:pt x="12" y="1"/>
                        </a:lnTo>
                        <a:lnTo>
                          <a:pt x="8" y="0"/>
                        </a:lnTo>
                        <a:lnTo>
                          <a:pt x="4" y="1"/>
                        </a:lnTo>
                        <a:lnTo>
                          <a:pt x="3" y="2"/>
                        </a:lnTo>
                        <a:lnTo>
                          <a:pt x="1" y="5"/>
                        </a:lnTo>
                        <a:lnTo>
                          <a:pt x="0" y="6"/>
                        </a:lnTo>
                        <a:lnTo>
                          <a:pt x="0" y="7"/>
                        </a:lnTo>
                        <a:lnTo>
                          <a:pt x="1" y="8"/>
                        </a:lnTo>
                        <a:lnTo>
                          <a:pt x="3" y="8"/>
                        </a:lnTo>
                        <a:lnTo>
                          <a:pt x="7" y="7"/>
                        </a:lnTo>
                        <a:lnTo>
                          <a:pt x="12" y="12"/>
                        </a:lnTo>
                        <a:lnTo>
                          <a:pt x="14" y="13"/>
                        </a:lnTo>
                        <a:lnTo>
                          <a:pt x="17" y="13"/>
                        </a:lnTo>
                        <a:lnTo>
                          <a:pt x="20" y="11"/>
                        </a:lnTo>
                        <a:lnTo>
                          <a:pt x="36" y="16"/>
                        </a:lnTo>
                      </a:path>
                    </a:pathLst>
                  </a:custGeom>
                  <a:solidFill>
                    <a:srgbClr val="006000"/>
                  </a:solidFill>
                  <a:ln w="9525" cap="rnd">
                    <a:noFill/>
                    <a:round/>
                    <a:headEnd/>
                    <a:tailEnd/>
                  </a:ln>
                </p:spPr>
                <p:txBody>
                  <a:bodyPr/>
                  <a:lstStyle/>
                  <a:p>
                    <a:endParaRPr lang="en-US"/>
                  </a:p>
                </p:txBody>
              </p:sp>
              <p:sp>
                <p:nvSpPr>
                  <p:cNvPr id="37027" name="Freeform 36"/>
                  <p:cNvSpPr>
                    <a:spLocks/>
                  </p:cNvSpPr>
                  <p:nvPr/>
                </p:nvSpPr>
                <p:spPr bwMode="auto">
                  <a:xfrm>
                    <a:off x="1916" y="2825"/>
                    <a:ext cx="49" cy="22"/>
                  </a:xfrm>
                  <a:custGeom>
                    <a:avLst/>
                    <a:gdLst>
                      <a:gd name="T0" fmla="*/ 14 w 49"/>
                      <a:gd name="T1" fmla="*/ 5 h 22"/>
                      <a:gd name="T2" fmla="*/ 31 w 49"/>
                      <a:gd name="T3" fmla="*/ 5 h 22"/>
                      <a:gd name="T4" fmla="*/ 34 w 49"/>
                      <a:gd name="T5" fmla="*/ 1 h 22"/>
                      <a:gd name="T6" fmla="*/ 35 w 49"/>
                      <a:gd name="T7" fmla="*/ 0 h 22"/>
                      <a:gd name="T8" fmla="*/ 37 w 49"/>
                      <a:gd name="T9" fmla="*/ 0 h 22"/>
                      <a:gd name="T10" fmla="*/ 38 w 49"/>
                      <a:gd name="T11" fmla="*/ 0 h 22"/>
                      <a:gd name="T12" fmla="*/ 40 w 49"/>
                      <a:gd name="T13" fmla="*/ 0 h 22"/>
                      <a:gd name="T14" fmla="*/ 42 w 49"/>
                      <a:gd name="T15" fmla="*/ 2 h 22"/>
                      <a:gd name="T16" fmla="*/ 48 w 49"/>
                      <a:gd name="T17" fmla="*/ 2 h 22"/>
                      <a:gd name="T18" fmla="*/ 48 w 49"/>
                      <a:gd name="T19" fmla="*/ 6 h 22"/>
                      <a:gd name="T20" fmla="*/ 47 w 49"/>
                      <a:gd name="T21" fmla="*/ 12 h 22"/>
                      <a:gd name="T22" fmla="*/ 47 w 49"/>
                      <a:gd name="T23" fmla="*/ 16 h 22"/>
                      <a:gd name="T24" fmla="*/ 43 w 49"/>
                      <a:gd name="T25" fmla="*/ 19 h 22"/>
                      <a:gd name="T26" fmla="*/ 27 w 49"/>
                      <a:gd name="T27" fmla="*/ 20 h 22"/>
                      <a:gd name="T28" fmla="*/ 22 w 49"/>
                      <a:gd name="T29" fmla="*/ 19 h 22"/>
                      <a:gd name="T30" fmla="*/ 20 w 49"/>
                      <a:gd name="T31" fmla="*/ 19 h 22"/>
                      <a:gd name="T32" fmla="*/ 18 w 49"/>
                      <a:gd name="T33" fmla="*/ 19 h 22"/>
                      <a:gd name="T34" fmla="*/ 16 w 49"/>
                      <a:gd name="T35" fmla="*/ 21 h 22"/>
                      <a:gd name="T36" fmla="*/ 3 w 49"/>
                      <a:gd name="T37" fmla="*/ 21 h 22"/>
                      <a:gd name="T38" fmla="*/ 1 w 49"/>
                      <a:gd name="T39" fmla="*/ 17 h 22"/>
                      <a:gd name="T40" fmla="*/ 0 w 49"/>
                      <a:gd name="T41" fmla="*/ 16 h 22"/>
                      <a:gd name="T42" fmla="*/ 1 w 49"/>
                      <a:gd name="T43" fmla="*/ 8 h 22"/>
                      <a:gd name="T44" fmla="*/ 1 w 49"/>
                      <a:gd name="T45" fmla="*/ 4 h 22"/>
                      <a:gd name="T46" fmla="*/ 3 w 49"/>
                      <a:gd name="T47" fmla="*/ 1 h 22"/>
                      <a:gd name="T48" fmla="*/ 5 w 49"/>
                      <a:gd name="T49" fmla="*/ 0 h 22"/>
                      <a:gd name="T50" fmla="*/ 7 w 49"/>
                      <a:gd name="T51" fmla="*/ 0 h 22"/>
                      <a:gd name="T52" fmla="*/ 14 w 49"/>
                      <a:gd name="T53" fmla="*/ 5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22"/>
                      <a:gd name="T83" fmla="*/ 49 w 49"/>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22">
                        <a:moveTo>
                          <a:pt x="14" y="5"/>
                        </a:moveTo>
                        <a:lnTo>
                          <a:pt x="31" y="5"/>
                        </a:lnTo>
                        <a:lnTo>
                          <a:pt x="34" y="1"/>
                        </a:lnTo>
                        <a:lnTo>
                          <a:pt x="35" y="0"/>
                        </a:lnTo>
                        <a:lnTo>
                          <a:pt x="37" y="0"/>
                        </a:lnTo>
                        <a:lnTo>
                          <a:pt x="38" y="0"/>
                        </a:lnTo>
                        <a:lnTo>
                          <a:pt x="40" y="0"/>
                        </a:lnTo>
                        <a:lnTo>
                          <a:pt x="42" y="2"/>
                        </a:lnTo>
                        <a:lnTo>
                          <a:pt x="48" y="2"/>
                        </a:lnTo>
                        <a:lnTo>
                          <a:pt x="48" y="6"/>
                        </a:lnTo>
                        <a:lnTo>
                          <a:pt x="47" y="12"/>
                        </a:lnTo>
                        <a:lnTo>
                          <a:pt x="47" y="16"/>
                        </a:lnTo>
                        <a:lnTo>
                          <a:pt x="43" y="19"/>
                        </a:lnTo>
                        <a:lnTo>
                          <a:pt x="27" y="20"/>
                        </a:lnTo>
                        <a:lnTo>
                          <a:pt x="22" y="19"/>
                        </a:lnTo>
                        <a:lnTo>
                          <a:pt x="20" y="19"/>
                        </a:lnTo>
                        <a:lnTo>
                          <a:pt x="18" y="19"/>
                        </a:lnTo>
                        <a:lnTo>
                          <a:pt x="16" y="21"/>
                        </a:lnTo>
                        <a:lnTo>
                          <a:pt x="3" y="21"/>
                        </a:lnTo>
                        <a:lnTo>
                          <a:pt x="1" y="17"/>
                        </a:lnTo>
                        <a:lnTo>
                          <a:pt x="0" y="16"/>
                        </a:lnTo>
                        <a:lnTo>
                          <a:pt x="1" y="8"/>
                        </a:lnTo>
                        <a:lnTo>
                          <a:pt x="1" y="4"/>
                        </a:lnTo>
                        <a:lnTo>
                          <a:pt x="3" y="1"/>
                        </a:lnTo>
                        <a:lnTo>
                          <a:pt x="5" y="0"/>
                        </a:lnTo>
                        <a:lnTo>
                          <a:pt x="7" y="0"/>
                        </a:lnTo>
                        <a:lnTo>
                          <a:pt x="14" y="5"/>
                        </a:lnTo>
                      </a:path>
                    </a:pathLst>
                  </a:custGeom>
                  <a:solidFill>
                    <a:srgbClr val="006000"/>
                  </a:solidFill>
                  <a:ln w="9525" cap="rnd">
                    <a:noFill/>
                    <a:round/>
                    <a:headEnd/>
                    <a:tailEnd/>
                  </a:ln>
                </p:spPr>
                <p:txBody>
                  <a:bodyPr/>
                  <a:lstStyle/>
                  <a:p>
                    <a:endParaRPr lang="en-US"/>
                  </a:p>
                </p:txBody>
              </p:sp>
              <p:sp>
                <p:nvSpPr>
                  <p:cNvPr id="37028" name="Freeform 37"/>
                  <p:cNvSpPr>
                    <a:spLocks/>
                  </p:cNvSpPr>
                  <p:nvPr/>
                </p:nvSpPr>
                <p:spPr bwMode="auto">
                  <a:xfrm>
                    <a:off x="1848" y="2876"/>
                    <a:ext cx="17" cy="22"/>
                  </a:xfrm>
                  <a:custGeom>
                    <a:avLst/>
                    <a:gdLst>
                      <a:gd name="T0" fmla="*/ 9 w 17"/>
                      <a:gd name="T1" fmla="*/ 0 h 22"/>
                      <a:gd name="T2" fmla="*/ 16 w 17"/>
                      <a:gd name="T3" fmla="*/ 5 h 22"/>
                      <a:gd name="T4" fmla="*/ 16 w 17"/>
                      <a:gd name="T5" fmla="*/ 8 h 22"/>
                      <a:gd name="T6" fmla="*/ 16 w 17"/>
                      <a:gd name="T7" fmla="*/ 10 h 22"/>
                      <a:gd name="T8" fmla="*/ 15 w 17"/>
                      <a:gd name="T9" fmla="*/ 13 h 22"/>
                      <a:gd name="T10" fmla="*/ 14 w 17"/>
                      <a:gd name="T11" fmla="*/ 15 h 22"/>
                      <a:gd name="T12" fmla="*/ 12 w 17"/>
                      <a:gd name="T13" fmla="*/ 19 h 22"/>
                      <a:gd name="T14" fmla="*/ 8 w 17"/>
                      <a:gd name="T15" fmla="*/ 21 h 22"/>
                      <a:gd name="T16" fmla="*/ 5 w 17"/>
                      <a:gd name="T17" fmla="*/ 21 h 22"/>
                      <a:gd name="T18" fmla="*/ 3 w 17"/>
                      <a:gd name="T19" fmla="*/ 20 h 22"/>
                      <a:gd name="T20" fmla="*/ 0 w 17"/>
                      <a:gd name="T21" fmla="*/ 16 h 22"/>
                      <a:gd name="T22" fmla="*/ 0 w 17"/>
                      <a:gd name="T23" fmla="*/ 14 h 22"/>
                      <a:gd name="T24" fmla="*/ 1 w 17"/>
                      <a:gd name="T25" fmla="*/ 11 h 22"/>
                      <a:gd name="T26" fmla="*/ 2 w 17"/>
                      <a:gd name="T27" fmla="*/ 4 h 22"/>
                      <a:gd name="T28" fmla="*/ 9 w 17"/>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2"/>
                      <a:gd name="T47" fmla="*/ 17 w 17"/>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2">
                        <a:moveTo>
                          <a:pt x="9" y="0"/>
                        </a:moveTo>
                        <a:lnTo>
                          <a:pt x="16" y="5"/>
                        </a:lnTo>
                        <a:lnTo>
                          <a:pt x="16" y="8"/>
                        </a:lnTo>
                        <a:lnTo>
                          <a:pt x="16" y="10"/>
                        </a:lnTo>
                        <a:lnTo>
                          <a:pt x="15" y="13"/>
                        </a:lnTo>
                        <a:lnTo>
                          <a:pt x="14" y="15"/>
                        </a:lnTo>
                        <a:lnTo>
                          <a:pt x="12" y="19"/>
                        </a:lnTo>
                        <a:lnTo>
                          <a:pt x="8" y="21"/>
                        </a:lnTo>
                        <a:lnTo>
                          <a:pt x="5" y="21"/>
                        </a:lnTo>
                        <a:lnTo>
                          <a:pt x="3" y="20"/>
                        </a:lnTo>
                        <a:lnTo>
                          <a:pt x="0" y="16"/>
                        </a:lnTo>
                        <a:lnTo>
                          <a:pt x="0" y="14"/>
                        </a:lnTo>
                        <a:lnTo>
                          <a:pt x="1" y="11"/>
                        </a:lnTo>
                        <a:lnTo>
                          <a:pt x="2" y="4"/>
                        </a:lnTo>
                        <a:lnTo>
                          <a:pt x="9" y="0"/>
                        </a:lnTo>
                      </a:path>
                    </a:pathLst>
                  </a:custGeom>
                  <a:solidFill>
                    <a:srgbClr val="006000"/>
                  </a:solidFill>
                  <a:ln w="9525" cap="rnd">
                    <a:noFill/>
                    <a:round/>
                    <a:headEnd/>
                    <a:tailEnd/>
                  </a:ln>
                </p:spPr>
                <p:txBody>
                  <a:bodyPr/>
                  <a:lstStyle/>
                  <a:p>
                    <a:endParaRPr lang="en-US"/>
                  </a:p>
                </p:txBody>
              </p:sp>
            </p:grpSp>
          </p:grpSp>
          <p:sp>
            <p:nvSpPr>
              <p:cNvPr id="36892" name="Freeform 38"/>
              <p:cNvSpPr>
                <a:spLocks/>
              </p:cNvSpPr>
              <p:nvPr/>
            </p:nvSpPr>
            <p:spPr bwMode="auto">
              <a:xfrm>
                <a:off x="936" y="2112"/>
                <a:ext cx="469" cy="1261"/>
              </a:xfrm>
              <a:custGeom>
                <a:avLst/>
                <a:gdLst>
                  <a:gd name="T0" fmla="*/ 308 w 469"/>
                  <a:gd name="T1" fmla="*/ 74 h 1261"/>
                  <a:gd name="T2" fmla="*/ 339 w 469"/>
                  <a:gd name="T3" fmla="*/ 77 h 1261"/>
                  <a:gd name="T4" fmla="*/ 334 w 469"/>
                  <a:gd name="T5" fmla="*/ 119 h 1261"/>
                  <a:gd name="T6" fmla="*/ 325 w 469"/>
                  <a:gd name="T7" fmla="*/ 150 h 1261"/>
                  <a:gd name="T8" fmla="*/ 376 w 469"/>
                  <a:gd name="T9" fmla="*/ 138 h 1261"/>
                  <a:gd name="T10" fmla="*/ 319 w 469"/>
                  <a:gd name="T11" fmla="*/ 204 h 1261"/>
                  <a:gd name="T12" fmla="*/ 352 w 469"/>
                  <a:gd name="T13" fmla="*/ 184 h 1261"/>
                  <a:gd name="T14" fmla="*/ 370 w 469"/>
                  <a:gd name="T15" fmla="*/ 235 h 1261"/>
                  <a:gd name="T16" fmla="*/ 393 w 469"/>
                  <a:gd name="T17" fmla="*/ 273 h 1261"/>
                  <a:gd name="T18" fmla="*/ 428 w 469"/>
                  <a:gd name="T19" fmla="*/ 266 h 1261"/>
                  <a:gd name="T20" fmla="*/ 448 w 469"/>
                  <a:gd name="T21" fmla="*/ 288 h 1261"/>
                  <a:gd name="T22" fmla="*/ 413 w 469"/>
                  <a:gd name="T23" fmla="*/ 329 h 1261"/>
                  <a:gd name="T24" fmla="*/ 416 w 469"/>
                  <a:gd name="T25" fmla="*/ 354 h 1261"/>
                  <a:gd name="T26" fmla="*/ 366 w 469"/>
                  <a:gd name="T27" fmla="*/ 412 h 1261"/>
                  <a:gd name="T28" fmla="*/ 400 w 469"/>
                  <a:gd name="T29" fmla="*/ 438 h 1261"/>
                  <a:gd name="T30" fmla="*/ 449 w 469"/>
                  <a:gd name="T31" fmla="*/ 451 h 1261"/>
                  <a:gd name="T32" fmla="*/ 375 w 469"/>
                  <a:gd name="T33" fmla="*/ 484 h 1261"/>
                  <a:gd name="T34" fmla="*/ 434 w 469"/>
                  <a:gd name="T35" fmla="*/ 482 h 1261"/>
                  <a:gd name="T36" fmla="*/ 448 w 469"/>
                  <a:gd name="T37" fmla="*/ 505 h 1261"/>
                  <a:gd name="T38" fmla="*/ 393 w 469"/>
                  <a:gd name="T39" fmla="*/ 523 h 1261"/>
                  <a:gd name="T40" fmla="*/ 338 w 469"/>
                  <a:gd name="T41" fmla="*/ 546 h 1261"/>
                  <a:gd name="T42" fmla="*/ 296 w 469"/>
                  <a:gd name="T43" fmla="*/ 548 h 1261"/>
                  <a:gd name="T44" fmla="*/ 268 w 469"/>
                  <a:gd name="T45" fmla="*/ 586 h 1261"/>
                  <a:gd name="T46" fmla="*/ 321 w 469"/>
                  <a:gd name="T47" fmla="*/ 591 h 1261"/>
                  <a:gd name="T48" fmla="*/ 325 w 469"/>
                  <a:gd name="T49" fmla="*/ 602 h 1261"/>
                  <a:gd name="T50" fmla="*/ 291 w 469"/>
                  <a:gd name="T51" fmla="*/ 642 h 1261"/>
                  <a:gd name="T52" fmla="*/ 331 w 469"/>
                  <a:gd name="T53" fmla="*/ 687 h 1261"/>
                  <a:gd name="T54" fmla="*/ 336 w 469"/>
                  <a:gd name="T55" fmla="*/ 696 h 1261"/>
                  <a:gd name="T56" fmla="*/ 303 w 469"/>
                  <a:gd name="T57" fmla="*/ 695 h 1261"/>
                  <a:gd name="T58" fmla="*/ 237 w 469"/>
                  <a:gd name="T59" fmla="*/ 673 h 1261"/>
                  <a:gd name="T60" fmla="*/ 203 w 469"/>
                  <a:gd name="T61" fmla="*/ 1224 h 1261"/>
                  <a:gd name="T62" fmla="*/ 159 w 469"/>
                  <a:gd name="T63" fmla="*/ 1255 h 1261"/>
                  <a:gd name="T64" fmla="*/ 142 w 469"/>
                  <a:gd name="T65" fmla="*/ 707 h 1261"/>
                  <a:gd name="T66" fmla="*/ 70 w 469"/>
                  <a:gd name="T67" fmla="*/ 694 h 1261"/>
                  <a:gd name="T68" fmla="*/ 43 w 469"/>
                  <a:gd name="T69" fmla="*/ 665 h 1261"/>
                  <a:gd name="T70" fmla="*/ 22 w 469"/>
                  <a:gd name="T71" fmla="*/ 634 h 1261"/>
                  <a:gd name="T72" fmla="*/ 13 w 469"/>
                  <a:gd name="T73" fmla="*/ 598 h 1261"/>
                  <a:gd name="T74" fmla="*/ 68 w 469"/>
                  <a:gd name="T75" fmla="*/ 615 h 1261"/>
                  <a:gd name="T76" fmla="*/ 119 w 469"/>
                  <a:gd name="T77" fmla="*/ 634 h 1261"/>
                  <a:gd name="T78" fmla="*/ 162 w 469"/>
                  <a:gd name="T79" fmla="*/ 627 h 1261"/>
                  <a:gd name="T80" fmla="*/ 183 w 469"/>
                  <a:gd name="T81" fmla="*/ 671 h 1261"/>
                  <a:gd name="T82" fmla="*/ 188 w 469"/>
                  <a:gd name="T83" fmla="*/ 643 h 1261"/>
                  <a:gd name="T84" fmla="*/ 167 w 469"/>
                  <a:gd name="T85" fmla="*/ 611 h 1261"/>
                  <a:gd name="T86" fmla="*/ 118 w 469"/>
                  <a:gd name="T87" fmla="*/ 598 h 1261"/>
                  <a:gd name="T88" fmla="*/ 80 w 469"/>
                  <a:gd name="T89" fmla="*/ 591 h 1261"/>
                  <a:gd name="T90" fmla="*/ 43 w 469"/>
                  <a:gd name="T91" fmla="*/ 578 h 1261"/>
                  <a:gd name="T92" fmla="*/ 66 w 469"/>
                  <a:gd name="T93" fmla="*/ 528 h 1261"/>
                  <a:gd name="T94" fmla="*/ 57 w 469"/>
                  <a:gd name="T95" fmla="*/ 477 h 1261"/>
                  <a:gd name="T96" fmla="*/ 7 w 469"/>
                  <a:gd name="T97" fmla="*/ 423 h 1261"/>
                  <a:gd name="T98" fmla="*/ 29 w 469"/>
                  <a:gd name="T99" fmla="*/ 395 h 1261"/>
                  <a:gd name="T100" fmla="*/ 76 w 469"/>
                  <a:gd name="T101" fmla="*/ 370 h 1261"/>
                  <a:gd name="T102" fmla="*/ 38 w 469"/>
                  <a:gd name="T103" fmla="*/ 339 h 1261"/>
                  <a:gd name="T104" fmla="*/ 27 w 469"/>
                  <a:gd name="T105" fmla="*/ 294 h 1261"/>
                  <a:gd name="T106" fmla="*/ 81 w 469"/>
                  <a:gd name="T107" fmla="*/ 256 h 1261"/>
                  <a:gd name="T108" fmla="*/ 58 w 469"/>
                  <a:gd name="T109" fmla="*/ 212 h 1261"/>
                  <a:gd name="T110" fmla="*/ 63 w 469"/>
                  <a:gd name="T111" fmla="*/ 179 h 1261"/>
                  <a:gd name="T112" fmla="*/ 104 w 469"/>
                  <a:gd name="T113" fmla="*/ 118 h 1261"/>
                  <a:gd name="T114" fmla="*/ 150 w 469"/>
                  <a:gd name="T115" fmla="*/ 87 h 1261"/>
                  <a:gd name="T116" fmla="*/ 176 w 469"/>
                  <a:gd name="T117" fmla="*/ 69 h 1261"/>
                  <a:gd name="T118" fmla="*/ 185 w 469"/>
                  <a:gd name="T119" fmla="*/ 39 h 1261"/>
                  <a:gd name="T120" fmla="*/ 211 w 469"/>
                  <a:gd name="T121" fmla="*/ 5 h 1261"/>
                  <a:gd name="T122" fmla="*/ 236 w 469"/>
                  <a:gd name="T123" fmla="*/ 53 h 1261"/>
                  <a:gd name="T124" fmla="*/ 215 w 469"/>
                  <a:gd name="T125" fmla="*/ 57 h 1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1261"/>
                  <a:gd name="T191" fmla="*/ 469 w 469"/>
                  <a:gd name="T192" fmla="*/ 1261 h 1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1261">
                    <a:moveTo>
                      <a:pt x="224" y="92"/>
                    </a:moveTo>
                    <a:lnTo>
                      <a:pt x="244" y="87"/>
                    </a:lnTo>
                    <a:lnTo>
                      <a:pt x="268" y="85"/>
                    </a:lnTo>
                    <a:lnTo>
                      <a:pt x="283" y="85"/>
                    </a:lnTo>
                    <a:lnTo>
                      <a:pt x="301" y="77"/>
                    </a:lnTo>
                    <a:lnTo>
                      <a:pt x="308" y="74"/>
                    </a:lnTo>
                    <a:lnTo>
                      <a:pt x="313" y="70"/>
                    </a:lnTo>
                    <a:lnTo>
                      <a:pt x="321" y="64"/>
                    </a:lnTo>
                    <a:lnTo>
                      <a:pt x="323" y="69"/>
                    </a:lnTo>
                    <a:lnTo>
                      <a:pt x="323" y="79"/>
                    </a:lnTo>
                    <a:lnTo>
                      <a:pt x="336" y="71"/>
                    </a:lnTo>
                    <a:lnTo>
                      <a:pt x="339" y="77"/>
                    </a:lnTo>
                    <a:lnTo>
                      <a:pt x="344" y="85"/>
                    </a:lnTo>
                    <a:lnTo>
                      <a:pt x="349" y="89"/>
                    </a:lnTo>
                    <a:lnTo>
                      <a:pt x="349" y="97"/>
                    </a:lnTo>
                    <a:lnTo>
                      <a:pt x="349" y="100"/>
                    </a:lnTo>
                    <a:lnTo>
                      <a:pt x="349" y="105"/>
                    </a:lnTo>
                    <a:lnTo>
                      <a:pt x="334" y="119"/>
                    </a:lnTo>
                    <a:lnTo>
                      <a:pt x="324" y="127"/>
                    </a:lnTo>
                    <a:lnTo>
                      <a:pt x="311" y="133"/>
                    </a:lnTo>
                    <a:lnTo>
                      <a:pt x="305" y="144"/>
                    </a:lnTo>
                    <a:lnTo>
                      <a:pt x="298" y="161"/>
                    </a:lnTo>
                    <a:lnTo>
                      <a:pt x="308" y="153"/>
                    </a:lnTo>
                    <a:lnTo>
                      <a:pt x="325" y="150"/>
                    </a:lnTo>
                    <a:lnTo>
                      <a:pt x="340" y="139"/>
                    </a:lnTo>
                    <a:lnTo>
                      <a:pt x="352" y="130"/>
                    </a:lnTo>
                    <a:lnTo>
                      <a:pt x="362" y="127"/>
                    </a:lnTo>
                    <a:lnTo>
                      <a:pt x="374" y="127"/>
                    </a:lnTo>
                    <a:lnTo>
                      <a:pt x="377" y="130"/>
                    </a:lnTo>
                    <a:lnTo>
                      <a:pt x="376" y="138"/>
                    </a:lnTo>
                    <a:lnTo>
                      <a:pt x="372" y="154"/>
                    </a:lnTo>
                    <a:lnTo>
                      <a:pt x="352" y="176"/>
                    </a:lnTo>
                    <a:lnTo>
                      <a:pt x="339" y="186"/>
                    </a:lnTo>
                    <a:lnTo>
                      <a:pt x="331" y="184"/>
                    </a:lnTo>
                    <a:lnTo>
                      <a:pt x="331" y="191"/>
                    </a:lnTo>
                    <a:lnTo>
                      <a:pt x="319" y="204"/>
                    </a:lnTo>
                    <a:lnTo>
                      <a:pt x="321" y="214"/>
                    </a:lnTo>
                    <a:lnTo>
                      <a:pt x="329" y="214"/>
                    </a:lnTo>
                    <a:lnTo>
                      <a:pt x="334" y="209"/>
                    </a:lnTo>
                    <a:lnTo>
                      <a:pt x="335" y="206"/>
                    </a:lnTo>
                    <a:lnTo>
                      <a:pt x="342" y="195"/>
                    </a:lnTo>
                    <a:lnTo>
                      <a:pt x="352" y="184"/>
                    </a:lnTo>
                    <a:lnTo>
                      <a:pt x="364" y="182"/>
                    </a:lnTo>
                    <a:lnTo>
                      <a:pt x="359" y="199"/>
                    </a:lnTo>
                    <a:lnTo>
                      <a:pt x="357" y="207"/>
                    </a:lnTo>
                    <a:lnTo>
                      <a:pt x="354" y="217"/>
                    </a:lnTo>
                    <a:lnTo>
                      <a:pt x="361" y="228"/>
                    </a:lnTo>
                    <a:lnTo>
                      <a:pt x="370" y="235"/>
                    </a:lnTo>
                    <a:lnTo>
                      <a:pt x="375" y="230"/>
                    </a:lnTo>
                    <a:lnTo>
                      <a:pt x="380" y="230"/>
                    </a:lnTo>
                    <a:lnTo>
                      <a:pt x="390" y="232"/>
                    </a:lnTo>
                    <a:lnTo>
                      <a:pt x="393" y="242"/>
                    </a:lnTo>
                    <a:lnTo>
                      <a:pt x="400" y="242"/>
                    </a:lnTo>
                    <a:lnTo>
                      <a:pt x="393" y="273"/>
                    </a:lnTo>
                    <a:lnTo>
                      <a:pt x="390" y="283"/>
                    </a:lnTo>
                    <a:lnTo>
                      <a:pt x="385" y="290"/>
                    </a:lnTo>
                    <a:lnTo>
                      <a:pt x="393" y="290"/>
                    </a:lnTo>
                    <a:lnTo>
                      <a:pt x="411" y="271"/>
                    </a:lnTo>
                    <a:lnTo>
                      <a:pt x="421" y="264"/>
                    </a:lnTo>
                    <a:lnTo>
                      <a:pt x="428" y="266"/>
                    </a:lnTo>
                    <a:lnTo>
                      <a:pt x="432" y="272"/>
                    </a:lnTo>
                    <a:lnTo>
                      <a:pt x="432" y="280"/>
                    </a:lnTo>
                    <a:lnTo>
                      <a:pt x="432" y="289"/>
                    </a:lnTo>
                    <a:lnTo>
                      <a:pt x="441" y="283"/>
                    </a:lnTo>
                    <a:lnTo>
                      <a:pt x="446" y="280"/>
                    </a:lnTo>
                    <a:lnTo>
                      <a:pt x="448" y="288"/>
                    </a:lnTo>
                    <a:lnTo>
                      <a:pt x="450" y="294"/>
                    </a:lnTo>
                    <a:lnTo>
                      <a:pt x="445" y="304"/>
                    </a:lnTo>
                    <a:lnTo>
                      <a:pt x="436" y="318"/>
                    </a:lnTo>
                    <a:lnTo>
                      <a:pt x="426" y="326"/>
                    </a:lnTo>
                    <a:lnTo>
                      <a:pt x="418" y="332"/>
                    </a:lnTo>
                    <a:lnTo>
                      <a:pt x="413" y="329"/>
                    </a:lnTo>
                    <a:lnTo>
                      <a:pt x="402" y="330"/>
                    </a:lnTo>
                    <a:lnTo>
                      <a:pt x="395" y="351"/>
                    </a:lnTo>
                    <a:lnTo>
                      <a:pt x="398" y="357"/>
                    </a:lnTo>
                    <a:lnTo>
                      <a:pt x="403" y="354"/>
                    </a:lnTo>
                    <a:lnTo>
                      <a:pt x="413" y="352"/>
                    </a:lnTo>
                    <a:lnTo>
                      <a:pt x="416" y="354"/>
                    </a:lnTo>
                    <a:lnTo>
                      <a:pt x="418" y="364"/>
                    </a:lnTo>
                    <a:lnTo>
                      <a:pt x="415" y="371"/>
                    </a:lnTo>
                    <a:lnTo>
                      <a:pt x="407" y="378"/>
                    </a:lnTo>
                    <a:lnTo>
                      <a:pt x="395" y="385"/>
                    </a:lnTo>
                    <a:lnTo>
                      <a:pt x="380" y="398"/>
                    </a:lnTo>
                    <a:lnTo>
                      <a:pt x="366" y="412"/>
                    </a:lnTo>
                    <a:lnTo>
                      <a:pt x="366" y="432"/>
                    </a:lnTo>
                    <a:lnTo>
                      <a:pt x="371" y="450"/>
                    </a:lnTo>
                    <a:lnTo>
                      <a:pt x="374" y="458"/>
                    </a:lnTo>
                    <a:lnTo>
                      <a:pt x="382" y="448"/>
                    </a:lnTo>
                    <a:lnTo>
                      <a:pt x="393" y="440"/>
                    </a:lnTo>
                    <a:lnTo>
                      <a:pt x="400" y="438"/>
                    </a:lnTo>
                    <a:lnTo>
                      <a:pt x="421" y="430"/>
                    </a:lnTo>
                    <a:lnTo>
                      <a:pt x="430" y="433"/>
                    </a:lnTo>
                    <a:lnTo>
                      <a:pt x="435" y="436"/>
                    </a:lnTo>
                    <a:lnTo>
                      <a:pt x="448" y="436"/>
                    </a:lnTo>
                    <a:lnTo>
                      <a:pt x="449" y="443"/>
                    </a:lnTo>
                    <a:lnTo>
                      <a:pt x="449" y="451"/>
                    </a:lnTo>
                    <a:lnTo>
                      <a:pt x="438" y="461"/>
                    </a:lnTo>
                    <a:lnTo>
                      <a:pt x="427" y="477"/>
                    </a:lnTo>
                    <a:lnTo>
                      <a:pt x="413" y="477"/>
                    </a:lnTo>
                    <a:lnTo>
                      <a:pt x="400" y="471"/>
                    </a:lnTo>
                    <a:lnTo>
                      <a:pt x="380" y="482"/>
                    </a:lnTo>
                    <a:lnTo>
                      <a:pt x="375" y="484"/>
                    </a:lnTo>
                    <a:lnTo>
                      <a:pt x="372" y="492"/>
                    </a:lnTo>
                    <a:lnTo>
                      <a:pt x="390" y="497"/>
                    </a:lnTo>
                    <a:lnTo>
                      <a:pt x="402" y="493"/>
                    </a:lnTo>
                    <a:lnTo>
                      <a:pt x="416" y="487"/>
                    </a:lnTo>
                    <a:lnTo>
                      <a:pt x="428" y="486"/>
                    </a:lnTo>
                    <a:lnTo>
                      <a:pt x="434" y="482"/>
                    </a:lnTo>
                    <a:lnTo>
                      <a:pt x="444" y="471"/>
                    </a:lnTo>
                    <a:lnTo>
                      <a:pt x="451" y="471"/>
                    </a:lnTo>
                    <a:lnTo>
                      <a:pt x="465" y="470"/>
                    </a:lnTo>
                    <a:lnTo>
                      <a:pt x="463" y="481"/>
                    </a:lnTo>
                    <a:lnTo>
                      <a:pt x="468" y="484"/>
                    </a:lnTo>
                    <a:lnTo>
                      <a:pt x="448" y="505"/>
                    </a:lnTo>
                    <a:lnTo>
                      <a:pt x="418" y="518"/>
                    </a:lnTo>
                    <a:lnTo>
                      <a:pt x="410" y="517"/>
                    </a:lnTo>
                    <a:lnTo>
                      <a:pt x="413" y="509"/>
                    </a:lnTo>
                    <a:lnTo>
                      <a:pt x="407" y="509"/>
                    </a:lnTo>
                    <a:lnTo>
                      <a:pt x="400" y="515"/>
                    </a:lnTo>
                    <a:lnTo>
                      <a:pt x="393" y="523"/>
                    </a:lnTo>
                    <a:lnTo>
                      <a:pt x="385" y="535"/>
                    </a:lnTo>
                    <a:lnTo>
                      <a:pt x="377" y="540"/>
                    </a:lnTo>
                    <a:lnTo>
                      <a:pt x="366" y="541"/>
                    </a:lnTo>
                    <a:lnTo>
                      <a:pt x="361" y="537"/>
                    </a:lnTo>
                    <a:lnTo>
                      <a:pt x="349" y="540"/>
                    </a:lnTo>
                    <a:lnTo>
                      <a:pt x="338" y="546"/>
                    </a:lnTo>
                    <a:lnTo>
                      <a:pt x="333" y="547"/>
                    </a:lnTo>
                    <a:lnTo>
                      <a:pt x="329" y="555"/>
                    </a:lnTo>
                    <a:lnTo>
                      <a:pt x="319" y="553"/>
                    </a:lnTo>
                    <a:lnTo>
                      <a:pt x="319" y="543"/>
                    </a:lnTo>
                    <a:lnTo>
                      <a:pt x="312" y="543"/>
                    </a:lnTo>
                    <a:lnTo>
                      <a:pt x="296" y="548"/>
                    </a:lnTo>
                    <a:lnTo>
                      <a:pt x="270" y="551"/>
                    </a:lnTo>
                    <a:lnTo>
                      <a:pt x="257" y="548"/>
                    </a:lnTo>
                    <a:lnTo>
                      <a:pt x="242" y="551"/>
                    </a:lnTo>
                    <a:lnTo>
                      <a:pt x="234" y="558"/>
                    </a:lnTo>
                    <a:lnTo>
                      <a:pt x="234" y="565"/>
                    </a:lnTo>
                    <a:lnTo>
                      <a:pt x="268" y="586"/>
                    </a:lnTo>
                    <a:lnTo>
                      <a:pt x="276" y="576"/>
                    </a:lnTo>
                    <a:lnTo>
                      <a:pt x="283" y="591"/>
                    </a:lnTo>
                    <a:lnTo>
                      <a:pt x="292" y="592"/>
                    </a:lnTo>
                    <a:lnTo>
                      <a:pt x="307" y="586"/>
                    </a:lnTo>
                    <a:lnTo>
                      <a:pt x="315" y="586"/>
                    </a:lnTo>
                    <a:lnTo>
                      <a:pt x="321" y="591"/>
                    </a:lnTo>
                    <a:lnTo>
                      <a:pt x="334" y="583"/>
                    </a:lnTo>
                    <a:lnTo>
                      <a:pt x="342" y="584"/>
                    </a:lnTo>
                    <a:lnTo>
                      <a:pt x="334" y="611"/>
                    </a:lnTo>
                    <a:lnTo>
                      <a:pt x="330" y="608"/>
                    </a:lnTo>
                    <a:lnTo>
                      <a:pt x="333" y="599"/>
                    </a:lnTo>
                    <a:lnTo>
                      <a:pt x="325" y="602"/>
                    </a:lnTo>
                    <a:lnTo>
                      <a:pt x="315" y="608"/>
                    </a:lnTo>
                    <a:lnTo>
                      <a:pt x="303" y="609"/>
                    </a:lnTo>
                    <a:lnTo>
                      <a:pt x="297" y="614"/>
                    </a:lnTo>
                    <a:lnTo>
                      <a:pt x="285" y="617"/>
                    </a:lnTo>
                    <a:lnTo>
                      <a:pt x="275" y="621"/>
                    </a:lnTo>
                    <a:lnTo>
                      <a:pt x="291" y="642"/>
                    </a:lnTo>
                    <a:lnTo>
                      <a:pt x="298" y="654"/>
                    </a:lnTo>
                    <a:lnTo>
                      <a:pt x="301" y="667"/>
                    </a:lnTo>
                    <a:lnTo>
                      <a:pt x="308" y="661"/>
                    </a:lnTo>
                    <a:lnTo>
                      <a:pt x="321" y="671"/>
                    </a:lnTo>
                    <a:lnTo>
                      <a:pt x="328" y="676"/>
                    </a:lnTo>
                    <a:lnTo>
                      <a:pt x="331" y="687"/>
                    </a:lnTo>
                    <a:lnTo>
                      <a:pt x="336" y="687"/>
                    </a:lnTo>
                    <a:lnTo>
                      <a:pt x="342" y="691"/>
                    </a:lnTo>
                    <a:lnTo>
                      <a:pt x="348" y="687"/>
                    </a:lnTo>
                    <a:lnTo>
                      <a:pt x="353" y="689"/>
                    </a:lnTo>
                    <a:lnTo>
                      <a:pt x="344" y="693"/>
                    </a:lnTo>
                    <a:lnTo>
                      <a:pt x="336" y="696"/>
                    </a:lnTo>
                    <a:lnTo>
                      <a:pt x="331" y="695"/>
                    </a:lnTo>
                    <a:lnTo>
                      <a:pt x="328" y="701"/>
                    </a:lnTo>
                    <a:lnTo>
                      <a:pt x="324" y="701"/>
                    </a:lnTo>
                    <a:lnTo>
                      <a:pt x="321" y="687"/>
                    </a:lnTo>
                    <a:lnTo>
                      <a:pt x="306" y="687"/>
                    </a:lnTo>
                    <a:lnTo>
                      <a:pt x="303" y="695"/>
                    </a:lnTo>
                    <a:lnTo>
                      <a:pt x="285" y="689"/>
                    </a:lnTo>
                    <a:lnTo>
                      <a:pt x="276" y="678"/>
                    </a:lnTo>
                    <a:lnTo>
                      <a:pt x="257" y="677"/>
                    </a:lnTo>
                    <a:lnTo>
                      <a:pt x="251" y="669"/>
                    </a:lnTo>
                    <a:lnTo>
                      <a:pt x="242" y="670"/>
                    </a:lnTo>
                    <a:lnTo>
                      <a:pt x="237" y="673"/>
                    </a:lnTo>
                    <a:lnTo>
                      <a:pt x="232" y="665"/>
                    </a:lnTo>
                    <a:lnTo>
                      <a:pt x="226" y="667"/>
                    </a:lnTo>
                    <a:lnTo>
                      <a:pt x="214" y="683"/>
                    </a:lnTo>
                    <a:lnTo>
                      <a:pt x="211" y="723"/>
                    </a:lnTo>
                    <a:lnTo>
                      <a:pt x="200" y="1215"/>
                    </a:lnTo>
                    <a:lnTo>
                      <a:pt x="203" y="1224"/>
                    </a:lnTo>
                    <a:lnTo>
                      <a:pt x="208" y="1232"/>
                    </a:lnTo>
                    <a:lnTo>
                      <a:pt x="229" y="1260"/>
                    </a:lnTo>
                    <a:lnTo>
                      <a:pt x="216" y="1259"/>
                    </a:lnTo>
                    <a:lnTo>
                      <a:pt x="188" y="1237"/>
                    </a:lnTo>
                    <a:lnTo>
                      <a:pt x="181" y="1237"/>
                    </a:lnTo>
                    <a:lnTo>
                      <a:pt x="159" y="1255"/>
                    </a:lnTo>
                    <a:lnTo>
                      <a:pt x="149" y="1253"/>
                    </a:lnTo>
                    <a:lnTo>
                      <a:pt x="167" y="1227"/>
                    </a:lnTo>
                    <a:lnTo>
                      <a:pt x="172" y="1213"/>
                    </a:lnTo>
                    <a:lnTo>
                      <a:pt x="186" y="730"/>
                    </a:lnTo>
                    <a:lnTo>
                      <a:pt x="170" y="715"/>
                    </a:lnTo>
                    <a:lnTo>
                      <a:pt x="142" y="707"/>
                    </a:lnTo>
                    <a:lnTo>
                      <a:pt x="114" y="700"/>
                    </a:lnTo>
                    <a:lnTo>
                      <a:pt x="109" y="710"/>
                    </a:lnTo>
                    <a:lnTo>
                      <a:pt x="93" y="698"/>
                    </a:lnTo>
                    <a:lnTo>
                      <a:pt x="88" y="697"/>
                    </a:lnTo>
                    <a:lnTo>
                      <a:pt x="79" y="695"/>
                    </a:lnTo>
                    <a:lnTo>
                      <a:pt x="70" y="694"/>
                    </a:lnTo>
                    <a:lnTo>
                      <a:pt x="68" y="689"/>
                    </a:lnTo>
                    <a:lnTo>
                      <a:pt x="65" y="683"/>
                    </a:lnTo>
                    <a:lnTo>
                      <a:pt x="59" y="682"/>
                    </a:lnTo>
                    <a:lnTo>
                      <a:pt x="52" y="677"/>
                    </a:lnTo>
                    <a:lnTo>
                      <a:pt x="48" y="665"/>
                    </a:lnTo>
                    <a:lnTo>
                      <a:pt x="43" y="665"/>
                    </a:lnTo>
                    <a:lnTo>
                      <a:pt x="38" y="662"/>
                    </a:lnTo>
                    <a:lnTo>
                      <a:pt x="40" y="655"/>
                    </a:lnTo>
                    <a:lnTo>
                      <a:pt x="33" y="649"/>
                    </a:lnTo>
                    <a:lnTo>
                      <a:pt x="29" y="646"/>
                    </a:lnTo>
                    <a:lnTo>
                      <a:pt x="27" y="639"/>
                    </a:lnTo>
                    <a:lnTo>
                      <a:pt x="22" y="634"/>
                    </a:lnTo>
                    <a:lnTo>
                      <a:pt x="12" y="629"/>
                    </a:lnTo>
                    <a:lnTo>
                      <a:pt x="8" y="621"/>
                    </a:lnTo>
                    <a:lnTo>
                      <a:pt x="4" y="611"/>
                    </a:lnTo>
                    <a:lnTo>
                      <a:pt x="0" y="603"/>
                    </a:lnTo>
                    <a:lnTo>
                      <a:pt x="7" y="603"/>
                    </a:lnTo>
                    <a:lnTo>
                      <a:pt x="13" y="598"/>
                    </a:lnTo>
                    <a:lnTo>
                      <a:pt x="22" y="599"/>
                    </a:lnTo>
                    <a:lnTo>
                      <a:pt x="35" y="603"/>
                    </a:lnTo>
                    <a:lnTo>
                      <a:pt x="44" y="609"/>
                    </a:lnTo>
                    <a:lnTo>
                      <a:pt x="56" y="615"/>
                    </a:lnTo>
                    <a:lnTo>
                      <a:pt x="63" y="614"/>
                    </a:lnTo>
                    <a:lnTo>
                      <a:pt x="68" y="615"/>
                    </a:lnTo>
                    <a:lnTo>
                      <a:pt x="79" y="621"/>
                    </a:lnTo>
                    <a:lnTo>
                      <a:pt x="90" y="632"/>
                    </a:lnTo>
                    <a:lnTo>
                      <a:pt x="102" y="631"/>
                    </a:lnTo>
                    <a:lnTo>
                      <a:pt x="107" y="625"/>
                    </a:lnTo>
                    <a:lnTo>
                      <a:pt x="112" y="626"/>
                    </a:lnTo>
                    <a:lnTo>
                      <a:pt x="119" y="634"/>
                    </a:lnTo>
                    <a:lnTo>
                      <a:pt x="126" y="643"/>
                    </a:lnTo>
                    <a:lnTo>
                      <a:pt x="140" y="645"/>
                    </a:lnTo>
                    <a:lnTo>
                      <a:pt x="147" y="624"/>
                    </a:lnTo>
                    <a:lnTo>
                      <a:pt x="155" y="613"/>
                    </a:lnTo>
                    <a:lnTo>
                      <a:pt x="159" y="614"/>
                    </a:lnTo>
                    <a:lnTo>
                      <a:pt x="162" y="627"/>
                    </a:lnTo>
                    <a:lnTo>
                      <a:pt x="164" y="634"/>
                    </a:lnTo>
                    <a:lnTo>
                      <a:pt x="168" y="667"/>
                    </a:lnTo>
                    <a:lnTo>
                      <a:pt x="172" y="673"/>
                    </a:lnTo>
                    <a:lnTo>
                      <a:pt x="177" y="681"/>
                    </a:lnTo>
                    <a:lnTo>
                      <a:pt x="183" y="682"/>
                    </a:lnTo>
                    <a:lnTo>
                      <a:pt x="183" y="671"/>
                    </a:lnTo>
                    <a:lnTo>
                      <a:pt x="179" y="665"/>
                    </a:lnTo>
                    <a:lnTo>
                      <a:pt x="183" y="659"/>
                    </a:lnTo>
                    <a:lnTo>
                      <a:pt x="181" y="651"/>
                    </a:lnTo>
                    <a:lnTo>
                      <a:pt x="177" y="639"/>
                    </a:lnTo>
                    <a:lnTo>
                      <a:pt x="178" y="637"/>
                    </a:lnTo>
                    <a:lnTo>
                      <a:pt x="188" y="643"/>
                    </a:lnTo>
                    <a:lnTo>
                      <a:pt x="190" y="633"/>
                    </a:lnTo>
                    <a:lnTo>
                      <a:pt x="191" y="626"/>
                    </a:lnTo>
                    <a:lnTo>
                      <a:pt x="188" y="618"/>
                    </a:lnTo>
                    <a:lnTo>
                      <a:pt x="188" y="606"/>
                    </a:lnTo>
                    <a:lnTo>
                      <a:pt x="178" y="609"/>
                    </a:lnTo>
                    <a:lnTo>
                      <a:pt x="167" y="611"/>
                    </a:lnTo>
                    <a:lnTo>
                      <a:pt x="155" y="601"/>
                    </a:lnTo>
                    <a:lnTo>
                      <a:pt x="149" y="598"/>
                    </a:lnTo>
                    <a:lnTo>
                      <a:pt x="144" y="598"/>
                    </a:lnTo>
                    <a:lnTo>
                      <a:pt x="133" y="603"/>
                    </a:lnTo>
                    <a:lnTo>
                      <a:pt x="127" y="605"/>
                    </a:lnTo>
                    <a:lnTo>
                      <a:pt x="118" y="598"/>
                    </a:lnTo>
                    <a:lnTo>
                      <a:pt x="109" y="596"/>
                    </a:lnTo>
                    <a:lnTo>
                      <a:pt x="103" y="602"/>
                    </a:lnTo>
                    <a:lnTo>
                      <a:pt x="99" y="601"/>
                    </a:lnTo>
                    <a:lnTo>
                      <a:pt x="93" y="595"/>
                    </a:lnTo>
                    <a:lnTo>
                      <a:pt x="86" y="591"/>
                    </a:lnTo>
                    <a:lnTo>
                      <a:pt x="80" y="591"/>
                    </a:lnTo>
                    <a:lnTo>
                      <a:pt x="78" y="598"/>
                    </a:lnTo>
                    <a:lnTo>
                      <a:pt x="73" y="599"/>
                    </a:lnTo>
                    <a:lnTo>
                      <a:pt x="67" y="595"/>
                    </a:lnTo>
                    <a:lnTo>
                      <a:pt x="61" y="589"/>
                    </a:lnTo>
                    <a:lnTo>
                      <a:pt x="50" y="589"/>
                    </a:lnTo>
                    <a:lnTo>
                      <a:pt x="43" y="578"/>
                    </a:lnTo>
                    <a:lnTo>
                      <a:pt x="40" y="556"/>
                    </a:lnTo>
                    <a:lnTo>
                      <a:pt x="45" y="545"/>
                    </a:lnTo>
                    <a:lnTo>
                      <a:pt x="50" y="542"/>
                    </a:lnTo>
                    <a:lnTo>
                      <a:pt x="58" y="543"/>
                    </a:lnTo>
                    <a:lnTo>
                      <a:pt x="68" y="542"/>
                    </a:lnTo>
                    <a:lnTo>
                      <a:pt x="66" y="528"/>
                    </a:lnTo>
                    <a:lnTo>
                      <a:pt x="58" y="524"/>
                    </a:lnTo>
                    <a:lnTo>
                      <a:pt x="56" y="515"/>
                    </a:lnTo>
                    <a:lnTo>
                      <a:pt x="48" y="512"/>
                    </a:lnTo>
                    <a:lnTo>
                      <a:pt x="48" y="503"/>
                    </a:lnTo>
                    <a:lnTo>
                      <a:pt x="53" y="489"/>
                    </a:lnTo>
                    <a:lnTo>
                      <a:pt x="57" y="477"/>
                    </a:lnTo>
                    <a:lnTo>
                      <a:pt x="43" y="468"/>
                    </a:lnTo>
                    <a:lnTo>
                      <a:pt x="26" y="464"/>
                    </a:lnTo>
                    <a:lnTo>
                      <a:pt x="27" y="454"/>
                    </a:lnTo>
                    <a:lnTo>
                      <a:pt x="14" y="439"/>
                    </a:lnTo>
                    <a:lnTo>
                      <a:pt x="9" y="430"/>
                    </a:lnTo>
                    <a:lnTo>
                      <a:pt x="7" y="423"/>
                    </a:lnTo>
                    <a:lnTo>
                      <a:pt x="10" y="415"/>
                    </a:lnTo>
                    <a:lnTo>
                      <a:pt x="11" y="404"/>
                    </a:lnTo>
                    <a:lnTo>
                      <a:pt x="19" y="406"/>
                    </a:lnTo>
                    <a:lnTo>
                      <a:pt x="24" y="404"/>
                    </a:lnTo>
                    <a:lnTo>
                      <a:pt x="27" y="396"/>
                    </a:lnTo>
                    <a:lnTo>
                      <a:pt x="29" y="395"/>
                    </a:lnTo>
                    <a:lnTo>
                      <a:pt x="45" y="398"/>
                    </a:lnTo>
                    <a:lnTo>
                      <a:pt x="57" y="392"/>
                    </a:lnTo>
                    <a:lnTo>
                      <a:pt x="63" y="382"/>
                    </a:lnTo>
                    <a:lnTo>
                      <a:pt x="71" y="382"/>
                    </a:lnTo>
                    <a:lnTo>
                      <a:pt x="76" y="380"/>
                    </a:lnTo>
                    <a:lnTo>
                      <a:pt x="76" y="370"/>
                    </a:lnTo>
                    <a:lnTo>
                      <a:pt x="73" y="363"/>
                    </a:lnTo>
                    <a:lnTo>
                      <a:pt x="68" y="362"/>
                    </a:lnTo>
                    <a:lnTo>
                      <a:pt x="53" y="365"/>
                    </a:lnTo>
                    <a:lnTo>
                      <a:pt x="36" y="366"/>
                    </a:lnTo>
                    <a:lnTo>
                      <a:pt x="43" y="351"/>
                    </a:lnTo>
                    <a:lnTo>
                      <a:pt x="38" y="339"/>
                    </a:lnTo>
                    <a:lnTo>
                      <a:pt x="27" y="329"/>
                    </a:lnTo>
                    <a:lnTo>
                      <a:pt x="19" y="322"/>
                    </a:lnTo>
                    <a:lnTo>
                      <a:pt x="12" y="323"/>
                    </a:lnTo>
                    <a:lnTo>
                      <a:pt x="11" y="308"/>
                    </a:lnTo>
                    <a:lnTo>
                      <a:pt x="17" y="308"/>
                    </a:lnTo>
                    <a:lnTo>
                      <a:pt x="27" y="294"/>
                    </a:lnTo>
                    <a:lnTo>
                      <a:pt x="40" y="273"/>
                    </a:lnTo>
                    <a:lnTo>
                      <a:pt x="47" y="263"/>
                    </a:lnTo>
                    <a:lnTo>
                      <a:pt x="57" y="274"/>
                    </a:lnTo>
                    <a:lnTo>
                      <a:pt x="66" y="270"/>
                    </a:lnTo>
                    <a:lnTo>
                      <a:pt x="75" y="263"/>
                    </a:lnTo>
                    <a:lnTo>
                      <a:pt x="81" y="256"/>
                    </a:lnTo>
                    <a:lnTo>
                      <a:pt x="86" y="248"/>
                    </a:lnTo>
                    <a:lnTo>
                      <a:pt x="81" y="240"/>
                    </a:lnTo>
                    <a:lnTo>
                      <a:pt x="79" y="227"/>
                    </a:lnTo>
                    <a:lnTo>
                      <a:pt x="64" y="224"/>
                    </a:lnTo>
                    <a:lnTo>
                      <a:pt x="60" y="220"/>
                    </a:lnTo>
                    <a:lnTo>
                      <a:pt x="58" y="212"/>
                    </a:lnTo>
                    <a:lnTo>
                      <a:pt x="54" y="205"/>
                    </a:lnTo>
                    <a:lnTo>
                      <a:pt x="49" y="207"/>
                    </a:lnTo>
                    <a:lnTo>
                      <a:pt x="40" y="205"/>
                    </a:lnTo>
                    <a:lnTo>
                      <a:pt x="45" y="186"/>
                    </a:lnTo>
                    <a:lnTo>
                      <a:pt x="56" y="182"/>
                    </a:lnTo>
                    <a:lnTo>
                      <a:pt x="63" y="179"/>
                    </a:lnTo>
                    <a:lnTo>
                      <a:pt x="68" y="176"/>
                    </a:lnTo>
                    <a:lnTo>
                      <a:pt x="76" y="145"/>
                    </a:lnTo>
                    <a:lnTo>
                      <a:pt x="76" y="138"/>
                    </a:lnTo>
                    <a:lnTo>
                      <a:pt x="86" y="135"/>
                    </a:lnTo>
                    <a:lnTo>
                      <a:pt x="99" y="135"/>
                    </a:lnTo>
                    <a:lnTo>
                      <a:pt x="104" y="118"/>
                    </a:lnTo>
                    <a:lnTo>
                      <a:pt x="110" y="113"/>
                    </a:lnTo>
                    <a:lnTo>
                      <a:pt x="119" y="107"/>
                    </a:lnTo>
                    <a:lnTo>
                      <a:pt x="130" y="91"/>
                    </a:lnTo>
                    <a:lnTo>
                      <a:pt x="139" y="83"/>
                    </a:lnTo>
                    <a:lnTo>
                      <a:pt x="145" y="82"/>
                    </a:lnTo>
                    <a:lnTo>
                      <a:pt x="150" y="87"/>
                    </a:lnTo>
                    <a:lnTo>
                      <a:pt x="160" y="87"/>
                    </a:lnTo>
                    <a:lnTo>
                      <a:pt x="168" y="85"/>
                    </a:lnTo>
                    <a:lnTo>
                      <a:pt x="172" y="81"/>
                    </a:lnTo>
                    <a:lnTo>
                      <a:pt x="176" y="77"/>
                    </a:lnTo>
                    <a:lnTo>
                      <a:pt x="179" y="76"/>
                    </a:lnTo>
                    <a:lnTo>
                      <a:pt x="176" y="69"/>
                    </a:lnTo>
                    <a:lnTo>
                      <a:pt x="170" y="65"/>
                    </a:lnTo>
                    <a:lnTo>
                      <a:pt x="173" y="59"/>
                    </a:lnTo>
                    <a:lnTo>
                      <a:pt x="175" y="55"/>
                    </a:lnTo>
                    <a:lnTo>
                      <a:pt x="176" y="51"/>
                    </a:lnTo>
                    <a:lnTo>
                      <a:pt x="177" y="47"/>
                    </a:lnTo>
                    <a:lnTo>
                      <a:pt x="185" y="39"/>
                    </a:lnTo>
                    <a:lnTo>
                      <a:pt x="188" y="33"/>
                    </a:lnTo>
                    <a:lnTo>
                      <a:pt x="188" y="19"/>
                    </a:lnTo>
                    <a:lnTo>
                      <a:pt x="188" y="23"/>
                    </a:lnTo>
                    <a:lnTo>
                      <a:pt x="196" y="10"/>
                    </a:lnTo>
                    <a:lnTo>
                      <a:pt x="206" y="0"/>
                    </a:lnTo>
                    <a:lnTo>
                      <a:pt x="211" y="5"/>
                    </a:lnTo>
                    <a:lnTo>
                      <a:pt x="203" y="8"/>
                    </a:lnTo>
                    <a:lnTo>
                      <a:pt x="208" y="11"/>
                    </a:lnTo>
                    <a:lnTo>
                      <a:pt x="213" y="15"/>
                    </a:lnTo>
                    <a:lnTo>
                      <a:pt x="241" y="39"/>
                    </a:lnTo>
                    <a:lnTo>
                      <a:pt x="241" y="44"/>
                    </a:lnTo>
                    <a:lnTo>
                      <a:pt x="236" y="53"/>
                    </a:lnTo>
                    <a:lnTo>
                      <a:pt x="232" y="57"/>
                    </a:lnTo>
                    <a:lnTo>
                      <a:pt x="228" y="57"/>
                    </a:lnTo>
                    <a:lnTo>
                      <a:pt x="224" y="52"/>
                    </a:lnTo>
                    <a:lnTo>
                      <a:pt x="218" y="47"/>
                    </a:lnTo>
                    <a:lnTo>
                      <a:pt x="213" y="51"/>
                    </a:lnTo>
                    <a:lnTo>
                      <a:pt x="215" y="57"/>
                    </a:lnTo>
                    <a:lnTo>
                      <a:pt x="218" y="59"/>
                    </a:lnTo>
                    <a:lnTo>
                      <a:pt x="225" y="61"/>
                    </a:lnTo>
                    <a:lnTo>
                      <a:pt x="223" y="71"/>
                    </a:lnTo>
                    <a:lnTo>
                      <a:pt x="224" y="81"/>
                    </a:lnTo>
                    <a:lnTo>
                      <a:pt x="224" y="92"/>
                    </a:lnTo>
                  </a:path>
                </a:pathLst>
              </a:custGeom>
              <a:solidFill>
                <a:srgbClr val="008000"/>
              </a:solidFill>
              <a:ln w="9525" cap="rnd">
                <a:noFill/>
                <a:round/>
                <a:headEnd/>
                <a:tailEnd/>
              </a:ln>
            </p:spPr>
            <p:txBody>
              <a:bodyPr/>
              <a:lstStyle/>
              <a:p>
                <a:endParaRPr lang="en-US"/>
              </a:p>
            </p:txBody>
          </p:sp>
          <p:grpSp>
            <p:nvGrpSpPr>
              <p:cNvPr id="36893" name="Group 39"/>
              <p:cNvGrpSpPr>
                <a:grpSpLocks/>
              </p:cNvGrpSpPr>
              <p:nvPr/>
            </p:nvGrpSpPr>
            <p:grpSpPr bwMode="auto">
              <a:xfrm>
                <a:off x="1289" y="2243"/>
                <a:ext cx="432" cy="1130"/>
                <a:chOff x="1289" y="2243"/>
                <a:chExt cx="432" cy="1130"/>
              </a:xfrm>
            </p:grpSpPr>
            <p:sp>
              <p:nvSpPr>
                <p:cNvPr id="36999" name="Freeform 40"/>
                <p:cNvSpPr>
                  <a:spLocks/>
                </p:cNvSpPr>
                <p:nvPr/>
              </p:nvSpPr>
              <p:spPr bwMode="auto">
                <a:xfrm>
                  <a:off x="1289" y="2243"/>
                  <a:ext cx="432" cy="1130"/>
                </a:xfrm>
                <a:custGeom>
                  <a:avLst/>
                  <a:gdLst>
                    <a:gd name="T0" fmla="*/ 285 w 432"/>
                    <a:gd name="T1" fmla="*/ 66 h 1130"/>
                    <a:gd name="T2" fmla="*/ 313 w 432"/>
                    <a:gd name="T3" fmla="*/ 69 h 1130"/>
                    <a:gd name="T4" fmla="*/ 308 w 432"/>
                    <a:gd name="T5" fmla="*/ 107 h 1130"/>
                    <a:gd name="T6" fmla="*/ 300 w 432"/>
                    <a:gd name="T7" fmla="*/ 134 h 1130"/>
                    <a:gd name="T8" fmla="*/ 346 w 432"/>
                    <a:gd name="T9" fmla="*/ 124 h 1130"/>
                    <a:gd name="T10" fmla="*/ 294 w 432"/>
                    <a:gd name="T11" fmla="*/ 183 h 1130"/>
                    <a:gd name="T12" fmla="*/ 325 w 432"/>
                    <a:gd name="T13" fmla="*/ 165 h 1130"/>
                    <a:gd name="T14" fmla="*/ 341 w 432"/>
                    <a:gd name="T15" fmla="*/ 210 h 1130"/>
                    <a:gd name="T16" fmla="*/ 362 w 432"/>
                    <a:gd name="T17" fmla="*/ 244 h 1130"/>
                    <a:gd name="T18" fmla="*/ 395 w 432"/>
                    <a:gd name="T19" fmla="*/ 239 h 1130"/>
                    <a:gd name="T20" fmla="*/ 412 w 432"/>
                    <a:gd name="T21" fmla="*/ 258 h 1130"/>
                    <a:gd name="T22" fmla="*/ 381 w 432"/>
                    <a:gd name="T23" fmla="*/ 295 h 1130"/>
                    <a:gd name="T24" fmla="*/ 384 w 432"/>
                    <a:gd name="T25" fmla="*/ 317 h 1130"/>
                    <a:gd name="T26" fmla="*/ 338 w 432"/>
                    <a:gd name="T27" fmla="*/ 369 h 1130"/>
                    <a:gd name="T28" fmla="*/ 369 w 432"/>
                    <a:gd name="T29" fmla="*/ 393 h 1130"/>
                    <a:gd name="T30" fmla="*/ 414 w 432"/>
                    <a:gd name="T31" fmla="*/ 404 h 1130"/>
                    <a:gd name="T32" fmla="*/ 346 w 432"/>
                    <a:gd name="T33" fmla="*/ 434 h 1130"/>
                    <a:gd name="T34" fmla="*/ 400 w 432"/>
                    <a:gd name="T35" fmla="*/ 432 h 1130"/>
                    <a:gd name="T36" fmla="*/ 413 w 432"/>
                    <a:gd name="T37" fmla="*/ 452 h 1130"/>
                    <a:gd name="T38" fmla="*/ 362 w 432"/>
                    <a:gd name="T39" fmla="*/ 468 h 1130"/>
                    <a:gd name="T40" fmla="*/ 312 w 432"/>
                    <a:gd name="T41" fmla="*/ 489 h 1130"/>
                    <a:gd name="T42" fmla="*/ 273 w 432"/>
                    <a:gd name="T43" fmla="*/ 491 h 1130"/>
                    <a:gd name="T44" fmla="*/ 247 w 432"/>
                    <a:gd name="T45" fmla="*/ 524 h 1130"/>
                    <a:gd name="T46" fmla="*/ 296 w 432"/>
                    <a:gd name="T47" fmla="*/ 529 h 1130"/>
                    <a:gd name="T48" fmla="*/ 300 w 432"/>
                    <a:gd name="T49" fmla="*/ 539 h 1130"/>
                    <a:gd name="T50" fmla="*/ 268 w 432"/>
                    <a:gd name="T51" fmla="*/ 575 h 1130"/>
                    <a:gd name="T52" fmla="*/ 306 w 432"/>
                    <a:gd name="T53" fmla="*/ 616 h 1130"/>
                    <a:gd name="T54" fmla="*/ 311 w 432"/>
                    <a:gd name="T55" fmla="*/ 625 h 1130"/>
                    <a:gd name="T56" fmla="*/ 279 w 432"/>
                    <a:gd name="T57" fmla="*/ 622 h 1130"/>
                    <a:gd name="T58" fmla="*/ 219 w 432"/>
                    <a:gd name="T59" fmla="*/ 602 h 1130"/>
                    <a:gd name="T60" fmla="*/ 187 w 432"/>
                    <a:gd name="T61" fmla="*/ 1098 h 1130"/>
                    <a:gd name="T62" fmla="*/ 146 w 432"/>
                    <a:gd name="T63" fmla="*/ 1125 h 1130"/>
                    <a:gd name="T64" fmla="*/ 131 w 432"/>
                    <a:gd name="T65" fmla="*/ 634 h 1130"/>
                    <a:gd name="T66" fmla="*/ 64 w 432"/>
                    <a:gd name="T67" fmla="*/ 622 h 1130"/>
                    <a:gd name="T68" fmla="*/ 39 w 432"/>
                    <a:gd name="T69" fmla="*/ 595 h 1130"/>
                    <a:gd name="T70" fmla="*/ 21 w 432"/>
                    <a:gd name="T71" fmla="*/ 568 h 1130"/>
                    <a:gd name="T72" fmla="*/ 12 w 432"/>
                    <a:gd name="T73" fmla="*/ 535 h 1130"/>
                    <a:gd name="T74" fmla="*/ 63 w 432"/>
                    <a:gd name="T75" fmla="*/ 551 h 1130"/>
                    <a:gd name="T76" fmla="*/ 111 w 432"/>
                    <a:gd name="T77" fmla="*/ 568 h 1130"/>
                    <a:gd name="T78" fmla="*/ 149 w 432"/>
                    <a:gd name="T79" fmla="*/ 561 h 1130"/>
                    <a:gd name="T80" fmla="*/ 168 w 432"/>
                    <a:gd name="T81" fmla="*/ 602 h 1130"/>
                    <a:gd name="T82" fmla="*/ 173 w 432"/>
                    <a:gd name="T83" fmla="*/ 575 h 1130"/>
                    <a:gd name="T84" fmla="*/ 154 w 432"/>
                    <a:gd name="T85" fmla="*/ 547 h 1130"/>
                    <a:gd name="T86" fmla="*/ 109 w 432"/>
                    <a:gd name="T87" fmla="*/ 535 h 1130"/>
                    <a:gd name="T88" fmla="*/ 73 w 432"/>
                    <a:gd name="T89" fmla="*/ 529 h 1130"/>
                    <a:gd name="T90" fmla="*/ 39 w 432"/>
                    <a:gd name="T91" fmla="*/ 518 h 1130"/>
                    <a:gd name="T92" fmla="*/ 61 w 432"/>
                    <a:gd name="T93" fmla="*/ 474 h 1130"/>
                    <a:gd name="T94" fmla="*/ 52 w 432"/>
                    <a:gd name="T95" fmla="*/ 427 h 1130"/>
                    <a:gd name="T96" fmla="*/ 7 w 432"/>
                    <a:gd name="T97" fmla="*/ 379 h 1130"/>
                    <a:gd name="T98" fmla="*/ 27 w 432"/>
                    <a:gd name="T99" fmla="*/ 354 h 1130"/>
                    <a:gd name="T100" fmla="*/ 70 w 432"/>
                    <a:gd name="T101" fmla="*/ 332 h 1130"/>
                    <a:gd name="T102" fmla="*/ 35 w 432"/>
                    <a:gd name="T103" fmla="*/ 304 h 1130"/>
                    <a:gd name="T104" fmla="*/ 24 w 432"/>
                    <a:gd name="T105" fmla="*/ 264 h 1130"/>
                    <a:gd name="T106" fmla="*/ 75 w 432"/>
                    <a:gd name="T107" fmla="*/ 229 h 1130"/>
                    <a:gd name="T108" fmla="*/ 54 w 432"/>
                    <a:gd name="T109" fmla="*/ 190 h 1130"/>
                    <a:gd name="T110" fmla="*/ 59 w 432"/>
                    <a:gd name="T111" fmla="*/ 160 h 1130"/>
                    <a:gd name="T112" fmla="*/ 96 w 432"/>
                    <a:gd name="T113" fmla="*/ 106 h 1130"/>
                    <a:gd name="T114" fmla="*/ 139 w 432"/>
                    <a:gd name="T115" fmla="*/ 78 h 1130"/>
                    <a:gd name="T116" fmla="*/ 162 w 432"/>
                    <a:gd name="T117" fmla="*/ 62 h 1130"/>
                    <a:gd name="T118" fmla="*/ 171 w 432"/>
                    <a:gd name="T119" fmla="*/ 36 h 1130"/>
                    <a:gd name="T120" fmla="*/ 194 w 432"/>
                    <a:gd name="T121" fmla="*/ 4 h 1130"/>
                    <a:gd name="T122" fmla="*/ 218 w 432"/>
                    <a:gd name="T123" fmla="*/ 48 h 1130"/>
                    <a:gd name="T124" fmla="*/ 198 w 432"/>
                    <a:gd name="T125" fmla="*/ 51 h 1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1130"/>
                    <a:gd name="T191" fmla="*/ 432 w 432"/>
                    <a:gd name="T192" fmla="*/ 1130 h 1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1130">
                      <a:moveTo>
                        <a:pt x="207" y="83"/>
                      </a:moveTo>
                      <a:lnTo>
                        <a:pt x="225" y="78"/>
                      </a:lnTo>
                      <a:lnTo>
                        <a:pt x="247" y="76"/>
                      </a:lnTo>
                      <a:lnTo>
                        <a:pt x="261" y="76"/>
                      </a:lnTo>
                      <a:lnTo>
                        <a:pt x="277" y="69"/>
                      </a:lnTo>
                      <a:lnTo>
                        <a:pt x="285" y="66"/>
                      </a:lnTo>
                      <a:lnTo>
                        <a:pt x="289" y="63"/>
                      </a:lnTo>
                      <a:lnTo>
                        <a:pt x="295" y="57"/>
                      </a:lnTo>
                      <a:lnTo>
                        <a:pt x="298" y="62"/>
                      </a:lnTo>
                      <a:lnTo>
                        <a:pt x="298" y="71"/>
                      </a:lnTo>
                      <a:lnTo>
                        <a:pt x="309" y="64"/>
                      </a:lnTo>
                      <a:lnTo>
                        <a:pt x="313" y="69"/>
                      </a:lnTo>
                      <a:lnTo>
                        <a:pt x="318" y="76"/>
                      </a:lnTo>
                      <a:lnTo>
                        <a:pt x="322" y="80"/>
                      </a:lnTo>
                      <a:lnTo>
                        <a:pt x="322" y="87"/>
                      </a:lnTo>
                      <a:lnTo>
                        <a:pt x="322" y="89"/>
                      </a:lnTo>
                      <a:lnTo>
                        <a:pt x="322" y="94"/>
                      </a:lnTo>
                      <a:lnTo>
                        <a:pt x="308" y="107"/>
                      </a:lnTo>
                      <a:lnTo>
                        <a:pt x="299" y="114"/>
                      </a:lnTo>
                      <a:lnTo>
                        <a:pt x="287" y="119"/>
                      </a:lnTo>
                      <a:lnTo>
                        <a:pt x="280" y="129"/>
                      </a:lnTo>
                      <a:lnTo>
                        <a:pt x="275" y="144"/>
                      </a:lnTo>
                      <a:lnTo>
                        <a:pt x="284" y="137"/>
                      </a:lnTo>
                      <a:lnTo>
                        <a:pt x="300" y="134"/>
                      </a:lnTo>
                      <a:lnTo>
                        <a:pt x="314" y="124"/>
                      </a:lnTo>
                      <a:lnTo>
                        <a:pt x="325" y="116"/>
                      </a:lnTo>
                      <a:lnTo>
                        <a:pt x="334" y="114"/>
                      </a:lnTo>
                      <a:lnTo>
                        <a:pt x="344" y="114"/>
                      </a:lnTo>
                      <a:lnTo>
                        <a:pt x="347" y="116"/>
                      </a:lnTo>
                      <a:lnTo>
                        <a:pt x="346" y="124"/>
                      </a:lnTo>
                      <a:lnTo>
                        <a:pt x="343" y="138"/>
                      </a:lnTo>
                      <a:lnTo>
                        <a:pt x="325" y="158"/>
                      </a:lnTo>
                      <a:lnTo>
                        <a:pt x="313" y="167"/>
                      </a:lnTo>
                      <a:lnTo>
                        <a:pt x="306" y="165"/>
                      </a:lnTo>
                      <a:lnTo>
                        <a:pt x="305" y="171"/>
                      </a:lnTo>
                      <a:lnTo>
                        <a:pt x="294" y="183"/>
                      </a:lnTo>
                      <a:lnTo>
                        <a:pt x="296" y="192"/>
                      </a:lnTo>
                      <a:lnTo>
                        <a:pt x="303" y="192"/>
                      </a:lnTo>
                      <a:lnTo>
                        <a:pt x="308" y="187"/>
                      </a:lnTo>
                      <a:lnTo>
                        <a:pt x="309" y="184"/>
                      </a:lnTo>
                      <a:lnTo>
                        <a:pt x="315" y="174"/>
                      </a:lnTo>
                      <a:lnTo>
                        <a:pt x="325" y="165"/>
                      </a:lnTo>
                      <a:lnTo>
                        <a:pt x="335" y="163"/>
                      </a:lnTo>
                      <a:lnTo>
                        <a:pt x="332" y="179"/>
                      </a:lnTo>
                      <a:lnTo>
                        <a:pt x="329" y="185"/>
                      </a:lnTo>
                      <a:lnTo>
                        <a:pt x="327" y="194"/>
                      </a:lnTo>
                      <a:lnTo>
                        <a:pt x="333" y="204"/>
                      </a:lnTo>
                      <a:lnTo>
                        <a:pt x="341" y="210"/>
                      </a:lnTo>
                      <a:lnTo>
                        <a:pt x="346" y="206"/>
                      </a:lnTo>
                      <a:lnTo>
                        <a:pt x="350" y="206"/>
                      </a:lnTo>
                      <a:lnTo>
                        <a:pt x="360" y="208"/>
                      </a:lnTo>
                      <a:lnTo>
                        <a:pt x="362" y="217"/>
                      </a:lnTo>
                      <a:lnTo>
                        <a:pt x="369" y="217"/>
                      </a:lnTo>
                      <a:lnTo>
                        <a:pt x="362" y="244"/>
                      </a:lnTo>
                      <a:lnTo>
                        <a:pt x="360" y="254"/>
                      </a:lnTo>
                      <a:lnTo>
                        <a:pt x="355" y="260"/>
                      </a:lnTo>
                      <a:lnTo>
                        <a:pt x="362" y="260"/>
                      </a:lnTo>
                      <a:lnTo>
                        <a:pt x="379" y="243"/>
                      </a:lnTo>
                      <a:lnTo>
                        <a:pt x="388" y="237"/>
                      </a:lnTo>
                      <a:lnTo>
                        <a:pt x="395" y="239"/>
                      </a:lnTo>
                      <a:lnTo>
                        <a:pt x="398" y="244"/>
                      </a:lnTo>
                      <a:lnTo>
                        <a:pt x="398" y="252"/>
                      </a:lnTo>
                      <a:lnTo>
                        <a:pt x="398" y="259"/>
                      </a:lnTo>
                      <a:lnTo>
                        <a:pt x="407" y="254"/>
                      </a:lnTo>
                      <a:lnTo>
                        <a:pt x="412" y="252"/>
                      </a:lnTo>
                      <a:lnTo>
                        <a:pt x="412" y="258"/>
                      </a:lnTo>
                      <a:lnTo>
                        <a:pt x="415" y="264"/>
                      </a:lnTo>
                      <a:lnTo>
                        <a:pt x="410" y="272"/>
                      </a:lnTo>
                      <a:lnTo>
                        <a:pt x="402" y="286"/>
                      </a:lnTo>
                      <a:lnTo>
                        <a:pt x="393" y="292"/>
                      </a:lnTo>
                      <a:lnTo>
                        <a:pt x="386" y="297"/>
                      </a:lnTo>
                      <a:lnTo>
                        <a:pt x="381" y="295"/>
                      </a:lnTo>
                      <a:lnTo>
                        <a:pt x="371" y="297"/>
                      </a:lnTo>
                      <a:lnTo>
                        <a:pt x="363" y="314"/>
                      </a:lnTo>
                      <a:lnTo>
                        <a:pt x="367" y="320"/>
                      </a:lnTo>
                      <a:lnTo>
                        <a:pt x="372" y="317"/>
                      </a:lnTo>
                      <a:lnTo>
                        <a:pt x="381" y="315"/>
                      </a:lnTo>
                      <a:lnTo>
                        <a:pt x="384" y="317"/>
                      </a:lnTo>
                      <a:lnTo>
                        <a:pt x="386" y="327"/>
                      </a:lnTo>
                      <a:lnTo>
                        <a:pt x="383" y="333"/>
                      </a:lnTo>
                      <a:lnTo>
                        <a:pt x="375" y="339"/>
                      </a:lnTo>
                      <a:lnTo>
                        <a:pt x="365" y="345"/>
                      </a:lnTo>
                      <a:lnTo>
                        <a:pt x="350" y="357"/>
                      </a:lnTo>
                      <a:lnTo>
                        <a:pt x="338" y="369"/>
                      </a:lnTo>
                      <a:lnTo>
                        <a:pt x="338" y="387"/>
                      </a:lnTo>
                      <a:lnTo>
                        <a:pt x="342" y="404"/>
                      </a:lnTo>
                      <a:lnTo>
                        <a:pt x="345" y="410"/>
                      </a:lnTo>
                      <a:lnTo>
                        <a:pt x="353" y="402"/>
                      </a:lnTo>
                      <a:lnTo>
                        <a:pt x="362" y="394"/>
                      </a:lnTo>
                      <a:lnTo>
                        <a:pt x="369" y="393"/>
                      </a:lnTo>
                      <a:lnTo>
                        <a:pt x="388" y="386"/>
                      </a:lnTo>
                      <a:lnTo>
                        <a:pt x="396" y="388"/>
                      </a:lnTo>
                      <a:lnTo>
                        <a:pt x="401" y="392"/>
                      </a:lnTo>
                      <a:lnTo>
                        <a:pt x="412" y="391"/>
                      </a:lnTo>
                      <a:lnTo>
                        <a:pt x="414" y="397"/>
                      </a:lnTo>
                      <a:lnTo>
                        <a:pt x="414" y="404"/>
                      </a:lnTo>
                      <a:lnTo>
                        <a:pt x="404" y="414"/>
                      </a:lnTo>
                      <a:lnTo>
                        <a:pt x="394" y="427"/>
                      </a:lnTo>
                      <a:lnTo>
                        <a:pt x="381" y="427"/>
                      </a:lnTo>
                      <a:lnTo>
                        <a:pt x="369" y="422"/>
                      </a:lnTo>
                      <a:lnTo>
                        <a:pt x="350" y="432"/>
                      </a:lnTo>
                      <a:lnTo>
                        <a:pt x="346" y="434"/>
                      </a:lnTo>
                      <a:lnTo>
                        <a:pt x="343" y="441"/>
                      </a:lnTo>
                      <a:lnTo>
                        <a:pt x="360" y="445"/>
                      </a:lnTo>
                      <a:lnTo>
                        <a:pt x="371" y="442"/>
                      </a:lnTo>
                      <a:lnTo>
                        <a:pt x="384" y="437"/>
                      </a:lnTo>
                      <a:lnTo>
                        <a:pt x="395" y="436"/>
                      </a:lnTo>
                      <a:lnTo>
                        <a:pt x="400" y="432"/>
                      </a:lnTo>
                      <a:lnTo>
                        <a:pt x="409" y="422"/>
                      </a:lnTo>
                      <a:lnTo>
                        <a:pt x="416" y="422"/>
                      </a:lnTo>
                      <a:lnTo>
                        <a:pt x="429" y="421"/>
                      </a:lnTo>
                      <a:lnTo>
                        <a:pt x="427" y="431"/>
                      </a:lnTo>
                      <a:lnTo>
                        <a:pt x="431" y="434"/>
                      </a:lnTo>
                      <a:lnTo>
                        <a:pt x="413" y="452"/>
                      </a:lnTo>
                      <a:lnTo>
                        <a:pt x="385" y="464"/>
                      </a:lnTo>
                      <a:lnTo>
                        <a:pt x="378" y="464"/>
                      </a:lnTo>
                      <a:lnTo>
                        <a:pt x="381" y="456"/>
                      </a:lnTo>
                      <a:lnTo>
                        <a:pt x="375" y="456"/>
                      </a:lnTo>
                      <a:lnTo>
                        <a:pt x="369" y="462"/>
                      </a:lnTo>
                      <a:lnTo>
                        <a:pt x="362" y="468"/>
                      </a:lnTo>
                      <a:lnTo>
                        <a:pt x="355" y="479"/>
                      </a:lnTo>
                      <a:lnTo>
                        <a:pt x="348" y="484"/>
                      </a:lnTo>
                      <a:lnTo>
                        <a:pt x="337" y="485"/>
                      </a:lnTo>
                      <a:lnTo>
                        <a:pt x="333" y="481"/>
                      </a:lnTo>
                      <a:lnTo>
                        <a:pt x="322" y="484"/>
                      </a:lnTo>
                      <a:lnTo>
                        <a:pt x="312" y="489"/>
                      </a:lnTo>
                      <a:lnTo>
                        <a:pt x="307" y="490"/>
                      </a:lnTo>
                      <a:lnTo>
                        <a:pt x="303" y="498"/>
                      </a:lnTo>
                      <a:lnTo>
                        <a:pt x="294" y="496"/>
                      </a:lnTo>
                      <a:lnTo>
                        <a:pt x="294" y="487"/>
                      </a:lnTo>
                      <a:lnTo>
                        <a:pt x="288" y="487"/>
                      </a:lnTo>
                      <a:lnTo>
                        <a:pt x="273" y="491"/>
                      </a:lnTo>
                      <a:lnTo>
                        <a:pt x="249" y="494"/>
                      </a:lnTo>
                      <a:lnTo>
                        <a:pt x="237" y="491"/>
                      </a:lnTo>
                      <a:lnTo>
                        <a:pt x="223" y="493"/>
                      </a:lnTo>
                      <a:lnTo>
                        <a:pt x="217" y="500"/>
                      </a:lnTo>
                      <a:lnTo>
                        <a:pt x="217" y="507"/>
                      </a:lnTo>
                      <a:lnTo>
                        <a:pt x="247" y="524"/>
                      </a:lnTo>
                      <a:lnTo>
                        <a:pt x="254" y="515"/>
                      </a:lnTo>
                      <a:lnTo>
                        <a:pt x="261" y="529"/>
                      </a:lnTo>
                      <a:lnTo>
                        <a:pt x="269" y="530"/>
                      </a:lnTo>
                      <a:lnTo>
                        <a:pt x="283" y="524"/>
                      </a:lnTo>
                      <a:lnTo>
                        <a:pt x="290" y="524"/>
                      </a:lnTo>
                      <a:lnTo>
                        <a:pt x="296" y="529"/>
                      </a:lnTo>
                      <a:lnTo>
                        <a:pt x="308" y="522"/>
                      </a:lnTo>
                      <a:lnTo>
                        <a:pt x="315" y="523"/>
                      </a:lnTo>
                      <a:lnTo>
                        <a:pt x="308" y="547"/>
                      </a:lnTo>
                      <a:lnTo>
                        <a:pt x="304" y="544"/>
                      </a:lnTo>
                      <a:lnTo>
                        <a:pt x="306" y="537"/>
                      </a:lnTo>
                      <a:lnTo>
                        <a:pt x="300" y="539"/>
                      </a:lnTo>
                      <a:lnTo>
                        <a:pt x="290" y="544"/>
                      </a:lnTo>
                      <a:lnTo>
                        <a:pt x="280" y="545"/>
                      </a:lnTo>
                      <a:lnTo>
                        <a:pt x="274" y="549"/>
                      </a:lnTo>
                      <a:lnTo>
                        <a:pt x="263" y="552"/>
                      </a:lnTo>
                      <a:lnTo>
                        <a:pt x="254" y="557"/>
                      </a:lnTo>
                      <a:lnTo>
                        <a:pt x="268" y="575"/>
                      </a:lnTo>
                      <a:lnTo>
                        <a:pt x="274" y="585"/>
                      </a:lnTo>
                      <a:lnTo>
                        <a:pt x="277" y="597"/>
                      </a:lnTo>
                      <a:lnTo>
                        <a:pt x="284" y="592"/>
                      </a:lnTo>
                      <a:lnTo>
                        <a:pt x="295" y="601"/>
                      </a:lnTo>
                      <a:lnTo>
                        <a:pt x="302" y="605"/>
                      </a:lnTo>
                      <a:lnTo>
                        <a:pt x="306" y="616"/>
                      </a:lnTo>
                      <a:lnTo>
                        <a:pt x="311" y="616"/>
                      </a:lnTo>
                      <a:lnTo>
                        <a:pt x="315" y="620"/>
                      </a:lnTo>
                      <a:lnTo>
                        <a:pt x="320" y="616"/>
                      </a:lnTo>
                      <a:lnTo>
                        <a:pt x="326" y="617"/>
                      </a:lnTo>
                      <a:lnTo>
                        <a:pt x="318" y="621"/>
                      </a:lnTo>
                      <a:lnTo>
                        <a:pt x="311" y="625"/>
                      </a:lnTo>
                      <a:lnTo>
                        <a:pt x="305" y="624"/>
                      </a:lnTo>
                      <a:lnTo>
                        <a:pt x="302" y="628"/>
                      </a:lnTo>
                      <a:lnTo>
                        <a:pt x="299" y="628"/>
                      </a:lnTo>
                      <a:lnTo>
                        <a:pt x="296" y="616"/>
                      </a:lnTo>
                      <a:lnTo>
                        <a:pt x="282" y="616"/>
                      </a:lnTo>
                      <a:lnTo>
                        <a:pt x="279" y="622"/>
                      </a:lnTo>
                      <a:lnTo>
                        <a:pt x="263" y="618"/>
                      </a:lnTo>
                      <a:lnTo>
                        <a:pt x="254" y="607"/>
                      </a:lnTo>
                      <a:lnTo>
                        <a:pt x="237" y="606"/>
                      </a:lnTo>
                      <a:lnTo>
                        <a:pt x="231" y="599"/>
                      </a:lnTo>
                      <a:lnTo>
                        <a:pt x="223" y="600"/>
                      </a:lnTo>
                      <a:lnTo>
                        <a:pt x="219" y="602"/>
                      </a:lnTo>
                      <a:lnTo>
                        <a:pt x="214" y="596"/>
                      </a:lnTo>
                      <a:lnTo>
                        <a:pt x="208" y="597"/>
                      </a:lnTo>
                      <a:lnTo>
                        <a:pt x="197" y="612"/>
                      </a:lnTo>
                      <a:lnTo>
                        <a:pt x="194" y="648"/>
                      </a:lnTo>
                      <a:lnTo>
                        <a:pt x="185" y="1090"/>
                      </a:lnTo>
                      <a:lnTo>
                        <a:pt x="187" y="1098"/>
                      </a:lnTo>
                      <a:lnTo>
                        <a:pt x="191" y="1104"/>
                      </a:lnTo>
                      <a:lnTo>
                        <a:pt x="211" y="1129"/>
                      </a:lnTo>
                      <a:lnTo>
                        <a:pt x="199" y="1128"/>
                      </a:lnTo>
                      <a:lnTo>
                        <a:pt x="174" y="1109"/>
                      </a:lnTo>
                      <a:lnTo>
                        <a:pt x="167" y="1109"/>
                      </a:lnTo>
                      <a:lnTo>
                        <a:pt x="146" y="1125"/>
                      </a:lnTo>
                      <a:lnTo>
                        <a:pt x="138" y="1123"/>
                      </a:lnTo>
                      <a:lnTo>
                        <a:pt x="154" y="1100"/>
                      </a:lnTo>
                      <a:lnTo>
                        <a:pt x="159" y="1088"/>
                      </a:lnTo>
                      <a:lnTo>
                        <a:pt x="171" y="655"/>
                      </a:lnTo>
                      <a:lnTo>
                        <a:pt x="157" y="641"/>
                      </a:lnTo>
                      <a:lnTo>
                        <a:pt x="131" y="634"/>
                      </a:lnTo>
                      <a:lnTo>
                        <a:pt x="105" y="627"/>
                      </a:lnTo>
                      <a:lnTo>
                        <a:pt x="101" y="637"/>
                      </a:lnTo>
                      <a:lnTo>
                        <a:pt x="85" y="626"/>
                      </a:lnTo>
                      <a:lnTo>
                        <a:pt x="82" y="625"/>
                      </a:lnTo>
                      <a:lnTo>
                        <a:pt x="73" y="622"/>
                      </a:lnTo>
                      <a:lnTo>
                        <a:pt x="64" y="622"/>
                      </a:lnTo>
                      <a:lnTo>
                        <a:pt x="63" y="618"/>
                      </a:lnTo>
                      <a:lnTo>
                        <a:pt x="60" y="612"/>
                      </a:lnTo>
                      <a:lnTo>
                        <a:pt x="55" y="611"/>
                      </a:lnTo>
                      <a:lnTo>
                        <a:pt x="48" y="606"/>
                      </a:lnTo>
                      <a:lnTo>
                        <a:pt x="45" y="596"/>
                      </a:lnTo>
                      <a:lnTo>
                        <a:pt x="39" y="595"/>
                      </a:lnTo>
                      <a:lnTo>
                        <a:pt x="35" y="593"/>
                      </a:lnTo>
                      <a:lnTo>
                        <a:pt x="36" y="586"/>
                      </a:lnTo>
                      <a:lnTo>
                        <a:pt x="30" y="582"/>
                      </a:lnTo>
                      <a:lnTo>
                        <a:pt x="26" y="579"/>
                      </a:lnTo>
                      <a:lnTo>
                        <a:pt x="25" y="572"/>
                      </a:lnTo>
                      <a:lnTo>
                        <a:pt x="21" y="568"/>
                      </a:lnTo>
                      <a:lnTo>
                        <a:pt x="11" y="563"/>
                      </a:lnTo>
                      <a:lnTo>
                        <a:pt x="7" y="557"/>
                      </a:lnTo>
                      <a:lnTo>
                        <a:pt x="4" y="547"/>
                      </a:lnTo>
                      <a:lnTo>
                        <a:pt x="0" y="539"/>
                      </a:lnTo>
                      <a:lnTo>
                        <a:pt x="7" y="539"/>
                      </a:lnTo>
                      <a:lnTo>
                        <a:pt x="12" y="535"/>
                      </a:lnTo>
                      <a:lnTo>
                        <a:pt x="21" y="536"/>
                      </a:lnTo>
                      <a:lnTo>
                        <a:pt x="33" y="539"/>
                      </a:lnTo>
                      <a:lnTo>
                        <a:pt x="41" y="546"/>
                      </a:lnTo>
                      <a:lnTo>
                        <a:pt x="51" y="551"/>
                      </a:lnTo>
                      <a:lnTo>
                        <a:pt x="58" y="549"/>
                      </a:lnTo>
                      <a:lnTo>
                        <a:pt x="63" y="551"/>
                      </a:lnTo>
                      <a:lnTo>
                        <a:pt x="73" y="557"/>
                      </a:lnTo>
                      <a:lnTo>
                        <a:pt x="83" y="566"/>
                      </a:lnTo>
                      <a:lnTo>
                        <a:pt x="93" y="565"/>
                      </a:lnTo>
                      <a:lnTo>
                        <a:pt x="99" y="559"/>
                      </a:lnTo>
                      <a:lnTo>
                        <a:pt x="103" y="560"/>
                      </a:lnTo>
                      <a:lnTo>
                        <a:pt x="111" y="568"/>
                      </a:lnTo>
                      <a:lnTo>
                        <a:pt x="116" y="575"/>
                      </a:lnTo>
                      <a:lnTo>
                        <a:pt x="129" y="577"/>
                      </a:lnTo>
                      <a:lnTo>
                        <a:pt x="136" y="559"/>
                      </a:lnTo>
                      <a:lnTo>
                        <a:pt x="143" y="549"/>
                      </a:lnTo>
                      <a:lnTo>
                        <a:pt x="146" y="549"/>
                      </a:lnTo>
                      <a:lnTo>
                        <a:pt x="149" y="561"/>
                      </a:lnTo>
                      <a:lnTo>
                        <a:pt x="151" y="568"/>
                      </a:lnTo>
                      <a:lnTo>
                        <a:pt x="155" y="597"/>
                      </a:lnTo>
                      <a:lnTo>
                        <a:pt x="158" y="603"/>
                      </a:lnTo>
                      <a:lnTo>
                        <a:pt x="164" y="610"/>
                      </a:lnTo>
                      <a:lnTo>
                        <a:pt x="169" y="611"/>
                      </a:lnTo>
                      <a:lnTo>
                        <a:pt x="168" y="602"/>
                      </a:lnTo>
                      <a:lnTo>
                        <a:pt x="165" y="596"/>
                      </a:lnTo>
                      <a:lnTo>
                        <a:pt x="168" y="590"/>
                      </a:lnTo>
                      <a:lnTo>
                        <a:pt x="167" y="582"/>
                      </a:lnTo>
                      <a:lnTo>
                        <a:pt x="163" y="572"/>
                      </a:lnTo>
                      <a:lnTo>
                        <a:pt x="165" y="570"/>
                      </a:lnTo>
                      <a:lnTo>
                        <a:pt x="173" y="575"/>
                      </a:lnTo>
                      <a:lnTo>
                        <a:pt x="174" y="567"/>
                      </a:lnTo>
                      <a:lnTo>
                        <a:pt x="177" y="560"/>
                      </a:lnTo>
                      <a:lnTo>
                        <a:pt x="174" y="554"/>
                      </a:lnTo>
                      <a:lnTo>
                        <a:pt x="174" y="543"/>
                      </a:lnTo>
                      <a:lnTo>
                        <a:pt x="165" y="545"/>
                      </a:lnTo>
                      <a:lnTo>
                        <a:pt x="154" y="547"/>
                      </a:lnTo>
                      <a:lnTo>
                        <a:pt x="142" y="537"/>
                      </a:lnTo>
                      <a:lnTo>
                        <a:pt x="138" y="535"/>
                      </a:lnTo>
                      <a:lnTo>
                        <a:pt x="132" y="535"/>
                      </a:lnTo>
                      <a:lnTo>
                        <a:pt x="123" y="539"/>
                      </a:lnTo>
                      <a:lnTo>
                        <a:pt x="117" y="542"/>
                      </a:lnTo>
                      <a:lnTo>
                        <a:pt x="109" y="535"/>
                      </a:lnTo>
                      <a:lnTo>
                        <a:pt x="101" y="534"/>
                      </a:lnTo>
                      <a:lnTo>
                        <a:pt x="96" y="539"/>
                      </a:lnTo>
                      <a:lnTo>
                        <a:pt x="91" y="538"/>
                      </a:lnTo>
                      <a:lnTo>
                        <a:pt x="86" y="533"/>
                      </a:lnTo>
                      <a:lnTo>
                        <a:pt x="79" y="529"/>
                      </a:lnTo>
                      <a:lnTo>
                        <a:pt x="73" y="529"/>
                      </a:lnTo>
                      <a:lnTo>
                        <a:pt x="72" y="535"/>
                      </a:lnTo>
                      <a:lnTo>
                        <a:pt x="68" y="537"/>
                      </a:lnTo>
                      <a:lnTo>
                        <a:pt x="62" y="532"/>
                      </a:lnTo>
                      <a:lnTo>
                        <a:pt x="56" y="527"/>
                      </a:lnTo>
                      <a:lnTo>
                        <a:pt x="47" y="527"/>
                      </a:lnTo>
                      <a:lnTo>
                        <a:pt x="39" y="518"/>
                      </a:lnTo>
                      <a:lnTo>
                        <a:pt x="37" y="499"/>
                      </a:lnTo>
                      <a:lnTo>
                        <a:pt x="42" y="488"/>
                      </a:lnTo>
                      <a:lnTo>
                        <a:pt x="46" y="486"/>
                      </a:lnTo>
                      <a:lnTo>
                        <a:pt x="54" y="487"/>
                      </a:lnTo>
                      <a:lnTo>
                        <a:pt x="63" y="486"/>
                      </a:lnTo>
                      <a:lnTo>
                        <a:pt x="61" y="474"/>
                      </a:lnTo>
                      <a:lnTo>
                        <a:pt x="54" y="469"/>
                      </a:lnTo>
                      <a:lnTo>
                        <a:pt x="51" y="462"/>
                      </a:lnTo>
                      <a:lnTo>
                        <a:pt x="45" y="459"/>
                      </a:lnTo>
                      <a:lnTo>
                        <a:pt x="45" y="451"/>
                      </a:lnTo>
                      <a:lnTo>
                        <a:pt x="49" y="439"/>
                      </a:lnTo>
                      <a:lnTo>
                        <a:pt x="52" y="427"/>
                      </a:lnTo>
                      <a:lnTo>
                        <a:pt x="39" y="420"/>
                      </a:lnTo>
                      <a:lnTo>
                        <a:pt x="24" y="416"/>
                      </a:lnTo>
                      <a:lnTo>
                        <a:pt x="24" y="407"/>
                      </a:lnTo>
                      <a:lnTo>
                        <a:pt x="13" y="394"/>
                      </a:lnTo>
                      <a:lnTo>
                        <a:pt x="8" y="386"/>
                      </a:lnTo>
                      <a:lnTo>
                        <a:pt x="7" y="379"/>
                      </a:lnTo>
                      <a:lnTo>
                        <a:pt x="9" y="372"/>
                      </a:lnTo>
                      <a:lnTo>
                        <a:pt x="10" y="362"/>
                      </a:lnTo>
                      <a:lnTo>
                        <a:pt x="17" y="364"/>
                      </a:lnTo>
                      <a:lnTo>
                        <a:pt x="22" y="362"/>
                      </a:lnTo>
                      <a:lnTo>
                        <a:pt x="24" y="356"/>
                      </a:lnTo>
                      <a:lnTo>
                        <a:pt x="27" y="354"/>
                      </a:lnTo>
                      <a:lnTo>
                        <a:pt x="42" y="357"/>
                      </a:lnTo>
                      <a:lnTo>
                        <a:pt x="53" y="352"/>
                      </a:lnTo>
                      <a:lnTo>
                        <a:pt x="59" y="342"/>
                      </a:lnTo>
                      <a:lnTo>
                        <a:pt x="65" y="343"/>
                      </a:lnTo>
                      <a:lnTo>
                        <a:pt x="70" y="340"/>
                      </a:lnTo>
                      <a:lnTo>
                        <a:pt x="70" y="332"/>
                      </a:lnTo>
                      <a:lnTo>
                        <a:pt x="67" y="325"/>
                      </a:lnTo>
                      <a:lnTo>
                        <a:pt x="63" y="324"/>
                      </a:lnTo>
                      <a:lnTo>
                        <a:pt x="49" y="327"/>
                      </a:lnTo>
                      <a:lnTo>
                        <a:pt x="33" y="328"/>
                      </a:lnTo>
                      <a:lnTo>
                        <a:pt x="39" y="314"/>
                      </a:lnTo>
                      <a:lnTo>
                        <a:pt x="35" y="304"/>
                      </a:lnTo>
                      <a:lnTo>
                        <a:pt x="25" y="295"/>
                      </a:lnTo>
                      <a:lnTo>
                        <a:pt x="18" y="289"/>
                      </a:lnTo>
                      <a:lnTo>
                        <a:pt x="11" y="289"/>
                      </a:lnTo>
                      <a:lnTo>
                        <a:pt x="10" y="277"/>
                      </a:lnTo>
                      <a:lnTo>
                        <a:pt x="16" y="277"/>
                      </a:lnTo>
                      <a:lnTo>
                        <a:pt x="24" y="264"/>
                      </a:lnTo>
                      <a:lnTo>
                        <a:pt x="37" y="244"/>
                      </a:lnTo>
                      <a:lnTo>
                        <a:pt x="44" y="236"/>
                      </a:lnTo>
                      <a:lnTo>
                        <a:pt x="52" y="246"/>
                      </a:lnTo>
                      <a:lnTo>
                        <a:pt x="61" y="242"/>
                      </a:lnTo>
                      <a:lnTo>
                        <a:pt x="69" y="236"/>
                      </a:lnTo>
                      <a:lnTo>
                        <a:pt x="75" y="229"/>
                      </a:lnTo>
                      <a:lnTo>
                        <a:pt x="79" y="222"/>
                      </a:lnTo>
                      <a:lnTo>
                        <a:pt x="75" y="215"/>
                      </a:lnTo>
                      <a:lnTo>
                        <a:pt x="73" y="204"/>
                      </a:lnTo>
                      <a:lnTo>
                        <a:pt x="59" y="201"/>
                      </a:lnTo>
                      <a:lnTo>
                        <a:pt x="56" y="197"/>
                      </a:lnTo>
                      <a:lnTo>
                        <a:pt x="54" y="190"/>
                      </a:lnTo>
                      <a:lnTo>
                        <a:pt x="50" y="184"/>
                      </a:lnTo>
                      <a:lnTo>
                        <a:pt x="45" y="185"/>
                      </a:lnTo>
                      <a:lnTo>
                        <a:pt x="37" y="184"/>
                      </a:lnTo>
                      <a:lnTo>
                        <a:pt x="42" y="167"/>
                      </a:lnTo>
                      <a:lnTo>
                        <a:pt x="51" y="162"/>
                      </a:lnTo>
                      <a:lnTo>
                        <a:pt x="59" y="160"/>
                      </a:lnTo>
                      <a:lnTo>
                        <a:pt x="63" y="157"/>
                      </a:lnTo>
                      <a:lnTo>
                        <a:pt x="70" y="131"/>
                      </a:lnTo>
                      <a:lnTo>
                        <a:pt x="70" y="124"/>
                      </a:lnTo>
                      <a:lnTo>
                        <a:pt x="79" y="121"/>
                      </a:lnTo>
                      <a:lnTo>
                        <a:pt x="91" y="121"/>
                      </a:lnTo>
                      <a:lnTo>
                        <a:pt x="96" y="106"/>
                      </a:lnTo>
                      <a:lnTo>
                        <a:pt x="102" y="101"/>
                      </a:lnTo>
                      <a:lnTo>
                        <a:pt x="110" y="96"/>
                      </a:lnTo>
                      <a:lnTo>
                        <a:pt x="119" y="81"/>
                      </a:lnTo>
                      <a:lnTo>
                        <a:pt x="128" y="74"/>
                      </a:lnTo>
                      <a:lnTo>
                        <a:pt x="134" y="74"/>
                      </a:lnTo>
                      <a:lnTo>
                        <a:pt x="139" y="78"/>
                      </a:lnTo>
                      <a:lnTo>
                        <a:pt x="148" y="78"/>
                      </a:lnTo>
                      <a:lnTo>
                        <a:pt x="155" y="76"/>
                      </a:lnTo>
                      <a:lnTo>
                        <a:pt x="158" y="73"/>
                      </a:lnTo>
                      <a:lnTo>
                        <a:pt x="162" y="69"/>
                      </a:lnTo>
                      <a:lnTo>
                        <a:pt x="165" y="68"/>
                      </a:lnTo>
                      <a:lnTo>
                        <a:pt x="162" y="62"/>
                      </a:lnTo>
                      <a:lnTo>
                        <a:pt x="157" y="58"/>
                      </a:lnTo>
                      <a:lnTo>
                        <a:pt x="159" y="53"/>
                      </a:lnTo>
                      <a:lnTo>
                        <a:pt x="161" y="49"/>
                      </a:lnTo>
                      <a:lnTo>
                        <a:pt x="162" y="45"/>
                      </a:lnTo>
                      <a:lnTo>
                        <a:pt x="164" y="42"/>
                      </a:lnTo>
                      <a:lnTo>
                        <a:pt x="171" y="36"/>
                      </a:lnTo>
                      <a:lnTo>
                        <a:pt x="174" y="30"/>
                      </a:lnTo>
                      <a:lnTo>
                        <a:pt x="174" y="17"/>
                      </a:lnTo>
                      <a:lnTo>
                        <a:pt x="173" y="20"/>
                      </a:lnTo>
                      <a:lnTo>
                        <a:pt x="181" y="9"/>
                      </a:lnTo>
                      <a:lnTo>
                        <a:pt x="190" y="0"/>
                      </a:lnTo>
                      <a:lnTo>
                        <a:pt x="194" y="4"/>
                      </a:lnTo>
                      <a:lnTo>
                        <a:pt x="187" y="7"/>
                      </a:lnTo>
                      <a:lnTo>
                        <a:pt x="191" y="10"/>
                      </a:lnTo>
                      <a:lnTo>
                        <a:pt x="196" y="14"/>
                      </a:lnTo>
                      <a:lnTo>
                        <a:pt x="223" y="36"/>
                      </a:lnTo>
                      <a:lnTo>
                        <a:pt x="223" y="39"/>
                      </a:lnTo>
                      <a:lnTo>
                        <a:pt x="218" y="48"/>
                      </a:lnTo>
                      <a:lnTo>
                        <a:pt x="214" y="51"/>
                      </a:lnTo>
                      <a:lnTo>
                        <a:pt x="210" y="51"/>
                      </a:lnTo>
                      <a:lnTo>
                        <a:pt x="207" y="47"/>
                      </a:lnTo>
                      <a:lnTo>
                        <a:pt x="200" y="42"/>
                      </a:lnTo>
                      <a:lnTo>
                        <a:pt x="197" y="45"/>
                      </a:lnTo>
                      <a:lnTo>
                        <a:pt x="198" y="51"/>
                      </a:lnTo>
                      <a:lnTo>
                        <a:pt x="201" y="53"/>
                      </a:lnTo>
                      <a:lnTo>
                        <a:pt x="208" y="55"/>
                      </a:lnTo>
                      <a:lnTo>
                        <a:pt x="206" y="64"/>
                      </a:lnTo>
                      <a:lnTo>
                        <a:pt x="207" y="73"/>
                      </a:lnTo>
                      <a:lnTo>
                        <a:pt x="207" y="83"/>
                      </a:lnTo>
                    </a:path>
                  </a:pathLst>
                </a:custGeom>
                <a:solidFill>
                  <a:srgbClr val="008000"/>
                </a:solidFill>
                <a:ln w="9525" cap="rnd">
                  <a:noFill/>
                  <a:round/>
                  <a:headEnd/>
                  <a:tailEnd/>
                </a:ln>
              </p:spPr>
              <p:txBody>
                <a:bodyPr/>
                <a:lstStyle/>
                <a:p>
                  <a:endParaRPr lang="en-US"/>
                </a:p>
              </p:txBody>
            </p:sp>
            <p:grpSp>
              <p:nvGrpSpPr>
                <p:cNvPr id="37000" name="Group 41"/>
                <p:cNvGrpSpPr>
                  <a:grpSpLocks/>
                </p:cNvGrpSpPr>
                <p:nvPr/>
              </p:nvGrpSpPr>
              <p:grpSpPr bwMode="auto">
                <a:xfrm>
                  <a:off x="1378" y="2398"/>
                  <a:ext cx="255" cy="473"/>
                  <a:chOff x="1378" y="2398"/>
                  <a:chExt cx="255" cy="473"/>
                </a:xfrm>
              </p:grpSpPr>
              <p:sp>
                <p:nvSpPr>
                  <p:cNvPr id="37001" name="Freeform 42"/>
                  <p:cNvSpPr>
                    <a:spLocks/>
                  </p:cNvSpPr>
                  <p:nvPr/>
                </p:nvSpPr>
                <p:spPr bwMode="auto">
                  <a:xfrm>
                    <a:off x="1518" y="2423"/>
                    <a:ext cx="32" cy="29"/>
                  </a:xfrm>
                  <a:custGeom>
                    <a:avLst/>
                    <a:gdLst>
                      <a:gd name="T0" fmla="*/ 31 w 32"/>
                      <a:gd name="T1" fmla="*/ 2 h 29"/>
                      <a:gd name="T2" fmla="*/ 31 w 32"/>
                      <a:gd name="T3" fmla="*/ 0 h 29"/>
                      <a:gd name="T4" fmla="*/ 29 w 32"/>
                      <a:gd name="T5" fmla="*/ 0 h 29"/>
                      <a:gd name="T6" fmla="*/ 24 w 32"/>
                      <a:gd name="T7" fmla="*/ 6 h 29"/>
                      <a:gd name="T8" fmla="*/ 16 w 32"/>
                      <a:gd name="T9" fmla="*/ 16 h 29"/>
                      <a:gd name="T10" fmla="*/ 3 w 32"/>
                      <a:gd name="T11" fmla="*/ 20 h 29"/>
                      <a:gd name="T12" fmla="*/ 0 w 32"/>
                      <a:gd name="T13" fmla="*/ 22 h 29"/>
                      <a:gd name="T14" fmla="*/ 0 w 32"/>
                      <a:gd name="T15" fmla="*/ 26 h 29"/>
                      <a:gd name="T16" fmla="*/ 7 w 32"/>
                      <a:gd name="T17" fmla="*/ 28 h 29"/>
                      <a:gd name="T18" fmla="*/ 8 w 32"/>
                      <a:gd name="T19" fmla="*/ 28 h 29"/>
                      <a:gd name="T20" fmla="*/ 15 w 32"/>
                      <a:gd name="T21" fmla="*/ 26 h 29"/>
                      <a:gd name="T22" fmla="*/ 15 w 32"/>
                      <a:gd name="T23" fmla="*/ 26 h 29"/>
                      <a:gd name="T24" fmla="*/ 20 w 32"/>
                      <a:gd name="T25" fmla="*/ 26 h 29"/>
                      <a:gd name="T26" fmla="*/ 24 w 32"/>
                      <a:gd name="T27" fmla="*/ 14 h 29"/>
                      <a:gd name="T28" fmla="*/ 27 w 32"/>
                      <a:gd name="T29" fmla="*/ 14 h 29"/>
                      <a:gd name="T30" fmla="*/ 29 w 32"/>
                      <a:gd name="T31" fmla="*/ 14 h 29"/>
                      <a:gd name="T32" fmla="*/ 31 w 32"/>
                      <a:gd name="T33" fmla="*/ 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9"/>
                      <a:gd name="T53" fmla="*/ 32 w 3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9">
                        <a:moveTo>
                          <a:pt x="31" y="2"/>
                        </a:moveTo>
                        <a:lnTo>
                          <a:pt x="31" y="0"/>
                        </a:lnTo>
                        <a:lnTo>
                          <a:pt x="29" y="0"/>
                        </a:lnTo>
                        <a:lnTo>
                          <a:pt x="24" y="6"/>
                        </a:lnTo>
                        <a:lnTo>
                          <a:pt x="16" y="16"/>
                        </a:lnTo>
                        <a:lnTo>
                          <a:pt x="3" y="20"/>
                        </a:lnTo>
                        <a:lnTo>
                          <a:pt x="0" y="22"/>
                        </a:lnTo>
                        <a:lnTo>
                          <a:pt x="0" y="26"/>
                        </a:lnTo>
                        <a:lnTo>
                          <a:pt x="7" y="28"/>
                        </a:lnTo>
                        <a:lnTo>
                          <a:pt x="8" y="28"/>
                        </a:lnTo>
                        <a:lnTo>
                          <a:pt x="15" y="26"/>
                        </a:lnTo>
                        <a:lnTo>
                          <a:pt x="20" y="26"/>
                        </a:lnTo>
                        <a:lnTo>
                          <a:pt x="24" y="14"/>
                        </a:lnTo>
                        <a:lnTo>
                          <a:pt x="27" y="14"/>
                        </a:lnTo>
                        <a:lnTo>
                          <a:pt x="29" y="14"/>
                        </a:lnTo>
                        <a:lnTo>
                          <a:pt x="31" y="2"/>
                        </a:lnTo>
                      </a:path>
                    </a:pathLst>
                  </a:custGeom>
                  <a:solidFill>
                    <a:srgbClr val="006000"/>
                  </a:solidFill>
                  <a:ln w="9525" cap="rnd">
                    <a:noFill/>
                    <a:round/>
                    <a:headEnd/>
                    <a:tailEnd/>
                  </a:ln>
                </p:spPr>
                <p:txBody>
                  <a:bodyPr/>
                  <a:lstStyle/>
                  <a:p>
                    <a:endParaRPr lang="en-US"/>
                  </a:p>
                </p:txBody>
              </p:sp>
              <p:sp>
                <p:nvSpPr>
                  <p:cNvPr id="37002" name="Freeform 43"/>
                  <p:cNvSpPr>
                    <a:spLocks/>
                  </p:cNvSpPr>
                  <p:nvPr/>
                </p:nvSpPr>
                <p:spPr bwMode="auto">
                  <a:xfrm>
                    <a:off x="1487" y="2398"/>
                    <a:ext cx="19" cy="42"/>
                  </a:xfrm>
                  <a:custGeom>
                    <a:avLst/>
                    <a:gdLst>
                      <a:gd name="T0" fmla="*/ 17 w 19"/>
                      <a:gd name="T1" fmla="*/ 10 h 42"/>
                      <a:gd name="T2" fmla="*/ 17 w 19"/>
                      <a:gd name="T3" fmla="*/ 3 h 42"/>
                      <a:gd name="T4" fmla="*/ 17 w 19"/>
                      <a:gd name="T5" fmla="*/ 1 h 42"/>
                      <a:gd name="T6" fmla="*/ 14 w 19"/>
                      <a:gd name="T7" fmla="*/ 0 h 42"/>
                      <a:gd name="T8" fmla="*/ 12 w 19"/>
                      <a:gd name="T9" fmla="*/ 0 h 42"/>
                      <a:gd name="T10" fmla="*/ 11 w 19"/>
                      <a:gd name="T11" fmla="*/ 1 h 42"/>
                      <a:gd name="T12" fmla="*/ 2 w 19"/>
                      <a:gd name="T13" fmla="*/ 10 h 42"/>
                      <a:gd name="T14" fmla="*/ 2 w 19"/>
                      <a:gd name="T15" fmla="*/ 12 h 42"/>
                      <a:gd name="T16" fmla="*/ 2 w 19"/>
                      <a:gd name="T17" fmla="*/ 16 h 42"/>
                      <a:gd name="T18" fmla="*/ 1 w 19"/>
                      <a:gd name="T19" fmla="*/ 23 h 42"/>
                      <a:gd name="T20" fmla="*/ 0 w 19"/>
                      <a:gd name="T21" fmla="*/ 28 h 42"/>
                      <a:gd name="T22" fmla="*/ 1 w 19"/>
                      <a:gd name="T23" fmla="*/ 34 h 42"/>
                      <a:gd name="T24" fmla="*/ 2 w 19"/>
                      <a:gd name="T25" fmla="*/ 38 h 42"/>
                      <a:gd name="T26" fmla="*/ 4 w 19"/>
                      <a:gd name="T27" fmla="*/ 40 h 42"/>
                      <a:gd name="T28" fmla="*/ 7 w 19"/>
                      <a:gd name="T29" fmla="*/ 41 h 42"/>
                      <a:gd name="T30" fmla="*/ 11 w 19"/>
                      <a:gd name="T31" fmla="*/ 41 h 42"/>
                      <a:gd name="T32" fmla="*/ 12 w 19"/>
                      <a:gd name="T33" fmla="*/ 35 h 42"/>
                      <a:gd name="T34" fmla="*/ 13 w 19"/>
                      <a:gd name="T35" fmla="*/ 27 h 42"/>
                      <a:gd name="T36" fmla="*/ 15 w 19"/>
                      <a:gd name="T37" fmla="*/ 22 h 42"/>
                      <a:gd name="T38" fmla="*/ 18 w 19"/>
                      <a:gd name="T39" fmla="*/ 16 h 42"/>
                      <a:gd name="T40" fmla="*/ 17 w 19"/>
                      <a:gd name="T41" fmla="*/ 1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42"/>
                      <a:gd name="T65" fmla="*/ 19 w 1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42">
                        <a:moveTo>
                          <a:pt x="17" y="10"/>
                        </a:moveTo>
                        <a:lnTo>
                          <a:pt x="17" y="3"/>
                        </a:lnTo>
                        <a:lnTo>
                          <a:pt x="17" y="1"/>
                        </a:lnTo>
                        <a:lnTo>
                          <a:pt x="14" y="0"/>
                        </a:lnTo>
                        <a:lnTo>
                          <a:pt x="12" y="0"/>
                        </a:lnTo>
                        <a:lnTo>
                          <a:pt x="11" y="1"/>
                        </a:lnTo>
                        <a:lnTo>
                          <a:pt x="2" y="10"/>
                        </a:lnTo>
                        <a:lnTo>
                          <a:pt x="2" y="12"/>
                        </a:lnTo>
                        <a:lnTo>
                          <a:pt x="2" y="16"/>
                        </a:lnTo>
                        <a:lnTo>
                          <a:pt x="1" y="23"/>
                        </a:lnTo>
                        <a:lnTo>
                          <a:pt x="0" y="28"/>
                        </a:lnTo>
                        <a:lnTo>
                          <a:pt x="1" y="34"/>
                        </a:lnTo>
                        <a:lnTo>
                          <a:pt x="2" y="38"/>
                        </a:lnTo>
                        <a:lnTo>
                          <a:pt x="4" y="40"/>
                        </a:lnTo>
                        <a:lnTo>
                          <a:pt x="7" y="41"/>
                        </a:lnTo>
                        <a:lnTo>
                          <a:pt x="11" y="41"/>
                        </a:lnTo>
                        <a:lnTo>
                          <a:pt x="12" y="35"/>
                        </a:lnTo>
                        <a:lnTo>
                          <a:pt x="13" y="27"/>
                        </a:lnTo>
                        <a:lnTo>
                          <a:pt x="15" y="22"/>
                        </a:lnTo>
                        <a:lnTo>
                          <a:pt x="18" y="16"/>
                        </a:lnTo>
                        <a:lnTo>
                          <a:pt x="17" y="10"/>
                        </a:lnTo>
                      </a:path>
                    </a:pathLst>
                  </a:custGeom>
                  <a:solidFill>
                    <a:srgbClr val="006000"/>
                  </a:solidFill>
                  <a:ln w="9525" cap="rnd">
                    <a:noFill/>
                    <a:round/>
                    <a:headEnd/>
                    <a:tailEnd/>
                  </a:ln>
                </p:spPr>
                <p:txBody>
                  <a:bodyPr/>
                  <a:lstStyle/>
                  <a:p>
                    <a:endParaRPr lang="en-US"/>
                  </a:p>
                </p:txBody>
              </p:sp>
              <p:sp>
                <p:nvSpPr>
                  <p:cNvPr id="37003" name="Freeform 44"/>
                  <p:cNvSpPr>
                    <a:spLocks/>
                  </p:cNvSpPr>
                  <p:nvPr/>
                </p:nvSpPr>
                <p:spPr bwMode="auto">
                  <a:xfrm>
                    <a:off x="1404" y="2423"/>
                    <a:ext cx="75" cy="37"/>
                  </a:xfrm>
                  <a:custGeom>
                    <a:avLst/>
                    <a:gdLst>
                      <a:gd name="T0" fmla="*/ 73 w 75"/>
                      <a:gd name="T1" fmla="*/ 31 h 37"/>
                      <a:gd name="T2" fmla="*/ 74 w 75"/>
                      <a:gd name="T3" fmla="*/ 3 h 37"/>
                      <a:gd name="T4" fmla="*/ 73 w 75"/>
                      <a:gd name="T5" fmla="*/ 1 h 37"/>
                      <a:gd name="T6" fmla="*/ 72 w 75"/>
                      <a:gd name="T7" fmla="*/ 1 h 37"/>
                      <a:gd name="T8" fmla="*/ 68 w 75"/>
                      <a:gd name="T9" fmla="*/ 0 h 37"/>
                      <a:gd name="T10" fmla="*/ 65 w 75"/>
                      <a:gd name="T11" fmla="*/ 1 h 37"/>
                      <a:gd name="T12" fmla="*/ 21 w 75"/>
                      <a:gd name="T13" fmla="*/ 20 h 37"/>
                      <a:gd name="T14" fmla="*/ 9 w 75"/>
                      <a:gd name="T15" fmla="*/ 20 h 37"/>
                      <a:gd name="T16" fmla="*/ 5 w 75"/>
                      <a:gd name="T17" fmla="*/ 21 h 37"/>
                      <a:gd name="T18" fmla="*/ 1 w 75"/>
                      <a:gd name="T19" fmla="*/ 22 h 37"/>
                      <a:gd name="T20" fmla="*/ 0 w 75"/>
                      <a:gd name="T21" fmla="*/ 24 h 37"/>
                      <a:gd name="T22" fmla="*/ 0 w 75"/>
                      <a:gd name="T23" fmla="*/ 30 h 37"/>
                      <a:gd name="T24" fmla="*/ 1 w 75"/>
                      <a:gd name="T25" fmla="*/ 33 h 37"/>
                      <a:gd name="T26" fmla="*/ 2 w 75"/>
                      <a:gd name="T27" fmla="*/ 35 h 37"/>
                      <a:gd name="T28" fmla="*/ 7 w 75"/>
                      <a:gd name="T29" fmla="*/ 36 h 37"/>
                      <a:gd name="T30" fmla="*/ 9 w 75"/>
                      <a:gd name="T31" fmla="*/ 35 h 37"/>
                      <a:gd name="T32" fmla="*/ 11 w 75"/>
                      <a:gd name="T33" fmla="*/ 33 h 37"/>
                      <a:gd name="T34" fmla="*/ 12 w 75"/>
                      <a:gd name="T35" fmla="*/ 30 h 37"/>
                      <a:gd name="T36" fmla="*/ 16 w 75"/>
                      <a:gd name="T37" fmla="*/ 30 h 37"/>
                      <a:gd name="T38" fmla="*/ 17 w 75"/>
                      <a:gd name="T39" fmla="*/ 30 h 37"/>
                      <a:gd name="T40" fmla="*/ 19 w 75"/>
                      <a:gd name="T41" fmla="*/ 32 h 37"/>
                      <a:gd name="T42" fmla="*/ 23 w 75"/>
                      <a:gd name="T43" fmla="*/ 34 h 37"/>
                      <a:gd name="T44" fmla="*/ 27 w 75"/>
                      <a:gd name="T45" fmla="*/ 34 h 37"/>
                      <a:gd name="T46" fmla="*/ 32 w 75"/>
                      <a:gd name="T47" fmla="*/ 34 h 37"/>
                      <a:gd name="T48" fmla="*/ 36 w 75"/>
                      <a:gd name="T49" fmla="*/ 33 h 37"/>
                      <a:gd name="T50" fmla="*/ 38 w 75"/>
                      <a:gd name="T51" fmla="*/ 32 h 37"/>
                      <a:gd name="T52" fmla="*/ 40 w 75"/>
                      <a:gd name="T53" fmla="*/ 31 h 37"/>
                      <a:gd name="T54" fmla="*/ 42 w 75"/>
                      <a:gd name="T55" fmla="*/ 32 h 37"/>
                      <a:gd name="T56" fmla="*/ 44 w 75"/>
                      <a:gd name="T57" fmla="*/ 32 h 37"/>
                      <a:gd name="T58" fmla="*/ 51 w 75"/>
                      <a:gd name="T59" fmla="*/ 35 h 37"/>
                      <a:gd name="T60" fmla="*/ 53 w 75"/>
                      <a:gd name="T61" fmla="*/ 35 h 37"/>
                      <a:gd name="T62" fmla="*/ 53 w 75"/>
                      <a:gd name="T63" fmla="*/ 34 h 37"/>
                      <a:gd name="T64" fmla="*/ 63 w 75"/>
                      <a:gd name="T65" fmla="*/ 28 h 37"/>
                      <a:gd name="T66" fmla="*/ 65 w 75"/>
                      <a:gd name="T67" fmla="*/ 28 h 37"/>
                      <a:gd name="T68" fmla="*/ 66 w 75"/>
                      <a:gd name="T69" fmla="*/ 33 h 37"/>
                      <a:gd name="T70" fmla="*/ 70 w 75"/>
                      <a:gd name="T71" fmla="*/ 33 h 37"/>
                      <a:gd name="T72" fmla="*/ 73 w 75"/>
                      <a:gd name="T73" fmla="*/ 31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37"/>
                      <a:gd name="T113" fmla="*/ 75 w 7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37">
                        <a:moveTo>
                          <a:pt x="73" y="31"/>
                        </a:moveTo>
                        <a:lnTo>
                          <a:pt x="74" y="3"/>
                        </a:lnTo>
                        <a:lnTo>
                          <a:pt x="73" y="1"/>
                        </a:lnTo>
                        <a:lnTo>
                          <a:pt x="72" y="1"/>
                        </a:lnTo>
                        <a:lnTo>
                          <a:pt x="68" y="0"/>
                        </a:lnTo>
                        <a:lnTo>
                          <a:pt x="65" y="1"/>
                        </a:lnTo>
                        <a:lnTo>
                          <a:pt x="21" y="20"/>
                        </a:lnTo>
                        <a:lnTo>
                          <a:pt x="9" y="20"/>
                        </a:lnTo>
                        <a:lnTo>
                          <a:pt x="5" y="21"/>
                        </a:lnTo>
                        <a:lnTo>
                          <a:pt x="1" y="22"/>
                        </a:lnTo>
                        <a:lnTo>
                          <a:pt x="0" y="24"/>
                        </a:lnTo>
                        <a:lnTo>
                          <a:pt x="0" y="30"/>
                        </a:lnTo>
                        <a:lnTo>
                          <a:pt x="1" y="33"/>
                        </a:lnTo>
                        <a:lnTo>
                          <a:pt x="2" y="35"/>
                        </a:lnTo>
                        <a:lnTo>
                          <a:pt x="7" y="36"/>
                        </a:lnTo>
                        <a:lnTo>
                          <a:pt x="9" y="35"/>
                        </a:lnTo>
                        <a:lnTo>
                          <a:pt x="11" y="33"/>
                        </a:lnTo>
                        <a:lnTo>
                          <a:pt x="12" y="30"/>
                        </a:lnTo>
                        <a:lnTo>
                          <a:pt x="16" y="30"/>
                        </a:lnTo>
                        <a:lnTo>
                          <a:pt x="17" y="30"/>
                        </a:lnTo>
                        <a:lnTo>
                          <a:pt x="19" y="32"/>
                        </a:lnTo>
                        <a:lnTo>
                          <a:pt x="23" y="34"/>
                        </a:lnTo>
                        <a:lnTo>
                          <a:pt x="27" y="34"/>
                        </a:lnTo>
                        <a:lnTo>
                          <a:pt x="32" y="34"/>
                        </a:lnTo>
                        <a:lnTo>
                          <a:pt x="36" y="33"/>
                        </a:lnTo>
                        <a:lnTo>
                          <a:pt x="38" y="32"/>
                        </a:lnTo>
                        <a:lnTo>
                          <a:pt x="40" y="31"/>
                        </a:lnTo>
                        <a:lnTo>
                          <a:pt x="42" y="32"/>
                        </a:lnTo>
                        <a:lnTo>
                          <a:pt x="44" y="32"/>
                        </a:lnTo>
                        <a:lnTo>
                          <a:pt x="51" y="35"/>
                        </a:lnTo>
                        <a:lnTo>
                          <a:pt x="53" y="35"/>
                        </a:lnTo>
                        <a:lnTo>
                          <a:pt x="53" y="34"/>
                        </a:lnTo>
                        <a:lnTo>
                          <a:pt x="63" y="28"/>
                        </a:lnTo>
                        <a:lnTo>
                          <a:pt x="65" y="28"/>
                        </a:lnTo>
                        <a:lnTo>
                          <a:pt x="66" y="33"/>
                        </a:lnTo>
                        <a:lnTo>
                          <a:pt x="70" y="33"/>
                        </a:lnTo>
                        <a:lnTo>
                          <a:pt x="73" y="31"/>
                        </a:lnTo>
                      </a:path>
                    </a:pathLst>
                  </a:custGeom>
                  <a:solidFill>
                    <a:srgbClr val="006000"/>
                  </a:solidFill>
                  <a:ln w="9525" cap="rnd">
                    <a:noFill/>
                    <a:round/>
                    <a:headEnd/>
                    <a:tailEnd/>
                  </a:ln>
                </p:spPr>
                <p:txBody>
                  <a:bodyPr/>
                  <a:lstStyle/>
                  <a:p>
                    <a:endParaRPr lang="en-US"/>
                  </a:p>
                </p:txBody>
              </p:sp>
              <p:sp>
                <p:nvSpPr>
                  <p:cNvPr id="37004" name="Freeform 45"/>
                  <p:cNvSpPr>
                    <a:spLocks/>
                  </p:cNvSpPr>
                  <p:nvPr/>
                </p:nvSpPr>
                <p:spPr bwMode="auto">
                  <a:xfrm>
                    <a:off x="1379" y="2534"/>
                    <a:ext cx="75" cy="45"/>
                  </a:xfrm>
                  <a:custGeom>
                    <a:avLst/>
                    <a:gdLst>
                      <a:gd name="T0" fmla="*/ 47 w 75"/>
                      <a:gd name="T1" fmla="*/ 12 h 45"/>
                      <a:gd name="T2" fmla="*/ 58 w 75"/>
                      <a:gd name="T3" fmla="*/ 10 h 45"/>
                      <a:gd name="T4" fmla="*/ 60 w 75"/>
                      <a:gd name="T5" fmla="*/ 10 h 45"/>
                      <a:gd name="T6" fmla="*/ 62 w 75"/>
                      <a:gd name="T7" fmla="*/ 12 h 45"/>
                      <a:gd name="T8" fmla="*/ 70 w 75"/>
                      <a:gd name="T9" fmla="*/ 22 h 45"/>
                      <a:gd name="T10" fmla="*/ 74 w 75"/>
                      <a:gd name="T11" fmla="*/ 24 h 45"/>
                      <a:gd name="T12" fmla="*/ 71 w 75"/>
                      <a:gd name="T13" fmla="*/ 31 h 45"/>
                      <a:gd name="T14" fmla="*/ 65 w 75"/>
                      <a:gd name="T15" fmla="*/ 40 h 45"/>
                      <a:gd name="T16" fmla="*/ 61 w 75"/>
                      <a:gd name="T17" fmla="*/ 43 h 45"/>
                      <a:gd name="T18" fmla="*/ 60 w 75"/>
                      <a:gd name="T19" fmla="*/ 43 h 45"/>
                      <a:gd name="T20" fmla="*/ 56 w 75"/>
                      <a:gd name="T21" fmla="*/ 44 h 45"/>
                      <a:gd name="T22" fmla="*/ 52 w 75"/>
                      <a:gd name="T23" fmla="*/ 44 h 45"/>
                      <a:gd name="T24" fmla="*/ 51 w 75"/>
                      <a:gd name="T25" fmla="*/ 42 h 45"/>
                      <a:gd name="T26" fmla="*/ 49 w 75"/>
                      <a:gd name="T27" fmla="*/ 41 h 45"/>
                      <a:gd name="T28" fmla="*/ 43 w 75"/>
                      <a:gd name="T29" fmla="*/ 42 h 45"/>
                      <a:gd name="T30" fmla="*/ 39 w 75"/>
                      <a:gd name="T31" fmla="*/ 38 h 45"/>
                      <a:gd name="T32" fmla="*/ 37 w 75"/>
                      <a:gd name="T33" fmla="*/ 38 h 45"/>
                      <a:gd name="T34" fmla="*/ 32 w 75"/>
                      <a:gd name="T35" fmla="*/ 40 h 45"/>
                      <a:gd name="T36" fmla="*/ 25 w 75"/>
                      <a:gd name="T37" fmla="*/ 34 h 45"/>
                      <a:gd name="T38" fmla="*/ 23 w 75"/>
                      <a:gd name="T39" fmla="*/ 34 h 45"/>
                      <a:gd name="T40" fmla="*/ 16 w 75"/>
                      <a:gd name="T41" fmla="*/ 32 h 45"/>
                      <a:gd name="T42" fmla="*/ 12 w 75"/>
                      <a:gd name="T43" fmla="*/ 30 h 45"/>
                      <a:gd name="T44" fmla="*/ 11 w 75"/>
                      <a:gd name="T45" fmla="*/ 28 h 45"/>
                      <a:gd name="T46" fmla="*/ 6 w 75"/>
                      <a:gd name="T47" fmla="*/ 20 h 45"/>
                      <a:gd name="T48" fmla="*/ 2 w 75"/>
                      <a:gd name="T49" fmla="*/ 13 h 45"/>
                      <a:gd name="T50" fmla="*/ 1 w 75"/>
                      <a:gd name="T51" fmla="*/ 8 h 45"/>
                      <a:gd name="T52" fmla="*/ 1 w 75"/>
                      <a:gd name="T53" fmla="*/ 5 h 45"/>
                      <a:gd name="T54" fmla="*/ 0 w 75"/>
                      <a:gd name="T55" fmla="*/ 3 h 45"/>
                      <a:gd name="T56" fmla="*/ 2 w 75"/>
                      <a:gd name="T57" fmla="*/ 2 h 45"/>
                      <a:gd name="T58" fmla="*/ 6 w 75"/>
                      <a:gd name="T59" fmla="*/ 0 h 45"/>
                      <a:gd name="T60" fmla="*/ 9 w 75"/>
                      <a:gd name="T61" fmla="*/ 0 h 45"/>
                      <a:gd name="T62" fmla="*/ 12 w 75"/>
                      <a:gd name="T63" fmla="*/ 0 h 45"/>
                      <a:gd name="T64" fmla="*/ 17 w 75"/>
                      <a:gd name="T65" fmla="*/ 1 h 45"/>
                      <a:gd name="T66" fmla="*/ 22 w 75"/>
                      <a:gd name="T67" fmla="*/ 3 h 45"/>
                      <a:gd name="T68" fmla="*/ 31 w 75"/>
                      <a:gd name="T69" fmla="*/ 4 h 45"/>
                      <a:gd name="T70" fmla="*/ 39 w 75"/>
                      <a:gd name="T71" fmla="*/ 8 h 45"/>
                      <a:gd name="T72" fmla="*/ 47 w 75"/>
                      <a:gd name="T73" fmla="*/ 12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45"/>
                      <a:gd name="T113" fmla="*/ 75 w 75"/>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45">
                        <a:moveTo>
                          <a:pt x="47" y="12"/>
                        </a:moveTo>
                        <a:lnTo>
                          <a:pt x="58" y="10"/>
                        </a:lnTo>
                        <a:lnTo>
                          <a:pt x="60" y="10"/>
                        </a:lnTo>
                        <a:lnTo>
                          <a:pt x="62" y="12"/>
                        </a:lnTo>
                        <a:lnTo>
                          <a:pt x="70" y="22"/>
                        </a:lnTo>
                        <a:lnTo>
                          <a:pt x="74" y="24"/>
                        </a:lnTo>
                        <a:lnTo>
                          <a:pt x="71" y="31"/>
                        </a:lnTo>
                        <a:lnTo>
                          <a:pt x="65" y="40"/>
                        </a:lnTo>
                        <a:lnTo>
                          <a:pt x="61" y="43"/>
                        </a:lnTo>
                        <a:lnTo>
                          <a:pt x="60" y="43"/>
                        </a:lnTo>
                        <a:lnTo>
                          <a:pt x="56" y="44"/>
                        </a:lnTo>
                        <a:lnTo>
                          <a:pt x="52" y="44"/>
                        </a:lnTo>
                        <a:lnTo>
                          <a:pt x="51" y="42"/>
                        </a:lnTo>
                        <a:lnTo>
                          <a:pt x="49" y="41"/>
                        </a:lnTo>
                        <a:lnTo>
                          <a:pt x="43" y="42"/>
                        </a:lnTo>
                        <a:lnTo>
                          <a:pt x="39" y="38"/>
                        </a:lnTo>
                        <a:lnTo>
                          <a:pt x="37" y="38"/>
                        </a:lnTo>
                        <a:lnTo>
                          <a:pt x="32" y="40"/>
                        </a:lnTo>
                        <a:lnTo>
                          <a:pt x="25" y="34"/>
                        </a:lnTo>
                        <a:lnTo>
                          <a:pt x="23" y="34"/>
                        </a:lnTo>
                        <a:lnTo>
                          <a:pt x="16" y="32"/>
                        </a:lnTo>
                        <a:lnTo>
                          <a:pt x="12" y="30"/>
                        </a:lnTo>
                        <a:lnTo>
                          <a:pt x="11" y="28"/>
                        </a:lnTo>
                        <a:lnTo>
                          <a:pt x="6" y="20"/>
                        </a:lnTo>
                        <a:lnTo>
                          <a:pt x="2" y="13"/>
                        </a:lnTo>
                        <a:lnTo>
                          <a:pt x="1" y="8"/>
                        </a:lnTo>
                        <a:lnTo>
                          <a:pt x="1" y="5"/>
                        </a:lnTo>
                        <a:lnTo>
                          <a:pt x="0" y="3"/>
                        </a:lnTo>
                        <a:lnTo>
                          <a:pt x="2" y="2"/>
                        </a:lnTo>
                        <a:lnTo>
                          <a:pt x="6" y="0"/>
                        </a:lnTo>
                        <a:lnTo>
                          <a:pt x="9" y="0"/>
                        </a:lnTo>
                        <a:lnTo>
                          <a:pt x="12" y="0"/>
                        </a:lnTo>
                        <a:lnTo>
                          <a:pt x="17" y="1"/>
                        </a:lnTo>
                        <a:lnTo>
                          <a:pt x="22" y="3"/>
                        </a:lnTo>
                        <a:lnTo>
                          <a:pt x="31" y="4"/>
                        </a:lnTo>
                        <a:lnTo>
                          <a:pt x="39" y="8"/>
                        </a:lnTo>
                        <a:lnTo>
                          <a:pt x="47" y="12"/>
                        </a:lnTo>
                      </a:path>
                    </a:pathLst>
                  </a:custGeom>
                  <a:solidFill>
                    <a:srgbClr val="006000"/>
                  </a:solidFill>
                  <a:ln w="9525" cap="rnd">
                    <a:noFill/>
                    <a:round/>
                    <a:headEnd/>
                    <a:tailEnd/>
                  </a:ln>
                </p:spPr>
                <p:txBody>
                  <a:bodyPr/>
                  <a:lstStyle/>
                  <a:p>
                    <a:endParaRPr lang="en-US"/>
                  </a:p>
                </p:txBody>
              </p:sp>
              <p:sp>
                <p:nvSpPr>
                  <p:cNvPr id="37005" name="Freeform 46"/>
                  <p:cNvSpPr>
                    <a:spLocks/>
                  </p:cNvSpPr>
                  <p:nvPr/>
                </p:nvSpPr>
                <p:spPr bwMode="auto">
                  <a:xfrm>
                    <a:off x="1614" y="2553"/>
                    <a:ext cx="19" cy="17"/>
                  </a:xfrm>
                  <a:custGeom>
                    <a:avLst/>
                    <a:gdLst>
                      <a:gd name="T0" fmla="*/ 7 w 19"/>
                      <a:gd name="T1" fmla="*/ 16 h 17"/>
                      <a:gd name="T2" fmla="*/ 14 w 19"/>
                      <a:gd name="T3" fmla="*/ 11 h 17"/>
                      <a:gd name="T4" fmla="*/ 18 w 19"/>
                      <a:gd name="T5" fmla="*/ 3 h 17"/>
                      <a:gd name="T6" fmla="*/ 16 w 19"/>
                      <a:gd name="T7" fmla="*/ 1 h 17"/>
                      <a:gd name="T8" fmla="*/ 14 w 19"/>
                      <a:gd name="T9" fmla="*/ 3 h 17"/>
                      <a:gd name="T10" fmla="*/ 7 w 19"/>
                      <a:gd name="T11" fmla="*/ 3 h 17"/>
                      <a:gd name="T12" fmla="*/ 7 w 19"/>
                      <a:gd name="T13" fmla="*/ 1 h 17"/>
                      <a:gd name="T14" fmla="*/ 4 w 19"/>
                      <a:gd name="T15" fmla="*/ 0 h 17"/>
                      <a:gd name="T16" fmla="*/ 2 w 19"/>
                      <a:gd name="T17" fmla="*/ 0 h 17"/>
                      <a:gd name="T18" fmla="*/ 0 w 19"/>
                      <a:gd name="T19" fmla="*/ 2 h 17"/>
                      <a:gd name="T20" fmla="*/ 2 w 19"/>
                      <a:gd name="T21" fmla="*/ 9 h 17"/>
                      <a:gd name="T22" fmla="*/ 7 w 19"/>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7" y="16"/>
                        </a:moveTo>
                        <a:lnTo>
                          <a:pt x="14" y="11"/>
                        </a:lnTo>
                        <a:lnTo>
                          <a:pt x="18" y="3"/>
                        </a:lnTo>
                        <a:lnTo>
                          <a:pt x="16" y="1"/>
                        </a:lnTo>
                        <a:lnTo>
                          <a:pt x="14" y="3"/>
                        </a:lnTo>
                        <a:lnTo>
                          <a:pt x="7" y="3"/>
                        </a:lnTo>
                        <a:lnTo>
                          <a:pt x="7" y="1"/>
                        </a:lnTo>
                        <a:lnTo>
                          <a:pt x="4" y="0"/>
                        </a:lnTo>
                        <a:lnTo>
                          <a:pt x="2" y="0"/>
                        </a:lnTo>
                        <a:lnTo>
                          <a:pt x="0" y="2"/>
                        </a:lnTo>
                        <a:lnTo>
                          <a:pt x="2" y="9"/>
                        </a:lnTo>
                        <a:lnTo>
                          <a:pt x="7" y="16"/>
                        </a:lnTo>
                      </a:path>
                    </a:pathLst>
                  </a:custGeom>
                  <a:solidFill>
                    <a:srgbClr val="006000"/>
                  </a:solidFill>
                  <a:ln w="9525" cap="rnd">
                    <a:noFill/>
                    <a:round/>
                    <a:headEnd/>
                    <a:tailEnd/>
                  </a:ln>
                </p:spPr>
                <p:txBody>
                  <a:bodyPr/>
                  <a:lstStyle/>
                  <a:p>
                    <a:endParaRPr lang="en-US"/>
                  </a:p>
                </p:txBody>
              </p:sp>
              <p:sp>
                <p:nvSpPr>
                  <p:cNvPr id="37006" name="Freeform 47"/>
                  <p:cNvSpPr>
                    <a:spLocks/>
                  </p:cNvSpPr>
                  <p:nvPr/>
                </p:nvSpPr>
                <p:spPr bwMode="auto">
                  <a:xfrm>
                    <a:off x="1490" y="2571"/>
                    <a:ext cx="80" cy="63"/>
                  </a:xfrm>
                  <a:custGeom>
                    <a:avLst/>
                    <a:gdLst>
                      <a:gd name="T0" fmla="*/ 60 w 80"/>
                      <a:gd name="T1" fmla="*/ 39 h 63"/>
                      <a:gd name="T2" fmla="*/ 78 w 80"/>
                      <a:gd name="T3" fmla="*/ 19 h 63"/>
                      <a:gd name="T4" fmla="*/ 79 w 80"/>
                      <a:gd name="T5" fmla="*/ 11 h 63"/>
                      <a:gd name="T6" fmla="*/ 79 w 80"/>
                      <a:gd name="T7" fmla="*/ 7 h 63"/>
                      <a:gd name="T8" fmla="*/ 79 w 80"/>
                      <a:gd name="T9" fmla="*/ 1 h 63"/>
                      <a:gd name="T10" fmla="*/ 78 w 80"/>
                      <a:gd name="T11" fmla="*/ 0 h 63"/>
                      <a:gd name="T12" fmla="*/ 75 w 80"/>
                      <a:gd name="T13" fmla="*/ 0 h 63"/>
                      <a:gd name="T14" fmla="*/ 73 w 80"/>
                      <a:gd name="T15" fmla="*/ 1 h 63"/>
                      <a:gd name="T16" fmla="*/ 71 w 80"/>
                      <a:gd name="T17" fmla="*/ 3 h 63"/>
                      <a:gd name="T18" fmla="*/ 69 w 80"/>
                      <a:gd name="T19" fmla="*/ 8 h 63"/>
                      <a:gd name="T20" fmla="*/ 50 w 80"/>
                      <a:gd name="T21" fmla="*/ 13 h 63"/>
                      <a:gd name="T22" fmla="*/ 48 w 80"/>
                      <a:gd name="T23" fmla="*/ 13 h 63"/>
                      <a:gd name="T24" fmla="*/ 24 w 80"/>
                      <a:gd name="T25" fmla="*/ 40 h 63"/>
                      <a:gd name="T26" fmla="*/ 20 w 80"/>
                      <a:gd name="T27" fmla="*/ 42 h 63"/>
                      <a:gd name="T28" fmla="*/ 12 w 80"/>
                      <a:gd name="T29" fmla="*/ 44 h 63"/>
                      <a:gd name="T30" fmla="*/ 4 w 80"/>
                      <a:gd name="T31" fmla="*/ 44 h 63"/>
                      <a:gd name="T32" fmla="*/ 1 w 80"/>
                      <a:gd name="T33" fmla="*/ 47 h 63"/>
                      <a:gd name="T34" fmla="*/ 0 w 80"/>
                      <a:gd name="T35" fmla="*/ 54 h 63"/>
                      <a:gd name="T36" fmla="*/ 0 w 80"/>
                      <a:gd name="T37" fmla="*/ 60 h 63"/>
                      <a:gd name="T38" fmla="*/ 8 w 80"/>
                      <a:gd name="T39" fmla="*/ 52 h 63"/>
                      <a:gd name="T40" fmla="*/ 5 w 80"/>
                      <a:gd name="T41" fmla="*/ 62 h 63"/>
                      <a:gd name="T42" fmla="*/ 10 w 80"/>
                      <a:gd name="T43" fmla="*/ 53 h 63"/>
                      <a:gd name="T44" fmla="*/ 12 w 80"/>
                      <a:gd name="T45" fmla="*/ 53 h 63"/>
                      <a:gd name="T46" fmla="*/ 14 w 80"/>
                      <a:gd name="T47" fmla="*/ 55 h 63"/>
                      <a:gd name="T48" fmla="*/ 23 w 80"/>
                      <a:gd name="T49" fmla="*/ 49 h 63"/>
                      <a:gd name="T50" fmla="*/ 32 w 80"/>
                      <a:gd name="T51" fmla="*/ 49 h 63"/>
                      <a:gd name="T52" fmla="*/ 45 w 80"/>
                      <a:gd name="T53" fmla="*/ 44 h 63"/>
                      <a:gd name="T54" fmla="*/ 53 w 80"/>
                      <a:gd name="T55" fmla="*/ 43 h 63"/>
                      <a:gd name="T56" fmla="*/ 60 w 80"/>
                      <a:gd name="T57" fmla="*/ 39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3"/>
                      <a:gd name="T89" fmla="*/ 80 w 80"/>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3">
                        <a:moveTo>
                          <a:pt x="60" y="39"/>
                        </a:moveTo>
                        <a:lnTo>
                          <a:pt x="78" y="19"/>
                        </a:lnTo>
                        <a:lnTo>
                          <a:pt x="79" y="11"/>
                        </a:lnTo>
                        <a:lnTo>
                          <a:pt x="79" y="7"/>
                        </a:lnTo>
                        <a:lnTo>
                          <a:pt x="79" y="1"/>
                        </a:lnTo>
                        <a:lnTo>
                          <a:pt x="78" y="0"/>
                        </a:lnTo>
                        <a:lnTo>
                          <a:pt x="75" y="0"/>
                        </a:lnTo>
                        <a:lnTo>
                          <a:pt x="73" y="1"/>
                        </a:lnTo>
                        <a:lnTo>
                          <a:pt x="71" y="3"/>
                        </a:lnTo>
                        <a:lnTo>
                          <a:pt x="69" y="8"/>
                        </a:lnTo>
                        <a:lnTo>
                          <a:pt x="50" y="13"/>
                        </a:lnTo>
                        <a:lnTo>
                          <a:pt x="48" y="13"/>
                        </a:lnTo>
                        <a:lnTo>
                          <a:pt x="24" y="40"/>
                        </a:lnTo>
                        <a:lnTo>
                          <a:pt x="20" y="42"/>
                        </a:lnTo>
                        <a:lnTo>
                          <a:pt x="12" y="44"/>
                        </a:lnTo>
                        <a:lnTo>
                          <a:pt x="4" y="44"/>
                        </a:lnTo>
                        <a:lnTo>
                          <a:pt x="1" y="47"/>
                        </a:lnTo>
                        <a:lnTo>
                          <a:pt x="0" y="54"/>
                        </a:lnTo>
                        <a:lnTo>
                          <a:pt x="0" y="60"/>
                        </a:lnTo>
                        <a:lnTo>
                          <a:pt x="8" y="52"/>
                        </a:lnTo>
                        <a:lnTo>
                          <a:pt x="5" y="62"/>
                        </a:lnTo>
                        <a:lnTo>
                          <a:pt x="10" y="53"/>
                        </a:lnTo>
                        <a:lnTo>
                          <a:pt x="12" y="53"/>
                        </a:lnTo>
                        <a:lnTo>
                          <a:pt x="14" y="55"/>
                        </a:lnTo>
                        <a:lnTo>
                          <a:pt x="23" y="49"/>
                        </a:lnTo>
                        <a:lnTo>
                          <a:pt x="32" y="49"/>
                        </a:lnTo>
                        <a:lnTo>
                          <a:pt x="45" y="44"/>
                        </a:lnTo>
                        <a:lnTo>
                          <a:pt x="53" y="43"/>
                        </a:lnTo>
                        <a:lnTo>
                          <a:pt x="60" y="39"/>
                        </a:lnTo>
                      </a:path>
                    </a:pathLst>
                  </a:custGeom>
                  <a:solidFill>
                    <a:srgbClr val="006000"/>
                  </a:solidFill>
                  <a:ln w="9525" cap="rnd">
                    <a:noFill/>
                    <a:round/>
                    <a:headEnd/>
                    <a:tailEnd/>
                  </a:ln>
                </p:spPr>
                <p:txBody>
                  <a:bodyPr/>
                  <a:lstStyle/>
                  <a:p>
                    <a:endParaRPr lang="en-US"/>
                  </a:p>
                </p:txBody>
              </p:sp>
              <p:sp>
                <p:nvSpPr>
                  <p:cNvPr id="37007" name="Freeform 48"/>
                  <p:cNvSpPr>
                    <a:spLocks/>
                  </p:cNvSpPr>
                  <p:nvPr/>
                </p:nvSpPr>
                <p:spPr bwMode="auto">
                  <a:xfrm>
                    <a:off x="1378" y="2644"/>
                    <a:ext cx="36" cy="54"/>
                  </a:xfrm>
                  <a:custGeom>
                    <a:avLst/>
                    <a:gdLst>
                      <a:gd name="T0" fmla="*/ 11 w 36"/>
                      <a:gd name="T1" fmla="*/ 41 h 54"/>
                      <a:gd name="T2" fmla="*/ 18 w 36"/>
                      <a:gd name="T3" fmla="*/ 41 h 54"/>
                      <a:gd name="T4" fmla="*/ 22 w 36"/>
                      <a:gd name="T5" fmla="*/ 43 h 54"/>
                      <a:gd name="T6" fmla="*/ 28 w 36"/>
                      <a:gd name="T7" fmla="*/ 49 h 54"/>
                      <a:gd name="T8" fmla="*/ 30 w 36"/>
                      <a:gd name="T9" fmla="*/ 53 h 54"/>
                      <a:gd name="T10" fmla="*/ 35 w 36"/>
                      <a:gd name="T11" fmla="*/ 53 h 54"/>
                      <a:gd name="T12" fmla="*/ 31 w 36"/>
                      <a:gd name="T13" fmla="*/ 35 h 54"/>
                      <a:gd name="T14" fmla="*/ 28 w 36"/>
                      <a:gd name="T15" fmla="*/ 30 h 54"/>
                      <a:gd name="T16" fmla="*/ 26 w 36"/>
                      <a:gd name="T17" fmla="*/ 28 h 54"/>
                      <a:gd name="T18" fmla="*/ 27 w 36"/>
                      <a:gd name="T19" fmla="*/ 16 h 54"/>
                      <a:gd name="T20" fmla="*/ 26 w 36"/>
                      <a:gd name="T21" fmla="*/ 11 h 54"/>
                      <a:gd name="T22" fmla="*/ 22 w 36"/>
                      <a:gd name="T23" fmla="*/ 9 h 54"/>
                      <a:gd name="T24" fmla="*/ 20 w 36"/>
                      <a:gd name="T25" fmla="*/ 7 h 54"/>
                      <a:gd name="T26" fmla="*/ 13 w 36"/>
                      <a:gd name="T27" fmla="*/ 5 h 54"/>
                      <a:gd name="T28" fmla="*/ 10 w 36"/>
                      <a:gd name="T29" fmla="*/ 1 h 54"/>
                      <a:gd name="T30" fmla="*/ 7 w 36"/>
                      <a:gd name="T31" fmla="*/ 1 h 54"/>
                      <a:gd name="T32" fmla="*/ 2 w 36"/>
                      <a:gd name="T33" fmla="*/ 0 h 54"/>
                      <a:gd name="T34" fmla="*/ 0 w 36"/>
                      <a:gd name="T35" fmla="*/ 0 h 54"/>
                      <a:gd name="T36" fmla="*/ 0 w 36"/>
                      <a:gd name="T37" fmla="*/ 3 h 54"/>
                      <a:gd name="T38" fmla="*/ 1 w 36"/>
                      <a:gd name="T39" fmla="*/ 5 h 54"/>
                      <a:gd name="T40" fmla="*/ 2 w 36"/>
                      <a:gd name="T41" fmla="*/ 7 h 54"/>
                      <a:gd name="T42" fmla="*/ 5 w 36"/>
                      <a:gd name="T43" fmla="*/ 11 h 54"/>
                      <a:gd name="T44" fmla="*/ 7 w 36"/>
                      <a:gd name="T45" fmla="*/ 18 h 54"/>
                      <a:gd name="T46" fmla="*/ 9 w 36"/>
                      <a:gd name="T47" fmla="*/ 22 h 54"/>
                      <a:gd name="T48" fmla="*/ 11 w 36"/>
                      <a:gd name="T49" fmla="*/ 30 h 54"/>
                      <a:gd name="T50" fmla="*/ 11 w 36"/>
                      <a:gd name="T51" fmla="*/ 41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54"/>
                      <a:gd name="T80" fmla="*/ 36 w 36"/>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54">
                        <a:moveTo>
                          <a:pt x="11" y="41"/>
                        </a:moveTo>
                        <a:lnTo>
                          <a:pt x="18" y="41"/>
                        </a:lnTo>
                        <a:lnTo>
                          <a:pt x="22" y="43"/>
                        </a:lnTo>
                        <a:lnTo>
                          <a:pt x="28" y="49"/>
                        </a:lnTo>
                        <a:lnTo>
                          <a:pt x="30" y="53"/>
                        </a:lnTo>
                        <a:lnTo>
                          <a:pt x="35" y="53"/>
                        </a:lnTo>
                        <a:lnTo>
                          <a:pt x="31" y="35"/>
                        </a:lnTo>
                        <a:lnTo>
                          <a:pt x="28" y="30"/>
                        </a:lnTo>
                        <a:lnTo>
                          <a:pt x="26" y="28"/>
                        </a:lnTo>
                        <a:lnTo>
                          <a:pt x="27" y="16"/>
                        </a:lnTo>
                        <a:lnTo>
                          <a:pt x="26" y="11"/>
                        </a:lnTo>
                        <a:lnTo>
                          <a:pt x="22" y="9"/>
                        </a:lnTo>
                        <a:lnTo>
                          <a:pt x="20" y="7"/>
                        </a:lnTo>
                        <a:lnTo>
                          <a:pt x="13" y="5"/>
                        </a:lnTo>
                        <a:lnTo>
                          <a:pt x="10" y="1"/>
                        </a:lnTo>
                        <a:lnTo>
                          <a:pt x="7" y="1"/>
                        </a:lnTo>
                        <a:lnTo>
                          <a:pt x="2" y="0"/>
                        </a:lnTo>
                        <a:lnTo>
                          <a:pt x="0" y="0"/>
                        </a:lnTo>
                        <a:lnTo>
                          <a:pt x="0" y="3"/>
                        </a:lnTo>
                        <a:lnTo>
                          <a:pt x="1" y="5"/>
                        </a:lnTo>
                        <a:lnTo>
                          <a:pt x="2" y="7"/>
                        </a:lnTo>
                        <a:lnTo>
                          <a:pt x="5" y="11"/>
                        </a:lnTo>
                        <a:lnTo>
                          <a:pt x="7" y="18"/>
                        </a:lnTo>
                        <a:lnTo>
                          <a:pt x="9" y="22"/>
                        </a:lnTo>
                        <a:lnTo>
                          <a:pt x="11" y="30"/>
                        </a:lnTo>
                        <a:lnTo>
                          <a:pt x="11" y="41"/>
                        </a:lnTo>
                      </a:path>
                    </a:pathLst>
                  </a:custGeom>
                  <a:solidFill>
                    <a:srgbClr val="006000"/>
                  </a:solidFill>
                  <a:ln w="9525" cap="rnd">
                    <a:noFill/>
                    <a:round/>
                    <a:headEnd/>
                    <a:tailEnd/>
                  </a:ln>
                </p:spPr>
                <p:txBody>
                  <a:bodyPr/>
                  <a:lstStyle/>
                  <a:p>
                    <a:endParaRPr lang="en-US"/>
                  </a:p>
                </p:txBody>
              </p:sp>
              <p:sp>
                <p:nvSpPr>
                  <p:cNvPr id="37008" name="Freeform 49"/>
                  <p:cNvSpPr>
                    <a:spLocks/>
                  </p:cNvSpPr>
                  <p:nvPr/>
                </p:nvSpPr>
                <p:spPr bwMode="auto">
                  <a:xfrm>
                    <a:off x="1454" y="2631"/>
                    <a:ext cx="17" cy="34"/>
                  </a:xfrm>
                  <a:custGeom>
                    <a:avLst/>
                    <a:gdLst>
                      <a:gd name="T0" fmla="*/ 14 w 17"/>
                      <a:gd name="T1" fmla="*/ 20 h 34"/>
                      <a:gd name="T2" fmla="*/ 16 w 17"/>
                      <a:gd name="T3" fmla="*/ 6 h 34"/>
                      <a:gd name="T4" fmla="*/ 14 w 17"/>
                      <a:gd name="T5" fmla="*/ 5 h 34"/>
                      <a:gd name="T6" fmla="*/ 8 w 17"/>
                      <a:gd name="T7" fmla="*/ 0 h 34"/>
                      <a:gd name="T8" fmla="*/ 5 w 17"/>
                      <a:gd name="T9" fmla="*/ 0 h 34"/>
                      <a:gd name="T10" fmla="*/ 5 w 17"/>
                      <a:gd name="T11" fmla="*/ 2 h 34"/>
                      <a:gd name="T12" fmla="*/ 1 w 17"/>
                      <a:gd name="T13" fmla="*/ 18 h 34"/>
                      <a:gd name="T14" fmla="*/ 0 w 17"/>
                      <a:gd name="T15" fmla="*/ 26 h 34"/>
                      <a:gd name="T16" fmla="*/ 0 w 17"/>
                      <a:gd name="T17" fmla="*/ 30 h 34"/>
                      <a:gd name="T18" fmla="*/ 0 w 17"/>
                      <a:gd name="T19" fmla="*/ 32 h 34"/>
                      <a:gd name="T20" fmla="*/ 1 w 17"/>
                      <a:gd name="T21" fmla="*/ 33 h 34"/>
                      <a:gd name="T22" fmla="*/ 3 w 17"/>
                      <a:gd name="T23" fmla="*/ 33 h 34"/>
                      <a:gd name="T24" fmla="*/ 5 w 17"/>
                      <a:gd name="T25" fmla="*/ 32 h 34"/>
                      <a:gd name="T26" fmla="*/ 7 w 17"/>
                      <a:gd name="T27" fmla="*/ 30 h 34"/>
                      <a:gd name="T28" fmla="*/ 10 w 17"/>
                      <a:gd name="T29" fmla="*/ 27 h 34"/>
                      <a:gd name="T30" fmla="*/ 14 w 17"/>
                      <a:gd name="T31" fmla="*/ 2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4"/>
                      <a:gd name="T50" fmla="*/ 17 w 17"/>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4">
                        <a:moveTo>
                          <a:pt x="14" y="20"/>
                        </a:moveTo>
                        <a:lnTo>
                          <a:pt x="16" y="6"/>
                        </a:lnTo>
                        <a:lnTo>
                          <a:pt x="14" y="5"/>
                        </a:lnTo>
                        <a:lnTo>
                          <a:pt x="8" y="0"/>
                        </a:lnTo>
                        <a:lnTo>
                          <a:pt x="5" y="0"/>
                        </a:lnTo>
                        <a:lnTo>
                          <a:pt x="5" y="2"/>
                        </a:lnTo>
                        <a:lnTo>
                          <a:pt x="1" y="18"/>
                        </a:lnTo>
                        <a:lnTo>
                          <a:pt x="0" y="26"/>
                        </a:lnTo>
                        <a:lnTo>
                          <a:pt x="0" y="30"/>
                        </a:lnTo>
                        <a:lnTo>
                          <a:pt x="0" y="32"/>
                        </a:lnTo>
                        <a:lnTo>
                          <a:pt x="1" y="33"/>
                        </a:lnTo>
                        <a:lnTo>
                          <a:pt x="3" y="33"/>
                        </a:lnTo>
                        <a:lnTo>
                          <a:pt x="5" y="32"/>
                        </a:lnTo>
                        <a:lnTo>
                          <a:pt x="7" y="30"/>
                        </a:lnTo>
                        <a:lnTo>
                          <a:pt x="10" y="27"/>
                        </a:lnTo>
                        <a:lnTo>
                          <a:pt x="14" y="20"/>
                        </a:lnTo>
                      </a:path>
                    </a:pathLst>
                  </a:custGeom>
                  <a:solidFill>
                    <a:srgbClr val="006000"/>
                  </a:solidFill>
                  <a:ln w="9525" cap="rnd">
                    <a:noFill/>
                    <a:round/>
                    <a:headEnd/>
                    <a:tailEnd/>
                  </a:ln>
                </p:spPr>
                <p:txBody>
                  <a:bodyPr/>
                  <a:lstStyle/>
                  <a:p>
                    <a:endParaRPr lang="en-US"/>
                  </a:p>
                </p:txBody>
              </p:sp>
              <p:sp>
                <p:nvSpPr>
                  <p:cNvPr id="37009" name="Freeform 50"/>
                  <p:cNvSpPr>
                    <a:spLocks/>
                  </p:cNvSpPr>
                  <p:nvPr/>
                </p:nvSpPr>
                <p:spPr bwMode="auto">
                  <a:xfrm>
                    <a:off x="1488" y="2640"/>
                    <a:ext cx="93" cy="72"/>
                  </a:xfrm>
                  <a:custGeom>
                    <a:avLst/>
                    <a:gdLst>
                      <a:gd name="T0" fmla="*/ 62 w 93"/>
                      <a:gd name="T1" fmla="*/ 25 h 72"/>
                      <a:gd name="T2" fmla="*/ 47 w 93"/>
                      <a:gd name="T3" fmla="*/ 41 h 72"/>
                      <a:gd name="T4" fmla="*/ 37 w 93"/>
                      <a:gd name="T5" fmla="*/ 55 h 72"/>
                      <a:gd name="T6" fmla="*/ 35 w 93"/>
                      <a:gd name="T7" fmla="*/ 56 h 72"/>
                      <a:gd name="T8" fmla="*/ 28 w 93"/>
                      <a:gd name="T9" fmla="*/ 57 h 72"/>
                      <a:gd name="T10" fmla="*/ 24 w 93"/>
                      <a:gd name="T11" fmla="*/ 57 h 72"/>
                      <a:gd name="T12" fmla="*/ 19 w 93"/>
                      <a:gd name="T13" fmla="*/ 56 h 72"/>
                      <a:gd name="T14" fmla="*/ 16 w 93"/>
                      <a:gd name="T15" fmla="*/ 55 h 72"/>
                      <a:gd name="T16" fmla="*/ 14 w 93"/>
                      <a:gd name="T17" fmla="*/ 55 h 72"/>
                      <a:gd name="T18" fmla="*/ 12 w 93"/>
                      <a:gd name="T19" fmla="*/ 57 h 72"/>
                      <a:gd name="T20" fmla="*/ 10 w 93"/>
                      <a:gd name="T21" fmla="*/ 66 h 72"/>
                      <a:gd name="T22" fmla="*/ 9 w 93"/>
                      <a:gd name="T23" fmla="*/ 69 h 72"/>
                      <a:gd name="T24" fmla="*/ 6 w 93"/>
                      <a:gd name="T25" fmla="*/ 71 h 72"/>
                      <a:gd name="T26" fmla="*/ 0 w 93"/>
                      <a:gd name="T27" fmla="*/ 62 h 72"/>
                      <a:gd name="T28" fmla="*/ 1 w 93"/>
                      <a:gd name="T29" fmla="*/ 53 h 72"/>
                      <a:gd name="T30" fmla="*/ 2 w 93"/>
                      <a:gd name="T31" fmla="*/ 34 h 72"/>
                      <a:gd name="T32" fmla="*/ 4 w 93"/>
                      <a:gd name="T33" fmla="*/ 32 h 72"/>
                      <a:gd name="T34" fmla="*/ 6 w 93"/>
                      <a:gd name="T35" fmla="*/ 32 h 72"/>
                      <a:gd name="T36" fmla="*/ 8 w 93"/>
                      <a:gd name="T37" fmla="*/ 32 h 72"/>
                      <a:gd name="T38" fmla="*/ 8 w 93"/>
                      <a:gd name="T39" fmla="*/ 35 h 72"/>
                      <a:gd name="T40" fmla="*/ 9 w 93"/>
                      <a:gd name="T41" fmla="*/ 44 h 72"/>
                      <a:gd name="T42" fmla="*/ 10 w 93"/>
                      <a:gd name="T43" fmla="*/ 45 h 72"/>
                      <a:gd name="T44" fmla="*/ 12 w 93"/>
                      <a:gd name="T45" fmla="*/ 43 h 72"/>
                      <a:gd name="T46" fmla="*/ 21 w 93"/>
                      <a:gd name="T47" fmla="*/ 30 h 72"/>
                      <a:gd name="T48" fmla="*/ 22 w 93"/>
                      <a:gd name="T49" fmla="*/ 24 h 72"/>
                      <a:gd name="T50" fmla="*/ 26 w 93"/>
                      <a:gd name="T51" fmla="*/ 18 h 72"/>
                      <a:gd name="T52" fmla="*/ 24 w 93"/>
                      <a:gd name="T53" fmla="*/ 15 h 72"/>
                      <a:gd name="T54" fmla="*/ 21 w 93"/>
                      <a:gd name="T55" fmla="*/ 15 h 72"/>
                      <a:gd name="T56" fmla="*/ 21 w 93"/>
                      <a:gd name="T57" fmla="*/ 13 h 72"/>
                      <a:gd name="T58" fmla="*/ 24 w 93"/>
                      <a:gd name="T59" fmla="*/ 11 h 72"/>
                      <a:gd name="T60" fmla="*/ 28 w 93"/>
                      <a:gd name="T61" fmla="*/ 9 h 72"/>
                      <a:gd name="T62" fmla="*/ 33 w 93"/>
                      <a:gd name="T63" fmla="*/ 7 h 72"/>
                      <a:gd name="T64" fmla="*/ 38 w 93"/>
                      <a:gd name="T65" fmla="*/ 7 h 72"/>
                      <a:gd name="T66" fmla="*/ 42 w 93"/>
                      <a:gd name="T67" fmla="*/ 7 h 72"/>
                      <a:gd name="T68" fmla="*/ 48 w 93"/>
                      <a:gd name="T69" fmla="*/ 0 h 72"/>
                      <a:gd name="T70" fmla="*/ 50 w 93"/>
                      <a:gd name="T71" fmla="*/ 0 h 72"/>
                      <a:gd name="T72" fmla="*/ 51 w 93"/>
                      <a:gd name="T73" fmla="*/ 0 h 72"/>
                      <a:gd name="T74" fmla="*/ 52 w 93"/>
                      <a:gd name="T75" fmla="*/ 1 h 72"/>
                      <a:gd name="T76" fmla="*/ 55 w 93"/>
                      <a:gd name="T77" fmla="*/ 4 h 72"/>
                      <a:gd name="T78" fmla="*/ 56 w 93"/>
                      <a:gd name="T79" fmla="*/ 8 h 72"/>
                      <a:gd name="T80" fmla="*/ 60 w 93"/>
                      <a:gd name="T81" fmla="*/ 7 h 72"/>
                      <a:gd name="T82" fmla="*/ 69 w 93"/>
                      <a:gd name="T83" fmla="*/ 4 h 72"/>
                      <a:gd name="T84" fmla="*/ 80 w 93"/>
                      <a:gd name="T85" fmla="*/ 3 h 72"/>
                      <a:gd name="T86" fmla="*/ 87 w 93"/>
                      <a:gd name="T87" fmla="*/ 3 h 72"/>
                      <a:gd name="T88" fmla="*/ 89 w 93"/>
                      <a:gd name="T89" fmla="*/ 3 h 72"/>
                      <a:gd name="T90" fmla="*/ 91 w 93"/>
                      <a:gd name="T91" fmla="*/ 5 h 72"/>
                      <a:gd name="T92" fmla="*/ 92 w 93"/>
                      <a:gd name="T93" fmla="*/ 7 h 72"/>
                      <a:gd name="T94" fmla="*/ 92 w 93"/>
                      <a:gd name="T95" fmla="*/ 9 h 72"/>
                      <a:gd name="T96" fmla="*/ 91 w 93"/>
                      <a:gd name="T97" fmla="*/ 11 h 72"/>
                      <a:gd name="T98" fmla="*/ 89 w 93"/>
                      <a:gd name="T99" fmla="*/ 14 h 72"/>
                      <a:gd name="T100" fmla="*/ 87 w 93"/>
                      <a:gd name="T101" fmla="*/ 19 h 72"/>
                      <a:gd name="T102" fmla="*/ 80 w 93"/>
                      <a:gd name="T103" fmla="*/ 22 h 72"/>
                      <a:gd name="T104" fmla="*/ 76 w 93"/>
                      <a:gd name="T105" fmla="*/ 23 h 72"/>
                      <a:gd name="T106" fmla="*/ 71 w 93"/>
                      <a:gd name="T107" fmla="*/ 23 h 72"/>
                      <a:gd name="T108" fmla="*/ 62 w 93"/>
                      <a:gd name="T109" fmla="*/ 2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72"/>
                      <a:gd name="T167" fmla="*/ 93 w 93"/>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72">
                        <a:moveTo>
                          <a:pt x="62" y="25"/>
                        </a:moveTo>
                        <a:lnTo>
                          <a:pt x="47" y="41"/>
                        </a:lnTo>
                        <a:lnTo>
                          <a:pt x="37" y="55"/>
                        </a:lnTo>
                        <a:lnTo>
                          <a:pt x="35" y="56"/>
                        </a:lnTo>
                        <a:lnTo>
                          <a:pt x="28" y="57"/>
                        </a:lnTo>
                        <a:lnTo>
                          <a:pt x="24" y="57"/>
                        </a:lnTo>
                        <a:lnTo>
                          <a:pt x="19" y="56"/>
                        </a:lnTo>
                        <a:lnTo>
                          <a:pt x="16" y="55"/>
                        </a:lnTo>
                        <a:lnTo>
                          <a:pt x="14" y="55"/>
                        </a:lnTo>
                        <a:lnTo>
                          <a:pt x="12" y="57"/>
                        </a:lnTo>
                        <a:lnTo>
                          <a:pt x="10" y="66"/>
                        </a:lnTo>
                        <a:lnTo>
                          <a:pt x="9" y="69"/>
                        </a:lnTo>
                        <a:lnTo>
                          <a:pt x="6" y="71"/>
                        </a:lnTo>
                        <a:lnTo>
                          <a:pt x="0" y="62"/>
                        </a:lnTo>
                        <a:lnTo>
                          <a:pt x="1" y="53"/>
                        </a:lnTo>
                        <a:lnTo>
                          <a:pt x="2" y="34"/>
                        </a:lnTo>
                        <a:lnTo>
                          <a:pt x="4" y="32"/>
                        </a:lnTo>
                        <a:lnTo>
                          <a:pt x="6" y="32"/>
                        </a:lnTo>
                        <a:lnTo>
                          <a:pt x="8" y="32"/>
                        </a:lnTo>
                        <a:lnTo>
                          <a:pt x="8" y="35"/>
                        </a:lnTo>
                        <a:lnTo>
                          <a:pt x="9" y="44"/>
                        </a:lnTo>
                        <a:lnTo>
                          <a:pt x="10" y="45"/>
                        </a:lnTo>
                        <a:lnTo>
                          <a:pt x="12" y="43"/>
                        </a:lnTo>
                        <a:lnTo>
                          <a:pt x="21" y="30"/>
                        </a:lnTo>
                        <a:lnTo>
                          <a:pt x="22" y="24"/>
                        </a:lnTo>
                        <a:lnTo>
                          <a:pt x="26" y="18"/>
                        </a:lnTo>
                        <a:lnTo>
                          <a:pt x="24" y="15"/>
                        </a:lnTo>
                        <a:lnTo>
                          <a:pt x="21" y="15"/>
                        </a:lnTo>
                        <a:lnTo>
                          <a:pt x="21" y="13"/>
                        </a:lnTo>
                        <a:lnTo>
                          <a:pt x="24" y="11"/>
                        </a:lnTo>
                        <a:lnTo>
                          <a:pt x="28" y="9"/>
                        </a:lnTo>
                        <a:lnTo>
                          <a:pt x="33" y="7"/>
                        </a:lnTo>
                        <a:lnTo>
                          <a:pt x="38" y="7"/>
                        </a:lnTo>
                        <a:lnTo>
                          <a:pt x="42" y="7"/>
                        </a:lnTo>
                        <a:lnTo>
                          <a:pt x="48" y="0"/>
                        </a:lnTo>
                        <a:lnTo>
                          <a:pt x="50" y="0"/>
                        </a:lnTo>
                        <a:lnTo>
                          <a:pt x="51" y="0"/>
                        </a:lnTo>
                        <a:lnTo>
                          <a:pt x="52" y="1"/>
                        </a:lnTo>
                        <a:lnTo>
                          <a:pt x="55" y="4"/>
                        </a:lnTo>
                        <a:lnTo>
                          <a:pt x="56" y="8"/>
                        </a:lnTo>
                        <a:lnTo>
                          <a:pt x="60" y="7"/>
                        </a:lnTo>
                        <a:lnTo>
                          <a:pt x="69" y="4"/>
                        </a:lnTo>
                        <a:lnTo>
                          <a:pt x="80" y="3"/>
                        </a:lnTo>
                        <a:lnTo>
                          <a:pt x="87" y="3"/>
                        </a:lnTo>
                        <a:lnTo>
                          <a:pt x="89" y="3"/>
                        </a:lnTo>
                        <a:lnTo>
                          <a:pt x="91" y="5"/>
                        </a:lnTo>
                        <a:lnTo>
                          <a:pt x="92" y="7"/>
                        </a:lnTo>
                        <a:lnTo>
                          <a:pt x="92" y="9"/>
                        </a:lnTo>
                        <a:lnTo>
                          <a:pt x="91" y="11"/>
                        </a:lnTo>
                        <a:lnTo>
                          <a:pt x="89" y="14"/>
                        </a:lnTo>
                        <a:lnTo>
                          <a:pt x="87" y="19"/>
                        </a:lnTo>
                        <a:lnTo>
                          <a:pt x="80" y="22"/>
                        </a:lnTo>
                        <a:lnTo>
                          <a:pt x="76" y="23"/>
                        </a:lnTo>
                        <a:lnTo>
                          <a:pt x="71" y="23"/>
                        </a:lnTo>
                        <a:lnTo>
                          <a:pt x="62" y="25"/>
                        </a:lnTo>
                      </a:path>
                    </a:pathLst>
                  </a:custGeom>
                  <a:solidFill>
                    <a:srgbClr val="006000"/>
                  </a:solidFill>
                  <a:ln w="9525" cap="rnd">
                    <a:noFill/>
                    <a:round/>
                    <a:headEnd/>
                    <a:tailEnd/>
                  </a:ln>
                </p:spPr>
                <p:txBody>
                  <a:bodyPr/>
                  <a:lstStyle/>
                  <a:p>
                    <a:endParaRPr lang="en-US"/>
                  </a:p>
                </p:txBody>
              </p:sp>
              <p:sp>
                <p:nvSpPr>
                  <p:cNvPr id="37010" name="Freeform 51"/>
                  <p:cNvSpPr>
                    <a:spLocks/>
                  </p:cNvSpPr>
                  <p:nvPr/>
                </p:nvSpPr>
                <p:spPr bwMode="auto">
                  <a:xfrm>
                    <a:off x="1550" y="2667"/>
                    <a:ext cx="52" cy="37"/>
                  </a:xfrm>
                  <a:custGeom>
                    <a:avLst/>
                    <a:gdLst>
                      <a:gd name="T0" fmla="*/ 40 w 52"/>
                      <a:gd name="T1" fmla="*/ 8 h 37"/>
                      <a:gd name="T2" fmla="*/ 51 w 52"/>
                      <a:gd name="T3" fmla="*/ 5 h 37"/>
                      <a:gd name="T4" fmla="*/ 46 w 52"/>
                      <a:gd name="T5" fmla="*/ 2 h 37"/>
                      <a:gd name="T6" fmla="*/ 39 w 52"/>
                      <a:gd name="T7" fmla="*/ 0 h 37"/>
                      <a:gd name="T8" fmla="*/ 35 w 52"/>
                      <a:gd name="T9" fmla="*/ 0 h 37"/>
                      <a:gd name="T10" fmla="*/ 31 w 52"/>
                      <a:gd name="T11" fmla="*/ 3 h 37"/>
                      <a:gd name="T12" fmla="*/ 29 w 52"/>
                      <a:gd name="T13" fmla="*/ 5 h 37"/>
                      <a:gd name="T14" fmla="*/ 15 w 52"/>
                      <a:gd name="T15" fmla="*/ 5 h 37"/>
                      <a:gd name="T16" fmla="*/ 10 w 52"/>
                      <a:gd name="T17" fmla="*/ 6 h 37"/>
                      <a:gd name="T18" fmla="*/ 10 w 52"/>
                      <a:gd name="T19" fmla="*/ 8 h 37"/>
                      <a:gd name="T20" fmla="*/ 10 w 52"/>
                      <a:gd name="T21" fmla="*/ 11 h 37"/>
                      <a:gd name="T22" fmla="*/ 10 w 52"/>
                      <a:gd name="T23" fmla="*/ 13 h 37"/>
                      <a:gd name="T24" fmla="*/ 0 w 52"/>
                      <a:gd name="T25" fmla="*/ 26 h 37"/>
                      <a:gd name="T26" fmla="*/ 5 w 52"/>
                      <a:gd name="T27" fmla="*/ 27 h 37"/>
                      <a:gd name="T28" fmla="*/ 5 w 52"/>
                      <a:gd name="T29" fmla="*/ 33 h 37"/>
                      <a:gd name="T30" fmla="*/ 9 w 52"/>
                      <a:gd name="T31" fmla="*/ 36 h 37"/>
                      <a:gd name="T32" fmla="*/ 40 w 52"/>
                      <a:gd name="T33" fmla="*/ 8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37"/>
                      <a:gd name="T53" fmla="*/ 52 w 5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37">
                        <a:moveTo>
                          <a:pt x="40" y="8"/>
                        </a:moveTo>
                        <a:lnTo>
                          <a:pt x="51" y="5"/>
                        </a:lnTo>
                        <a:lnTo>
                          <a:pt x="46" y="2"/>
                        </a:lnTo>
                        <a:lnTo>
                          <a:pt x="39" y="0"/>
                        </a:lnTo>
                        <a:lnTo>
                          <a:pt x="35" y="0"/>
                        </a:lnTo>
                        <a:lnTo>
                          <a:pt x="31" y="3"/>
                        </a:lnTo>
                        <a:lnTo>
                          <a:pt x="29" y="5"/>
                        </a:lnTo>
                        <a:lnTo>
                          <a:pt x="15" y="5"/>
                        </a:lnTo>
                        <a:lnTo>
                          <a:pt x="10" y="6"/>
                        </a:lnTo>
                        <a:lnTo>
                          <a:pt x="10" y="8"/>
                        </a:lnTo>
                        <a:lnTo>
                          <a:pt x="10" y="11"/>
                        </a:lnTo>
                        <a:lnTo>
                          <a:pt x="10" y="13"/>
                        </a:lnTo>
                        <a:lnTo>
                          <a:pt x="0" y="26"/>
                        </a:lnTo>
                        <a:lnTo>
                          <a:pt x="5" y="27"/>
                        </a:lnTo>
                        <a:lnTo>
                          <a:pt x="5" y="33"/>
                        </a:lnTo>
                        <a:lnTo>
                          <a:pt x="9" y="36"/>
                        </a:lnTo>
                        <a:lnTo>
                          <a:pt x="40" y="8"/>
                        </a:lnTo>
                      </a:path>
                    </a:pathLst>
                  </a:custGeom>
                  <a:solidFill>
                    <a:srgbClr val="006000"/>
                  </a:solidFill>
                  <a:ln w="9525" cap="rnd">
                    <a:noFill/>
                    <a:round/>
                    <a:headEnd/>
                    <a:tailEnd/>
                  </a:ln>
                </p:spPr>
                <p:txBody>
                  <a:bodyPr/>
                  <a:lstStyle/>
                  <a:p>
                    <a:endParaRPr lang="en-US"/>
                  </a:p>
                </p:txBody>
              </p:sp>
              <p:sp>
                <p:nvSpPr>
                  <p:cNvPr id="37011" name="Freeform 52"/>
                  <p:cNvSpPr>
                    <a:spLocks/>
                  </p:cNvSpPr>
                  <p:nvPr/>
                </p:nvSpPr>
                <p:spPr bwMode="auto">
                  <a:xfrm>
                    <a:off x="1417" y="2746"/>
                    <a:ext cx="41" cy="17"/>
                  </a:xfrm>
                  <a:custGeom>
                    <a:avLst/>
                    <a:gdLst>
                      <a:gd name="T0" fmla="*/ 36 w 41"/>
                      <a:gd name="T1" fmla="*/ 16 h 17"/>
                      <a:gd name="T2" fmla="*/ 40 w 41"/>
                      <a:gd name="T3" fmla="*/ 8 h 17"/>
                      <a:gd name="T4" fmla="*/ 33 w 41"/>
                      <a:gd name="T5" fmla="*/ 3 h 17"/>
                      <a:gd name="T6" fmla="*/ 25 w 41"/>
                      <a:gd name="T7" fmla="*/ 1 h 17"/>
                      <a:gd name="T8" fmla="*/ 23 w 41"/>
                      <a:gd name="T9" fmla="*/ 4 h 17"/>
                      <a:gd name="T10" fmla="*/ 12 w 41"/>
                      <a:gd name="T11" fmla="*/ 1 h 17"/>
                      <a:gd name="T12" fmla="*/ 8 w 41"/>
                      <a:gd name="T13" fmla="*/ 0 h 17"/>
                      <a:gd name="T14" fmla="*/ 4 w 41"/>
                      <a:gd name="T15" fmla="*/ 1 h 17"/>
                      <a:gd name="T16" fmla="*/ 3 w 41"/>
                      <a:gd name="T17" fmla="*/ 2 h 17"/>
                      <a:gd name="T18" fmla="*/ 1 w 41"/>
                      <a:gd name="T19" fmla="*/ 5 h 17"/>
                      <a:gd name="T20" fmla="*/ 0 w 41"/>
                      <a:gd name="T21" fmla="*/ 7 h 17"/>
                      <a:gd name="T22" fmla="*/ 0 w 41"/>
                      <a:gd name="T23" fmla="*/ 7 h 17"/>
                      <a:gd name="T24" fmla="*/ 1 w 41"/>
                      <a:gd name="T25" fmla="*/ 8 h 17"/>
                      <a:gd name="T26" fmla="*/ 3 w 41"/>
                      <a:gd name="T27" fmla="*/ 9 h 17"/>
                      <a:gd name="T28" fmla="*/ 7 w 41"/>
                      <a:gd name="T29" fmla="*/ 7 h 17"/>
                      <a:gd name="T30" fmla="*/ 12 w 41"/>
                      <a:gd name="T31" fmla="*/ 13 h 17"/>
                      <a:gd name="T32" fmla="*/ 14 w 41"/>
                      <a:gd name="T33" fmla="*/ 14 h 17"/>
                      <a:gd name="T34" fmla="*/ 17 w 41"/>
                      <a:gd name="T35" fmla="*/ 14 h 17"/>
                      <a:gd name="T36" fmla="*/ 20 w 41"/>
                      <a:gd name="T37" fmla="*/ 12 h 17"/>
                      <a:gd name="T38" fmla="*/ 36 w 41"/>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7"/>
                      <a:gd name="T62" fmla="*/ 41 w 41"/>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7">
                        <a:moveTo>
                          <a:pt x="36" y="16"/>
                        </a:moveTo>
                        <a:lnTo>
                          <a:pt x="40" y="8"/>
                        </a:lnTo>
                        <a:lnTo>
                          <a:pt x="33" y="3"/>
                        </a:lnTo>
                        <a:lnTo>
                          <a:pt x="25" y="1"/>
                        </a:lnTo>
                        <a:lnTo>
                          <a:pt x="23" y="4"/>
                        </a:lnTo>
                        <a:lnTo>
                          <a:pt x="12" y="1"/>
                        </a:lnTo>
                        <a:lnTo>
                          <a:pt x="8" y="0"/>
                        </a:lnTo>
                        <a:lnTo>
                          <a:pt x="4" y="1"/>
                        </a:lnTo>
                        <a:lnTo>
                          <a:pt x="3" y="2"/>
                        </a:lnTo>
                        <a:lnTo>
                          <a:pt x="1" y="5"/>
                        </a:lnTo>
                        <a:lnTo>
                          <a:pt x="0" y="7"/>
                        </a:lnTo>
                        <a:lnTo>
                          <a:pt x="1" y="8"/>
                        </a:lnTo>
                        <a:lnTo>
                          <a:pt x="3" y="9"/>
                        </a:lnTo>
                        <a:lnTo>
                          <a:pt x="7" y="7"/>
                        </a:lnTo>
                        <a:lnTo>
                          <a:pt x="12" y="13"/>
                        </a:lnTo>
                        <a:lnTo>
                          <a:pt x="14" y="14"/>
                        </a:lnTo>
                        <a:lnTo>
                          <a:pt x="17" y="14"/>
                        </a:lnTo>
                        <a:lnTo>
                          <a:pt x="20" y="12"/>
                        </a:lnTo>
                        <a:lnTo>
                          <a:pt x="36" y="16"/>
                        </a:lnTo>
                      </a:path>
                    </a:pathLst>
                  </a:custGeom>
                  <a:solidFill>
                    <a:srgbClr val="006000"/>
                  </a:solidFill>
                  <a:ln w="9525" cap="rnd">
                    <a:noFill/>
                    <a:round/>
                    <a:headEnd/>
                    <a:tailEnd/>
                  </a:ln>
                </p:spPr>
                <p:txBody>
                  <a:bodyPr/>
                  <a:lstStyle/>
                  <a:p>
                    <a:endParaRPr lang="en-US"/>
                  </a:p>
                </p:txBody>
              </p:sp>
              <p:sp>
                <p:nvSpPr>
                  <p:cNvPr id="37012" name="Freeform 53"/>
                  <p:cNvSpPr>
                    <a:spLocks/>
                  </p:cNvSpPr>
                  <p:nvPr/>
                </p:nvSpPr>
                <p:spPr bwMode="auto">
                  <a:xfrm>
                    <a:off x="1484" y="2794"/>
                    <a:ext cx="49" cy="24"/>
                  </a:xfrm>
                  <a:custGeom>
                    <a:avLst/>
                    <a:gdLst>
                      <a:gd name="T0" fmla="*/ 14 w 49"/>
                      <a:gd name="T1" fmla="*/ 5 h 24"/>
                      <a:gd name="T2" fmla="*/ 31 w 49"/>
                      <a:gd name="T3" fmla="*/ 5 h 24"/>
                      <a:gd name="T4" fmla="*/ 34 w 49"/>
                      <a:gd name="T5" fmla="*/ 1 h 24"/>
                      <a:gd name="T6" fmla="*/ 35 w 49"/>
                      <a:gd name="T7" fmla="*/ 0 h 24"/>
                      <a:gd name="T8" fmla="*/ 37 w 49"/>
                      <a:gd name="T9" fmla="*/ 0 h 24"/>
                      <a:gd name="T10" fmla="*/ 38 w 49"/>
                      <a:gd name="T11" fmla="*/ 0 h 24"/>
                      <a:gd name="T12" fmla="*/ 40 w 49"/>
                      <a:gd name="T13" fmla="*/ 0 h 24"/>
                      <a:gd name="T14" fmla="*/ 42 w 49"/>
                      <a:gd name="T15" fmla="*/ 2 h 24"/>
                      <a:gd name="T16" fmla="*/ 48 w 49"/>
                      <a:gd name="T17" fmla="*/ 2 h 24"/>
                      <a:gd name="T18" fmla="*/ 48 w 49"/>
                      <a:gd name="T19" fmla="*/ 6 h 24"/>
                      <a:gd name="T20" fmla="*/ 47 w 49"/>
                      <a:gd name="T21" fmla="*/ 13 h 24"/>
                      <a:gd name="T22" fmla="*/ 47 w 49"/>
                      <a:gd name="T23" fmla="*/ 18 h 24"/>
                      <a:gd name="T24" fmla="*/ 43 w 49"/>
                      <a:gd name="T25" fmla="*/ 21 h 24"/>
                      <a:gd name="T26" fmla="*/ 27 w 49"/>
                      <a:gd name="T27" fmla="*/ 22 h 24"/>
                      <a:gd name="T28" fmla="*/ 22 w 49"/>
                      <a:gd name="T29" fmla="*/ 21 h 24"/>
                      <a:gd name="T30" fmla="*/ 20 w 49"/>
                      <a:gd name="T31" fmla="*/ 21 h 24"/>
                      <a:gd name="T32" fmla="*/ 18 w 49"/>
                      <a:gd name="T33" fmla="*/ 21 h 24"/>
                      <a:gd name="T34" fmla="*/ 16 w 49"/>
                      <a:gd name="T35" fmla="*/ 23 h 24"/>
                      <a:gd name="T36" fmla="*/ 3 w 49"/>
                      <a:gd name="T37" fmla="*/ 23 h 24"/>
                      <a:gd name="T38" fmla="*/ 1 w 49"/>
                      <a:gd name="T39" fmla="*/ 19 h 24"/>
                      <a:gd name="T40" fmla="*/ 0 w 49"/>
                      <a:gd name="T41" fmla="*/ 18 h 24"/>
                      <a:gd name="T42" fmla="*/ 1 w 49"/>
                      <a:gd name="T43" fmla="*/ 9 h 24"/>
                      <a:gd name="T44" fmla="*/ 1 w 49"/>
                      <a:gd name="T45" fmla="*/ 4 h 24"/>
                      <a:gd name="T46" fmla="*/ 3 w 49"/>
                      <a:gd name="T47" fmla="*/ 1 h 24"/>
                      <a:gd name="T48" fmla="*/ 5 w 49"/>
                      <a:gd name="T49" fmla="*/ 0 h 24"/>
                      <a:gd name="T50" fmla="*/ 7 w 49"/>
                      <a:gd name="T51" fmla="*/ 0 h 24"/>
                      <a:gd name="T52" fmla="*/ 14 w 49"/>
                      <a:gd name="T53" fmla="*/ 5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24"/>
                      <a:gd name="T83" fmla="*/ 49 w 49"/>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24">
                        <a:moveTo>
                          <a:pt x="14" y="5"/>
                        </a:moveTo>
                        <a:lnTo>
                          <a:pt x="31" y="5"/>
                        </a:lnTo>
                        <a:lnTo>
                          <a:pt x="34" y="1"/>
                        </a:lnTo>
                        <a:lnTo>
                          <a:pt x="35" y="0"/>
                        </a:lnTo>
                        <a:lnTo>
                          <a:pt x="37" y="0"/>
                        </a:lnTo>
                        <a:lnTo>
                          <a:pt x="38" y="0"/>
                        </a:lnTo>
                        <a:lnTo>
                          <a:pt x="40" y="0"/>
                        </a:lnTo>
                        <a:lnTo>
                          <a:pt x="42" y="2"/>
                        </a:lnTo>
                        <a:lnTo>
                          <a:pt x="48" y="2"/>
                        </a:lnTo>
                        <a:lnTo>
                          <a:pt x="48" y="6"/>
                        </a:lnTo>
                        <a:lnTo>
                          <a:pt x="47" y="13"/>
                        </a:lnTo>
                        <a:lnTo>
                          <a:pt x="47" y="18"/>
                        </a:lnTo>
                        <a:lnTo>
                          <a:pt x="43" y="21"/>
                        </a:lnTo>
                        <a:lnTo>
                          <a:pt x="27" y="22"/>
                        </a:lnTo>
                        <a:lnTo>
                          <a:pt x="22" y="21"/>
                        </a:lnTo>
                        <a:lnTo>
                          <a:pt x="20" y="21"/>
                        </a:lnTo>
                        <a:lnTo>
                          <a:pt x="18" y="21"/>
                        </a:lnTo>
                        <a:lnTo>
                          <a:pt x="16" y="23"/>
                        </a:lnTo>
                        <a:lnTo>
                          <a:pt x="3" y="23"/>
                        </a:lnTo>
                        <a:lnTo>
                          <a:pt x="1" y="19"/>
                        </a:lnTo>
                        <a:lnTo>
                          <a:pt x="0" y="18"/>
                        </a:lnTo>
                        <a:lnTo>
                          <a:pt x="1" y="9"/>
                        </a:lnTo>
                        <a:lnTo>
                          <a:pt x="1" y="4"/>
                        </a:lnTo>
                        <a:lnTo>
                          <a:pt x="3" y="1"/>
                        </a:lnTo>
                        <a:lnTo>
                          <a:pt x="5" y="0"/>
                        </a:lnTo>
                        <a:lnTo>
                          <a:pt x="7" y="0"/>
                        </a:lnTo>
                        <a:lnTo>
                          <a:pt x="14" y="5"/>
                        </a:lnTo>
                      </a:path>
                    </a:pathLst>
                  </a:custGeom>
                  <a:solidFill>
                    <a:srgbClr val="006000"/>
                  </a:solidFill>
                  <a:ln w="9525" cap="rnd">
                    <a:noFill/>
                    <a:round/>
                    <a:headEnd/>
                    <a:tailEnd/>
                  </a:ln>
                </p:spPr>
                <p:txBody>
                  <a:bodyPr/>
                  <a:lstStyle/>
                  <a:p>
                    <a:endParaRPr lang="en-US"/>
                  </a:p>
                </p:txBody>
              </p:sp>
              <p:sp>
                <p:nvSpPr>
                  <p:cNvPr id="37013" name="Freeform 54"/>
                  <p:cNvSpPr>
                    <a:spLocks/>
                  </p:cNvSpPr>
                  <p:nvPr/>
                </p:nvSpPr>
                <p:spPr bwMode="auto">
                  <a:xfrm>
                    <a:off x="1416" y="2848"/>
                    <a:ext cx="17" cy="23"/>
                  </a:xfrm>
                  <a:custGeom>
                    <a:avLst/>
                    <a:gdLst>
                      <a:gd name="T0" fmla="*/ 9 w 17"/>
                      <a:gd name="T1" fmla="*/ 0 h 23"/>
                      <a:gd name="T2" fmla="*/ 16 w 17"/>
                      <a:gd name="T3" fmla="*/ 6 h 23"/>
                      <a:gd name="T4" fmla="*/ 16 w 17"/>
                      <a:gd name="T5" fmla="*/ 9 h 23"/>
                      <a:gd name="T6" fmla="*/ 16 w 17"/>
                      <a:gd name="T7" fmla="*/ 10 h 23"/>
                      <a:gd name="T8" fmla="*/ 15 w 17"/>
                      <a:gd name="T9" fmla="*/ 13 h 23"/>
                      <a:gd name="T10" fmla="*/ 14 w 17"/>
                      <a:gd name="T11" fmla="*/ 16 h 23"/>
                      <a:gd name="T12" fmla="*/ 12 w 17"/>
                      <a:gd name="T13" fmla="*/ 19 h 23"/>
                      <a:gd name="T14" fmla="*/ 8 w 17"/>
                      <a:gd name="T15" fmla="*/ 22 h 23"/>
                      <a:gd name="T16" fmla="*/ 5 w 17"/>
                      <a:gd name="T17" fmla="*/ 22 h 23"/>
                      <a:gd name="T18" fmla="*/ 3 w 17"/>
                      <a:gd name="T19" fmla="*/ 21 h 23"/>
                      <a:gd name="T20" fmla="*/ 0 w 17"/>
                      <a:gd name="T21" fmla="*/ 17 h 23"/>
                      <a:gd name="T22" fmla="*/ 0 w 17"/>
                      <a:gd name="T23" fmla="*/ 15 h 23"/>
                      <a:gd name="T24" fmla="*/ 1 w 17"/>
                      <a:gd name="T25" fmla="*/ 11 h 23"/>
                      <a:gd name="T26" fmla="*/ 2 w 17"/>
                      <a:gd name="T27" fmla="*/ 4 h 23"/>
                      <a:gd name="T28" fmla="*/ 9 w 17"/>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3"/>
                      <a:gd name="T47" fmla="*/ 17 w 17"/>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3">
                        <a:moveTo>
                          <a:pt x="9" y="0"/>
                        </a:moveTo>
                        <a:lnTo>
                          <a:pt x="16" y="6"/>
                        </a:lnTo>
                        <a:lnTo>
                          <a:pt x="16" y="9"/>
                        </a:lnTo>
                        <a:lnTo>
                          <a:pt x="16" y="10"/>
                        </a:lnTo>
                        <a:lnTo>
                          <a:pt x="15" y="13"/>
                        </a:lnTo>
                        <a:lnTo>
                          <a:pt x="14" y="16"/>
                        </a:lnTo>
                        <a:lnTo>
                          <a:pt x="12" y="19"/>
                        </a:lnTo>
                        <a:lnTo>
                          <a:pt x="8" y="22"/>
                        </a:lnTo>
                        <a:lnTo>
                          <a:pt x="5" y="22"/>
                        </a:lnTo>
                        <a:lnTo>
                          <a:pt x="3" y="21"/>
                        </a:lnTo>
                        <a:lnTo>
                          <a:pt x="0" y="17"/>
                        </a:lnTo>
                        <a:lnTo>
                          <a:pt x="0" y="15"/>
                        </a:lnTo>
                        <a:lnTo>
                          <a:pt x="1" y="11"/>
                        </a:lnTo>
                        <a:lnTo>
                          <a:pt x="2" y="4"/>
                        </a:lnTo>
                        <a:lnTo>
                          <a:pt x="9" y="0"/>
                        </a:lnTo>
                      </a:path>
                    </a:pathLst>
                  </a:custGeom>
                  <a:solidFill>
                    <a:srgbClr val="006000"/>
                  </a:solidFill>
                  <a:ln w="9525" cap="rnd">
                    <a:noFill/>
                    <a:round/>
                    <a:headEnd/>
                    <a:tailEnd/>
                  </a:ln>
                </p:spPr>
                <p:txBody>
                  <a:bodyPr/>
                  <a:lstStyle/>
                  <a:p>
                    <a:endParaRPr lang="en-US"/>
                  </a:p>
                </p:txBody>
              </p:sp>
            </p:grpSp>
          </p:grpSp>
          <p:grpSp>
            <p:nvGrpSpPr>
              <p:cNvPr id="36894" name="Group 55"/>
              <p:cNvGrpSpPr>
                <a:grpSpLocks/>
              </p:cNvGrpSpPr>
              <p:nvPr/>
            </p:nvGrpSpPr>
            <p:grpSpPr bwMode="auto">
              <a:xfrm>
                <a:off x="1440" y="2531"/>
                <a:ext cx="587" cy="825"/>
                <a:chOff x="1440" y="2531"/>
                <a:chExt cx="587" cy="825"/>
              </a:xfrm>
            </p:grpSpPr>
            <p:sp>
              <p:nvSpPr>
                <p:cNvPr id="36984" name="Freeform 56"/>
                <p:cNvSpPr>
                  <a:spLocks/>
                </p:cNvSpPr>
                <p:nvPr/>
              </p:nvSpPr>
              <p:spPr bwMode="auto">
                <a:xfrm>
                  <a:off x="1440" y="2531"/>
                  <a:ext cx="587" cy="825"/>
                </a:xfrm>
                <a:custGeom>
                  <a:avLst/>
                  <a:gdLst>
                    <a:gd name="T0" fmla="*/ 386 w 587"/>
                    <a:gd name="T1" fmla="*/ 49 h 825"/>
                    <a:gd name="T2" fmla="*/ 425 w 587"/>
                    <a:gd name="T3" fmla="*/ 50 h 825"/>
                    <a:gd name="T4" fmla="*/ 418 w 587"/>
                    <a:gd name="T5" fmla="*/ 78 h 825"/>
                    <a:gd name="T6" fmla="*/ 407 w 587"/>
                    <a:gd name="T7" fmla="*/ 98 h 825"/>
                    <a:gd name="T8" fmla="*/ 471 w 587"/>
                    <a:gd name="T9" fmla="*/ 90 h 825"/>
                    <a:gd name="T10" fmla="*/ 399 w 587"/>
                    <a:gd name="T11" fmla="*/ 134 h 825"/>
                    <a:gd name="T12" fmla="*/ 441 w 587"/>
                    <a:gd name="T13" fmla="*/ 120 h 825"/>
                    <a:gd name="T14" fmla="*/ 463 w 587"/>
                    <a:gd name="T15" fmla="*/ 154 h 825"/>
                    <a:gd name="T16" fmla="*/ 492 w 587"/>
                    <a:gd name="T17" fmla="*/ 179 h 825"/>
                    <a:gd name="T18" fmla="*/ 537 w 587"/>
                    <a:gd name="T19" fmla="*/ 174 h 825"/>
                    <a:gd name="T20" fmla="*/ 560 w 587"/>
                    <a:gd name="T21" fmla="*/ 189 h 825"/>
                    <a:gd name="T22" fmla="*/ 518 w 587"/>
                    <a:gd name="T23" fmla="*/ 215 h 825"/>
                    <a:gd name="T24" fmla="*/ 521 w 587"/>
                    <a:gd name="T25" fmla="*/ 232 h 825"/>
                    <a:gd name="T26" fmla="*/ 459 w 587"/>
                    <a:gd name="T27" fmla="*/ 269 h 825"/>
                    <a:gd name="T28" fmla="*/ 502 w 587"/>
                    <a:gd name="T29" fmla="*/ 286 h 825"/>
                    <a:gd name="T30" fmla="*/ 563 w 587"/>
                    <a:gd name="T31" fmla="*/ 295 h 825"/>
                    <a:gd name="T32" fmla="*/ 470 w 587"/>
                    <a:gd name="T33" fmla="*/ 316 h 825"/>
                    <a:gd name="T34" fmla="*/ 543 w 587"/>
                    <a:gd name="T35" fmla="*/ 315 h 825"/>
                    <a:gd name="T36" fmla="*/ 561 w 587"/>
                    <a:gd name="T37" fmla="*/ 330 h 825"/>
                    <a:gd name="T38" fmla="*/ 492 w 587"/>
                    <a:gd name="T39" fmla="*/ 341 h 825"/>
                    <a:gd name="T40" fmla="*/ 423 w 587"/>
                    <a:gd name="T41" fmla="*/ 357 h 825"/>
                    <a:gd name="T42" fmla="*/ 370 w 587"/>
                    <a:gd name="T43" fmla="*/ 358 h 825"/>
                    <a:gd name="T44" fmla="*/ 335 w 587"/>
                    <a:gd name="T45" fmla="*/ 383 h 825"/>
                    <a:gd name="T46" fmla="*/ 402 w 587"/>
                    <a:gd name="T47" fmla="*/ 386 h 825"/>
                    <a:gd name="T48" fmla="*/ 407 w 587"/>
                    <a:gd name="T49" fmla="*/ 393 h 825"/>
                    <a:gd name="T50" fmla="*/ 364 w 587"/>
                    <a:gd name="T51" fmla="*/ 419 h 825"/>
                    <a:gd name="T52" fmla="*/ 415 w 587"/>
                    <a:gd name="T53" fmla="*/ 449 h 825"/>
                    <a:gd name="T54" fmla="*/ 422 w 587"/>
                    <a:gd name="T55" fmla="*/ 456 h 825"/>
                    <a:gd name="T56" fmla="*/ 379 w 587"/>
                    <a:gd name="T57" fmla="*/ 454 h 825"/>
                    <a:gd name="T58" fmla="*/ 297 w 587"/>
                    <a:gd name="T59" fmla="*/ 439 h 825"/>
                    <a:gd name="T60" fmla="*/ 255 w 587"/>
                    <a:gd name="T61" fmla="*/ 801 h 825"/>
                    <a:gd name="T62" fmla="*/ 200 w 587"/>
                    <a:gd name="T63" fmla="*/ 821 h 825"/>
                    <a:gd name="T64" fmla="*/ 179 w 587"/>
                    <a:gd name="T65" fmla="*/ 463 h 825"/>
                    <a:gd name="T66" fmla="*/ 88 w 587"/>
                    <a:gd name="T67" fmla="*/ 454 h 825"/>
                    <a:gd name="T68" fmla="*/ 54 w 587"/>
                    <a:gd name="T69" fmla="*/ 434 h 825"/>
                    <a:gd name="T70" fmla="*/ 29 w 587"/>
                    <a:gd name="T71" fmla="*/ 414 h 825"/>
                    <a:gd name="T72" fmla="*/ 17 w 587"/>
                    <a:gd name="T73" fmla="*/ 391 h 825"/>
                    <a:gd name="T74" fmla="*/ 86 w 587"/>
                    <a:gd name="T75" fmla="*/ 402 h 825"/>
                    <a:gd name="T76" fmla="*/ 151 w 587"/>
                    <a:gd name="T77" fmla="*/ 414 h 825"/>
                    <a:gd name="T78" fmla="*/ 203 w 587"/>
                    <a:gd name="T79" fmla="*/ 410 h 825"/>
                    <a:gd name="T80" fmla="*/ 229 w 587"/>
                    <a:gd name="T81" fmla="*/ 439 h 825"/>
                    <a:gd name="T82" fmla="*/ 236 w 587"/>
                    <a:gd name="T83" fmla="*/ 420 h 825"/>
                    <a:gd name="T84" fmla="*/ 209 w 587"/>
                    <a:gd name="T85" fmla="*/ 400 h 825"/>
                    <a:gd name="T86" fmla="*/ 148 w 587"/>
                    <a:gd name="T87" fmla="*/ 391 h 825"/>
                    <a:gd name="T88" fmla="*/ 100 w 587"/>
                    <a:gd name="T89" fmla="*/ 386 h 825"/>
                    <a:gd name="T90" fmla="*/ 54 w 587"/>
                    <a:gd name="T91" fmla="*/ 378 h 825"/>
                    <a:gd name="T92" fmla="*/ 83 w 587"/>
                    <a:gd name="T93" fmla="*/ 345 h 825"/>
                    <a:gd name="T94" fmla="*/ 72 w 587"/>
                    <a:gd name="T95" fmla="*/ 311 h 825"/>
                    <a:gd name="T96" fmla="*/ 10 w 587"/>
                    <a:gd name="T97" fmla="*/ 276 h 825"/>
                    <a:gd name="T98" fmla="*/ 37 w 587"/>
                    <a:gd name="T99" fmla="*/ 259 h 825"/>
                    <a:gd name="T100" fmla="*/ 96 w 587"/>
                    <a:gd name="T101" fmla="*/ 242 h 825"/>
                    <a:gd name="T102" fmla="*/ 48 w 587"/>
                    <a:gd name="T103" fmla="*/ 222 h 825"/>
                    <a:gd name="T104" fmla="*/ 34 w 587"/>
                    <a:gd name="T105" fmla="*/ 193 h 825"/>
                    <a:gd name="T106" fmla="*/ 102 w 587"/>
                    <a:gd name="T107" fmla="*/ 168 h 825"/>
                    <a:gd name="T108" fmla="*/ 74 w 587"/>
                    <a:gd name="T109" fmla="*/ 139 h 825"/>
                    <a:gd name="T110" fmla="*/ 80 w 587"/>
                    <a:gd name="T111" fmla="*/ 117 h 825"/>
                    <a:gd name="T112" fmla="*/ 131 w 587"/>
                    <a:gd name="T113" fmla="*/ 78 h 825"/>
                    <a:gd name="T114" fmla="*/ 189 w 587"/>
                    <a:gd name="T115" fmla="*/ 57 h 825"/>
                    <a:gd name="T116" fmla="*/ 221 w 587"/>
                    <a:gd name="T117" fmla="*/ 46 h 825"/>
                    <a:gd name="T118" fmla="*/ 233 w 587"/>
                    <a:gd name="T119" fmla="*/ 26 h 825"/>
                    <a:gd name="T120" fmla="*/ 265 w 587"/>
                    <a:gd name="T121" fmla="*/ 3 h 825"/>
                    <a:gd name="T122" fmla="*/ 296 w 587"/>
                    <a:gd name="T123" fmla="*/ 35 h 825"/>
                    <a:gd name="T124" fmla="*/ 270 w 587"/>
                    <a:gd name="T125" fmla="*/ 37 h 8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7"/>
                    <a:gd name="T190" fmla="*/ 0 h 825"/>
                    <a:gd name="T191" fmla="*/ 587 w 587"/>
                    <a:gd name="T192" fmla="*/ 825 h 8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7" h="825">
                      <a:moveTo>
                        <a:pt x="282" y="60"/>
                      </a:moveTo>
                      <a:lnTo>
                        <a:pt x="305" y="57"/>
                      </a:lnTo>
                      <a:lnTo>
                        <a:pt x="335" y="55"/>
                      </a:lnTo>
                      <a:lnTo>
                        <a:pt x="354" y="55"/>
                      </a:lnTo>
                      <a:lnTo>
                        <a:pt x="377" y="50"/>
                      </a:lnTo>
                      <a:lnTo>
                        <a:pt x="386" y="49"/>
                      </a:lnTo>
                      <a:lnTo>
                        <a:pt x="393" y="46"/>
                      </a:lnTo>
                      <a:lnTo>
                        <a:pt x="401" y="42"/>
                      </a:lnTo>
                      <a:lnTo>
                        <a:pt x="405" y="46"/>
                      </a:lnTo>
                      <a:lnTo>
                        <a:pt x="405" y="52"/>
                      </a:lnTo>
                      <a:lnTo>
                        <a:pt x="421" y="47"/>
                      </a:lnTo>
                      <a:lnTo>
                        <a:pt x="425" y="50"/>
                      </a:lnTo>
                      <a:lnTo>
                        <a:pt x="431" y="55"/>
                      </a:lnTo>
                      <a:lnTo>
                        <a:pt x="438" y="59"/>
                      </a:lnTo>
                      <a:lnTo>
                        <a:pt x="438" y="64"/>
                      </a:lnTo>
                      <a:lnTo>
                        <a:pt x="438" y="65"/>
                      </a:lnTo>
                      <a:lnTo>
                        <a:pt x="438" y="69"/>
                      </a:lnTo>
                      <a:lnTo>
                        <a:pt x="418" y="78"/>
                      </a:lnTo>
                      <a:lnTo>
                        <a:pt x="406" y="84"/>
                      </a:lnTo>
                      <a:lnTo>
                        <a:pt x="390" y="87"/>
                      </a:lnTo>
                      <a:lnTo>
                        <a:pt x="381" y="94"/>
                      </a:lnTo>
                      <a:lnTo>
                        <a:pt x="374" y="105"/>
                      </a:lnTo>
                      <a:lnTo>
                        <a:pt x="385" y="100"/>
                      </a:lnTo>
                      <a:lnTo>
                        <a:pt x="407" y="98"/>
                      </a:lnTo>
                      <a:lnTo>
                        <a:pt x="426" y="91"/>
                      </a:lnTo>
                      <a:lnTo>
                        <a:pt x="441" y="85"/>
                      </a:lnTo>
                      <a:lnTo>
                        <a:pt x="454" y="84"/>
                      </a:lnTo>
                      <a:lnTo>
                        <a:pt x="468" y="83"/>
                      </a:lnTo>
                      <a:lnTo>
                        <a:pt x="472" y="85"/>
                      </a:lnTo>
                      <a:lnTo>
                        <a:pt x="471" y="90"/>
                      </a:lnTo>
                      <a:lnTo>
                        <a:pt x="466" y="101"/>
                      </a:lnTo>
                      <a:lnTo>
                        <a:pt x="441" y="115"/>
                      </a:lnTo>
                      <a:lnTo>
                        <a:pt x="425" y="122"/>
                      </a:lnTo>
                      <a:lnTo>
                        <a:pt x="415" y="120"/>
                      </a:lnTo>
                      <a:lnTo>
                        <a:pt x="414" y="125"/>
                      </a:lnTo>
                      <a:lnTo>
                        <a:pt x="399" y="134"/>
                      </a:lnTo>
                      <a:lnTo>
                        <a:pt x="402" y="140"/>
                      </a:lnTo>
                      <a:lnTo>
                        <a:pt x="412" y="140"/>
                      </a:lnTo>
                      <a:lnTo>
                        <a:pt x="418" y="137"/>
                      </a:lnTo>
                      <a:lnTo>
                        <a:pt x="419" y="135"/>
                      </a:lnTo>
                      <a:lnTo>
                        <a:pt x="428" y="128"/>
                      </a:lnTo>
                      <a:lnTo>
                        <a:pt x="441" y="120"/>
                      </a:lnTo>
                      <a:lnTo>
                        <a:pt x="456" y="119"/>
                      </a:lnTo>
                      <a:lnTo>
                        <a:pt x="450" y="130"/>
                      </a:lnTo>
                      <a:lnTo>
                        <a:pt x="447" y="135"/>
                      </a:lnTo>
                      <a:lnTo>
                        <a:pt x="444" y="142"/>
                      </a:lnTo>
                      <a:lnTo>
                        <a:pt x="453" y="149"/>
                      </a:lnTo>
                      <a:lnTo>
                        <a:pt x="463" y="154"/>
                      </a:lnTo>
                      <a:lnTo>
                        <a:pt x="470" y="150"/>
                      </a:lnTo>
                      <a:lnTo>
                        <a:pt x="476" y="150"/>
                      </a:lnTo>
                      <a:lnTo>
                        <a:pt x="489" y="152"/>
                      </a:lnTo>
                      <a:lnTo>
                        <a:pt x="492" y="158"/>
                      </a:lnTo>
                      <a:lnTo>
                        <a:pt x="502" y="159"/>
                      </a:lnTo>
                      <a:lnTo>
                        <a:pt x="492" y="179"/>
                      </a:lnTo>
                      <a:lnTo>
                        <a:pt x="489" y="185"/>
                      </a:lnTo>
                      <a:lnTo>
                        <a:pt x="482" y="190"/>
                      </a:lnTo>
                      <a:lnTo>
                        <a:pt x="492" y="190"/>
                      </a:lnTo>
                      <a:lnTo>
                        <a:pt x="514" y="178"/>
                      </a:lnTo>
                      <a:lnTo>
                        <a:pt x="527" y="173"/>
                      </a:lnTo>
                      <a:lnTo>
                        <a:pt x="537" y="174"/>
                      </a:lnTo>
                      <a:lnTo>
                        <a:pt x="541" y="178"/>
                      </a:lnTo>
                      <a:lnTo>
                        <a:pt x="541" y="184"/>
                      </a:lnTo>
                      <a:lnTo>
                        <a:pt x="541" y="189"/>
                      </a:lnTo>
                      <a:lnTo>
                        <a:pt x="553" y="185"/>
                      </a:lnTo>
                      <a:lnTo>
                        <a:pt x="559" y="184"/>
                      </a:lnTo>
                      <a:lnTo>
                        <a:pt x="560" y="189"/>
                      </a:lnTo>
                      <a:lnTo>
                        <a:pt x="564" y="193"/>
                      </a:lnTo>
                      <a:lnTo>
                        <a:pt x="557" y="199"/>
                      </a:lnTo>
                      <a:lnTo>
                        <a:pt x="547" y="209"/>
                      </a:lnTo>
                      <a:lnTo>
                        <a:pt x="534" y="214"/>
                      </a:lnTo>
                      <a:lnTo>
                        <a:pt x="524" y="217"/>
                      </a:lnTo>
                      <a:lnTo>
                        <a:pt x="518" y="215"/>
                      </a:lnTo>
                      <a:lnTo>
                        <a:pt x="504" y="216"/>
                      </a:lnTo>
                      <a:lnTo>
                        <a:pt x="494" y="230"/>
                      </a:lnTo>
                      <a:lnTo>
                        <a:pt x="498" y="234"/>
                      </a:lnTo>
                      <a:lnTo>
                        <a:pt x="505" y="232"/>
                      </a:lnTo>
                      <a:lnTo>
                        <a:pt x="518" y="230"/>
                      </a:lnTo>
                      <a:lnTo>
                        <a:pt x="521" y="232"/>
                      </a:lnTo>
                      <a:lnTo>
                        <a:pt x="524" y="239"/>
                      </a:lnTo>
                      <a:lnTo>
                        <a:pt x="520" y="243"/>
                      </a:lnTo>
                      <a:lnTo>
                        <a:pt x="510" y="247"/>
                      </a:lnTo>
                      <a:lnTo>
                        <a:pt x="495" y="252"/>
                      </a:lnTo>
                      <a:lnTo>
                        <a:pt x="476" y="260"/>
                      </a:lnTo>
                      <a:lnTo>
                        <a:pt x="459" y="269"/>
                      </a:lnTo>
                      <a:lnTo>
                        <a:pt x="459" y="282"/>
                      </a:lnTo>
                      <a:lnTo>
                        <a:pt x="464" y="294"/>
                      </a:lnTo>
                      <a:lnTo>
                        <a:pt x="469" y="299"/>
                      </a:lnTo>
                      <a:lnTo>
                        <a:pt x="479" y="293"/>
                      </a:lnTo>
                      <a:lnTo>
                        <a:pt x="492" y="287"/>
                      </a:lnTo>
                      <a:lnTo>
                        <a:pt x="502" y="286"/>
                      </a:lnTo>
                      <a:lnTo>
                        <a:pt x="527" y="281"/>
                      </a:lnTo>
                      <a:lnTo>
                        <a:pt x="538" y="283"/>
                      </a:lnTo>
                      <a:lnTo>
                        <a:pt x="544" y="285"/>
                      </a:lnTo>
                      <a:lnTo>
                        <a:pt x="560" y="285"/>
                      </a:lnTo>
                      <a:lnTo>
                        <a:pt x="563" y="290"/>
                      </a:lnTo>
                      <a:lnTo>
                        <a:pt x="563" y="295"/>
                      </a:lnTo>
                      <a:lnTo>
                        <a:pt x="549" y="301"/>
                      </a:lnTo>
                      <a:lnTo>
                        <a:pt x="535" y="311"/>
                      </a:lnTo>
                      <a:lnTo>
                        <a:pt x="518" y="311"/>
                      </a:lnTo>
                      <a:lnTo>
                        <a:pt x="502" y="308"/>
                      </a:lnTo>
                      <a:lnTo>
                        <a:pt x="476" y="315"/>
                      </a:lnTo>
                      <a:lnTo>
                        <a:pt x="470" y="316"/>
                      </a:lnTo>
                      <a:lnTo>
                        <a:pt x="466" y="321"/>
                      </a:lnTo>
                      <a:lnTo>
                        <a:pt x="489" y="325"/>
                      </a:lnTo>
                      <a:lnTo>
                        <a:pt x="504" y="322"/>
                      </a:lnTo>
                      <a:lnTo>
                        <a:pt x="521" y="318"/>
                      </a:lnTo>
                      <a:lnTo>
                        <a:pt x="537" y="317"/>
                      </a:lnTo>
                      <a:lnTo>
                        <a:pt x="543" y="315"/>
                      </a:lnTo>
                      <a:lnTo>
                        <a:pt x="556" y="308"/>
                      </a:lnTo>
                      <a:lnTo>
                        <a:pt x="566" y="308"/>
                      </a:lnTo>
                      <a:lnTo>
                        <a:pt x="583" y="307"/>
                      </a:lnTo>
                      <a:lnTo>
                        <a:pt x="580" y="314"/>
                      </a:lnTo>
                      <a:lnTo>
                        <a:pt x="586" y="316"/>
                      </a:lnTo>
                      <a:lnTo>
                        <a:pt x="561" y="330"/>
                      </a:lnTo>
                      <a:lnTo>
                        <a:pt x="523" y="338"/>
                      </a:lnTo>
                      <a:lnTo>
                        <a:pt x="513" y="338"/>
                      </a:lnTo>
                      <a:lnTo>
                        <a:pt x="518" y="332"/>
                      </a:lnTo>
                      <a:lnTo>
                        <a:pt x="509" y="332"/>
                      </a:lnTo>
                      <a:lnTo>
                        <a:pt x="502" y="336"/>
                      </a:lnTo>
                      <a:lnTo>
                        <a:pt x="492" y="341"/>
                      </a:lnTo>
                      <a:lnTo>
                        <a:pt x="482" y="350"/>
                      </a:lnTo>
                      <a:lnTo>
                        <a:pt x="473" y="353"/>
                      </a:lnTo>
                      <a:lnTo>
                        <a:pt x="458" y="353"/>
                      </a:lnTo>
                      <a:lnTo>
                        <a:pt x="453" y="351"/>
                      </a:lnTo>
                      <a:lnTo>
                        <a:pt x="438" y="353"/>
                      </a:lnTo>
                      <a:lnTo>
                        <a:pt x="423" y="357"/>
                      </a:lnTo>
                      <a:lnTo>
                        <a:pt x="417" y="357"/>
                      </a:lnTo>
                      <a:lnTo>
                        <a:pt x="412" y="363"/>
                      </a:lnTo>
                      <a:lnTo>
                        <a:pt x="399" y="361"/>
                      </a:lnTo>
                      <a:lnTo>
                        <a:pt x="399" y="355"/>
                      </a:lnTo>
                      <a:lnTo>
                        <a:pt x="391" y="355"/>
                      </a:lnTo>
                      <a:lnTo>
                        <a:pt x="370" y="358"/>
                      </a:lnTo>
                      <a:lnTo>
                        <a:pt x="338" y="360"/>
                      </a:lnTo>
                      <a:lnTo>
                        <a:pt x="322" y="358"/>
                      </a:lnTo>
                      <a:lnTo>
                        <a:pt x="303" y="360"/>
                      </a:lnTo>
                      <a:lnTo>
                        <a:pt x="294" y="365"/>
                      </a:lnTo>
                      <a:lnTo>
                        <a:pt x="294" y="370"/>
                      </a:lnTo>
                      <a:lnTo>
                        <a:pt x="335" y="383"/>
                      </a:lnTo>
                      <a:lnTo>
                        <a:pt x="346" y="376"/>
                      </a:lnTo>
                      <a:lnTo>
                        <a:pt x="354" y="386"/>
                      </a:lnTo>
                      <a:lnTo>
                        <a:pt x="366" y="387"/>
                      </a:lnTo>
                      <a:lnTo>
                        <a:pt x="384" y="383"/>
                      </a:lnTo>
                      <a:lnTo>
                        <a:pt x="394" y="383"/>
                      </a:lnTo>
                      <a:lnTo>
                        <a:pt x="402" y="386"/>
                      </a:lnTo>
                      <a:lnTo>
                        <a:pt x="418" y="381"/>
                      </a:lnTo>
                      <a:lnTo>
                        <a:pt x="428" y="382"/>
                      </a:lnTo>
                      <a:lnTo>
                        <a:pt x="418" y="400"/>
                      </a:lnTo>
                      <a:lnTo>
                        <a:pt x="413" y="397"/>
                      </a:lnTo>
                      <a:lnTo>
                        <a:pt x="416" y="392"/>
                      </a:lnTo>
                      <a:lnTo>
                        <a:pt x="407" y="393"/>
                      </a:lnTo>
                      <a:lnTo>
                        <a:pt x="394" y="397"/>
                      </a:lnTo>
                      <a:lnTo>
                        <a:pt x="380" y="398"/>
                      </a:lnTo>
                      <a:lnTo>
                        <a:pt x="371" y="401"/>
                      </a:lnTo>
                      <a:lnTo>
                        <a:pt x="358" y="403"/>
                      </a:lnTo>
                      <a:lnTo>
                        <a:pt x="345" y="406"/>
                      </a:lnTo>
                      <a:lnTo>
                        <a:pt x="364" y="419"/>
                      </a:lnTo>
                      <a:lnTo>
                        <a:pt x="373" y="427"/>
                      </a:lnTo>
                      <a:lnTo>
                        <a:pt x="377" y="436"/>
                      </a:lnTo>
                      <a:lnTo>
                        <a:pt x="385" y="432"/>
                      </a:lnTo>
                      <a:lnTo>
                        <a:pt x="401" y="438"/>
                      </a:lnTo>
                      <a:lnTo>
                        <a:pt x="410" y="442"/>
                      </a:lnTo>
                      <a:lnTo>
                        <a:pt x="415" y="449"/>
                      </a:lnTo>
                      <a:lnTo>
                        <a:pt x="422" y="449"/>
                      </a:lnTo>
                      <a:lnTo>
                        <a:pt x="428" y="452"/>
                      </a:lnTo>
                      <a:lnTo>
                        <a:pt x="435" y="449"/>
                      </a:lnTo>
                      <a:lnTo>
                        <a:pt x="442" y="451"/>
                      </a:lnTo>
                      <a:lnTo>
                        <a:pt x="431" y="453"/>
                      </a:lnTo>
                      <a:lnTo>
                        <a:pt x="422" y="456"/>
                      </a:lnTo>
                      <a:lnTo>
                        <a:pt x="414" y="455"/>
                      </a:lnTo>
                      <a:lnTo>
                        <a:pt x="410" y="458"/>
                      </a:lnTo>
                      <a:lnTo>
                        <a:pt x="406" y="458"/>
                      </a:lnTo>
                      <a:lnTo>
                        <a:pt x="402" y="449"/>
                      </a:lnTo>
                      <a:lnTo>
                        <a:pt x="383" y="449"/>
                      </a:lnTo>
                      <a:lnTo>
                        <a:pt x="379" y="454"/>
                      </a:lnTo>
                      <a:lnTo>
                        <a:pt x="358" y="451"/>
                      </a:lnTo>
                      <a:lnTo>
                        <a:pt x="346" y="443"/>
                      </a:lnTo>
                      <a:lnTo>
                        <a:pt x="322" y="442"/>
                      </a:lnTo>
                      <a:lnTo>
                        <a:pt x="314" y="437"/>
                      </a:lnTo>
                      <a:lnTo>
                        <a:pt x="303" y="438"/>
                      </a:lnTo>
                      <a:lnTo>
                        <a:pt x="297" y="439"/>
                      </a:lnTo>
                      <a:lnTo>
                        <a:pt x="290" y="435"/>
                      </a:lnTo>
                      <a:lnTo>
                        <a:pt x="283" y="436"/>
                      </a:lnTo>
                      <a:lnTo>
                        <a:pt x="269" y="447"/>
                      </a:lnTo>
                      <a:lnTo>
                        <a:pt x="265" y="473"/>
                      </a:lnTo>
                      <a:lnTo>
                        <a:pt x="252" y="795"/>
                      </a:lnTo>
                      <a:lnTo>
                        <a:pt x="255" y="801"/>
                      </a:lnTo>
                      <a:lnTo>
                        <a:pt x="260" y="806"/>
                      </a:lnTo>
                      <a:lnTo>
                        <a:pt x="286" y="824"/>
                      </a:lnTo>
                      <a:lnTo>
                        <a:pt x="271" y="823"/>
                      </a:lnTo>
                      <a:lnTo>
                        <a:pt x="237" y="809"/>
                      </a:lnTo>
                      <a:lnTo>
                        <a:pt x="227" y="809"/>
                      </a:lnTo>
                      <a:lnTo>
                        <a:pt x="200" y="821"/>
                      </a:lnTo>
                      <a:lnTo>
                        <a:pt x="188" y="820"/>
                      </a:lnTo>
                      <a:lnTo>
                        <a:pt x="209" y="802"/>
                      </a:lnTo>
                      <a:lnTo>
                        <a:pt x="217" y="793"/>
                      </a:lnTo>
                      <a:lnTo>
                        <a:pt x="234" y="478"/>
                      </a:lnTo>
                      <a:lnTo>
                        <a:pt x="215" y="468"/>
                      </a:lnTo>
                      <a:lnTo>
                        <a:pt x="179" y="463"/>
                      </a:lnTo>
                      <a:lnTo>
                        <a:pt x="144" y="458"/>
                      </a:lnTo>
                      <a:lnTo>
                        <a:pt x="138" y="464"/>
                      </a:lnTo>
                      <a:lnTo>
                        <a:pt x="116" y="457"/>
                      </a:lnTo>
                      <a:lnTo>
                        <a:pt x="111" y="456"/>
                      </a:lnTo>
                      <a:lnTo>
                        <a:pt x="99" y="454"/>
                      </a:lnTo>
                      <a:lnTo>
                        <a:pt x="88" y="454"/>
                      </a:lnTo>
                      <a:lnTo>
                        <a:pt x="86" y="451"/>
                      </a:lnTo>
                      <a:lnTo>
                        <a:pt x="82" y="447"/>
                      </a:lnTo>
                      <a:lnTo>
                        <a:pt x="75" y="446"/>
                      </a:lnTo>
                      <a:lnTo>
                        <a:pt x="66" y="442"/>
                      </a:lnTo>
                      <a:lnTo>
                        <a:pt x="61" y="435"/>
                      </a:lnTo>
                      <a:lnTo>
                        <a:pt x="54" y="434"/>
                      </a:lnTo>
                      <a:lnTo>
                        <a:pt x="48" y="433"/>
                      </a:lnTo>
                      <a:lnTo>
                        <a:pt x="50" y="428"/>
                      </a:lnTo>
                      <a:lnTo>
                        <a:pt x="42" y="424"/>
                      </a:lnTo>
                      <a:lnTo>
                        <a:pt x="36" y="422"/>
                      </a:lnTo>
                      <a:lnTo>
                        <a:pt x="35" y="418"/>
                      </a:lnTo>
                      <a:lnTo>
                        <a:pt x="29" y="414"/>
                      </a:lnTo>
                      <a:lnTo>
                        <a:pt x="16" y="411"/>
                      </a:lnTo>
                      <a:lnTo>
                        <a:pt x="11" y="406"/>
                      </a:lnTo>
                      <a:lnTo>
                        <a:pt x="6" y="400"/>
                      </a:lnTo>
                      <a:lnTo>
                        <a:pt x="0" y="394"/>
                      </a:lnTo>
                      <a:lnTo>
                        <a:pt x="10" y="394"/>
                      </a:lnTo>
                      <a:lnTo>
                        <a:pt x="17" y="391"/>
                      </a:lnTo>
                      <a:lnTo>
                        <a:pt x="29" y="391"/>
                      </a:lnTo>
                      <a:lnTo>
                        <a:pt x="45" y="394"/>
                      </a:lnTo>
                      <a:lnTo>
                        <a:pt x="56" y="398"/>
                      </a:lnTo>
                      <a:lnTo>
                        <a:pt x="70" y="402"/>
                      </a:lnTo>
                      <a:lnTo>
                        <a:pt x="79" y="401"/>
                      </a:lnTo>
                      <a:lnTo>
                        <a:pt x="86" y="402"/>
                      </a:lnTo>
                      <a:lnTo>
                        <a:pt x="99" y="406"/>
                      </a:lnTo>
                      <a:lnTo>
                        <a:pt x="113" y="413"/>
                      </a:lnTo>
                      <a:lnTo>
                        <a:pt x="128" y="412"/>
                      </a:lnTo>
                      <a:lnTo>
                        <a:pt x="134" y="408"/>
                      </a:lnTo>
                      <a:lnTo>
                        <a:pt x="141" y="409"/>
                      </a:lnTo>
                      <a:lnTo>
                        <a:pt x="151" y="414"/>
                      </a:lnTo>
                      <a:lnTo>
                        <a:pt x="159" y="420"/>
                      </a:lnTo>
                      <a:lnTo>
                        <a:pt x="176" y="421"/>
                      </a:lnTo>
                      <a:lnTo>
                        <a:pt x="186" y="408"/>
                      </a:lnTo>
                      <a:lnTo>
                        <a:pt x="195" y="401"/>
                      </a:lnTo>
                      <a:lnTo>
                        <a:pt x="200" y="401"/>
                      </a:lnTo>
                      <a:lnTo>
                        <a:pt x="203" y="410"/>
                      </a:lnTo>
                      <a:lnTo>
                        <a:pt x="206" y="414"/>
                      </a:lnTo>
                      <a:lnTo>
                        <a:pt x="211" y="436"/>
                      </a:lnTo>
                      <a:lnTo>
                        <a:pt x="216" y="440"/>
                      </a:lnTo>
                      <a:lnTo>
                        <a:pt x="223" y="445"/>
                      </a:lnTo>
                      <a:lnTo>
                        <a:pt x="231" y="446"/>
                      </a:lnTo>
                      <a:lnTo>
                        <a:pt x="229" y="439"/>
                      </a:lnTo>
                      <a:lnTo>
                        <a:pt x="225" y="435"/>
                      </a:lnTo>
                      <a:lnTo>
                        <a:pt x="229" y="431"/>
                      </a:lnTo>
                      <a:lnTo>
                        <a:pt x="227" y="425"/>
                      </a:lnTo>
                      <a:lnTo>
                        <a:pt x="222" y="418"/>
                      </a:lnTo>
                      <a:lnTo>
                        <a:pt x="224" y="416"/>
                      </a:lnTo>
                      <a:lnTo>
                        <a:pt x="236" y="420"/>
                      </a:lnTo>
                      <a:lnTo>
                        <a:pt x="238" y="414"/>
                      </a:lnTo>
                      <a:lnTo>
                        <a:pt x="240" y="409"/>
                      </a:lnTo>
                      <a:lnTo>
                        <a:pt x="237" y="404"/>
                      </a:lnTo>
                      <a:lnTo>
                        <a:pt x="237" y="396"/>
                      </a:lnTo>
                      <a:lnTo>
                        <a:pt x="224" y="398"/>
                      </a:lnTo>
                      <a:lnTo>
                        <a:pt x="209" y="400"/>
                      </a:lnTo>
                      <a:lnTo>
                        <a:pt x="194" y="392"/>
                      </a:lnTo>
                      <a:lnTo>
                        <a:pt x="188" y="391"/>
                      </a:lnTo>
                      <a:lnTo>
                        <a:pt x="180" y="391"/>
                      </a:lnTo>
                      <a:lnTo>
                        <a:pt x="168" y="394"/>
                      </a:lnTo>
                      <a:lnTo>
                        <a:pt x="160" y="395"/>
                      </a:lnTo>
                      <a:lnTo>
                        <a:pt x="148" y="391"/>
                      </a:lnTo>
                      <a:lnTo>
                        <a:pt x="138" y="390"/>
                      </a:lnTo>
                      <a:lnTo>
                        <a:pt x="130" y="393"/>
                      </a:lnTo>
                      <a:lnTo>
                        <a:pt x="125" y="393"/>
                      </a:lnTo>
                      <a:lnTo>
                        <a:pt x="117" y="389"/>
                      </a:lnTo>
                      <a:lnTo>
                        <a:pt x="108" y="386"/>
                      </a:lnTo>
                      <a:lnTo>
                        <a:pt x="100" y="386"/>
                      </a:lnTo>
                      <a:lnTo>
                        <a:pt x="98" y="391"/>
                      </a:lnTo>
                      <a:lnTo>
                        <a:pt x="93" y="392"/>
                      </a:lnTo>
                      <a:lnTo>
                        <a:pt x="84" y="388"/>
                      </a:lnTo>
                      <a:lnTo>
                        <a:pt x="77" y="385"/>
                      </a:lnTo>
                      <a:lnTo>
                        <a:pt x="64" y="385"/>
                      </a:lnTo>
                      <a:lnTo>
                        <a:pt x="54" y="378"/>
                      </a:lnTo>
                      <a:lnTo>
                        <a:pt x="51" y="363"/>
                      </a:lnTo>
                      <a:lnTo>
                        <a:pt x="58" y="356"/>
                      </a:lnTo>
                      <a:lnTo>
                        <a:pt x="63" y="354"/>
                      </a:lnTo>
                      <a:lnTo>
                        <a:pt x="74" y="355"/>
                      </a:lnTo>
                      <a:lnTo>
                        <a:pt x="86" y="354"/>
                      </a:lnTo>
                      <a:lnTo>
                        <a:pt x="83" y="345"/>
                      </a:lnTo>
                      <a:lnTo>
                        <a:pt x="74" y="342"/>
                      </a:lnTo>
                      <a:lnTo>
                        <a:pt x="70" y="337"/>
                      </a:lnTo>
                      <a:lnTo>
                        <a:pt x="61" y="335"/>
                      </a:lnTo>
                      <a:lnTo>
                        <a:pt x="61" y="328"/>
                      </a:lnTo>
                      <a:lnTo>
                        <a:pt x="67" y="320"/>
                      </a:lnTo>
                      <a:lnTo>
                        <a:pt x="72" y="311"/>
                      </a:lnTo>
                      <a:lnTo>
                        <a:pt x="54" y="306"/>
                      </a:lnTo>
                      <a:lnTo>
                        <a:pt x="33" y="303"/>
                      </a:lnTo>
                      <a:lnTo>
                        <a:pt x="34" y="297"/>
                      </a:lnTo>
                      <a:lnTo>
                        <a:pt x="18" y="287"/>
                      </a:lnTo>
                      <a:lnTo>
                        <a:pt x="12" y="281"/>
                      </a:lnTo>
                      <a:lnTo>
                        <a:pt x="10" y="276"/>
                      </a:lnTo>
                      <a:lnTo>
                        <a:pt x="13" y="271"/>
                      </a:lnTo>
                      <a:lnTo>
                        <a:pt x="14" y="264"/>
                      </a:lnTo>
                      <a:lnTo>
                        <a:pt x="23" y="265"/>
                      </a:lnTo>
                      <a:lnTo>
                        <a:pt x="31" y="264"/>
                      </a:lnTo>
                      <a:lnTo>
                        <a:pt x="34" y="259"/>
                      </a:lnTo>
                      <a:lnTo>
                        <a:pt x="37" y="259"/>
                      </a:lnTo>
                      <a:lnTo>
                        <a:pt x="58" y="260"/>
                      </a:lnTo>
                      <a:lnTo>
                        <a:pt x="73" y="257"/>
                      </a:lnTo>
                      <a:lnTo>
                        <a:pt x="80" y="250"/>
                      </a:lnTo>
                      <a:lnTo>
                        <a:pt x="90" y="250"/>
                      </a:lnTo>
                      <a:lnTo>
                        <a:pt x="96" y="249"/>
                      </a:lnTo>
                      <a:lnTo>
                        <a:pt x="96" y="242"/>
                      </a:lnTo>
                      <a:lnTo>
                        <a:pt x="92" y="237"/>
                      </a:lnTo>
                      <a:lnTo>
                        <a:pt x="86" y="237"/>
                      </a:lnTo>
                      <a:lnTo>
                        <a:pt x="67" y="239"/>
                      </a:lnTo>
                      <a:lnTo>
                        <a:pt x="46" y="240"/>
                      </a:lnTo>
                      <a:lnTo>
                        <a:pt x="54" y="230"/>
                      </a:lnTo>
                      <a:lnTo>
                        <a:pt x="48" y="222"/>
                      </a:lnTo>
                      <a:lnTo>
                        <a:pt x="35" y="215"/>
                      </a:lnTo>
                      <a:lnTo>
                        <a:pt x="25" y="211"/>
                      </a:lnTo>
                      <a:lnTo>
                        <a:pt x="16" y="211"/>
                      </a:lnTo>
                      <a:lnTo>
                        <a:pt x="15" y="202"/>
                      </a:lnTo>
                      <a:lnTo>
                        <a:pt x="22" y="202"/>
                      </a:lnTo>
                      <a:lnTo>
                        <a:pt x="34" y="193"/>
                      </a:lnTo>
                      <a:lnTo>
                        <a:pt x="51" y="179"/>
                      </a:lnTo>
                      <a:lnTo>
                        <a:pt x="60" y="172"/>
                      </a:lnTo>
                      <a:lnTo>
                        <a:pt x="72" y="180"/>
                      </a:lnTo>
                      <a:lnTo>
                        <a:pt x="83" y="177"/>
                      </a:lnTo>
                      <a:lnTo>
                        <a:pt x="94" y="172"/>
                      </a:lnTo>
                      <a:lnTo>
                        <a:pt x="102" y="168"/>
                      </a:lnTo>
                      <a:lnTo>
                        <a:pt x="108" y="163"/>
                      </a:lnTo>
                      <a:lnTo>
                        <a:pt x="102" y="157"/>
                      </a:lnTo>
                      <a:lnTo>
                        <a:pt x="99" y="149"/>
                      </a:lnTo>
                      <a:lnTo>
                        <a:pt x="81" y="146"/>
                      </a:lnTo>
                      <a:lnTo>
                        <a:pt x="76" y="144"/>
                      </a:lnTo>
                      <a:lnTo>
                        <a:pt x="74" y="139"/>
                      </a:lnTo>
                      <a:lnTo>
                        <a:pt x="68" y="134"/>
                      </a:lnTo>
                      <a:lnTo>
                        <a:pt x="62" y="135"/>
                      </a:lnTo>
                      <a:lnTo>
                        <a:pt x="51" y="134"/>
                      </a:lnTo>
                      <a:lnTo>
                        <a:pt x="58" y="122"/>
                      </a:lnTo>
                      <a:lnTo>
                        <a:pt x="70" y="119"/>
                      </a:lnTo>
                      <a:lnTo>
                        <a:pt x="80" y="117"/>
                      </a:lnTo>
                      <a:lnTo>
                        <a:pt x="86" y="115"/>
                      </a:lnTo>
                      <a:lnTo>
                        <a:pt x="96" y="95"/>
                      </a:lnTo>
                      <a:lnTo>
                        <a:pt x="96" y="90"/>
                      </a:lnTo>
                      <a:lnTo>
                        <a:pt x="109" y="89"/>
                      </a:lnTo>
                      <a:lnTo>
                        <a:pt x="125" y="88"/>
                      </a:lnTo>
                      <a:lnTo>
                        <a:pt x="131" y="78"/>
                      </a:lnTo>
                      <a:lnTo>
                        <a:pt x="139" y="74"/>
                      </a:lnTo>
                      <a:lnTo>
                        <a:pt x="149" y="70"/>
                      </a:lnTo>
                      <a:lnTo>
                        <a:pt x="163" y="60"/>
                      </a:lnTo>
                      <a:lnTo>
                        <a:pt x="175" y="54"/>
                      </a:lnTo>
                      <a:lnTo>
                        <a:pt x="183" y="54"/>
                      </a:lnTo>
                      <a:lnTo>
                        <a:pt x="189" y="57"/>
                      </a:lnTo>
                      <a:lnTo>
                        <a:pt x="202" y="57"/>
                      </a:lnTo>
                      <a:lnTo>
                        <a:pt x="211" y="55"/>
                      </a:lnTo>
                      <a:lnTo>
                        <a:pt x="216" y="53"/>
                      </a:lnTo>
                      <a:lnTo>
                        <a:pt x="221" y="50"/>
                      </a:lnTo>
                      <a:lnTo>
                        <a:pt x="225" y="50"/>
                      </a:lnTo>
                      <a:lnTo>
                        <a:pt x="221" y="46"/>
                      </a:lnTo>
                      <a:lnTo>
                        <a:pt x="215" y="43"/>
                      </a:lnTo>
                      <a:lnTo>
                        <a:pt x="218" y="39"/>
                      </a:lnTo>
                      <a:lnTo>
                        <a:pt x="220" y="36"/>
                      </a:lnTo>
                      <a:lnTo>
                        <a:pt x="221" y="33"/>
                      </a:lnTo>
                      <a:lnTo>
                        <a:pt x="223" y="31"/>
                      </a:lnTo>
                      <a:lnTo>
                        <a:pt x="233" y="26"/>
                      </a:lnTo>
                      <a:lnTo>
                        <a:pt x="237" y="22"/>
                      </a:lnTo>
                      <a:lnTo>
                        <a:pt x="237" y="13"/>
                      </a:lnTo>
                      <a:lnTo>
                        <a:pt x="236" y="15"/>
                      </a:lnTo>
                      <a:lnTo>
                        <a:pt x="247" y="7"/>
                      </a:lnTo>
                      <a:lnTo>
                        <a:pt x="258" y="0"/>
                      </a:lnTo>
                      <a:lnTo>
                        <a:pt x="265" y="3"/>
                      </a:lnTo>
                      <a:lnTo>
                        <a:pt x="255" y="6"/>
                      </a:lnTo>
                      <a:lnTo>
                        <a:pt x="260" y="8"/>
                      </a:lnTo>
                      <a:lnTo>
                        <a:pt x="267" y="10"/>
                      </a:lnTo>
                      <a:lnTo>
                        <a:pt x="302" y="26"/>
                      </a:lnTo>
                      <a:lnTo>
                        <a:pt x="302" y="29"/>
                      </a:lnTo>
                      <a:lnTo>
                        <a:pt x="296" y="35"/>
                      </a:lnTo>
                      <a:lnTo>
                        <a:pt x="290" y="37"/>
                      </a:lnTo>
                      <a:lnTo>
                        <a:pt x="285" y="37"/>
                      </a:lnTo>
                      <a:lnTo>
                        <a:pt x="282" y="34"/>
                      </a:lnTo>
                      <a:lnTo>
                        <a:pt x="273" y="31"/>
                      </a:lnTo>
                      <a:lnTo>
                        <a:pt x="268" y="33"/>
                      </a:lnTo>
                      <a:lnTo>
                        <a:pt x="270" y="37"/>
                      </a:lnTo>
                      <a:lnTo>
                        <a:pt x="274" y="39"/>
                      </a:lnTo>
                      <a:lnTo>
                        <a:pt x="283" y="41"/>
                      </a:lnTo>
                      <a:lnTo>
                        <a:pt x="281" y="47"/>
                      </a:lnTo>
                      <a:lnTo>
                        <a:pt x="282" y="53"/>
                      </a:lnTo>
                      <a:lnTo>
                        <a:pt x="282" y="60"/>
                      </a:lnTo>
                    </a:path>
                  </a:pathLst>
                </a:custGeom>
                <a:solidFill>
                  <a:srgbClr val="00E000"/>
                </a:solidFill>
                <a:ln w="9525" cap="rnd">
                  <a:noFill/>
                  <a:round/>
                  <a:headEnd/>
                  <a:tailEnd/>
                </a:ln>
              </p:spPr>
              <p:txBody>
                <a:bodyPr/>
                <a:lstStyle/>
                <a:p>
                  <a:endParaRPr lang="en-US"/>
                </a:p>
              </p:txBody>
            </p:sp>
            <p:grpSp>
              <p:nvGrpSpPr>
                <p:cNvPr id="36985" name="Group 57"/>
                <p:cNvGrpSpPr>
                  <a:grpSpLocks/>
                </p:cNvGrpSpPr>
                <p:nvPr/>
              </p:nvGrpSpPr>
              <p:grpSpPr bwMode="auto">
                <a:xfrm>
                  <a:off x="1562" y="2644"/>
                  <a:ext cx="345" cy="346"/>
                  <a:chOff x="1562" y="2644"/>
                  <a:chExt cx="345" cy="346"/>
                </a:xfrm>
              </p:grpSpPr>
              <p:sp>
                <p:nvSpPr>
                  <p:cNvPr id="36986" name="Freeform 58"/>
                  <p:cNvSpPr>
                    <a:spLocks/>
                  </p:cNvSpPr>
                  <p:nvPr/>
                </p:nvSpPr>
                <p:spPr bwMode="auto">
                  <a:xfrm>
                    <a:off x="1752" y="2662"/>
                    <a:ext cx="42" cy="21"/>
                  </a:xfrm>
                  <a:custGeom>
                    <a:avLst/>
                    <a:gdLst>
                      <a:gd name="T0" fmla="*/ 41 w 42"/>
                      <a:gd name="T1" fmla="*/ 1 h 21"/>
                      <a:gd name="T2" fmla="*/ 41 w 42"/>
                      <a:gd name="T3" fmla="*/ 0 h 21"/>
                      <a:gd name="T4" fmla="*/ 38 w 42"/>
                      <a:gd name="T5" fmla="*/ 0 h 21"/>
                      <a:gd name="T6" fmla="*/ 33 w 42"/>
                      <a:gd name="T7" fmla="*/ 4 h 21"/>
                      <a:gd name="T8" fmla="*/ 21 w 42"/>
                      <a:gd name="T9" fmla="*/ 12 h 21"/>
                      <a:gd name="T10" fmla="*/ 4 w 42"/>
                      <a:gd name="T11" fmla="*/ 14 h 21"/>
                      <a:gd name="T12" fmla="*/ 0 w 42"/>
                      <a:gd name="T13" fmla="*/ 16 h 21"/>
                      <a:gd name="T14" fmla="*/ 0 w 42"/>
                      <a:gd name="T15" fmla="*/ 19 h 21"/>
                      <a:gd name="T16" fmla="*/ 8 w 42"/>
                      <a:gd name="T17" fmla="*/ 20 h 21"/>
                      <a:gd name="T18" fmla="*/ 10 w 42"/>
                      <a:gd name="T19" fmla="*/ 20 h 21"/>
                      <a:gd name="T20" fmla="*/ 19 w 42"/>
                      <a:gd name="T21" fmla="*/ 18 h 21"/>
                      <a:gd name="T22" fmla="*/ 19 w 42"/>
                      <a:gd name="T23" fmla="*/ 19 h 21"/>
                      <a:gd name="T24" fmla="*/ 27 w 42"/>
                      <a:gd name="T25" fmla="*/ 19 h 21"/>
                      <a:gd name="T26" fmla="*/ 33 w 42"/>
                      <a:gd name="T27" fmla="*/ 10 h 21"/>
                      <a:gd name="T28" fmla="*/ 35 w 42"/>
                      <a:gd name="T29" fmla="*/ 10 h 21"/>
                      <a:gd name="T30" fmla="*/ 38 w 42"/>
                      <a:gd name="T31" fmla="*/ 10 h 21"/>
                      <a:gd name="T32" fmla="*/ 41 w 42"/>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1"/>
                      <a:gd name="T53" fmla="*/ 42 w 4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1">
                        <a:moveTo>
                          <a:pt x="41" y="1"/>
                        </a:moveTo>
                        <a:lnTo>
                          <a:pt x="41" y="0"/>
                        </a:lnTo>
                        <a:lnTo>
                          <a:pt x="38" y="0"/>
                        </a:lnTo>
                        <a:lnTo>
                          <a:pt x="33" y="4"/>
                        </a:lnTo>
                        <a:lnTo>
                          <a:pt x="21" y="12"/>
                        </a:lnTo>
                        <a:lnTo>
                          <a:pt x="4" y="14"/>
                        </a:lnTo>
                        <a:lnTo>
                          <a:pt x="0" y="16"/>
                        </a:lnTo>
                        <a:lnTo>
                          <a:pt x="0" y="19"/>
                        </a:lnTo>
                        <a:lnTo>
                          <a:pt x="8" y="20"/>
                        </a:lnTo>
                        <a:lnTo>
                          <a:pt x="10" y="20"/>
                        </a:lnTo>
                        <a:lnTo>
                          <a:pt x="19" y="18"/>
                        </a:lnTo>
                        <a:lnTo>
                          <a:pt x="19" y="19"/>
                        </a:lnTo>
                        <a:lnTo>
                          <a:pt x="27" y="19"/>
                        </a:lnTo>
                        <a:lnTo>
                          <a:pt x="33" y="10"/>
                        </a:lnTo>
                        <a:lnTo>
                          <a:pt x="35" y="10"/>
                        </a:lnTo>
                        <a:lnTo>
                          <a:pt x="38" y="10"/>
                        </a:lnTo>
                        <a:lnTo>
                          <a:pt x="41" y="1"/>
                        </a:lnTo>
                      </a:path>
                    </a:pathLst>
                  </a:custGeom>
                  <a:solidFill>
                    <a:srgbClr val="00A000"/>
                  </a:solidFill>
                  <a:ln w="9525" cap="rnd">
                    <a:noFill/>
                    <a:round/>
                    <a:headEnd/>
                    <a:tailEnd/>
                  </a:ln>
                </p:spPr>
                <p:txBody>
                  <a:bodyPr/>
                  <a:lstStyle/>
                  <a:p>
                    <a:endParaRPr lang="en-US"/>
                  </a:p>
                </p:txBody>
              </p:sp>
              <p:sp>
                <p:nvSpPr>
                  <p:cNvPr id="36987" name="Freeform 59"/>
                  <p:cNvSpPr>
                    <a:spLocks/>
                  </p:cNvSpPr>
                  <p:nvPr/>
                </p:nvSpPr>
                <p:spPr bwMode="auto">
                  <a:xfrm>
                    <a:off x="1711" y="2644"/>
                    <a:ext cx="23" cy="31"/>
                  </a:xfrm>
                  <a:custGeom>
                    <a:avLst/>
                    <a:gdLst>
                      <a:gd name="T0" fmla="*/ 20 w 23"/>
                      <a:gd name="T1" fmla="*/ 7 h 31"/>
                      <a:gd name="T2" fmla="*/ 21 w 23"/>
                      <a:gd name="T3" fmla="*/ 2 h 31"/>
                      <a:gd name="T4" fmla="*/ 20 w 23"/>
                      <a:gd name="T5" fmla="*/ 1 h 31"/>
                      <a:gd name="T6" fmla="*/ 18 w 23"/>
                      <a:gd name="T7" fmla="*/ 0 h 31"/>
                      <a:gd name="T8" fmla="*/ 15 w 23"/>
                      <a:gd name="T9" fmla="*/ 0 h 31"/>
                      <a:gd name="T10" fmla="*/ 13 w 23"/>
                      <a:gd name="T11" fmla="*/ 1 h 31"/>
                      <a:gd name="T12" fmla="*/ 3 w 23"/>
                      <a:gd name="T13" fmla="*/ 7 h 31"/>
                      <a:gd name="T14" fmla="*/ 3 w 23"/>
                      <a:gd name="T15" fmla="*/ 9 h 31"/>
                      <a:gd name="T16" fmla="*/ 3 w 23"/>
                      <a:gd name="T17" fmla="*/ 12 h 31"/>
                      <a:gd name="T18" fmla="*/ 1 w 23"/>
                      <a:gd name="T19" fmla="*/ 17 h 31"/>
                      <a:gd name="T20" fmla="*/ 0 w 23"/>
                      <a:gd name="T21" fmla="*/ 21 h 31"/>
                      <a:gd name="T22" fmla="*/ 1 w 23"/>
                      <a:gd name="T23" fmla="*/ 25 h 31"/>
                      <a:gd name="T24" fmla="*/ 3 w 23"/>
                      <a:gd name="T25" fmla="*/ 28 h 31"/>
                      <a:gd name="T26" fmla="*/ 5 w 23"/>
                      <a:gd name="T27" fmla="*/ 29 h 31"/>
                      <a:gd name="T28" fmla="*/ 9 w 23"/>
                      <a:gd name="T29" fmla="*/ 30 h 31"/>
                      <a:gd name="T30" fmla="*/ 14 w 23"/>
                      <a:gd name="T31" fmla="*/ 30 h 31"/>
                      <a:gd name="T32" fmla="*/ 14 w 23"/>
                      <a:gd name="T33" fmla="*/ 26 h 31"/>
                      <a:gd name="T34" fmla="*/ 16 w 23"/>
                      <a:gd name="T35" fmla="*/ 20 h 31"/>
                      <a:gd name="T36" fmla="*/ 19 w 23"/>
                      <a:gd name="T37" fmla="*/ 16 h 31"/>
                      <a:gd name="T38" fmla="*/ 22 w 23"/>
                      <a:gd name="T39" fmla="*/ 12 h 31"/>
                      <a:gd name="T40" fmla="*/ 20 w 23"/>
                      <a:gd name="T41" fmla="*/ 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1"/>
                      <a:gd name="T65" fmla="*/ 23 w 2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1">
                        <a:moveTo>
                          <a:pt x="20" y="7"/>
                        </a:moveTo>
                        <a:lnTo>
                          <a:pt x="21" y="2"/>
                        </a:lnTo>
                        <a:lnTo>
                          <a:pt x="20" y="1"/>
                        </a:lnTo>
                        <a:lnTo>
                          <a:pt x="18" y="0"/>
                        </a:lnTo>
                        <a:lnTo>
                          <a:pt x="15" y="0"/>
                        </a:lnTo>
                        <a:lnTo>
                          <a:pt x="13" y="1"/>
                        </a:lnTo>
                        <a:lnTo>
                          <a:pt x="3" y="7"/>
                        </a:lnTo>
                        <a:lnTo>
                          <a:pt x="3" y="9"/>
                        </a:lnTo>
                        <a:lnTo>
                          <a:pt x="3" y="12"/>
                        </a:lnTo>
                        <a:lnTo>
                          <a:pt x="1" y="17"/>
                        </a:lnTo>
                        <a:lnTo>
                          <a:pt x="0" y="21"/>
                        </a:lnTo>
                        <a:lnTo>
                          <a:pt x="1" y="25"/>
                        </a:lnTo>
                        <a:lnTo>
                          <a:pt x="3" y="28"/>
                        </a:lnTo>
                        <a:lnTo>
                          <a:pt x="5" y="29"/>
                        </a:lnTo>
                        <a:lnTo>
                          <a:pt x="9" y="30"/>
                        </a:lnTo>
                        <a:lnTo>
                          <a:pt x="14" y="30"/>
                        </a:lnTo>
                        <a:lnTo>
                          <a:pt x="14" y="26"/>
                        </a:lnTo>
                        <a:lnTo>
                          <a:pt x="16" y="20"/>
                        </a:lnTo>
                        <a:lnTo>
                          <a:pt x="19" y="16"/>
                        </a:lnTo>
                        <a:lnTo>
                          <a:pt x="22" y="12"/>
                        </a:lnTo>
                        <a:lnTo>
                          <a:pt x="20" y="7"/>
                        </a:lnTo>
                      </a:path>
                    </a:pathLst>
                  </a:custGeom>
                  <a:solidFill>
                    <a:srgbClr val="00A000"/>
                  </a:solidFill>
                  <a:ln w="9525" cap="rnd">
                    <a:noFill/>
                    <a:round/>
                    <a:headEnd/>
                    <a:tailEnd/>
                  </a:ln>
                </p:spPr>
                <p:txBody>
                  <a:bodyPr/>
                  <a:lstStyle/>
                  <a:p>
                    <a:endParaRPr lang="en-US"/>
                  </a:p>
                </p:txBody>
              </p:sp>
              <p:sp>
                <p:nvSpPr>
                  <p:cNvPr id="36988" name="Freeform 60"/>
                  <p:cNvSpPr>
                    <a:spLocks/>
                  </p:cNvSpPr>
                  <p:nvPr/>
                </p:nvSpPr>
                <p:spPr bwMode="auto">
                  <a:xfrm>
                    <a:off x="1598" y="2663"/>
                    <a:ext cx="100" cy="27"/>
                  </a:xfrm>
                  <a:custGeom>
                    <a:avLst/>
                    <a:gdLst>
                      <a:gd name="T0" fmla="*/ 98 w 100"/>
                      <a:gd name="T1" fmla="*/ 22 h 27"/>
                      <a:gd name="T2" fmla="*/ 99 w 100"/>
                      <a:gd name="T3" fmla="*/ 2 h 27"/>
                      <a:gd name="T4" fmla="*/ 98 w 100"/>
                      <a:gd name="T5" fmla="*/ 0 h 27"/>
                      <a:gd name="T6" fmla="*/ 96 w 100"/>
                      <a:gd name="T7" fmla="*/ 0 h 27"/>
                      <a:gd name="T8" fmla="*/ 92 w 100"/>
                      <a:gd name="T9" fmla="*/ 0 h 27"/>
                      <a:gd name="T10" fmla="*/ 88 w 100"/>
                      <a:gd name="T11" fmla="*/ 1 h 27"/>
                      <a:gd name="T12" fmla="*/ 27 w 100"/>
                      <a:gd name="T13" fmla="*/ 14 h 27"/>
                      <a:gd name="T14" fmla="*/ 12 w 100"/>
                      <a:gd name="T15" fmla="*/ 14 h 27"/>
                      <a:gd name="T16" fmla="*/ 7 w 100"/>
                      <a:gd name="T17" fmla="*/ 15 h 27"/>
                      <a:gd name="T18" fmla="*/ 2 w 100"/>
                      <a:gd name="T19" fmla="*/ 16 h 27"/>
                      <a:gd name="T20" fmla="*/ 0 w 100"/>
                      <a:gd name="T21" fmla="*/ 17 h 27"/>
                      <a:gd name="T22" fmla="*/ 0 w 100"/>
                      <a:gd name="T23" fmla="*/ 21 h 27"/>
                      <a:gd name="T24" fmla="*/ 2 w 100"/>
                      <a:gd name="T25" fmla="*/ 24 h 27"/>
                      <a:gd name="T26" fmla="*/ 3 w 100"/>
                      <a:gd name="T27" fmla="*/ 26 h 27"/>
                      <a:gd name="T28" fmla="*/ 9 w 100"/>
                      <a:gd name="T29" fmla="*/ 26 h 27"/>
                      <a:gd name="T30" fmla="*/ 11 w 100"/>
                      <a:gd name="T31" fmla="*/ 26 h 27"/>
                      <a:gd name="T32" fmla="*/ 14 w 100"/>
                      <a:gd name="T33" fmla="*/ 24 h 27"/>
                      <a:gd name="T34" fmla="*/ 16 w 100"/>
                      <a:gd name="T35" fmla="*/ 21 h 27"/>
                      <a:gd name="T36" fmla="*/ 21 w 100"/>
                      <a:gd name="T37" fmla="*/ 22 h 27"/>
                      <a:gd name="T38" fmla="*/ 23 w 100"/>
                      <a:gd name="T39" fmla="*/ 22 h 27"/>
                      <a:gd name="T40" fmla="*/ 25 w 100"/>
                      <a:gd name="T41" fmla="*/ 23 h 27"/>
                      <a:gd name="T42" fmla="*/ 31 w 100"/>
                      <a:gd name="T43" fmla="*/ 25 h 27"/>
                      <a:gd name="T44" fmla="*/ 36 w 100"/>
                      <a:gd name="T45" fmla="*/ 25 h 27"/>
                      <a:gd name="T46" fmla="*/ 43 w 100"/>
                      <a:gd name="T47" fmla="*/ 25 h 27"/>
                      <a:gd name="T48" fmla="*/ 47 w 100"/>
                      <a:gd name="T49" fmla="*/ 24 h 27"/>
                      <a:gd name="T50" fmla="*/ 52 w 100"/>
                      <a:gd name="T51" fmla="*/ 23 h 27"/>
                      <a:gd name="T52" fmla="*/ 54 w 100"/>
                      <a:gd name="T53" fmla="*/ 22 h 27"/>
                      <a:gd name="T54" fmla="*/ 57 w 100"/>
                      <a:gd name="T55" fmla="*/ 23 h 27"/>
                      <a:gd name="T56" fmla="*/ 60 w 100"/>
                      <a:gd name="T57" fmla="*/ 23 h 27"/>
                      <a:gd name="T58" fmla="*/ 69 w 100"/>
                      <a:gd name="T59" fmla="*/ 26 h 27"/>
                      <a:gd name="T60" fmla="*/ 71 w 100"/>
                      <a:gd name="T61" fmla="*/ 26 h 27"/>
                      <a:gd name="T62" fmla="*/ 72 w 100"/>
                      <a:gd name="T63" fmla="*/ 25 h 27"/>
                      <a:gd name="T64" fmla="*/ 84 w 100"/>
                      <a:gd name="T65" fmla="*/ 20 h 27"/>
                      <a:gd name="T66" fmla="*/ 87 w 100"/>
                      <a:gd name="T67" fmla="*/ 21 h 27"/>
                      <a:gd name="T68" fmla="*/ 89 w 100"/>
                      <a:gd name="T69" fmla="*/ 24 h 27"/>
                      <a:gd name="T70" fmla="*/ 95 w 100"/>
                      <a:gd name="T71" fmla="*/ 24 h 27"/>
                      <a:gd name="T72" fmla="*/ 98 w 100"/>
                      <a:gd name="T73" fmla="*/ 22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27"/>
                      <a:gd name="T113" fmla="*/ 100 w 100"/>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27">
                        <a:moveTo>
                          <a:pt x="98" y="22"/>
                        </a:moveTo>
                        <a:lnTo>
                          <a:pt x="99" y="2"/>
                        </a:lnTo>
                        <a:lnTo>
                          <a:pt x="98" y="0"/>
                        </a:lnTo>
                        <a:lnTo>
                          <a:pt x="96" y="0"/>
                        </a:lnTo>
                        <a:lnTo>
                          <a:pt x="92" y="0"/>
                        </a:lnTo>
                        <a:lnTo>
                          <a:pt x="88" y="1"/>
                        </a:lnTo>
                        <a:lnTo>
                          <a:pt x="27" y="14"/>
                        </a:lnTo>
                        <a:lnTo>
                          <a:pt x="12" y="14"/>
                        </a:lnTo>
                        <a:lnTo>
                          <a:pt x="7" y="15"/>
                        </a:lnTo>
                        <a:lnTo>
                          <a:pt x="2" y="16"/>
                        </a:lnTo>
                        <a:lnTo>
                          <a:pt x="0" y="17"/>
                        </a:lnTo>
                        <a:lnTo>
                          <a:pt x="0" y="21"/>
                        </a:lnTo>
                        <a:lnTo>
                          <a:pt x="2" y="24"/>
                        </a:lnTo>
                        <a:lnTo>
                          <a:pt x="3" y="26"/>
                        </a:lnTo>
                        <a:lnTo>
                          <a:pt x="9" y="26"/>
                        </a:lnTo>
                        <a:lnTo>
                          <a:pt x="11" y="26"/>
                        </a:lnTo>
                        <a:lnTo>
                          <a:pt x="14" y="24"/>
                        </a:lnTo>
                        <a:lnTo>
                          <a:pt x="16" y="21"/>
                        </a:lnTo>
                        <a:lnTo>
                          <a:pt x="21" y="22"/>
                        </a:lnTo>
                        <a:lnTo>
                          <a:pt x="23" y="22"/>
                        </a:lnTo>
                        <a:lnTo>
                          <a:pt x="25" y="23"/>
                        </a:lnTo>
                        <a:lnTo>
                          <a:pt x="31" y="25"/>
                        </a:lnTo>
                        <a:lnTo>
                          <a:pt x="36" y="25"/>
                        </a:lnTo>
                        <a:lnTo>
                          <a:pt x="43" y="25"/>
                        </a:lnTo>
                        <a:lnTo>
                          <a:pt x="47" y="24"/>
                        </a:lnTo>
                        <a:lnTo>
                          <a:pt x="52" y="23"/>
                        </a:lnTo>
                        <a:lnTo>
                          <a:pt x="54" y="22"/>
                        </a:lnTo>
                        <a:lnTo>
                          <a:pt x="57" y="23"/>
                        </a:lnTo>
                        <a:lnTo>
                          <a:pt x="60" y="23"/>
                        </a:lnTo>
                        <a:lnTo>
                          <a:pt x="69" y="26"/>
                        </a:lnTo>
                        <a:lnTo>
                          <a:pt x="71" y="26"/>
                        </a:lnTo>
                        <a:lnTo>
                          <a:pt x="72" y="25"/>
                        </a:lnTo>
                        <a:lnTo>
                          <a:pt x="84" y="20"/>
                        </a:lnTo>
                        <a:lnTo>
                          <a:pt x="87" y="21"/>
                        </a:lnTo>
                        <a:lnTo>
                          <a:pt x="89" y="24"/>
                        </a:lnTo>
                        <a:lnTo>
                          <a:pt x="95" y="24"/>
                        </a:lnTo>
                        <a:lnTo>
                          <a:pt x="98" y="22"/>
                        </a:lnTo>
                      </a:path>
                    </a:pathLst>
                  </a:custGeom>
                  <a:solidFill>
                    <a:srgbClr val="00A000"/>
                  </a:solidFill>
                  <a:ln w="9525" cap="rnd">
                    <a:noFill/>
                    <a:round/>
                    <a:headEnd/>
                    <a:tailEnd/>
                  </a:ln>
                </p:spPr>
                <p:txBody>
                  <a:bodyPr/>
                  <a:lstStyle/>
                  <a:p>
                    <a:endParaRPr lang="en-US"/>
                  </a:p>
                </p:txBody>
              </p:sp>
              <p:sp>
                <p:nvSpPr>
                  <p:cNvPr id="36989" name="Freeform 61"/>
                  <p:cNvSpPr>
                    <a:spLocks/>
                  </p:cNvSpPr>
                  <p:nvPr/>
                </p:nvSpPr>
                <p:spPr bwMode="auto">
                  <a:xfrm>
                    <a:off x="1563" y="2743"/>
                    <a:ext cx="102" cy="34"/>
                  </a:xfrm>
                  <a:custGeom>
                    <a:avLst/>
                    <a:gdLst>
                      <a:gd name="T0" fmla="*/ 64 w 102"/>
                      <a:gd name="T1" fmla="*/ 9 h 34"/>
                      <a:gd name="T2" fmla="*/ 80 w 102"/>
                      <a:gd name="T3" fmla="*/ 7 h 34"/>
                      <a:gd name="T4" fmla="*/ 82 w 102"/>
                      <a:gd name="T5" fmla="*/ 7 h 34"/>
                      <a:gd name="T6" fmla="*/ 85 w 102"/>
                      <a:gd name="T7" fmla="*/ 9 h 34"/>
                      <a:gd name="T8" fmla="*/ 96 w 102"/>
                      <a:gd name="T9" fmla="*/ 17 h 34"/>
                      <a:gd name="T10" fmla="*/ 101 w 102"/>
                      <a:gd name="T11" fmla="*/ 18 h 34"/>
                      <a:gd name="T12" fmla="*/ 97 w 102"/>
                      <a:gd name="T13" fmla="*/ 23 h 34"/>
                      <a:gd name="T14" fmla="*/ 89 w 102"/>
                      <a:gd name="T15" fmla="*/ 30 h 34"/>
                      <a:gd name="T16" fmla="*/ 84 w 102"/>
                      <a:gd name="T17" fmla="*/ 32 h 34"/>
                      <a:gd name="T18" fmla="*/ 82 w 102"/>
                      <a:gd name="T19" fmla="*/ 32 h 34"/>
                      <a:gd name="T20" fmla="*/ 77 w 102"/>
                      <a:gd name="T21" fmla="*/ 33 h 34"/>
                      <a:gd name="T22" fmla="*/ 71 w 102"/>
                      <a:gd name="T23" fmla="*/ 33 h 34"/>
                      <a:gd name="T24" fmla="*/ 69 w 102"/>
                      <a:gd name="T25" fmla="*/ 31 h 34"/>
                      <a:gd name="T26" fmla="*/ 67 w 102"/>
                      <a:gd name="T27" fmla="*/ 31 h 34"/>
                      <a:gd name="T28" fmla="*/ 59 w 102"/>
                      <a:gd name="T29" fmla="*/ 31 h 34"/>
                      <a:gd name="T30" fmla="*/ 53 w 102"/>
                      <a:gd name="T31" fmla="*/ 28 h 34"/>
                      <a:gd name="T32" fmla="*/ 50 w 102"/>
                      <a:gd name="T33" fmla="*/ 28 h 34"/>
                      <a:gd name="T34" fmla="*/ 43 w 102"/>
                      <a:gd name="T35" fmla="*/ 30 h 34"/>
                      <a:gd name="T36" fmla="*/ 35 w 102"/>
                      <a:gd name="T37" fmla="*/ 26 h 34"/>
                      <a:gd name="T38" fmla="*/ 32 w 102"/>
                      <a:gd name="T39" fmla="*/ 25 h 34"/>
                      <a:gd name="T40" fmla="*/ 22 w 102"/>
                      <a:gd name="T41" fmla="*/ 24 h 34"/>
                      <a:gd name="T42" fmla="*/ 16 w 102"/>
                      <a:gd name="T43" fmla="*/ 22 h 34"/>
                      <a:gd name="T44" fmla="*/ 15 w 102"/>
                      <a:gd name="T45" fmla="*/ 21 h 34"/>
                      <a:gd name="T46" fmla="*/ 7 w 102"/>
                      <a:gd name="T47" fmla="*/ 15 h 34"/>
                      <a:gd name="T48" fmla="*/ 3 w 102"/>
                      <a:gd name="T49" fmla="*/ 10 h 34"/>
                      <a:gd name="T50" fmla="*/ 1 w 102"/>
                      <a:gd name="T51" fmla="*/ 6 h 34"/>
                      <a:gd name="T52" fmla="*/ 1 w 102"/>
                      <a:gd name="T53" fmla="*/ 4 h 34"/>
                      <a:gd name="T54" fmla="*/ 0 w 102"/>
                      <a:gd name="T55" fmla="*/ 3 h 34"/>
                      <a:gd name="T56" fmla="*/ 3 w 102"/>
                      <a:gd name="T57" fmla="*/ 2 h 34"/>
                      <a:gd name="T58" fmla="*/ 7 w 102"/>
                      <a:gd name="T59" fmla="*/ 0 h 34"/>
                      <a:gd name="T60" fmla="*/ 12 w 102"/>
                      <a:gd name="T61" fmla="*/ 0 h 34"/>
                      <a:gd name="T62" fmla="*/ 16 w 102"/>
                      <a:gd name="T63" fmla="*/ 0 h 34"/>
                      <a:gd name="T64" fmla="*/ 23 w 102"/>
                      <a:gd name="T65" fmla="*/ 1 h 34"/>
                      <a:gd name="T66" fmla="*/ 30 w 102"/>
                      <a:gd name="T67" fmla="*/ 3 h 34"/>
                      <a:gd name="T68" fmla="*/ 42 w 102"/>
                      <a:gd name="T69" fmla="*/ 3 h 34"/>
                      <a:gd name="T70" fmla="*/ 54 w 102"/>
                      <a:gd name="T71" fmla="*/ 6 h 34"/>
                      <a:gd name="T72" fmla="*/ 64 w 102"/>
                      <a:gd name="T73" fmla="*/ 9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34"/>
                      <a:gd name="T113" fmla="*/ 102 w 102"/>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34">
                        <a:moveTo>
                          <a:pt x="64" y="9"/>
                        </a:moveTo>
                        <a:lnTo>
                          <a:pt x="80" y="7"/>
                        </a:lnTo>
                        <a:lnTo>
                          <a:pt x="82" y="7"/>
                        </a:lnTo>
                        <a:lnTo>
                          <a:pt x="85" y="9"/>
                        </a:lnTo>
                        <a:lnTo>
                          <a:pt x="96" y="17"/>
                        </a:lnTo>
                        <a:lnTo>
                          <a:pt x="101" y="18"/>
                        </a:lnTo>
                        <a:lnTo>
                          <a:pt x="97" y="23"/>
                        </a:lnTo>
                        <a:lnTo>
                          <a:pt x="89" y="30"/>
                        </a:lnTo>
                        <a:lnTo>
                          <a:pt x="84" y="32"/>
                        </a:lnTo>
                        <a:lnTo>
                          <a:pt x="82" y="32"/>
                        </a:lnTo>
                        <a:lnTo>
                          <a:pt x="77" y="33"/>
                        </a:lnTo>
                        <a:lnTo>
                          <a:pt x="71" y="33"/>
                        </a:lnTo>
                        <a:lnTo>
                          <a:pt x="69" y="31"/>
                        </a:lnTo>
                        <a:lnTo>
                          <a:pt x="67" y="31"/>
                        </a:lnTo>
                        <a:lnTo>
                          <a:pt x="59" y="31"/>
                        </a:lnTo>
                        <a:lnTo>
                          <a:pt x="53" y="28"/>
                        </a:lnTo>
                        <a:lnTo>
                          <a:pt x="50" y="28"/>
                        </a:lnTo>
                        <a:lnTo>
                          <a:pt x="43" y="30"/>
                        </a:lnTo>
                        <a:lnTo>
                          <a:pt x="35" y="26"/>
                        </a:lnTo>
                        <a:lnTo>
                          <a:pt x="32" y="25"/>
                        </a:lnTo>
                        <a:lnTo>
                          <a:pt x="22" y="24"/>
                        </a:lnTo>
                        <a:lnTo>
                          <a:pt x="16" y="22"/>
                        </a:lnTo>
                        <a:lnTo>
                          <a:pt x="15" y="21"/>
                        </a:lnTo>
                        <a:lnTo>
                          <a:pt x="7" y="15"/>
                        </a:lnTo>
                        <a:lnTo>
                          <a:pt x="3" y="10"/>
                        </a:lnTo>
                        <a:lnTo>
                          <a:pt x="1" y="6"/>
                        </a:lnTo>
                        <a:lnTo>
                          <a:pt x="1" y="4"/>
                        </a:lnTo>
                        <a:lnTo>
                          <a:pt x="0" y="3"/>
                        </a:lnTo>
                        <a:lnTo>
                          <a:pt x="3" y="2"/>
                        </a:lnTo>
                        <a:lnTo>
                          <a:pt x="7" y="0"/>
                        </a:lnTo>
                        <a:lnTo>
                          <a:pt x="12" y="0"/>
                        </a:lnTo>
                        <a:lnTo>
                          <a:pt x="16" y="0"/>
                        </a:lnTo>
                        <a:lnTo>
                          <a:pt x="23" y="1"/>
                        </a:lnTo>
                        <a:lnTo>
                          <a:pt x="30" y="3"/>
                        </a:lnTo>
                        <a:lnTo>
                          <a:pt x="42" y="3"/>
                        </a:lnTo>
                        <a:lnTo>
                          <a:pt x="54" y="6"/>
                        </a:lnTo>
                        <a:lnTo>
                          <a:pt x="64" y="9"/>
                        </a:lnTo>
                      </a:path>
                    </a:pathLst>
                  </a:custGeom>
                  <a:solidFill>
                    <a:srgbClr val="00A000"/>
                  </a:solidFill>
                  <a:ln w="9525" cap="rnd">
                    <a:noFill/>
                    <a:round/>
                    <a:headEnd/>
                    <a:tailEnd/>
                  </a:ln>
                </p:spPr>
                <p:txBody>
                  <a:bodyPr/>
                  <a:lstStyle/>
                  <a:p>
                    <a:endParaRPr lang="en-US"/>
                  </a:p>
                </p:txBody>
              </p:sp>
              <p:sp>
                <p:nvSpPr>
                  <p:cNvPr id="36990" name="Freeform 62"/>
                  <p:cNvSpPr>
                    <a:spLocks/>
                  </p:cNvSpPr>
                  <p:nvPr/>
                </p:nvSpPr>
                <p:spPr bwMode="auto">
                  <a:xfrm>
                    <a:off x="1883" y="2757"/>
                    <a:ext cx="24" cy="17"/>
                  </a:xfrm>
                  <a:custGeom>
                    <a:avLst/>
                    <a:gdLst>
                      <a:gd name="T0" fmla="*/ 8 w 24"/>
                      <a:gd name="T1" fmla="*/ 16 h 17"/>
                      <a:gd name="T2" fmla="*/ 18 w 24"/>
                      <a:gd name="T3" fmla="*/ 10 h 17"/>
                      <a:gd name="T4" fmla="*/ 23 w 24"/>
                      <a:gd name="T5" fmla="*/ 3 h 17"/>
                      <a:gd name="T6" fmla="*/ 21 w 24"/>
                      <a:gd name="T7" fmla="*/ 1 h 17"/>
                      <a:gd name="T8" fmla="*/ 17 w 24"/>
                      <a:gd name="T9" fmla="*/ 3 h 17"/>
                      <a:gd name="T10" fmla="*/ 9 w 24"/>
                      <a:gd name="T11" fmla="*/ 3 h 17"/>
                      <a:gd name="T12" fmla="*/ 8 w 24"/>
                      <a:gd name="T13" fmla="*/ 1 h 17"/>
                      <a:gd name="T14" fmla="*/ 5 w 24"/>
                      <a:gd name="T15" fmla="*/ 0 h 17"/>
                      <a:gd name="T16" fmla="*/ 2 w 24"/>
                      <a:gd name="T17" fmla="*/ 0 h 17"/>
                      <a:gd name="T18" fmla="*/ 0 w 24"/>
                      <a:gd name="T19" fmla="*/ 3 h 17"/>
                      <a:gd name="T20" fmla="*/ 2 w 24"/>
                      <a:gd name="T21" fmla="*/ 8 h 17"/>
                      <a:gd name="T22" fmla="*/ 8 w 24"/>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7"/>
                      <a:gd name="T38" fmla="*/ 24 w 24"/>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7">
                        <a:moveTo>
                          <a:pt x="8" y="16"/>
                        </a:moveTo>
                        <a:lnTo>
                          <a:pt x="18" y="10"/>
                        </a:lnTo>
                        <a:lnTo>
                          <a:pt x="23" y="3"/>
                        </a:lnTo>
                        <a:lnTo>
                          <a:pt x="21" y="1"/>
                        </a:lnTo>
                        <a:lnTo>
                          <a:pt x="17" y="3"/>
                        </a:lnTo>
                        <a:lnTo>
                          <a:pt x="9" y="3"/>
                        </a:lnTo>
                        <a:lnTo>
                          <a:pt x="8" y="1"/>
                        </a:lnTo>
                        <a:lnTo>
                          <a:pt x="5" y="0"/>
                        </a:lnTo>
                        <a:lnTo>
                          <a:pt x="2" y="0"/>
                        </a:lnTo>
                        <a:lnTo>
                          <a:pt x="0" y="3"/>
                        </a:lnTo>
                        <a:lnTo>
                          <a:pt x="2" y="8"/>
                        </a:lnTo>
                        <a:lnTo>
                          <a:pt x="8" y="16"/>
                        </a:lnTo>
                      </a:path>
                    </a:pathLst>
                  </a:custGeom>
                  <a:solidFill>
                    <a:srgbClr val="00A000"/>
                  </a:solidFill>
                  <a:ln w="9525" cap="rnd">
                    <a:noFill/>
                    <a:round/>
                    <a:headEnd/>
                    <a:tailEnd/>
                  </a:ln>
                </p:spPr>
                <p:txBody>
                  <a:bodyPr/>
                  <a:lstStyle/>
                  <a:p>
                    <a:endParaRPr lang="en-US"/>
                  </a:p>
                </p:txBody>
              </p:sp>
              <p:sp>
                <p:nvSpPr>
                  <p:cNvPr id="36991" name="Freeform 63"/>
                  <p:cNvSpPr>
                    <a:spLocks/>
                  </p:cNvSpPr>
                  <p:nvPr/>
                </p:nvSpPr>
                <p:spPr bwMode="auto">
                  <a:xfrm>
                    <a:off x="1715" y="2770"/>
                    <a:ext cx="107" cy="45"/>
                  </a:xfrm>
                  <a:custGeom>
                    <a:avLst/>
                    <a:gdLst>
                      <a:gd name="T0" fmla="*/ 81 w 107"/>
                      <a:gd name="T1" fmla="*/ 27 h 45"/>
                      <a:gd name="T2" fmla="*/ 104 w 107"/>
                      <a:gd name="T3" fmla="*/ 13 h 45"/>
                      <a:gd name="T4" fmla="*/ 106 w 107"/>
                      <a:gd name="T5" fmla="*/ 8 h 45"/>
                      <a:gd name="T6" fmla="*/ 106 w 107"/>
                      <a:gd name="T7" fmla="*/ 5 h 45"/>
                      <a:gd name="T8" fmla="*/ 106 w 107"/>
                      <a:gd name="T9" fmla="*/ 1 h 45"/>
                      <a:gd name="T10" fmla="*/ 104 w 107"/>
                      <a:gd name="T11" fmla="*/ 0 h 45"/>
                      <a:gd name="T12" fmla="*/ 100 w 107"/>
                      <a:gd name="T13" fmla="*/ 0 h 45"/>
                      <a:gd name="T14" fmla="*/ 98 w 107"/>
                      <a:gd name="T15" fmla="*/ 1 h 45"/>
                      <a:gd name="T16" fmla="*/ 95 w 107"/>
                      <a:gd name="T17" fmla="*/ 2 h 45"/>
                      <a:gd name="T18" fmla="*/ 92 w 107"/>
                      <a:gd name="T19" fmla="*/ 6 h 45"/>
                      <a:gd name="T20" fmla="*/ 66 w 107"/>
                      <a:gd name="T21" fmla="*/ 9 h 45"/>
                      <a:gd name="T22" fmla="*/ 64 w 107"/>
                      <a:gd name="T23" fmla="*/ 10 h 45"/>
                      <a:gd name="T24" fmla="*/ 32 w 107"/>
                      <a:gd name="T25" fmla="*/ 28 h 45"/>
                      <a:gd name="T26" fmla="*/ 25 w 107"/>
                      <a:gd name="T27" fmla="*/ 30 h 45"/>
                      <a:gd name="T28" fmla="*/ 15 w 107"/>
                      <a:gd name="T29" fmla="*/ 31 h 45"/>
                      <a:gd name="T30" fmla="*/ 4 w 107"/>
                      <a:gd name="T31" fmla="*/ 32 h 45"/>
                      <a:gd name="T32" fmla="*/ 1 w 107"/>
                      <a:gd name="T33" fmla="*/ 34 h 45"/>
                      <a:gd name="T34" fmla="*/ 0 w 107"/>
                      <a:gd name="T35" fmla="*/ 38 h 45"/>
                      <a:gd name="T36" fmla="*/ 0 w 107"/>
                      <a:gd name="T37" fmla="*/ 42 h 45"/>
                      <a:gd name="T38" fmla="*/ 10 w 107"/>
                      <a:gd name="T39" fmla="*/ 37 h 45"/>
                      <a:gd name="T40" fmla="*/ 6 w 107"/>
                      <a:gd name="T41" fmla="*/ 44 h 45"/>
                      <a:gd name="T42" fmla="*/ 12 w 107"/>
                      <a:gd name="T43" fmla="*/ 37 h 45"/>
                      <a:gd name="T44" fmla="*/ 15 w 107"/>
                      <a:gd name="T45" fmla="*/ 38 h 45"/>
                      <a:gd name="T46" fmla="*/ 18 w 107"/>
                      <a:gd name="T47" fmla="*/ 39 h 45"/>
                      <a:gd name="T48" fmla="*/ 30 w 107"/>
                      <a:gd name="T49" fmla="*/ 34 h 45"/>
                      <a:gd name="T50" fmla="*/ 42 w 107"/>
                      <a:gd name="T51" fmla="*/ 34 h 45"/>
                      <a:gd name="T52" fmla="*/ 59 w 107"/>
                      <a:gd name="T53" fmla="*/ 31 h 45"/>
                      <a:gd name="T54" fmla="*/ 70 w 107"/>
                      <a:gd name="T55" fmla="*/ 31 h 45"/>
                      <a:gd name="T56" fmla="*/ 81 w 107"/>
                      <a:gd name="T57" fmla="*/ 27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45"/>
                      <a:gd name="T89" fmla="*/ 107 w 107"/>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45">
                        <a:moveTo>
                          <a:pt x="81" y="27"/>
                        </a:moveTo>
                        <a:lnTo>
                          <a:pt x="104" y="13"/>
                        </a:lnTo>
                        <a:lnTo>
                          <a:pt x="106" y="8"/>
                        </a:lnTo>
                        <a:lnTo>
                          <a:pt x="106" y="5"/>
                        </a:lnTo>
                        <a:lnTo>
                          <a:pt x="106" y="1"/>
                        </a:lnTo>
                        <a:lnTo>
                          <a:pt x="104" y="0"/>
                        </a:lnTo>
                        <a:lnTo>
                          <a:pt x="100" y="0"/>
                        </a:lnTo>
                        <a:lnTo>
                          <a:pt x="98" y="1"/>
                        </a:lnTo>
                        <a:lnTo>
                          <a:pt x="95" y="2"/>
                        </a:lnTo>
                        <a:lnTo>
                          <a:pt x="92" y="6"/>
                        </a:lnTo>
                        <a:lnTo>
                          <a:pt x="66" y="9"/>
                        </a:lnTo>
                        <a:lnTo>
                          <a:pt x="64" y="10"/>
                        </a:lnTo>
                        <a:lnTo>
                          <a:pt x="32" y="28"/>
                        </a:lnTo>
                        <a:lnTo>
                          <a:pt x="25" y="30"/>
                        </a:lnTo>
                        <a:lnTo>
                          <a:pt x="15" y="31"/>
                        </a:lnTo>
                        <a:lnTo>
                          <a:pt x="4" y="32"/>
                        </a:lnTo>
                        <a:lnTo>
                          <a:pt x="1" y="34"/>
                        </a:lnTo>
                        <a:lnTo>
                          <a:pt x="0" y="38"/>
                        </a:lnTo>
                        <a:lnTo>
                          <a:pt x="0" y="42"/>
                        </a:lnTo>
                        <a:lnTo>
                          <a:pt x="10" y="37"/>
                        </a:lnTo>
                        <a:lnTo>
                          <a:pt x="6" y="44"/>
                        </a:lnTo>
                        <a:lnTo>
                          <a:pt x="12" y="37"/>
                        </a:lnTo>
                        <a:lnTo>
                          <a:pt x="15" y="38"/>
                        </a:lnTo>
                        <a:lnTo>
                          <a:pt x="18" y="39"/>
                        </a:lnTo>
                        <a:lnTo>
                          <a:pt x="30" y="34"/>
                        </a:lnTo>
                        <a:lnTo>
                          <a:pt x="42" y="34"/>
                        </a:lnTo>
                        <a:lnTo>
                          <a:pt x="59" y="31"/>
                        </a:lnTo>
                        <a:lnTo>
                          <a:pt x="70" y="31"/>
                        </a:lnTo>
                        <a:lnTo>
                          <a:pt x="81" y="27"/>
                        </a:lnTo>
                      </a:path>
                    </a:pathLst>
                  </a:custGeom>
                  <a:solidFill>
                    <a:srgbClr val="00A000"/>
                  </a:solidFill>
                  <a:ln w="9525" cap="rnd">
                    <a:noFill/>
                    <a:round/>
                    <a:headEnd/>
                    <a:tailEnd/>
                  </a:ln>
                </p:spPr>
                <p:txBody>
                  <a:bodyPr/>
                  <a:lstStyle/>
                  <a:p>
                    <a:endParaRPr lang="en-US"/>
                  </a:p>
                </p:txBody>
              </p:sp>
              <p:sp>
                <p:nvSpPr>
                  <p:cNvPr id="36992" name="Freeform 64"/>
                  <p:cNvSpPr>
                    <a:spLocks/>
                  </p:cNvSpPr>
                  <p:nvPr/>
                </p:nvSpPr>
                <p:spPr bwMode="auto">
                  <a:xfrm>
                    <a:off x="1562" y="2822"/>
                    <a:ext cx="49" cy="41"/>
                  </a:xfrm>
                  <a:custGeom>
                    <a:avLst/>
                    <a:gdLst>
                      <a:gd name="T0" fmla="*/ 15 w 49"/>
                      <a:gd name="T1" fmla="*/ 31 h 41"/>
                      <a:gd name="T2" fmla="*/ 25 w 49"/>
                      <a:gd name="T3" fmla="*/ 31 h 41"/>
                      <a:gd name="T4" fmla="*/ 31 w 49"/>
                      <a:gd name="T5" fmla="*/ 33 h 41"/>
                      <a:gd name="T6" fmla="*/ 39 w 49"/>
                      <a:gd name="T7" fmla="*/ 37 h 41"/>
                      <a:gd name="T8" fmla="*/ 40 w 49"/>
                      <a:gd name="T9" fmla="*/ 40 h 41"/>
                      <a:gd name="T10" fmla="*/ 48 w 49"/>
                      <a:gd name="T11" fmla="*/ 40 h 41"/>
                      <a:gd name="T12" fmla="*/ 42 w 49"/>
                      <a:gd name="T13" fmla="*/ 26 h 41"/>
                      <a:gd name="T14" fmla="*/ 38 w 49"/>
                      <a:gd name="T15" fmla="*/ 23 h 41"/>
                      <a:gd name="T16" fmla="*/ 36 w 49"/>
                      <a:gd name="T17" fmla="*/ 21 h 41"/>
                      <a:gd name="T18" fmla="*/ 37 w 49"/>
                      <a:gd name="T19" fmla="*/ 12 h 41"/>
                      <a:gd name="T20" fmla="*/ 36 w 49"/>
                      <a:gd name="T21" fmla="*/ 8 h 41"/>
                      <a:gd name="T22" fmla="*/ 31 w 49"/>
                      <a:gd name="T23" fmla="*/ 6 h 41"/>
                      <a:gd name="T24" fmla="*/ 27 w 49"/>
                      <a:gd name="T25" fmla="*/ 5 h 41"/>
                      <a:gd name="T26" fmla="*/ 17 w 49"/>
                      <a:gd name="T27" fmla="*/ 4 h 41"/>
                      <a:gd name="T28" fmla="*/ 13 w 49"/>
                      <a:gd name="T29" fmla="*/ 1 h 41"/>
                      <a:gd name="T30" fmla="*/ 10 w 49"/>
                      <a:gd name="T31" fmla="*/ 1 h 41"/>
                      <a:gd name="T32" fmla="*/ 3 w 49"/>
                      <a:gd name="T33" fmla="*/ 0 h 41"/>
                      <a:gd name="T34" fmla="*/ 0 w 49"/>
                      <a:gd name="T35" fmla="*/ 0 h 41"/>
                      <a:gd name="T36" fmla="*/ 0 w 49"/>
                      <a:gd name="T37" fmla="*/ 2 h 41"/>
                      <a:gd name="T38" fmla="*/ 1 w 49"/>
                      <a:gd name="T39" fmla="*/ 3 h 41"/>
                      <a:gd name="T40" fmla="*/ 3 w 49"/>
                      <a:gd name="T41" fmla="*/ 5 h 41"/>
                      <a:gd name="T42" fmla="*/ 7 w 49"/>
                      <a:gd name="T43" fmla="*/ 8 h 41"/>
                      <a:gd name="T44" fmla="*/ 10 w 49"/>
                      <a:gd name="T45" fmla="*/ 13 h 41"/>
                      <a:gd name="T46" fmla="*/ 12 w 49"/>
                      <a:gd name="T47" fmla="*/ 17 h 41"/>
                      <a:gd name="T48" fmla="*/ 14 w 49"/>
                      <a:gd name="T49" fmla="*/ 23 h 41"/>
                      <a:gd name="T50" fmla="*/ 15 w 49"/>
                      <a:gd name="T51" fmla="*/ 31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41"/>
                      <a:gd name="T80" fmla="*/ 49 w 49"/>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41">
                        <a:moveTo>
                          <a:pt x="15" y="31"/>
                        </a:moveTo>
                        <a:lnTo>
                          <a:pt x="25" y="31"/>
                        </a:lnTo>
                        <a:lnTo>
                          <a:pt x="31" y="33"/>
                        </a:lnTo>
                        <a:lnTo>
                          <a:pt x="39" y="37"/>
                        </a:lnTo>
                        <a:lnTo>
                          <a:pt x="40" y="40"/>
                        </a:lnTo>
                        <a:lnTo>
                          <a:pt x="48" y="40"/>
                        </a:lnTo>
                        <a:lnTo>
                          <a:pt x="42" y="26"/>
                        </a:lnTo>
                        <a:lnTo>
                          <a:pt x="38" y="23"/>
                        </a:lnTo>
                        <a:lnTo>
                          <a:pt x="36" y="21"/>
                        </a:lnTo>
                        <a:lnTo>
                          <a:pt x="37" y="12"/>
                        </a:lnTo>
                        <a:lnTo>
                          <a:pt x="36" y="8"/>
                        </a:lnTo>
                        <a:lnTo>
                          <a:pt x="31" y="6"/>
                        </a:lnTo>
                        <a:lnTo>
                          <a:pt x="27" y="5"/>
                        </a:lnTo>
                        <a:lnTo>
                          <a:pt x="17" y="4"/>
                        </a:lnTo>
                        <a:lnTo>
                          <a:pt x="13" y="1"/>
                        </a:lnTo>
                        <a:lnTo>
                          <a:pt x="10" y="1"/>
                        </a:lnTo>
                        <a:lnTo>
                          <a:pt x="3" y="0"/>
                        </a:lnTo>
                        <a:lnTo>
                          <a:pt x="0" y="0"/>
                        </a:lnTo>
                        <a:lnTo>
                          <a:pt x="0" y="2"/>
                        </a:lnTo>
                        <a:lnTo>
                          <a:pt x="1" y="3"/>
                        </a:lnTo>
                        <a:lnTo>
                          <a:pt x="3" y="5"/>
                        </a:lnTo>
                        <a:lnTo>
                          <a:pt x="7" y="8"/>
                        </a:lnTo>
                        <a:lnTo>
                          <a:pt x="10" y="13"/>
                        </a:lnTo>
                        <a:lnTo>
                          <a:pt x="12" y="17"/>
                        </a:lnTo>
                        <a:lnTo>
                          <a:pt x="14" y="23"/>
                        </a:lnTo>
                        <a:lnTo>
                          <a:pt x="15" y="31"/>
                        </a:lnTo>
                      </a:path>
                    </a:pathLst>
                  </a:custGeom>
                  <a:solidFill>
                    <a:srgbClr val="00A000"/>
                  </a:solidFill>
                  <a:ln w="9525" cap="rnd">
                    <a:noFill/>
                    <a:round/>
                    <a:headEnd/>
                    <a:tailEnd/>
                  </a:ln>
                </p:spPr>
                <p:txBody>
                  <a:bodyPr/>
                  <a:lstStyle/>
                  <a:p>
                    <a:endParaRPr lang="en-US"/>
                  </a:p>
                </p:txBody>
              </p:sp>
              <p:sp>
                <p:nvSpPr>
                  <p:cNvPr id="36993" name="Freeform 65"/>
                  <p:cNvSpPr>
                    <a:spLocks/>
                  </p:cNvSpPr>
                  <p:nvPr/>
                </p:nvSpPr>
                <p:spPr bwMode="auto">
                  <a:xfrm>
                    <a:off x="1664" y="2813"/>
                    <a:ext cx="17" cy="25"/>
                  </a:xfrm>
                  <a:custGeom>
                    <a:avLst/>
                    <a:gdLst>
                      <a:gd name="T0" fmla="*/ 14 w 17"/>
                      <a:gd name="T1" fmla="*/ 14 h 25"/>
                      <a:gd name="T2" fmla="*/ 16 w 17"/>
                      <a:gd name="T3" fmla="*/ 4 h 25"/>
                      <a:gd name="T4" fmla="*/ 14 w 17"/>
                      <a:gd name="T5" fmla="*/ 3 h 25"/>
                      <a:gd name="T6" fmla="*/ 9 w 17"/>
                      <a:gd name="T7" fmla="*/ 0 h 25"/>
                      <a:gd name="T8" fmla="*/ 6 w 17"/>
                      <a:gd name="T9" fmla="*/ 0 h 25"/>
                      <a:gd name="T10" fmla="*/ 6 w 17"/>
                      <a:gd name="T11" fmla="*/ 1 h 25"/>
                      <a:gd name="T12" fmla="*/ 2 w 17"/>
                      <a:gd name="T13" fmla="*/ 13 h 25"/>
                      <a:gd name="T14" fmla="*/ 1 w 17"/>
                      <a:gd name="T15" fmla="*/ 19 h 25"/>
                      <a:gd name="T16" fmla="*/ 0 w 17"/>
                      <a:gd name="T17" fmla="*/ 22 h 25"/>
                      <a:gd name="T18" fmla="*/ 0 w 17"/>
                      <a:gd name="T19" fmla="*/ 24 h 25"/>
                      <a:gd name="T20" fmla="*/ 2 w 17"/>
                      <a:gd name="T21" fmla="*/ 24 h 25"/>
                      <a:gd name="T22" fmla="*/ 3 w 17"/>
                      <a:gd name="T23" fmla="*/ 24 h 25"/>
                      <a:gd name="T24" fmla="*/ 4 w 17"/>
                      <a:gd name="T25" fmla="*/ 24 h 25"/>
                      <a:gd name="T26" fmla="*/ 8 w 17"/>
                      <a:gd name="T27" fmla="*/ 22 h 25"/>
                      <a:gd name="T28" fmla="*/ 11 w 17"/>
                      <a:gd name="T29" fmla="*/ 19 h 25"/>
                      <a:gd name="T30" fmla="*/ 14 w 17"/>
                      <a:gd name="T31" fmla="*/ 14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5"/>
                      <a:gd name="T50" fmla="*/ 17 w 17"/>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5">
                        <a:moveTo>
                          <a:pt x="14" y="14"/>
                        </a:moveTo>
                        <a:lnTo>
                          <a:pt x="16" y="4"/>
                        </a:lnTo>
                        <a:lnTo>
                          <a:pt x="14" y="3"/>
                        </a:lnTo>
                        <a:lnTo>
                          <a:pt x="9" y="0"/>
                        </a:lnTo>
                        <a:lnTo>
                          <a:pt x="6" y="0"/>
                        </a:lnTo>
                        <a:lnTo>
                          <a:pt x="6" y="1"/>
                        </a:lnTo>
                        <a:lnTo>
                          <a:pt x="2" y="13"/>
                        </a:lnTo>
                        <a:lnTo>
                          <a:pt x="1" y="19"/>
                        </a:lnTo>
                        <a:lnTo>
                          <a:pt x="0" y="22"/>
                        </a:lnTo>
                        <a:lnTo>
                          <a:pt x="0" y="24"/>
                        </a:lnTo>
                        <a:lnTo>
                          <a:pt x="2" y="24"/>
                        </a:lnTo>
                        <a:lnTo>
                          <a:pt x="3" y="24"/>
                        </a:lnTo>
                        <a:lnTo>
                          <a:pt x="4" y="24"/>
                        </a:lnTo>
                        <a:lnTo>
                          <a:pt x="8" y="22"/>
                        </a:lnTo>
                        <a:lnTo>
                          <a:pt x="11" y="19"/>
                        </a:lnTo>
                        <a:lnTo>
                          <a:pt x="14" y="14"/>
                        </a:lnTo>
                      </a:path>
                    </a:pathLst>
                  </a:custGeom>
                  <a:solidFill>
                    <a:srgbClr val="00A000"/>
                  </a:solidFill>
                  <a:ln w="9525" cap="rnd">
                    <a:noFill/>
                    <a:round/>
                    <a:headEnd/>
                    <a:tailEnd/>
                  </a:ln>
                </p:spPr>
                <p:txBody>
                  <a:bodyPr/>
                  <a:lstStyle/>
                  <a:p>
                    <a:endParaRPr lang="en-US"/>
                  </a:p>
                </p:txBody>
              </p:sp>
              <p:sp>
                <p:nvSpPr>
                  <p:cNvPr id="36994" name="Freeform 66"/>
                  <p:cNvSpPr>
                    <a:spLocks/>
                  </p:cNvSpPr>
                  <p:nvPr/>
                </p:nvSpPr>
                <p:spPr bwMode="auto">
                  <a:xfrm>
                    <a:off x="1712" y="2820"/>
                    <a:ext cx="124" cy="53"/>
                  </a:xfrm>
                  <a:custGeom>
                    <a:avLst/>
                    <a:gdLst>
                      <a:gd name="T0" fmla="*/ 82 w 124"/>
                      <a:gd name="T1" fmla="*/ 18 h 53"/>
                      <a:gd name="T2" fmla="*/ 62 w 124"/>
                      <a:gd name="T3" fmla="*/ 30 h 53"/>
                      <a:gd name="T4" fmla="*/ 48 w 124"/>
                      <a:gd name="T5" fmla="*/ 40 h 53"/>
                      <a:gd name="T6" fmla="*/ 45 w 124"/>
                      <a:gd name="T7" fmla="*/ 41 h 53"/>
                      <a:gd name="T8" fmla="*/ 37 w 124"/>
                      <a:gd name="T9" fmla="*/ 42 h 53"/>
                      <a:gd name="T10" fmla="*/ 31 w 124"/>
                      <a:gd name="T11" fmla="*/ 42 h 53"/>
                      <a:gd name="T12" fmla="*/ 25 w 124"/>
                      <a:gd name="T13" fmla="*/ 41 h 53"/>
                      <a:gd name="T14" fmla="*/ 21 w 124"/>
                      <a:gd name="T15" fmla="*/ 40 h 53"/>
                      <a:gd name="T16" fmla="*/ 17 w 124"/>
                      <a:gd name="T17" fmla="*/ 40 h 53"/>
                      <a:gd name="T18" fmla="*/ 15 w 124"/>
                      <a:gd name="T19" fmla="*/ 41 h 53"/>
                      <a:gd name="T20" fmla="*/ 13 w 124"/>
                      <a:gd name="T21" fmla="*/ 48 h 53"/>
                      <a:gd name="T22" fmla="*/ 12 w 124"/>
                      <a:gd name="T23" fmla="*/ 50 h 53"/>
                      <a:gd name="T24" fmla="*/ 7 w 124"/>
                      <a:gd name="T25" fmla="*/ 52 h 53"/>
                      <a:gd name="T26" fmla="*/ 0 w 124"/>
                      <a:gd name="T27" fmla="*/ 45 h 53"/>
                      <a:gd name="T28" fmla="*/ 2 w 124"/>
                      <a:gd name="T29" fmla="*/ 39 h 53"/>
                      <a:gd name="T30" fmla="*/ 3 w 124"/>
                      <a:gd name="T31" fmla="*/ 25 h 53"/>
                      <a:gd name="T32" fmla="*/ 5 w 124"/>
                      <a:gd name="T33" fmla="*/ 24 h 53"/>
                      <a:gd name="T34" fmla="*/ 8 w 124"/>
                      <a:gd name="T35" fmla="*/ 23 h 53"/>
                      <a:gd name="T36" fmla="*/ 10 w 124"/>
                      <a:gd name="T37" fmla="*/ 24 h 53"/>
                      <a:gd name="T38" fmla="*/ 10 w 124"/>
                      <a:gd name="T39" fmla="*/ 26 h 53"/>
                      <a:gd name="T40" fmla="*/ 11 w 124"/>
                      <a:gd name="T41" fmla="*/ 32 h 53"/>
                      <a:gd name="T42" fmla="*/ 13 w 124"/>
                      <a:gd name="T43" fmla="*/ 33 h 53"/>
                      <a:gd name="T44" fmla="*/ 15 w 124"/>
                      <a:gd name="T45" fmla="*/ 32 h 53"/>
                      <a:gd name="T46" fmla="*/ 27 w 124"/>
                      <a:gd name="T47" fmla="*/ 22 h 53"/>
                      <a:gd name="T48" fmla="*/ 29 w 124"/>
                      <a:gd name="T49" fmla="*/ 17 h 53"/>
                      <a:gd name="T50" fmla="*/ 34 w 124"/>
                      <a:gd name="T51" fmla="*/ 13 h 53"/>
                      <a:gd name="T52" fmla="*/ 31 w 124"/>
                      <a:gd name="T53" fmla="*/ 11 h 53"/>
                      <a:gd name="T54" fmla="*/ 27 w 124"/>
                      <a:gd name="T55" fmla="*/ 11 h 53"/>
                      <a:gd name="T56" fmla="*/ 27 w 124"/>
                      <a:gd name="T57" fmla="*/ 9 h 53"/>
                      <a:gd name="T58" fmla="*/ 31 w 124"/>
                      <a:gd name="T59" fmla="*/ 8 h 53"/>
                      <a:gd name="T60" fmla="*/ 37 w 124"/>
                      <a:gd name="T61" fmla="*/ 6 h 53"/>
                      <a:gd name="T62" fmla="*/ 43 w 124"/>
                      <a:gd name="T63" fmla="*/ 5 h 53"/>
                      <a:gd name="T64" fmla="*/ 50 w 124"/>
                      <a:gd name="T65" fmla="*/ 5 h 53"/>
                      <a:gd name="T66" fmla="*/ 55 w 124"/>
                      <a:gd name="T67" fmla="*/ 5 h 53"/>
                      <a:gd name="T68" fmla="*/ 64 w 124"/>
                      <a:gd name="T69" fmla="*/ 0 h 53"/>
                      <a:gd name="T70" fmla="*/ 67 w 124"/>
                      <a:gd name="T71" fmla="*/ 0 h 53"/>
                      <a:gd name="T72" fmla="*/ 68 w 124"/>
                      <a:gd name="T73" fmla="*/ 0 h 53"/>
                      <a:gd name="T74" fmla="*/ 70 w 124"/>
                      <a:gd name="T75" fmla="*/ 1 h 53"/>
                      <a:gd name="T76" fmla="*/ 73 w 124"/>
                      <a:gd name="T77" fmla="*/ 3 h 53"/>
                      <a:gd name="T78" fmla="*/ 75 w 124"/>
                      <a:gd name="T79" fmla="*/ 6 h 53"/>
                      <a:gd name="T80" fmla="*/ 80 w 124"/>
                      <a:gd name="T81" fmla="*/ 5 h 53"/>
                      <a:gd name="T82" fmla="*/ 92 w 124"/>
                      <a:gd name="T83" fmla="*/ 3 h 53"/>
                      <a:gd name="T84" fmla="*/ 107 w 124"/>
                      <a:gd name="T85" fmla="*/ 2 h 53"/>
                      <a:gd name="T86" fmla="*/ 116 w 124"/>
                      <a:gd name="T87" fmla="*/ 2 h 53"/>
                      <a:gd name="T88" fmla="*/ 119 w 124"/>
                      <a:gd name="T89" fmla="*/ 3 h 53"/>
                      <a:gd name="T90" fmla="*/ 122 w 124"/>
                      <a:gd name="T91" fmla="*/ 4 h 53"/>
                      <a:gd name="T92" fmla="*/ 123 w 124"/>
                      <a:gd name="T93" fmla="*/ 5 h 53"/>
                      <a:gd name="T94" fmla="*/ 123 w 124"/>
                      <a:gd name="T95" fmla="*/ 7 h 53"/>
                      <a:gd name="T96" fmla="*/ 122 w 124"/>
                      <a:gd name="T97" fmla="*/ 8 h 53"/>
                      <a:gd name="T98" fmla="*/ 119 w 124"/>
                      <a:gd name="T99" fmla="*/ 10 h 53"/>
                      <a:gd name="T100" fmla="*/ 116 w 124"/>
                      <a:gd name="T101" fmla="*/ 14 h 53"/>
                      <a:gd name="T102" fmla="*/ 107 w 124"/>
                      <a:gd name="T103" fmla="*/ 16 h 53"/>
                      <a:gd name="T104" fmla="*/ 101 w 124"/>
                      <a:gd name="T105" fmla="*/ 17 h 53"/>
                      <a:gd name="T106" fmla="*/ 94 w 124"/>
                      <a:gd name="T107" fmla="*/ 17 h 53"/>
                      <a:gd name="T108" fmla="*/ 82 w 124"/>
                      <a:gd name="T109" fmla="*/ 18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53"/>
                      <a:gd name="T167" fmla="*/ 124 w 124"/>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53">
                        <a:moveTo>
                          <a:pt x="82" y="18"/>
                        </a:moveTo>
                        <a:lnTo>
                          <a:pt x="62" y="30"/>
                        </a:lnTo>
                        <a:lnTo>
                          <a:pt x="48" y="40"/>
                        </a:lnTo>
                        <a:lnTo>
                          <a:pt x="45" y="41"/>
                        </a:lnTo>
                        <a:lnTo>
                          <a:pt x="37" y="42"/>
                        </a:lnTo>
                        <a:lnTo>
                          <a:pt x="31" y="42"/>
                        </a:lnTo>
                        <a:lnTo>
                          <a:pt x="25" y="41"/>
                        </a:lnTo>
                        <a:lnTo>
                          <a:pt x="21" y="40"/>
                        </a:lnTo>
                        <a:lnTo>
                          <a:pt x="17" y="40"/>
                        </a:lnTo>
                        <a:lnTo>
                          <a:pt x="15" y="41"/>
                        </a:lnTo>
                        <a:lnTo>
                          <a:pt x="13" y="48"/>
                        </a:lnTo>
                        <a:lnTo>
                          <a:pt x="12" y="50"/>
                        </a:lnTo>
                        <a:lnTo>
                          <a:pt x="7" y="52"/>
                        </a:lnTo>
                        <a:lnTo>
                          <a:pt x="0" y="45"/>
                        </a:lnTo>
                        <a:lnTo>
                          <a:pt x="2" y="39"/>
                        </a:lnTo>
                        <a:lnTo>
                          <a:pt x="3" y="25"/>
                        </a:lnTo>
                        <a:lnTo>
                          <a:pt x="5" y="24"/>
                        </a:lnTo>
                        <a:lnTo>
                          <a:pt x="8" y="23"/>
                        </a:lnTo>
                        <a:lnTo>
                          <a:pt x="10" y="24"/>
                        </a:lnTo>
                        <a:lnTo>
                          <a:pt x="10" y="26"/>
                        </a:lnTo>
                        <a:lnTo>
                          <a:pt x="11" y="32"/>
                        </a:lnTo>
                        <a:lnTo>
                          <a:pt x="13" y="33"/>
                        </a:lnTo>
                        <a:lnTo>
                          <a:pt x="15" y="32"/>
                        </a:lnTo>
                        <a:lnTo>
                          <a:pt x="27" y="22"/>
                        </a:lnTo>
                        <a:lnTo>
                          <a:pt x="29" y="17"/>
                        </a:lnTo>
                        <a:lnTo>
                          <a:pt x="34" y="13"/>
                        </a:lnTo>
                        <a:lnTo>
                          <a:pt x="31" y="11"/>
                        </a:lnTo>
                        <a:lnTo>
                          <a:pt x="27" y="11"/>
                        </a:lnTo>
                        <a:lnTo>
                          <a:pt x="27" y="9"/>
                        </a:lnTo>
                        <a:lnTo>
                          <a:pt x="31" y="8"/>
                        </a:lnTo>
                        <a:lnTo>
                          <a:pt x="37" y="6"/>
                        </a:lnTo>
                        <a:lnTo>
                          <a:pt x="43" y="5"/>
                        </a:lnTo>
                        <a:lnTo>
                          <a:pt x="50" y="5"/>
                        </a:lnTo>
                        <a:lnTo>
                          <a:pt x="55" y="5"/>
                        </a:lnTo>
                        <a:lnTo>
                          <a:pt x="64" y="0"/>
                        </a:lnTo>
                        <a:lnTo>
                          <a:pt x="67" y="0"/>
                        </a:lnTo>
                        <a:lnTo>
                          <a:pt x="68" y="0"/>
                        </a:lnTo>
                        <a:lnTo>
                          <a:pt x="70" y="1"/>
                        </a:lnTo>
                        <a:lnTo>
                          <a:pt x="73" y="3"/>
                        </a:lnTo>
                        <a:lnTo>
                          <a:pt x="75" y="6"/>
                        </a:lnTo>
                        <a:lnTo>
                          <a:pt x="80" y="5"/>
                        </a:lnTo>
                        <a:lnTo>
                          <a:pt x="92" y="3"/>
                        </a:lnTo>
                        <a:lnTo>
                          <a:pt x="107" y="2"/>
                        </a:lnTo>
                        <a:lnTo>
                          <a:pt x="116" y="2"/>
                        </a:lnTo>
                        <a:lnTo>
                          <a:pt x="119" y="3"/>
                        </a:lnTo>
                        <a:lnTo>
                          <a:pt x="122" y="4"/>
                        </a:lnTo>
                        <a:lnTo>
                          <a:pt x="123" y="5"/>
                        </a:lnTo>
                        <a:lnTo>
                          <a:pt x="123" y="7"/>
                        </a:lnTo>
                        <a:lnTo>
                          <a:pt x="122" y="8"/>
                        </a:lnTo>
                        <a:lnTo>
                          <a:pt x="119" y="10"/>
                        </a:lnTo>
                        <a:lnTo>
                          <a:pt x="116" y="14"/>
                        </a:lnTo>
                        <a:lnTo>
                          <a:pt x="107" y="16"/>
                        </a:lnTo>
                        <a:lnTo>
                          <a:pt x="101" y="17"/>
                        </a:lnTo>
                        <a:lnTo>
                          <a:pt x="94" y="17"/>
                        </a:lnTo>
                        <a:lnTo>
                          <a:pt x="82" y="18"/>
                        </a:lnTo>
                      </a:path>
                    </a:pathLst>
                  </a:custGeom>
                  <a:solidFill>
                    <a:srgbClr val="00A000"/>
                  </a:solidFill>
                  <a:ln w="9525" cap="rnd">
                    <a:noFill/>
                    <a:round/>
                    <a:headEnd/>
                    <a:tailEnd/>
                  </a:ln>
                </p:spPr>
                <p:txBody>
                  <a:bodyPr/>
                  <a:lstStyle/>
                  <a:p>
                    <a:endParaRPr lang="en-US"/>
                  </a:p>
                </p:txBody>
              </p:sp>
              <p:sp>
                <p:nvSpPr>
                  <p:cNvPr id="36995" name="Freeform 67"/>
                  <p:cNvSpPr>
                    <a:spLocks/>
                  </p:cNvSpPr>
                  <p:nvPr/>
                </p:nvSpPr>
                <p:spPr bwMode="auto">
                  <a:xfrm>
                    <a:off x="1794" y="2840"/>
                    <a:ext cx="71" cy="27"/>
                  </a:xfrm>
                  <a:custGeom>
                    <a:avLst/>
                    <a:gdLst>
                      <a:gd name="T0" fmla="*/ 55 w 71"/>
                      <a:gd name="T1" fmla="*/ 6 h 27"/>
                      <a:gd name="T2" fmla="*/ 70 w 71"/>
                      <a:gd name="T3" fmla="*/ 3 h 27"/>
                      <a:gd name="T4" fmla="*/ 64 w 71"/>
                      <a:gd name="T5" fmla="*/ 1 h 27"/>
                      <a:gd name="T6" fmla="*/ 54 w 71"/>
                      <a:gd name="T7" fmla="*/ 0 h 27"/>
                      <a:gd name="T8" fmla="*/ 48 w 71"/>
                      <a:gd name="T9" fmla="*/ 0 h 27"/>
                      <a:gd name="T10" fmla="*/ 43 w 71"/>
                      <a:gd name="T11" fmla="*/ 2 h 27"/>
                      <a:gd name="T12" fmla="*/ 40 w 71"/>
                      <a:gd name="T13" fmla="*/ 4 h 27"/>
                      <a:gd name="T14" fmla="*/ 21 w 71"/>
                      <a:gd name="T15" fmla="*/ 4 h 27"/>
                      <a:gd name="T16" fmla="*/ 14 w 71"/>
                      <a:gd name="T17" fmla="*/ 5 h 27"/>
                      <a:gd name="T18" fmla="*/ 14 w 71"/>
                      <a:gd name="T19" fmla="*/ 6 h 27"/>
                      <a:gd name="T20" fmla="*/ 14 w 71"/>
                      <a:gd name="T21" fmla="*/ 8 h 27"/>
                      <a:gd name="T22" fmla="*/ 14 w 71"/>
                      <a:gd name="T23" fmla="*/ 9 h 27"/>
                      <a:gd name="T24" fmla="*/ 0 w 71"/>
                      <a:gd name="T25" fmla="*/ 19 h 27"/>
                      <a:gd name="T26" fmla="*/ 7 w 71"/>
                      <a:gd name="T27" fmla="*/ 20 h 27"/>
                      <a:gd name="T28" fmla="*/ 8 w 71"/>
                      <a:gd name="T29" fmla="*/ 24 h 27"/>
                      <a:gd name="T30" fmla="*/ 13 w 71"/>
                      <a:gd name="T31" fmla="*/ 26 h 27"/>
                      <a:gd name="T32" fmla="*/ 55 w 71"/>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27"/>
                      <a:gd name="T53" fmla="*/ 71 w 7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27">
                        <a:moveTo>
                          <a:pt x="55" y="6"/>
                        </a:moveTo>
                        <a:lnTo>
                          <a:pt x="70" y="3"/>
                        </a:lnTo>
                        <a:lnTo>
                          <a:pt x="64" y="1"/>
                        </a:lnTo>
                        <a:lnTo>
                          <a:pt x="54" y="0"/>
                        </a:lnTo>
                        <a:lnTo>
                          <a:pt x="48" y="0"/>
                        </a:lnTo>
                        <a:lnTo>
                          <a:pt x="43" y="2"/>
                        </a:lnTo>
                        <a:lnTo>
                          <a:pt x="40" y="4"/>
                        </a:lnTo>
                        <a:lnTo>
                          <a:pt x="21" y="4"/>
                        </a:lnTo>
                        <a:lnTo>
                          <a:pt x="14" y="5"/>
                        </a:lnTo>
                        <a:lnTo>
                          <a:pt x="14" y="6"/>
                        </a:lnTo>
                        <a:lnTo>
                          <a:pt x="14" y="8"/>
                        </a:lnTo>
                        <a:lnTo>
                          <a:pt x="14" y="9"/>
                        </a:lnTo>
                        <a:lnTo>
                          <a:pt x="0" y="19"/>
                        </a:lnTo>
                        <a:lnTo>
                          <a:pt x="7" y="20"/>
                        </a:lnTo>
                        <a:lnTo>
                          <a:pt x="8" y="24"/>
                        </a:lnTo>
                        <a:lnTo>
                          <a:pt x="13" y="26"/>
                        </a:lnTo>
                        <a:lnTo>
                          <a:pt x="55" y="6"/>
                        </a:lnTo>
                      </a:path>
                    </a:pathLst>
                  </a:custGeom>
                  <a:solidFill>
                    <a:srgbClr val="00A000"/>
                  </a:solidFill>
                  <a:ln w="9525" cap="rnd">
                    <a:noFill/>
                    <a:round/>
                    <a:headEnd/>
                    <a:tailEnd/>
                  </a:ln>
                </p:spPr>
                <p:txBody>
                  <a:bodyPr/>
                  <a:lstStyle/>
                  <a:p>
                    <a:endParaRPr lang="en-US"/>
                  </a:p>
                </p:txBody>
              </p:sp>
              <p:sp>
                <p:nvSpPr>
                  <p:cNvPr id="36996" name="Freeform 68"/>
                  <p:cNvSpPr>
                    <a:spLocks/>
                  </p:cNvSpPr>
                  <p:nvPr/>
                </p:nvSpPr>
                <p:spPr bwMode="auto">
                  <a:xfrm>
                    <a:off x="1615" y="2897"/>
                    <a:ext cx="55" cy="17"/>
                  </a:xfrm>
                  <a:custGeom>
                    <a:avLst/>
                    <a:gdLst>
                      <a:gd name="T0" fmla="*/ 48 w 55"/>
                      <a:gd name="T1" fmla="*/ 16 h 17"/>
                      <a:gd name="T2" fmla="*/ 54 w 55"/>
                      <a:gd name="T3" fmla="*/ 8 h 17"/>
                      <a:gd name="T4" fmla="*/ 44 w 55"/>
                      <a:gd name="T5" fmla="*/ 4 h 17"/>
                      <a:gd name="T6" fmla="*/ 34 w 55"/>
                      <a:gd name="T7" fmla="*/ 0 h 17"/>
                      <a:gd name="T8" fmla="*/ 31 w 55"/>
                      <a:gd name="T9" fmla="*/ 4 h 17"/>
                      <a:gd name="T10" fmla="*/ 15 w 55"/>
                      <a:gd name="T11" fmla="*/ 1 h 17"/>
                      <a:gd name="T12" fmla="*/ 11 w 55"/>
                      <a:gd name="T13" fmla="*/ 0 h 17"/>
                      <a:gd name="T14" fmla="*/ 6 w 55"/>
                      <a:gd name="T15" fmla="*/ 1 h 17"/>
                      <a:gd name="T16" fmla="*/ 4 w 55"/>
                      <a:gd name="T17" fmla="*/ 2 h 17"/>
                      <a:gd name="T18" fmla="*/ 1 w 55"/>
                      <a:gd name="T19" fmla="*/ 4 h 17"/>
                      <a:gd name="T20" fmla="*/ 0 w 55"/>
                      <a:gd name="T21" fmla="*/ 6 h 17"/>
                      <a:gd name="T22" fmla="*/ 0 w 55"/>
                      <a:gd name="T23" fmla="*/ 8 h 17"/>
                      <a:gd name="T24" fmla="*/ 1 w 55"/>
                      <a:gd name="T25" fmla="*/ 8 h 17"/>
                      <a:gd name="T26" fmla="*/ 5 w 55"/>
                      <a:gd name="T27" fmla="*/ 9 h 17"/>
                      <a:gd name="T28" fmla="*/ 10 w 55"/>
                      <a:gd name="T29" fmla="*/ 8 h 17"/>
                      <a:gd name="T30" fmla="*/ 16 w 55"/>
                      <a:gd name="T31" fmla="*/ 13 h 17"/>
                      <a:gd name="T32" fmla="*/ 18 w 55"/>
                      <a:gd name="T33" fmla="*/ 13 h 17"/>
                      <a:gd name="T34" fmla="*/ 23 w 55"/>
                      <a:gd name="T35" fmla="*/ 13 h 17"/>
                      <a:gd name="T36" fmla="*/ 27 w 55"/>
                      <a:gd name="T37" fmla="*/ 12 h 17"/>
                      <a:gd name="T38" fmla="*/ 48 w 55"/>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17"/>
                      <a:gd name="T62" fmla="*/ 55 w 55"/>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17">
                        <a:moveTo>
                          <a:pt x="48" y="16"/>
                        </a:moveTo>
                        <a:lnTo>
                          <a:pt x="54" y="8"/>
                        </a:lnTo>
                        <a:lnTo>
                          <a:pt x="44" y="4"/>
                        </a:lnTo>
                        <a:lnTo>
                          <a:pt x="34" y="0"/>
                        </a:lnTo>
                        <a:lnTo>
                          <a:pt x="31" y="4"/>
                        </a:lnTo>
                        <a:lnTo>
                          <a:pt x="15" y="1"/>
                        </a:lnTo>
                        <a:lnTo>
                          <a:pt x="11" y="0"/>
                        </a:lnTo>
                        <a:lnTo>
                          <a:pt x="6" y="1"/>
                        </a:lnTo>
                        <a:lnTo>
                          <a:pt x="4" y="2"/>
                        </a:lnTo>
                        <a:lnTo>
                          <a:pt x="1" y="4"/>
                        </a:lnTo>
                        <a:lnTo>
                          <a:pt x="0" y="6"/>
                        </a:lnTo>
                        <a:lnTo>
                          <a:pt x="0" y="8"/>
                        </a:lnTo>
                        <a:lnTo>
                          <a:pt x="1" y="8"/>
                        </a:lnTo>
                        <a:lnTo>
                          <a:pt x="5" y="9"/>
                        </a:lnTo>
                        <a:lnTo>
                          <a:pt x="10" y="8"/>
                        </a:lnTo>
                        <a:lnTo>
                          <a:pt x="16" y="13"/>
                        </a:lnTo>
                        <a:lnTo>
                          <a:pt x="18" y="13"/>
                        </a:lnTo>
                        <a:lnTo>
                          <a:pt x="23" y="13"/>
                        </a:lnTo>
                        <a:lnTo>
                          <a:pt x="27" y="12"/>
                        </a:lnTo>
                        <a:lnTo>
                          <a:pt x="48" y="16"/>
                        </a:lnTo>
                      </a:path>
                    </a:pathLst>
                  </a:custGeom>
                  <a:solidFill>
                    <a:srgbClr val="00A000"/>
                  </a:solidFill>
                  <a:ln w="9525" cap="rnd">
                    <a:noFill/>
                    <a:round/>
                    <a:headEnd/>
                    <a:tailEnd/>
                  </a:ln>
                </p:spPr>
                <p:txBody>
                  <a:bodyPr/>
                  <a:lstStyle/>
                  <a:p>
                    <a:endParaRPr lang="en-US"/>
                  </a:p>
                </p:txBody>
              </p:sp>
              <p:sp>
                <p:nvSpPr>
                  <p:cNvPr id="36997" name="Freeform 69"/>
                  <p:cNvSpPr>
                    <a:spLocks/>
                  </p:cNvSpPr>
                  <p:nvPr/>
                </p:nvSpPr>
                <p:spPr bwMode="auto">
                  <a:xfrm>
                    <a:off x="1706" y="2933"/>
                    <a:ext cx="65" cy="17"/>
                  </a:xfrm>
                  <a:custGeom>
                    <a:avLst/>
                    <a:gdLst>
                      <a:gd name="T0" fmla="*/ 18 w 65"/>
                      <a:gd name="T1" fmla="*/ 4 h 17"/>
                      <a:gd name="T2" fmla="*/ 42 w 65"/>
                      <a:gd name="T3" fmla="*/ 4 h 17"/>
                      <a:gd name="T4" fmla="*/ 45 w 65"/>
                      <a:gd name="T5" fmla="*/ 1 h 17"/>
                      <a:gd name="T6" fmla="*/ 47 w 65"/>
                      <a:gd name="T7" fmla="*/ 0 h 17"/>
                      <a:gd name="T8" fmla="*/ 49 w 65"/>
                      <a:gd name="T9" fmla="*/ 0 h 17"/>
                      <a:gd name="T10" fmla="*/ 50 w 65"/>
                      <a:gd name="T11" fmla="*/ 0 h 17"/>
                      <a:gd name="T12" fmla="*/ 53 w 65"/>
                      <a:gd name="T13" fmla="*/ 0 h 17"/>
                      <a:gd name="T14" fmla="*/ 56 w 65"/>
                      <a:gd name="T15" fmla="*/ 1 h 17"/>
                      <a:gd name="T16" fmla="*/ 64 w 65"/>
                      <a:gd name="T17" fmla="*/ 2 h 17"/>
                      <a:gd name="T18" fmla="*/ 64 w 65"/>
                      <a:gd name="T19" fmla="*/ 4 h 17"/>
                      <a:gd name="T20" fmla="*/ 63 w 65"/>
                      <a:gd name="T21" fmla="*/ 9 h 17"/>
                      <a:gd name="T22" fmla="*/ 62 w 65"/>
                      <a:gd name="T23" fmla="*/ 12 h 17"/>
                      <a:gd name="T24" fmla="*/ 58 w 65"/>
                      <a:gd name="T25" fmla="*/ 15 h 17"/>
                      <a:gd name="T26" fmla="*/ 36 w 65"/>
                      <a:gd name="T27" fmla="*/ 16 h 17"/>
                      <a:gd name="T28" fmla="*/ 29 w 65"/>
                      <a:gd name="T29" fmla="*/ 14 h 17"/>
                      <a:gd name="T30" fmla="*/ 26 w 65"/>
                      <a:gd name="T31" fmla="*/ 14 h 17"/>
                      <a:gd name="T32" fmla="*/ 23 w 65"/>
                      <a:gd name="T33" fmla="*/ 15 h 17"/>
                      <a:gd name="T34" fmla="*/ 20 w 65"/>
                      <a:gd name="T35" fmla="*/ 16 h 17"/>
                      <a:gd name="T36" fmla="*/ 4 w 65"/>
                      <a:gd name="T37" fmla="*/ 16 h 17"/>
                      <a:gd name="T38" fmla="*/ 2 w 65"/>
                      <a:gd name="T39" fmla="*/ 13 h 17"/>
                      <a:gd name="T40" fmla="*/ 0 w 65"/>
                      <a:gd name="T41" fmla="*/ 12 h 17"/>
                      <a:gd name="T42" fmla="*/ 1 w 65"/>
                      <a:gd name="T43" fmla="*/ 6 h 17"/>
                      <a:gd name="T44" fmla="*/ 1 w 65"/>
                      <a:gd name="T45" fmla="*/ 3 h 17"/>
                      <a:gd name="T46" fmla="*/ 4 w 65"/>
                      <a:gd name="T47" fmla="*/ 0 h 17"/>
                      <a:gd name="T48" fmla="*/ 7 w 65"/>
                      <a:gd name="T49" fmla="*/ 0 h 17"/>
                      <a:gd name="T50" fmla="*/ 10 w 65"/>
                      <a:gd name="T51" fmla="*/ 0 h 17"/>
                      <a:gd name="T52" fmla="*/ 18 w 65"/>
                      <a:gd name="T53" fmla="*/ 4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17"/>
                      <a:gd name="T83" fmla="*/ 65 w 65"/>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17">
                        <a:moveTo>
                          <a:pt x="18" y="4"/>
                        </a:moveTo>
                        <a:lnTo>
                          <a:pt x="42" y="4"/>
                        </a:lnTo>
                        <a:lnTo>
                          <a:pt x="45" y="1"/>
                        </a:lnTo>
                        <a:lnTo>
                          <a:pt x="47" y="0"/>
                        </a:lnTo>
                        <a:lnTo>
                          <a:pt x="49" y="0"/>
                        </a:lnTo>
                        <a:lnTo>
                          <a:pt x="50" y="0"/>
                        </a:lnTo>
                        <a:lnTo>
                          <a:pt x="53" y="0"/>
                        </a:lnTo>
                        <a:lnTo>
                          <a:pt x="56" y="1"/>
                        </a:lnTo>
                        <a:lnTo>
                          <a:pt x="64" y="2"/>
                        </a:lnTo>
                        <a:lnTo>
                          <a:pt x="64" y="4"/>
                        </a:lnTo>
                        <a:lnTo>
                          <a:pt x="63" y="9"/>
                        </a:lnTo>
                        <a:lnTo>
                          <a:pt x="62" y="12"/>
                        </a:lnTo>
                        <a:lnTo>
                          <a:pt x="58" y="15"/>
                        </a:lnTo>
                        <a:lnTo>
                          <a:pt x="36" y="16"/>
                        </a:lnTo>
                        <a:lnTo>
                          <a:pt x="29" y="14"/>
                        </a:lnTo>
                        <a:lnTo>
                          <a:pt x="26" y="14"/>
                        </a:lnTo>
                        <a:lnTo>
                          <a:pt x="23" y="15"/>
                        </a:lnTo>
                        <a:lnTo>
                          <a:pt x="20" y="16"/>
                        </a:lnTo>
                        <a:lnTo>
                          <a:pt x="4" y="16"/>
                        </a:lnTo>
                        <a:lnTo>
                          <a:pt x="2" y="13"/>
                        </a:lnTo>
                        <a:lnTo>
                          <a:pt x="0" y="12"/>
                        </a:lnTo>
                        <a:lnTo>
                          <a:pt x="1" y="6"/>
                        </a:lnTo>
                        <a:lnTo>
                          <a:pt x="1" y="3"/>
                        </a:lnTo>
                        <a:lnTo>
                          <a:pt x="4" y="0"/>
                        </a:lnTo>
                        <a:lnTo>
                          <a:pt x="7" y="0"/>
                        </a:lnTo>
                        <a:lnTo>
                          <a:pt x="10" y="0"/>
                        </a:lnTo>
                        <a:lnTo>
                          <a:pt x="18" y="4"/>
                        </a:lnTo>
                      </a:path>
                    </a:pathLst>
                  </a:custGeom>
                  <a:solidFill>
                    <a:srgbClr val="00A000"/>
                  </a:solidFill>
                  <a:ln w="9525" cap="rnd">
                    <a:noFill/>
                    <a:round/>
                    <a:headEnd/>
                    <a:tailEnd/>
                  </a:ln>
                </p:spPr>
                <p:txBody>
                  <a:bodyPr/>
                  <a:lstStyle/>
                  <a:p>
                    <a:endParaRPr lang="en-US"/>
                  </a:p>
                </p:txBody>
              </p:sp>
              <p:sp>
                <p:nvSpPr>
                  <p:cNvPr id="36998" name="Freeform 70"/>
                  <p:cNvSpPr>
                    <a:spLocks/>
                  </p:cNvSpPr>
                  <p:nvPr/>
                </p:nvSpPr>
                <p:spPr bwMode="auto">
                  <a:xfrm>
                    <a:off x="1614" y="2973"/>
                    <a:ext cx="22" cy="17"/>
                  </a:xfrm>
                  <a:custGeom>
                    <a:avLst/>
                    <a:gdLst>
                      <a:gd name="T0" fmla="*/ 11 w 22"/>
                      <a:gd name="T1" fmla="*/ 0 h 17"/>
                      <a:gd name="T2" fmla="*/ 21 w 22"/>
                      <a:gd name="T3" fmla="*/ 4 h 17"/>
                      <a:gd name="T4" fmla="*/ 21 w 22"/>
                      <a:gd name="T5" fmla="*/ 6 h 17"/>
                      <a:gd name="T6" fmla="*/ 21 w 22"/>
                      <a:gd name="T7" fmla="*/ 7 h 17"/>
                      <a:gd name="T8" fmla="*/ 20 w 22"/>
                      <a:gd name="T9" fmla="*/ 9 h 17"/>
                      <a:gd name="T10" fmla="*/ 19 w 22"/>
                      <a:gd name="T11" fmla="*/ 11 h 17"/>
                      <a:gd name="T12" fmla="*/ 15 w 22"/>
                      <a:gd name="T13" fmla="*/ 13 h 17"/>
                      <a:gd name="T14" fmla="*/ 11 w 22"/>
                      <a:gd name="T15" fmla="*/ 16 h 17"/>
                      <a:gd name="T16" fmla="*/ 6 w 22"/>
                      <a:gd name="T17" fmla="*/ 16 h 17"/>
                      <a:gd name="T18" fmla="*/ 4 w 22"/>
                      <a:gd name="T19" fmla="*/ 14 h 17"/>
                      <a:gd name="T20" fmla="*/ 0 w 22"/>
                      <a:gd name="T21" fmla="*/ 12 h 17"/>
                      <a:gd name="T22" fmla="*/ 0 w 22"/>
                      <a:gd name="T23" fmla="*/ 10 h 17"/>
                      <a:gd name="T24" fmla="*/ 1 w 22"/>
                      <a:gd name="T25" fmla="*/ 8 h 17"/>
                      <a:gd name="T26" fmla="*/ 3 w 22"/>
                      <a:gd name="T27" fmla="*/ 3 h 17"/>
                      <a:gd name="T28" fmla="*/ 11 w 2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7"/>
                      <a:gd name="T47" fmla="*/ 22 w 2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7">
                        <a:moveTo>
                          <a:pt x="11" y="0"/>
                        </a:moveTo>
                        <a:lnTo>
                          <a:pt x="21" y="4"/>
                        </a:lnTo>
                        <a:lnTo>
                          <a:pt x="21" y="6"/>
                        </a:lnTo>
                        <a:lnTo>
                          <a:pt x="21" y="7"/>
                        </a:lnTo>
                        <a:lnTo>
                          <a:pt x="20" y="9"/>
                        </a:lnTo>
                        <a:lnTo>
                          <a:pt x="19" y="11"/>
                        </a:lnTo>
                        <a:lnTo>
                          <a:pt x="15" y="13"/>
                        </a:lnTo>
                        <a:lnTo>
                          <a:pt x="11" y="16"/>
                        </a:lnTo>
                        <a:lnTo>
                          <a:pt x="6" y="16"/>
                        </a:lnTo>
                        <a:lnTo>
                          <a:pt x="4" y="14"/>
                        </a:lnTo>
                        <a:lnTo>
                          <a:pt x="0" y="12"/>
                        </a:lnTo>
                        <a:lnTo>
                          <a:pt x="0" y="10"/>
                        </a:lnTo>
                        <a:lnTo>
                          <a:pt x="1" y="8"/>
                        </a:lnTo>
                        <a:lnTo>
                          <a:pt x="3" y="3"/>
                        </a:lnTo>
                        <a:lnTo>
                          <a:pt x="11" y="0"/>
                        </a:lnTo>
                      </a:path>
                    </a:pathLst>
                  </a:custGeom>
                  <a:solidFill>
                    <a:srgbClr val="00A000"/>
                  </a:solidFill>
                  <a:ln w="9525" cap="rnd">
                    <a:noFill/>
                    <a:round/>
                    <a:headEnd/>
                    <a:tailEnd/>
                  </a:ln>
                </p:spPr>
                <p:txBody>
                  <a:bodyPr/>
                  <a:lstStyle/>
                  <a:p>
                    <a:endParaRPr lang="en-US"/>
                  </a:p>
                </p:txBody>
              </p:sp>
            </p:grpSp>
          </p:grpSp>
          <p:grpSp>
            <p:nvGrpSpPr>
              <p:cNvPr id="36895" name="Group 71"/>
              <p:cNvGrpSpPr>
                <a:grpSpLocks/>
              </p:cNvGrpSpPr>
              <p:nvPr/>
            </p:nvGrpSpPr>
            <p:grpSpPr bwMode="auto">
              <a:xfrm>
                <a:off x="1136" y="2288"/>
                <a:ext cx="238" cy="527"/>
                <a:chOff x="1136" y="2288"/>
                <a:chExt cx="238" cy="527"/>
              </a:xfrm>
            </p:grpSpPr>
            <p:sp>
              <p:nvSpPr>
                <p:cNvPr id="36973" name="Freeform 72"/>
                <p:cNvSpPr>
                  <a:spLocks/>
                </p:cNvSpPr>
                <p:nvPr/>
              </p:nvSpPr>
              <p:spPr bwMode="auto">
                <a:xfrm>
                  <a:off x="1168" y="2319"/>
                  <a:ext cx="89" cy="39"/>
                </a:xfrm>
                <a:custGeom>
                  <a:avLst/>
                  <a:gdLst>
                    <a:gd name="T0" fmla="*/ 87 w 89"/>
                    <a:gd name="T1" fmla="*/ 33 h 39"/>
                    <a:gd name="T2" fmla="*/ 88 w 89"/>
                    <a:gd name="T3" fmla="*/ 3 h 39"/>
                    <a:gd name="T4" fmla="*/ 87 w 89"/>
                    <a:gd name="T5" fmla="*/ 0 h 39"/>
                    <a:gd name="T6" fmla="*/ 85 w 89"/>
                    <a:gd name="T7" fmla="*/ 0 h 39"/>
                    <a:gd name="T8" fmla="*/ 83 w 89"/>
                    <a:gd name="T9" fmla="*/ 0 h 39"/>
                    <a:gd name="T10" fmla="*/ 81 w 89"/>
                    <a:gd name="T11" fmla="*/ 0 h 39"/>
                    <a:gd name="T12" fmla="*/ 75 w 89"/>
                    <a:gd name="T13" fmla="*/ 2 h 39"/>
                    <a:gd name="T14" fmla="*/ 26 w 89"/>
                    <a:gd name="T15" fmla="*/ 20 h 39"/>
                    <a:gd name="T16" fmla="*/ 4 w 89"/>
                    <a:gd name="T17" fmla="*/ 22 h 39"/>
                    <a:gd name="T18" fmla="*/ 0 w 89"/>
                    <a:gd name="T19" fmla="*/ 30 h 39"/>
                    <a:gd name="T20" fmla="*/ 0 w 89"/>
                    <a:gd name="T21" fmla="*/ 34 h 39"/>
                    <a:gd name="T22" fmla="*/ 1 w 89"/>
                    <a:gd name="T23" fmla="*/ 36 h 39"/>
                    <a:gd name="T24" fmla="*/ 4 w 89"/>
                    <a:gd name="T25" fmla="*/ 38 h 39"/>
                    <a:gd name="T26" fmla="*/ 6 w 89"/>
                    <a:gd name="T27" fmla="*/ 38 h 39"/>
                    <a:gd name="T28" fmla="*/ 9 w 89"/>
                    <a:gd name="T29" fmla="*/ 38 h 39"/>
                    <a:gd name="T30" fmla="*/ 9 w 89"/>
                    <a:gd name="T31" fmla="*/ 36 h 39"/>
                    <a:gd name="T32" fmla="*/ 15 w 89"/>
                    <a:gd name="T33" fmla="*/ 31 h 39"/>
                    <a:gd name="T34" fmla="*/ 20 w 89"/>
                    <a:gd name="T35" fmla="*/ 33 h 39"/>
                    <a:gd name="T36" fmla="*/ 21 w 89"/>
                    <a:gd name="T37" fmla="*/ 36 h 39"/>
                    <a:gd name="T38" fmla="*/ 28 w 89"/>
                    <a:gd name="T39" fmla="*/ 36 h 39"/>
                    <a:gd name="T40" fmla="*/ 34 w 89"/>
                    <a:gd name="T41" fmla="*/ 36 h 39"/>
                    <a:gd name="T42" fmla="*/ 38 w 89"/>
                    <a:gd name="T43" fmla="*/ 36 h 39"/>
                    <a:gd name="T44" fmla="*/ 41 w 89"/>
                    <a:gd name="T45" fmla="*/ 34 h 39"/>
                    <a:gd name="T46" fmla="*/ 45 w 89"/>
                    <a:gd name="T47" fmla="*/ 33 h 39"/>
                    <a:gd name="T48" fmla="*/ 53 w 89"/>
                    <a:gd name="T49" fmla="*/ 34 h 39"/>
                    <a:gd name="T50" fmla="*/ 58 w 89"/>
                    <a:gd name="T51" fmla="*/ 36 h 39"/>
                    <a:gd name="T52" fmla="*/ 62 w 89"/>
                    <a:gd name="T53" fmla="*/ 36 h 39"/>
                    <a:gd name="T54" fmla="*/ 67 w 89"/>
                    <a:gd name="T55" fmla="*/ 36 h 39"/>
                    <a:gd name="T56" fmla="*/ 75 w 89"/>
                    <a:gd name="T57" fmla="*/ 29 h 39"/>
                    <a:gd name="T58" fmla="*/ 79 w 89"/>
                    <a:gd name="T59" fmla="*/ 36 h 39"/>
                    <a:gd name="T60" fmla="*/ 83 w 89"/>
                    <a:gd name="T61" fmla="*/ 36 h 39"/>
                    <a:gd name="T62" fmla="*/ 87 w 89"/>
                    <a:gd name="T63" fmla="*/ 33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39"/>
                    <a:gd name="T98" fmla="*/ 89 w 89"/>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39">
                      <a:moveTo>
                        <a:pt x="87" y="33"/>
                      </a:moveTo>
                      <a:lnTo>
                        <a:pt x="88" y="3"/>
                      </a:lnTo>
                      <a:lnTo>
                        <a:pt x="87" y="0"/>
                      </a:lnTo>
                      <a:lnTo>
                        <a:pt x="85" y="0"/>
                      </a:lnTo>
                      <a:lnTo>
                        <a:pt x="83" y="0"/>
                      </a:lnTo>
                      <a:lnTo>
                        <a:pt x="81" y="0"/>
                      </a:lnTo>
                      <a:lnTo>
                        <a:pt x="75" y="2"/>
                      </a:lnTo>
                      <a:lnTo>
                        <a:pt x="26" y="20"/>
                      </a:lnTo>
                      <a:lnTo>
                        <a:pt x="4" y="22"/>
                      </a:lnTo>
                      <a:lnTo>
                        <a:pt x="0" y="30"/>
                      </a:lnTo>
                      <a:lnTo>
                        <a:pt x="0" y="34"/>
                      </a:lnTo>
                      <a:lnTo>
                        <a:pt x="1" y="36"/>
                      </a:lnTo>
                      <a:lnTo>
                        <a:pt x="4" y="38"/>
                      </a:lnTo>
                      <a:lnTo>
                        <a:pt x="6" y="38"/>
                      </a:lnTo>
                      <a:lnTo>
                        <a:pt x="9" y="38"/>
                      </a:lnTo>
                      <a:lnTo>
                        <a:pt x="9" y="36"/>
                      </a:lnTo>
                      <a:lnTo>
                        <a:pt x="15" y="31"/>
                      </a:lnTo>
                      <a:lnTo>
                        <a:pt x="20" y="33"/>
                      </a:lnTo>
                      <a:lnTo>
                        <a:pt x="21" y="36"/>
                      </a:lnTo>
                      <a:lnTo>
                        <a:pt x="28" y="36"/>
                      </a:lnTo>
                      <a:lnTo>
                        <a:pt x="34" y="36"/>
                      </a:lnTo>
                      <a:lnTo>
                        <a:pt x="38" y="36"/>
                      </a:lnTo>
                      <a:lnTo>
                        <a:pt x="41" y="34"/>
                      </a:lnTo>
                      <a:lnTo>
                        <a:pt x="45" y="33"/>
                      </a:lnTo>
                      <a:lnTo>
                        <a:pt x="53" y="34"/>
                      </a:lnTo>
                      <a:lnTo>
                        <a:pt x="58" y="36"/>
                      </a:lnTo>
                      <a:lnTo>
                        <a:pt x="62" y="36"/>
                      </a:lnTo>
                      <a:lnTo>
                        <a:pt x="67" y="36"/>
                      </a:lnTo>
                      <a:lnTo>
                        <a:pt x="75" y="29"/>
                      </a:lnTo>
                      <a:lnTo>
                        <a:pt x="79" y="36"/>
                      </a:lnTo>
                      <a:lnTo>
                        <a:pt x="83" y="36"/>
                      </a:lnTo>
                      <a:lnTo>
                        <a:pt x="87" y="33"/>
                      </a:lnTo>
                    </a:path>
                  </a:pathLst>
                </a:custGeom>
                <a:solidFill>
                  <a:srgbClr val="006000"/>
                </a:solidFill>
                <a:ln w="9525" cap="rnd">
                  <a:noFill/>
                  <a:round/>
                  <a:headEnd/>
                  <a:tailEnd/>
                </a:ln>
              </p:spPr>
              <p:txBody>
                <a:bodyPr/>
                <a:lstStyle/>
                <a:p>
                  <a:endParaRPr lang="en-US"/>
                </a:p>
              </p:txBody>
            </p:sp>
            <p:sp>
              <p:nvSpPr>
                <p:cNvPr id="36974" name="Freeform 73"/>
                <p:cNvSpPr>
                  <a:spLocks/>
                </p:cNvSpPr>
                <p:nvPr/>
              </p:nvSpPr>
              <p:spPr bwMode="auto">
                <a:xfrm>
                  <a:off x="1267" y="2288"/>
                  <a:ext cx="22" cy="49"/>
                </a:xfrm>
                <a:custGeom>
                  <a:avLst/>
                  <a:gdLst>
                    <a:gd name="T0" fmla="*/ 8 w 22"/>
                    <a:gd name="T1" fmla="*/ 6 h 49"/>
                    <a:gd name="T2" fmla="*/ 15 w 22"/>
                    <a:gd name="T3" fmla="*/ 0 h 49"/>
                    <a:gd name="T4" fmla="*/ 17 w 22"/>
                    <a:gd name="T5" fmla="*/ 0 h 49"/>
                    <a:gd name="T6" fmla="*/ 19 w 22"/>
                    <a:gd name="T7" fmla="*/ 1 h 49"/>
                    <a:gd name="T8" fmla="*/ 20 w 22"/>
                    <a:gd name="T9" fmla="*/ 5 h 49"/>
                    <a:gd name="T10" fmla="*/ 20 w 22"/>
                    <a:gd name="T11" fmla="*/ 16 h 49"/>
                    <a:gd name="T12" fmla="*/ 21 w 22"/>
                    <a:gd name="T13" fmla="*/ 18 h 49"/>
                    <a:gd name="T14" fmla="*/ 21 w 22"/>
                    <a:gd name="T15" fmla="*/ 21 h 49"/>
                    <a:gd name="T16" fmla="*/ 21 w 22"/>
                    <a:gd name="T17" fmla="*/ 24 h 49"/>
                    <a:gd name="T18" fmla="*/ 19 w 22"/>
                    <a:gd name="T19" fmla="*/ 26 h 49"/>
                    <a:gd name="T20" fmla="*/ 15 w 22"/>
                    <a:gd name="T21" fmla="*/ 32 h 49"/>
                    <a:gd name="T22" fmla="*/ 14 w 22"/>
                    <a:gd name="T23" fmla="*/ 46 h 49"/>
                    <a:gd name="T24" fmla="*/ 12 w 22"/>
                    <a:gd name="T25" fmla="*/ 48 h 49"/>
                    <a:gd name="T26" fmla="*/ 6 w 22"/>
                    <a:gd name="T27" fmla="*/ 48 h 49"/>
                    <a:gd name="T28" fmla="*/ 4 w 22"/>
                    <a:gd name="T29" fmla="*/ 45 h 49"/>
                    <a:gd name="T30" fmla="*/ 0 w 22"/>
                    <a:gd name="T31" fmla="*/ 41 h 49"/>
                    <a:gd name="T32" fmla="*/ 0 w 22"/>
                    <a:gd name="T33" fmla="*/ 34 h 49"/>
                    <a:gd name="T34" fmla="*/ 0 w 22"/>
                    <a:gd name="T35" fmla="*/ 28 h 49"/>
                    <a:gd name="T36" fmla="*/ 2 w 22"/>
                    <a:gd name="T37" fmla="*/ 22 h 49"/>
                    <a:gd name="T38" fmla="*/ 8 w 22"/>
                    <a:gd name="T39" fmla="*/ 6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49"/>
                    <a:gd name="T62" fmla="*/ 22 w 22"/>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49">
                      <a:moveTo>
                        <a:pt x="8" y="6"/>
                      </a:moveTo>
                      <a:lnTo>
                        <a:pt x="15" y="0"/>
                      </a:lnTo>
                      <a:lnTo>
                        <a:pt x="17" y="0"/>
                      </a:lnTo>
                      <a:lnTo>
                        <a:pt x="19" y="1"/>
                      </a:lnTo>
                      <a:lnTo>
                        <a:pt x="20" y="5"/>
                      </a:lnTo>
                      <a:lnTo>
                        <a:pt x="20" y="16"/>
                      </a:lnTo>
                      <a:lnTo>
                        <a:pt x="21" y="18"/>
                      </a:lnTo>
                      <a:lnTo>
                        <a:pt x="21" y="21"/>
                      </a:lnTo>
                      <a:lnTo>
                        <a:pt x="21" y="24"/>
                      </a:lnTo>
                      <a:lnTo>
                        <a:pt x="19" y="26"/>
                      </a:lnTo>
                      <a:lnTo>
                        <a:pt x="15" y="32"/>
                      </a:lnTo>
                      <a:lnTo>
                        <a:pt x="14" y="46"/>
                      </a:lnTo>
                      <a:lnTo>
                        <a:pt x="12" y="48"/>
                      </a:lnTo>
                      <a:lnTo>
                        <a:pt x="6" y="48"/>
                      </a:lnTo>
                      <a:lnTo>
                        <a:pt x="4" y="45"/>
                      </a:lnTo>
                      <a:lnTo>
                        <a:pt x="0" y="41"/>
                      </a:lnTo>
                      <a:lnTo>
                        <a:pt x="0" y="34"/>
                      </a:lnTo>
                      <a:lnTo>
                        <a:pt x="0" y="28"/>
                      </a:lnTo>
                      <a:lnTo>
                        <a:pt x="2" y="22"/>
                      </a:lnTo>
                      <a:lnTo>
                        <a:pt x="8" y="6"/>
                      </a:lnTo>
                    </a:path>
                  </a:pathLst>
                </a:custGeom>
                <a:solidFill>
                  <a:srgbClr val="006000"/>
                </a:solidFill>
                <a:ln w="9525" cap="rnd">
                  <a:noFill/>
                  <a:round/>
                  <a:headEnd/>
                  <a:tailEnd/>
                </a:ln>
              </p:spPr>
              <p:txBody>
                <a:bodyPr/>
                <a:lstStyle/>
                <a:p>
                  <a:endParaRPr lang="en-US"/>
                </a:p>
              </p:txBody>
            </p:sp>
            <p:sp>
              <p:nvSpPr>
                <p:cNvPr id="36975" name="Freeform 74"/>
                <p:cNvSpPr>
                  <a:spLocks/>
                </p:cNvSpPr>
                <p:nvPr/>
              </p:nvSpPr>
              <p:spPr bwMode="auto">
                <a:xfrm>
                  <a:off x="1303" y="2315"/>
                  <a:ext cx="39" cy="37"/>
                </a:xfrm>
                <a:custGeom>
                  <a:avLst/>
                  <a:gdLst>
                    <a:gd name="T0" fmla="*/ 37 w 39"/>
                    <a:gd name="T1" fmla="*/ 0 h 37"/>
                    <a:gd name="T2" fmla="*/ 19 w 39"/>
                    <a:gd name="T3" fmla="*/ 21 h 37"/>
                    <a:gd name="T4" fmla="*/ 5 w 39"/>
                    <a:gd name="T5" fmla="*/ 24 h 37"/>
                    <a:gd name="T6" fmla="*/ 0 w 39"/>
                    <a:gd name="T7" fmla="*/ 26 h 37"/>
                    <a:gd name="T8" fmla="*/ 0 w 39"/>
                    <a:gd name="T9" fmla="*/ 29 h 37"/>
                    <a:gd name="T10" fmla="*/ 2 w 39"/>
                    <a:gd name="T11" fmla="*/ 32 h 37"/>
                    <a:gd name="T12" fmla="*/ 5 w 39"/>
                    <a:gd name="T13" fmla="*/ 36 h 37"/>
                    <a:gd name="T14" fmla="*/ 10 w 39"/>
                    <a:gd name="T15" fmla="*/ 36 h 37"/>
                    <a:gd name="T16" fmla="*/ 17 w 39"/>
                    <a:gd name="T17" fmla="*/ 31 h 37"/>
                    <a:gd name="T18" fmla="*/ 21 w 39"/>
                    <a:gd name="T19" fmla="*/ 31 h 37"/>
                    <a:gd name="T20" fmla="*/ 24 w 39"/>
                    <a:gd name="T21" fmla="*/ 31 h 37"/>
                    <a:gd name="T22" fmla="*/ 27 w 39"/>
                    <a:gd name="T23" fmla="*/ 29 h 37"/>
                    <a:gd name="T24" fmla="*/ 28 w 39"/>
                    <a:gd name="T25" fmla="*/ 26 h 37"/>
                    <a:gd name="T26" fmla="*/ 28 w 39"/>
                    <a:gd name="T27" fmla="*/ 20 h 37"/>
                    <a:gd name="T28" fmla="*/ 32 w 39"/>
                    <a:gd name="T29" fmla="*/ 18 h 37"/>
                    <a:gd name="T30" fmla="*/ 34 w 39"/>
                    <a:gd name="T31" fmla="*/ 18 h 37"/>
                    <a:gd name="T32" fmla="*/ 36 w 39"/>
                    <a:gd name="T33" fmla="*/ 16 h 37"/>
                    <a:gd name="T34" fmla="*/ 37 w 39"/>
                    <a:gd name="T35" fmla="*/ 14 h 37"/>
                    <a:gd name="T36" fmla="*/ 38 w 39"/>
                    <a:gd name="T37" fmla="*/ 10 h 37"/>
                    <a:gd name="T38" fmla="*/ 37 w 39"/>
                    <a:gd name="T39" fmla="*/ 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37"/>
                    <a:gd name="T62" fmla="*/ 39 w 39"/>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37">
                      <a:moveTo>
                        <a:pt x="37" y="0"/>
                      </a:moveTo>
                      <a:lnTo>
                        <a:pt x="19" y="21"/>
                      </a:lnTo>
                      <a:lnTo>
                        <a:pt x="5" y="24"/>
                      </a:lnTo>
                      <a:lnTo>
                        <a:pt x="0" y="26"/>
                      </a:lnTo>
                      <a:lnTo>
                        <a:pt x="0" y="29"/>
                      </a:lnTo>
                      <a:lnTo>
                        <a:pt x="2" y="32"/>
                      </a:lnTo>
                      <a:lnTo>
                        <a:pt x="5" y="36"/>
                      </a:lnTo>
                      <a:lnTo>
                        <a:pt x="10" y="36"/>
                      </a:lnTo>
                      <a:lnTo>
                        <a:pt x="17" y="31"/>
                      </a:lnTo>
                      <a:lnTo>
                        <a:pt x="21" y="31"/>
                      </a:lnTo>
                      <a:lnTo>
                        <a:pt x="24" y="31"/>
                      </a:lnTo>
                      <a:lnTo>
                        <a:pt x="27" y="29"/>
                      </a:lnTo>
                      <a:lnTo>
                        <a:pt x="28" y="26"/>
                      </a:lnTo>
                      <a:lnTo>
                        <a:pt x="28" y="20"/>
                      </a:lnTo>
                      <a:lnTo>
                        <a:pt x="32" y="18"/>
                      </a:lnTo>
                      <a:lnTo>
                        <a:pt x="34" y="18"/>
                      </a:lnTo>
                      <a:lnTo>
                        <a:pt x="36" y="16"/>
                      </a:lnTo>
                      <a:lnTo>
                        <a:pt x="37" y="14"/>
                      </a:lnTo>
                      <a:lnTo>
                        <a:pt x="38" y="10"/>
                      </a:lnTo>
                      <a:lnTo>
                        <a:pt x="37" y="0"/>
                      </a:lnTo>
                    </a:path>
                  </a:pathLst>
                </a:custGeom>
                <a:solidFill>
                  <a:srgbClr val="006000"/>
                </a:solidFill>
                <a:ln w="9525" cap="rnd">
                  <a:noFill/>
                  <a:round/>
                  <a:headEnd/>
                  <a:tailEnd/>
                </a:ln>
              </p:spPr>
              <p:txBody>
                <a:bodyPr/>
                <a:lstStyle/>
                <a:p>
                  <a:endParaRPr lang="en-US"/>
                </a:p>
              </p:txBody>
            </p:sp>
            <p:sp>
              <p:nvSpPr>
                <p:cNvPr id="36976" name="Freeform 75"/>
                <p:cNvSpPr>
                  <a:spLocks/>
                </p:cNvSpPr>
                <p:nvPr/>
              </p:nvSpPr>
              <p:spPr bwMode="auto">
                <a:xfrm>
                  <a:off x="1136" y="2439"/>
                  <a:ext cx="89" cy="51"/>
                </a:xfrm>
                <a:custGeom>
                  <a:avLst/>
                  <a:gdLst>
                    <a:gd name="T0" fmla="*/ 26 w 89"/>
                    <a:gd name="T1" fmla="*/ 5 h 51"/>
                    <a:gd name="T2" fmla="*/ 39 w 89"/>
                    <a:gd name="T3" fmla="*/ 7 h 51"/>
                    <a:gd name="T4" fmla="*/ 58 w 89"/>
                    <a:gd name="T5" fmla="*/ 14 h 51"/>
                    <a:gd name="T6" fmla="*/ 67 w 89"/>
                    <a:gd name="T7" fmla="*/ 13 h 51"/>
                    <a:gd name="T8" fmla="*/ 73 w 89"/>
                    <a:gd name="T9" fmla="*/ 13 h 51"/>
                    <a:gd name="T10" fmla="*/ 75 w 89"/>
                    <a:gd name="T11" fmla="*/ 15 h 51"/>
                    <a:gd name="T12" fmla="*/ 87 w 89"/>
                    <a:gd name="T13" fmla="*/ 28 h 51"/>
                    <a:gd name="T14" fmla="*/ 87 w 89"/>
                    <a:gd name="T15" fmla="*/ 30 h 51"/>
                    <a:gd name="T16" fmla="*/ 88 w 89"/>
                    <a:gd name="T17" fmla="*/ 33 h 51"/>
                    <a:gd name="T18" fmla="*/ 82 w 89"/>
                    <a:gd name="T19" fmla="*/ 45 h 51"/>
                    <a:gd name="T20" fmla="*/ 73 w 89"/>
                    <a:gd name="T21" fmla="*/ 49 h 51"/>
                    <a:gd name="T22" fmla="*/ 69 w 89"/>
                    <a:gd name="T23" fmla="*/ 50 h 51"/>
                    <a:gd name="T24" fmla="*/ 61 w 89"/>
                    <a:gd name="T25" fmla="*/ 50 h 51"/>
                    <a:gd name="T26" fmla="*/ 58 w 89"/>
                    <a:gd name="T27" fmla="*/ 49 h 51"/>
                    <a:gd name="T28" fmla="*/ 54 w 89"/>
                    <a:gd name="T29" fmla="*/ 48 h 51"/>
                    <a:gd name="T30" fmla="*/ 50 w 89"/>
                    <a:gd name="T31" fmla="*/ 46 h 51"/>
                    <a:gd name="T32" fmla="*/ 48 w 89"/>
                    <a:gd name="T33" fmla="*/ 44 h 51"/>
                    <a:gd name="T34" fmla="*/ 41 w 89"/>
                    <a:gd name="T35" fmla="*/ 45 h 51"/>
                    <a:gd name="T36" fmla="*/ 37 w 89"/>
                    <a:gd name="T37" fmla="*/ 45 h 51"/>
                    <a:gd name="T38" fmla="*/ 33 w 89"/>
                    <a:gd name="T39" fmla="*/ 45 h 51"/>
                    <a:gd name="T40" fmla="*/ 31 w 89"/>
                    <a:gd name="T41" fmla="*/ 43 h 51"/>
                    <a:gd name="T42" fmla="*/ 21 w 89"/>
                    <a:gd name="T43" fmla="*/ 37 h 51"/>
                    <a:gd name="T44" fmla="*/ 16 w 89"/>
                    <a:gd name="T45" fmla="*/ 35 h 51"/>
                    <a:gd name="T46" fmla="*/ 14 w 89"/>
                    <a:gd name="T47" fmla="*/ 33 h 51"/>
                    <a:gd name="T48" fmla="*/ 4 w 89"/>
                    <a:gd name="T49" fmla="*/ 21 h 51"/>
                    <a:gd name="T50" fmla="*/ 1 w 89"/>
                    <a:gd name="T51" fmla="*/ 15 h 51"/>
                    <a:gd name="T52" fmla="*/ 0 w 89"/>
                    <a:gd name="T53" fmla="*/ 9 h 51"/>
                    <a:gd name="T54" fmla="*/ 0 w 89"/>
                    <a:gd name="T55" fmla="*/ 5 h 51"/>
                    <a:gd name="T56" fmla="*/ 3 w 89"/>
                    <a:gd name="T57" fmla="*/ 1 h 51"/>
                    <a:gd name="T58" fmla="*/ 9 w 89"/>
                    <a:gd name="T59" fmla="*/ 0 h 51"/>
                    <a:gd name="T60" fmla="*/ 11 w 89"/>
                    <a:gd name="T61" fmla="*/ 0 h 51"/>
                    <a:gd name="T62" fmla="*/ 26 w 89"/>
                    <a:gd name="T63" fmla="*/ 5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1"/>
                    <a:gd name="T98" fmla="*/ 89 w 8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1">
                      <a:moveTo>
                        <a:pt x="26" y="5"/>
                      </a:moveTo>
                      <a:lnTo>
                        <a:pt x="39" y="7"/>
                      </a:lnTo>
                      <a:lnTo>
                        <a:pt x="58" y="14"/>
                      </a:lnTo>
                      <a:lnTo>
                        <a:pt x="67" y="13"/>
                      </a:lnTo>
                      <a:lnTo>
                        <a:pt x="73" y="13"/>
                      </a:lnTo>
                      <a:lnTo>
                        <a:pt x="75" y="15"/>
                      </a:lnTo>
                      <a:lnTo>
                        <a:pt x="87" y="28"/>
                      </a:lnTo>
                      <a:lnTo>
                        <a:pt x="87" y="30"/>
                      </a:lnTo>
                      <a:lnTo>
                        <a:pt x="88" y="33"/>
                      </a:lnTo>
                      <a:lnTo>
                        <a:pt x="82" y="45"/>
                      </a:lnTo>
                      <a:lnTo>
                        <a:pt x="73" y="49"/>
                      </a:lnTo>
                      <a:lnTo>
                        <a:pt x="69" y="50"/>
                      </a:lnTo>
                      <a:lnTo>
                        <a:pt x="61" y="50"/>
                      </a:lnTo>
                      <a:lnTo>
                        <a:pt x="58" y="49"/>
                      </a:lnTo>
                      <a:lnTo>
                        <a:pt x="54" y="48"/>
                      </a:lnTo>
                      <a:lnTo>
                        <a:pt x="50" y="46"/>
                      </a:lnTo>
                      <a:lnTo>
                        <a:pt x="48" y="44"/>
                      </a:lnTo>
                      <a:lnTo>
                        <a:pt x="41" y="45"/>
                      </a:lnTo>
                      <a:lnTo>
                        <a:pt x="37" y="45"/>
                      </a:lnTo>
                      <a:lnTo>
                        <a:pt x="33" y="45"/>
                      </a:lnTo>
                      <a:lnTo>
                        <a:pt x="31" y="43"/>
                      </a:lnTo>
                      <a:lnTo>
                        <a:pt x="21" y="37"/>
                      </a:lnTo>
                      <a:lnTo>
                        <a:pt x="16" y="35"/>
                      </a:lnTo>
                      <a:lnTo>
                        <a:pt x="14" y="33"/>
                      </a:lnTo>
                      <a:lnTo>
                        <a:pt x="4" y="21"/>
                      </a:lnTo>
                      <a:lnTo>
                        <a:pt x="1" y="15"/>
                      </a:lnTo>
                      <a:lnTo>
                        <a:pt x="0" y="9"/>
                      </a:lnTo>
                      <a:lnTo>
                        <a:pt x="0" y="5"/>
                      </a:lnTo>
                      <a:lnTo>
                        <a:pt x="3" y="1"/>
                      </a:lnTo>
                      <a:lnTo>
                        <a:pt x="9" y="0"/>
                      </a:lnTo>
                      <a:lnTo>
                        <a:pt x="11" y="0"/>
                      </a:lnTo>
                      <a:lnTo>
                        <a:pt x="26" y="5"/>
                      </a:lnTo>
                    </a:path>
                  </a:pathLst>
                </a:custGeom>
                <a:solidFill>
                  <a:srgbClr val="006000"/>
                </a:solidFill>
                <a:ln w="9525" cap="rnd">
                  <a:noFill/>
                  <a:round/>
                  <a:headEnd/>
                  <a:tailEnd/>
                </a:ln>
              </p:spPr>
              <p:txBody>
                <a:bodyPr/>
                <a:lstStyle/>
                <a:p>
                  <a:endParaRPr lang="en-US"/>
                </a:p>
              </p:txBody>
            </p:sp>
            <p:sp>
              <p:nvSpPr>
                <p:cNvPr id="36977" name="Freeform 76"/>
                <p:cNvSpPr>
                  <a:spLocks/>
                </p:cNvSpPr>
                <p:nvPr/>
              </p:nvSpPr>
              <p:spPr bwMode="auto">
                <a:xfrm>
                  <a:off x="1136" y="2561"/>
                  <a:ext cx="42" cy="62"/>
                </a:xfrm>
                <a:custGeom>
                  <a:avLst/>
                  <a:gdLst>
                    <a:gd name="T0" fmla="*/ 16 w 42"/>
                    <a:gd name="T1" fmla="*/ 6 h 62"/>
                    <a:gd name="T2" fmla="*/ 25 w 42"/>
                    <a:gd name="T3" fmla="*/ 8 h 62"/>
                    <a:gd name="T4" fmla="*/ 31 w 42"/>
                    <a:gd name="T5" fmla="*/ 15 h 62"/>
                    <a:gd name="T6" fmla="*/ 33 w 42"/>
                    <a:gd name="T7" fmla="*/ 21 h 62"/>
                    <a:gd name="T8" fmla="*/ 33 w 42"/>
                    <a:gd name="T9" fmla="*/ 31 h 62"/>
                    <a:gd name="T10" fmla="*/ 37 w 42"/>
                    <a:gd name="T11" fmla="*/ 42 h 62"/>
                    <a:gd name="T12" fmla="*/ 40 w 42"/>
                    <a:gd name="T13" fmla="*/ 50 h 62"/>
                    <a:gd name="T14" fmla="*/ 41 w 42"/>
                    <a:gd name="T15" fmla="*/ 55 h 62"/>
                    <a:gd name="T16" fmla="*/ 41 w 42"/>
                    <a:gd name="T17" fmla="*/ 58 h 62"/>
                    <a:gd name="T18" fmla="*/ 40 w 42"/>
                    <a:gd name="T19" fmla="*/ 61 h 62"/>
                    <a:gd name="T20" fmla="*/ 37 w 42"/>
                    <a:gd name="T21" fmla="*/ 61 h 62"/>
                    <a:gd name="T22" fmla="*/ 33 w 42"/>
                    <a:gd name="T23" fmla="*/ 57 h 62"/>
                    <a:gd name="T24" fmla="*/ 29 w 42"/>
                    <a:gd name="T25" fmla="*/ 51 h 62"/>
                    <a:gd name="T26" fmla="*/ 25 w 42"/>
                    <a:gd name="T27" fmla="*/ 49 h 62"/>
                    <a:gd name="T28" fmla="*/ 21 w 42"/>
                    <a:gd name="T29" fmla="*/ 46 h 62"/>
                    <a:gd name="T30" fmla="*/ 14 w 42"/>
                    <a:gd name="T31" fmla="*/ 46 h 62"/>
                    <a:gd name="T32" fmla="*/ 12 w 42"/>
                    <a:gd name="T33" fmla="*/ 43 h 62"/>
                    <a:gd name="T34" fmla="*/ 12 w 42"/>
                    <a:gd name="T35" fmla="*/ 38 h 62"/>
                    <a:gd name="T36" fmla="*/ 12 w 42"/>
                    <a:gd name="T37" fmla="*/ 28 h 62"/>
                    <a:gd name="T38" fmla="*/ 2 w 42"/>
                    <a:gd name="T39" fmla="*/ 6 h 62"/>
                    <a:gd name="T40" fmla="*/ 0 w 42"/>
                    <a:gd name="T41" fmla="*/ 3 h 62"/>
                    <a:gd name="T42" fmla="*/ 2 w 42"/>
                    <a:gd name="T43" fmla="*/ 0 h 62"/>
                    <a:gd name="T44" fmla="*/ 16 w 42"/>
                    <a:gd name="T45" fmla="*/ 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62"/>
                    <a:gd name="T71" fmla="*/ 42 w 42"/>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62">
                      <a:moveTo>
                        <a:pt x="16" y="6"/>
                      </a:moveTo>
                      <a:lnTo>
                        <a:pt x="25" y="8"/>
                      </a:lnTo>
                      <a:lnTo>
                        <a:pt x="31" y="15"/>
                      </a:lnTo>
                      <a:lnTo>
                        <a:pt x="33" y="21"/>
                      </a:lnTo>
                      <a:lnTo>
                        <a:pt x="33" y="31"/>
                      </a:lnTo>
                      <a:lnTo>
                        <a:pt x="37" y="42"/>
                      </a:lnTo>
                      <a:lnTo>
                        <a:pt x="40" y="50"/>
                      </a:lnTo>
                      <a:lnTo>
                        <a:pt x="41" y="55"/>
                      </a:lnTo>
                      <a:lnTo>
                        <a:pt x="41" y="58"/>
                      </a:lnTo>
                      <a:lnTo>
                        <a:pt x="40" y="61"/>
                      </a:lnTo>
                      <a:lnTo>
                        <a:pt x="37" y="61"/>
                      </a:lnTo>
                      <a:lnTo>
                        <a:pt x="33" y="57"/>
                      </a:lnTo>
                      <a:lnTo>
                        <a:pt x="29" y="51"/>
                      </a:lnTo>
                      <a:lnTo>
                        <a:pt x="25" y="49"/>
                      </a:lnTo>
                      <a:lnTo>
                        <a:pt x="21" y="46"/>
                      </a:lnTo>
                      <a:lnTo>
                        <a:pt x="14" y="46"/>
                      </a:lnTo>
                      <a:lnTo>
                        <a:pt x="12" y="43"/>
                      </a:lnTo>
                      <a:lnTo>
                        <a:pt x="12" y="38"/>
                      </a:lnTo>
                      <a:lnTo>
                        <a:pt x="12" y="28"/>
                      </a:lnTo>
                      <a:lnTo>
                        <a:pt x="2" y="6"/>
                      </a:lnTo>
                      <a:lnTo>
                        <a:pt x="0" y="3"/>
                      </a:lnTo>
                      <a:lnTo>
                        <a:pt x="2" y="0"/>
                      </a:lnTo>
                      <a:lnTo>
                        <a:pt x="16" y="6"/>
                      </a:lnTo>
                    </a:path>
                  </a:pathLst>
                </a:custGeom>
                <a:solidFill>
                  <a:srgbClr val="006000"/>
                </a:solidFill>
                <a:ln w="9525" cap="rnd">
                  <a:noFill/>
                  <a:round/>
                  <a:headEnd/>
                  <a:tailEnd/>
                </a:ln>
              </p:spPr>
              <p:txBody>
                <a:bodyPr/>
                <a:lstStyle/>
                <a:p>
                  <a:endParaRPr lang="en-US"/>
                </a:p>
              </p:txBody>
            </p:sp>
            <p:sp>
              <p:nvSpPr>
                <p:cNvPr id="36978" name="Freeform 77"/>
                <p:cNvSpPr>
                  <a:spLocks/>
                </p:cNvSpPr>
                <p:nvPr/>
              </p:nvSpPr>
              <p:spPr bwMode="auto">
                <a:xfrm>
                  <a:off x="1226" y="2550"/>
                  <a:ext cx="17" cy="34"/>
                </a:xfrm>
                <a:custGeom>
                  <a:avLst/>
                  <a:gdLst>
                    <a:gd name="T0" fmla="*/ 1 w 17"/>
                    <a:gd name="T1" fmla="*/ 22 h 34"/>
                    <a:gd name="T2" fmla="*/ 0 w 17"/>
                    <a:gd name="T3" fmla="*/ 30 h 34"/>
                    <a:gd name="T4" fmla="*/ 1 w 17"/>
                    <a:gd name="T5" fmla="*/ 32 h 34"/>
                    <a:gd name="T6" fmla="*/ 2 w 17"/>
                    <a:gd name="T7" fmla="*/ 33 h 34"/>
                    <a:gd name="T8" fmla="*/ 5 w 17"/>
                    <a:gd name="T9" fmla="*/ 33 h 34"/>
                    <a:gd name="T10" fmla="*/ 6 w 17"/>
                    <a:gd name="T11" fmla="*/ 32 h 34"/>
                    <a:gd name="T12" fmla="*/ 8 w 17"/>
                    <a:gd name="T13" fmla="*/ 30 h 34"/>
                    <a:gd name="T14" fmla="*/ 10 w 17"/>
                    <a:gd name="T15" fmla="*/ 26 h 34"/>
                    <a:gd name="T16" fmla="*/ 13 w 17"/>
                    <a:gd name="T17" fmla="*/ 18 h 34"/>
                    <a:gd name="T18" fmla="*/ 14 w 17"/>
                    <a:gd name="T19" fmla="*/ 15 h 34"/>
                    <a:gd name="T20" fmla="*/ 16 w 17"/>
                    <a:gd name="T21" fmla="*/ 10 h 34"/>
                    <a:gd name="T22" fmla="*/ 16 w 17"/>
                    <a:gd name="T23" fmla="*/ 7 h 34"/>
                    <a:gd name="T24" fmla="*/ 16 w 17"/>
                    <a:gd name="T25" fmla="*/ 4 h 34"/>
                    <a:gd name="T26" fmla="*/ 14 w 17"/>
                    <a:gd name="T27" fmla="*/ 2 h 34"/>
                    <a:gd name="T28" fmla="*/ 13 w 17"/>
                    <a:gd name="T29" fmla="*/ 1 h 34"/>
                    <a:gd name="T30" fmla="*/ 10 w 17"/>
                    <a:gd name="T31" fmla="*/ 0 h 34"/>
                    <a:gd name="T32" fmla="*/ 9 w 17"/>
                    <a:gd name="T33" fmla="*/ 0 h 34"/>
                    <a:gd name="T34" fmla="*/ 8 w 17"/>
                    <a:gd name="T35" fmla="*/ 0 h 34"/>
                    <a:gd name="T36" fmla="*/ 6 w 17"/>
                    <a:gd name="T37" fmla="*/ 0 h 34"/>
                    <a:gd name="T38" fmla="*/ 6 w 17"/>
                    <a:gd name="T39" fmla="*/ 1 h 34"/>
                    <a:gd name="T40" fmla="*/ 6 w 17"/>
                    <a:gd name="T41" fmla="*/ 3 h 34"/>
                    <a:gd name="T42" fmla="*/ 5 w 17"/>
                    <a:gd name="T43" fmla="*/ 8 h 34"/>
                    <a:gd name="T44" fmla="*/ 2 w 17"/>
                    <a:gd name="T45" fmla="*/ 17 h 34"/>
                    <a:gd name="T46" fmla="*/ 1 w 17"/>
                    <a:gd name="T47" fmla="*/ 22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34"/>
                    <a:gd name="T74" fmla="*/ 17 w 17"/>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34">
                      <a:moveTo>
                        <a:pt x="1" y="22"/>
                      </a:moveTo>
                      <a:lnTo>
                        <a:pt x="0" y="30"/>
                      </a:lnTo>
                      <a:lnTo>
                        <a:pt x="1" y="32"/>
                      </a:lnTo>
                      <a:lnTo>
                        <a:pt x="2" y="33"/>
                      </a:lnTo>
                      <a:lnTo>
                        <a:pt x="5" y="33"/>
                      </a:lnTo>
                      <a:lnTo>
                        <a:pt x="6" y="32"/>
                      </a:lnTo>
                      <a:lnTo>
                        <a:pt x="8" y="30"/>
                      </a:lnTo>
                      <a:lnTo>
                        <a:pt x="10" y="26"/>
                      </a:lnTo>
                      <a:lnTo>
                        <a:pt x="13" y="18"/>
                      </a:lnTo>
                      <a:lnTo>
                        <a:pt x="14" y="15"/>
                      </a:lnTo>
                      <a:lnTo>
                        <a:pt x="16" y="10"/>
                      </a:lnTo>
                      <a:lnTo>
                        <a:pt x="16" y="7"/>
                      </a:lnTo>
                      <a:lnTo>
                        <a:pt x="16" y="4"/>
                      </a:lnTo>
                      <a:lnTo>
                        <a:pt x="14" y="2"/>
                      </a:lnTo>
                      <a:lnTo>
                        <a:pt x="13" y="1"/>
                      </a:lnTo>
                      <a:lnTo>
                        <a:pt x="10" y="0"/>
                      </a:lnTo>
                      <a:lnTo>
                        <a:pt x="9" y="0"/>
                      </a:lnTo>
                      <a:lnTo>
                        <a:pt x="8" y="0"/>
                      </a:lnTo>
                      <a:lnTo>
                        <a:pt x="6" y="0"/>
                      </a:lnTo>
                      <a:lnTo>
                        <a:pt x="6" y="1"/>
                      </a:lnTo>
                      <a:lnTo>
                        <a:pt x="6" y="3"/>
                      </a:lnTo>
                      <a:lnTo>
                        <a:pt x="5" y="8"/>
                      </a:lnTo>
                      <a:lnTo>
                        <a:pt x="2" y="17"/>
                      </a:lnTo>
                      <a:lnTo>
                        <a:pt x="1" y="22"/>
                      </a:lnTo>
                    </a:path>
                  </a:pathLst>
                </a:custGeom>
                <a:solidFill>
                  <a:srgbClr val="006000"/>
                </a:solidFill>
                <a:ln w="9525" cap="rnd">
                  <a:noFill/>
                  <a:round/>
                  <a:headEnd/>
                  <a:tailEnd/>
                </a:ln>
              </p:spPr>
              <p:txBody>
                <a:bodyPr/>
                <a:lstStyle/>
                <a:p>
                  <a:endParaRPr lang="en-US"/>
                </a:p>
              </p:txBody>
            </p:sp>
            <p:sp>
              <p:nvSpPr>
                <p:cNvPr id="36979" name="Freeform 78"/>
                <p:cNvSpPr>
                  <a:spLocks/>
                </p:cNvSpPr>
                <p:nvPr/>
              </p:nvSpPr>
              <p:spPr bwMode="auto">
                <a:xfrm>
                  <a:off x="1271" y="2481"/>
                  <a:ext cx="96" cy="69"/>
                </a:xfrm>
                <a:custGeom>
                  <a:avLst/>
                  <a:gdLst>
                    <a:gd name="T0" fmla="*/ 95 w 96"/>
                    <a:gd name="T1" fmla="*/ 8 h 69"/>
                    <a:gd name="T2" fmla="*/ 94 w 96"/>
                    <a:gd name="T3" fmla="*/ 1 h 69"/>
                    <a:gd name="T4" fmla="*/ 93 w 96"/>
                    <a:gd name="T5" fmla="*/ 0 h 69"/>
                    <a:gd name="T6" fmla="*/ 90 w 96"/>
                    <a:gd name="T7" fmla="*/ 0 h 69"/>
                    <a:gd name="T8" fmla="*/ 88 w 96"/>
                    <a:gd name="T9" fmla="*/ 0 h 69"/>
                    <a:gd name="T10" fmla="*/ 86 w 96"/>
                    <a:gd name="T11" fmla="*/ 1 h 69"/>
                    <a:gd name="T12" fmla="*/ 85 w 96"/>
                    <a:gd name="T13" fmla="*/ 2 h 69"/>
                    <a:gd name="T14" fmla="*/ 84 w 96"/>
                    <a:gd name="T15" fmla="*/ 3 h 69"/>
                    <a:gd name="T16" fmla="*/ 83 w 96"/>
                    <a:gd name="T17" fmla="*/ 9 h 69"/>
                    <a:gd name="T18" fmla="*/ 62 w 96"/>
                    <a:gd name="T19" fmla="*/ 13 h 69"/>
                    <a:gd name="T20" fmla="*/ 60 w 96"/>
                    <a:gd name="T21" fmla="*/ 14 h 69"/>
                    <a:gd name="T22" fmla="*/ 58 w 96"/>
                    <a:gd name="T23" fmla="*/ 16 h 69"/>
                    <a:gd name="T24" fmla="*/ 55 w 96"/>
                    <a:gd name="T25" fmla="*/ 19 h 69"/>
                    <a:gd name="T26" fmla="*/ 27 w 96"/>
                    <a:gd name="T27" fmla="*/ 45 h 69"/>
                    <a:gd name="T28" fmla="*/ 20 w 96"/>
                    <a:gd name="T29" fmla="*/ 48 h 69"/>
                    <a:gd name="T30" fmla="*/ 17 w 96"/>
                    <a:gd name="T31" fmla="*/ 48 h 69"/>
                    <a:gd name="T32" fmla="*/ 10 w 96"/>
                    <a:gd name="T33" fmla="*/ 49 h 69"/>
                    <a:gd name="T34" fmla="*/ 6 w 96"/>
                    <a:gd name="T35" fmla="*/ 50 h 69"/>
                    <a:gd name="T36" fmla="*/ 2 w 96"/>
                    <a:gd name="T37" fmla="*/ 51 h 69"/>
                    <a:gd name="T38" fmla="*/ 1 w 96"/>
                    <a:gd name="T39" fmla="*/ 55 h 69"/>
                    <a:gd name="T40" fmla="*/ 1 w 96"/>
                    <a:gd name="T41" fmla="*/ 60 h 69"/>
                    <a:gd name="T42" fmla="*/ 0 w 96"/>
                    <a:gd name="T43" fmla="*/ 68 h 69"/>
                    <a:gd name="T44" fmla="*/ 8 w 96"/>
                    <a:gd name="T45" fmla="*/ 57 h 69"/>
                    <a:gd name="T46" fmla="*/ 6 w 96"/>
                    <a:gd name="T47" fmla="*/ 67 h 69"/>
                    <a:gd name="T48" fmla="*/ 11 w 96"/>
                    <a:gd name="T49" fmla="*/ 58 h 69"/>
                    <a:gd name="T50" fmla="*/ 16 w 96"/>
                    <a:gd name="T51" fmla="*/ 61 h 69"/>
                    <a:gd name="T52" fmla="*/ 17 w 96"/>
                    <a:gd name="T53" fmla="*/ 61 h 69"/>
                    <a:gd name="T54" fmla="*/ 20 w 96"/>
                    <a:gd name="T55" fmla="*/ 59 h 69"/>
                    <a:gd name="T56" fmla="*/ 22 w 96"/>
                    <a:gd name="T57" fmla="*/ 58 h 69"/>
                    <a:gd name="T58" fmla="*/ 25 w 96"/>
                    <a:gd name="T59" fmla="*/ 53 h 69"/>
                    <a:gd name="T60" fmla="*/ 27 w 96"/>
                    <a:gd name="T61" fmla="*/ 53 h 69"/>
                    <a:gd name="T62" fmla="*/ 31 w 96"/>
                    <a:gd name="T63" fmla="*/ 53 h 69"/>
                    <a:gd name="T64" fmla="*/ 33 w 96"/>
                    <a:gd name="T65" fmla="*/ 53 h 69"/>
                    <a:gd name="T66" fmla="*/ 37 w 96"/>
                    <a:gd name="T67" fmla="*/ 53 h 69"/>
                    <a:gd name="T68" fmla="*/ 42 w 96"/>
                    <a:gd name="T69" fmla="*/ 53 h 69"/>
                    <a:gd name="T70" fmla="*/ 47 w 96"/>
                    <a:gd name="T71" fmla="*/ 50 h 69"/>
                    <a:gd name="T72" fmla="*/ 50 w 96"/>
                    <a:gd name="T73" fmla="*/ 50 h 69"/>
                    <a:gd name="T74" fmla="*/ 55 w 96"/>
                    <a:gd name="T75" fmla="*/ 50 h 69"/>
                    <a:gd name="T76" fmla="*/ 60 w 96"/>
                    <a:gd name="T77" fmla="*/ 48 h 69"/>
                    <a:gd name="T78" fmla="*/ 86 w 96"/>
                    <a:gd name="T79" fmla="*/ 37 h 69"/>
                    <a:gd name="T80" fmla="*/ 95 w 96"/>
                    <a:gd name="T81" fmla="*/ 8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69"/>
                    <a:gd name="T125" fmla="*/ 96 w 96"/>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69">
                      <a:moveTo>
                        <a:pt x="95" y="8"/>
                      </a:moveTo>
                      <a:lnTo>
                        <a:pt x="94" y="1"/>
                      </a:lnTo>
                      <a:lnTo>
                        <a:pt x="93" y="0"/>
                      </a:lnTo>
                      <a:lnTo>
                        <a:pt x="90" y="0"/>
                      </a:lnTo>
                      <a:lnTo>
                        <a:pt x="88" y="0"/>
                      </a:lnTo>
                      <a:lnTo>
                        <a:pt x="86" y="1"/>
                      </a:lnTo>
                      <a:lnTo>
                        <a:pt x="85" y="2"/>
                      </a:lnTo>
                      <a:lnTo>
                        <a:pt x="84" y="3"/>
                      </a:lnTo>
                      <a:lnTo>
                        <a:pt x="83" y="9"/>
                      </a:lnTo>
                      <a:lnTo>
                        <a:pt x="62" y="13"/>
                      </a:lnTo>
                      <a:lnTo>
                        <a:pt x="60" y="14"/>
                      </a:lnTo>
                      <a:lnTo>
                        <a:pt x="58" y="16"/>
                      </a:lnTo>
                      <a:lnTo>
                        <a:pt x="55" y="19"/>
                      </a:lnTo>
                      <a:lnTo>
                        <a:pt x="27" y="45"/>
                      </a:lnTo>
                      <a:lnTo>
                        <a:pt x="20" y="48"/>
                      </a:lnTo>
                      <a:lnTo>
                        <a:pt x="17" y="48"/>
                      </a:lnTo>
                      <a:lnTo>
                        <a:pt x="10" y="49"/>
                      </a:lnTo>
                      <a:lnTo>
                        <a:pt x="6" y="50"/>
                      </a:lnTo>
                      <a:lnTo>
                        <a:pt x="2" y="51"/>
                      </a:lnTo>
                      <a:lnTo>
                        <a:pt x="1" y="55"/>
                      </a:lnTo>
                      <a:lnTo>
                        <a:pt x="1" y="60"/>
                      </a:lnTo>
                      <a:lnTo>
                        <a:pt x="0" y="68"/>
                      </a:lnTo>
                      <a:lnTo>
                        <a:pt x="8" y="57"/>
                      </a:lnTo>
                      <a:lnTo>
                        <a:pt x="6" y="67"/>
                      </a:lnTo>
                      <a:lnTo>
                        <a:pt x="11" y="58"/>
                      </a:lnTo>
                      <a:lnTo>
                        <a:pt x="16" y="61"/>
                      </a:lnTo>
                      <a:lnTo>
                        <a:pt x="17" y="61"/>
                      </a:lnTo>
                      <a:lnTo>
                        <a:pt x="20" y="59"/>
                      </a:lnTo>
                      <a:lnTo>
                        <a:pt x="22" y="58"/>
                      </a:lnTo>
                      <a:lnTo>
                        <a:pt x="25" y="53"/>
                      </a:lnTo>
                      <a:lnTo>
                        <a:pt x="27" y="53"/>
                      </a:lnTo>
                      <a:lnTo>
                        <a:pt x="31" y="53"/>
                      </a:lnTo>
                      <a:lnTo>
                        <a:pt x="33" y="53"/>
                      </a:lnTo>
                      <a:lnTo>
                        <a:pt x="37" y="53"/>
                      </a:lnTo>
                      <a:lnTo>
                        <a:pt x="42" y="53"/>
                      </a:lnTo>
                      <a:lnTo>
                        <a:pt x="47" y="50"/>
                      </a:lnTo>
                      <a:lnTo>
                        <a:pt x="50" y="50"/>
                      </a:lnTo>
                      <a:lnTo>
                        <a:pt x="55" y="50"/>
                      </a:lnTo>
                      <a:lnTo>
                        <a:pt x="60" y="48"/>
                      </a:lnTo>
                      <a:lnTo>
                        <a:pt x="86" y="37"/>
                      </a:lnTo>
                      <a:lnTo>
                        <a:pt x="95" y="8"/>
                      </a:lnTo>
                    </a:path>
                  </a:pathLst>
                </a:custGeom>
                <a:solidFill>
                  <a:srgbClr val="006000"/>
                </a:solidFill>
                <a:ln w="9525" cap="rnd">
                  <a:noFill/>
                  <a:round/>
                  <a:headEnd/>
                  <a:tailEnd/>
                </a:ln>
              </p:spPr>
              <p:txBody>
                <a:bodyPr/>
                <a:lstStyle/>
                <a:p>
                  <a:endParaRPr lang="en-US"/>
                </a:p>
              </p:txBody>
            </p:sp>
            <p:sp>
              <p:nvSpPr>
                <p:cNvPr id="36980" name="Freeform 79"/>
                <p:cNvSpPr>
                  <a:spLocks/>
                </p:cNvSpPr>
                <p:nvPr/>
              </p:nvSpPr>
              <p:spPr bwMode="auto">
                <a:xfrm>
                  <a:off x="1266" y="2557"/>
                  <a:ext cx="108" cy="83"/>
                </a:xfrm>
                <a:custGeom>
                  <a:avLst/>
                  <a:gdLst>
                    <a:gd name="T0" fmla="*/ 90 w 108"/>
                    <a:gd name="T1" fmla="*/ 4 h 83"/>
                    <a:gd name="T2" fmla="*/ 69 w 108"/>
                    <a:gd name="T3" fmla="*/ 8 h 83"/>
                    <a:gd name="T4" fmla="*/ 67 w 108"/>
                    <a:gd name="T5" fmla="*/ 8 h 83"/>
                    <a:gd name="T6" fmla="*/ 63 w 108"/>
                    <a:gd name="T7" fmla="*/ 1 h 83"/>
                    <a:gd name="T8" fmla="*/ 61 w 108"/>
                    <a:gd name="T9" fmla="*/ 0 h 83"/>
                    <a:gd name="T10" fmla="*/ 61 w 108"/>
                    <a:gd name="T11" fmla="*/ 0 h 83"/>
                    <a:gd name="T12" fmla="*/ 59 w 108"/>
                    <a:gd name="T13" fmla="*/ 1 h 83"/>
                    <a:gd name="T14" fmla="*/ 53 w 108"/>
                    <a:gd name="T15" fmla="*/ 8 h 83"/>
                    <a:gd name="T16" fmla="*/ 35 w 108"/>
                    <a:gd name="T17" fmla="*/ 9 h 83"/>
                    <a:gd name="T18" fmla="*/ 32 w 108"/>
                    <a:gd name="T19" fmla="*/ 10 h 83"/>
                    <a:gd name="T20" fmla="*/ 25 w 108"/>
                    <a:gd name="T21" fmla="*/ 15 h 83"/>
                    <a:gd name="T22" fmla="*/ 25 w 108"/>
                    <a:gd name="T23" fmla="*/ 19 h 83"/>
                    <a:gd name="T24" fmla="*/ 28 w 108"/>
                    <a:gd name="T25" fmla="*/ 18 h 83"/>
                    <a:gd name="T26" fmla="*/ 33 w 108"/>
                    <a:gd name="T27" fmla="*/ 21 h 83"/>
                    <a:gd name="T28" fmla="*/ 28 w 108"/>
                    <a:gd name="T29" fmla="*/ 26 h 83"/>
                    <a:gd name="T30" fmla="*/ 27 w 108"/>
                    <a:gd name="T31" fmla="*/ 28 h 83"/>
                    <a:gd name="T32" fmla="*/ 27 w 108"/>
                    <a:gd name="T33" fmla="*/ 29 h 83"/>
                    <a:gd name="T34" fmla="*/ 24 w 108"/>
                    <a:gd name="T35" fmla="*/ 38 h 83"/>
                    <a:gd name="T36" fmla="*/ 15 w 108"/>
                    <a:gd name="T37" fmla="*/ 50 h 83"/>
                    <a:gd name="T38" fmla="*/ 11 w 108"/>
                    <a:gd name="T39" fmla="*/ 50 h 83"/>
                    <a:gd name="T40" fmla="*/ 11 w 108"/>
                    <a:gd name="T41" fmla="*/ 37 h 83"/>
                    <a:gd name="T42" fmla="*/ 11 w 108"/>
                    <a:gd name="T43" fmla="*/ 35 h 83"/>
                    <a:gd name="T44" fmla="*/ 9 w 108"/>
                    <a:gd name="T45" fmla="*/ 35 h 83"/>
                    <a:gd name="T46" fmla="*/ 7 w 108"/>
                    <a:gd name="T47" fmla="*/ 35 h 83"/>
                    <a:gd name="T48" fmla="*/ 6 w 108"/>
                    <a:gd name="T49" fmla="*/ 35 h 83"/>
                    <a:gd name="T50" fmla="*/ 4 w 108"/>
                    <a:gd name="T51" fmla="*/ 37 h 83"/>
                    <a:gd name="T52" fmla="*/ 3 w 108"/>
                    <a:gd name="T53" fmla="*/ 58 h 83"/>
                    <a:gd name="T54" fmla="*/ 0 w 108"/>
                    <a:gd name="T55" fmla="*/ 69 h 83"/>
                    <a:gd name="T56" fmla="*/ 8 w 108"/>
                    <a:gd name="T57" fmla="*/ 82 h 83"/>
                    <a:gd name="T58" fmla="*/ 14 w 108"/>
                    <a:gd name="T59" fmla="*/ 76 h 83"/>
                    <a:gd name="T60" fmla="*/ 16 w 108"/>
                    <a:gd name="T61" fmla="*/ 70 h 83"/>
                    <a:gd name="T62" fmla="*/ 18 w 108"/>
                    <a:gd name="T63" fmla="*/ 63 h 83"/>
                    <a:gd name="T64" fmla="*/ 20 w 108"/>
                    <a:gd name="T65" fmla="*/ 63 h 83"/>
                    <a:gd name="T66" fmla="*/ 20 w 108"/>
                    <a:gd name="T67" fmla="*/ 63 h 83"/>
                    <a:gd name="T68" fmla="*/ 22 w 108"/>
                    <a:gd name="T69" fmla="*/ 63 h 83"/>
                    <a:gd name="T70" fmla="*/ 29 w 108"/>
                    <a:gd name="T71" fmla="*/ 66 h 83"/>
                    <a:gd name="T72" fmla="*/ 33 w 108"/>
                    <a:gd name="T73" fmla="*/ 66 h 83"/>
                    <a:gd name="T74" fmla="*/ 35 w 108"/>
                    <a:gd name="T75" fmla="*/ 66 h 83"/>
                    <a:gd name="T76" fmla="*/ 50 w 108"/>
                    <a:gd name="T77" fmla="*/ 63 h 83"/>
                    <a:gd name="T78" fmla="*/ 74 w 108"/>
                    <a:gd name="T79" fmla="*/ 29 h 83"/>
                    <a:gd name="T80" fmla="*/ 82 w 108"/>
                    <a:gd name="T81" fmla="*/ 28 h 83"/>
                    <a:gd name="T82" fmla="*/ 88 w 108"/>
                    <a:gd name="T83" fmla="*/ 28 h 83"/>
                    <a:gd name="T84" fmla="*/ 91 w 108"/>
                    <a:gd name="T85" fmla="*/ 28 h 83"/>
                    <a:gd name="T86" fmla="*/ 95 w 108"/>
                    <a:gd name="T87" fmla="*/ 28 h 83"/>
                    <a:gd name="T88" fmla="*/ 107 w 108"/>
                    <a:gd name="T89" fmla="*/ 18 h 83"/>
                    <a:gd name="T90" fmla="*/ 98 w 108"/>
                    <a:gd name="T91" fmla="*/ 1 h 83"/>
                    <a:gd name="T92" fmla="*/ 90 w 108"/>
                    <a:gd name="T93" fmla="*/ 4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83"/>
                    <a:gd name="T143" fmla="*/ 108 w 108"/>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83">
                      <a:moveTo>
                        <a:pt x="90" y="4"/>
                      </a:moveTo>
                      <a:lnTo>
                        <a:pt x="69" y="8"/>
                      </a:lnTo>
                      <a:lnTo>
                        <a:pt x="67" y="8"/>
                      </a:lnTo>
                      <a:lnTo>
                        <a:pt x="63" y="1"/>
                      </a:lnTo>
                      <a:lnTo>
                        <a:pt x="61" y="0"/>
                      </a:lnTo>
                      <a:lnTo>
                        <a:pt x="59" y="1"/>
                      </a:lnTo>
                      <a:lnTo>
                        <a:pt x="53" y="8"/>
                      </a:lnTo>
                      <a:lnTo>
                        <a:pt x="35" y="9"/>
                      </a:lnTo>
                      <a:lnTo>
                        <a:pt x="32" y="10"/>
                      </a:lnTo>
                      <a:lnTo>
                        <a:pt x="25" y="15"/>
                      </a:lnTo>
                      <a:lnTo>
                        <a:pt x="25" y="19"/>
                      </a:lnTo>
                      <a:lnTo>
                        <a:pt x="28" y="18"/>
                      </a:lnTo>
                      <a:lnTo>
                        <a:pt x="33" y="21"/>
                      </a:lnTo>
                      <a:lnTo>
                        <a:pt x="28" y="26"/>
                      </a:lnTo>
                      <a:lnTo>
                        <a:pt x="27" y="28"/>
                      </a:lnTo>
                      <a:lnTo>
                        <a:pt x="27" y="29"/>
                      </a:lnTo>
                      <a:lnTo>
                        <a:pt x="24" y="38"/>
                      </a:lnTo>
                      <a:lnTo>
                        <a:pt x="15" y="50"/>
                      </a:lnTo>
                      <a:lnTo>
                        <a:pt x="11" y="50"/>
                      </a:lnTo>
                      <a:lnTo>
                        <a:pt x="11" y="37"/>
                      </a:lnTo>
                      <a:lnTo>
                        <a:pt x="11" y="35"/>
                      </a:lnTo>
                      <a:lnTo>
                        <a:pt x="9" y="35"/>
                      </a:lnTo>
                      <a:lnTo>
                        <a:pt x="7" y="35"/>
                      </a:lnTo>
                      <a:lnTo>
                        <a:pt x="6" y="35"/>
                      </a:lnTo>
                      <a:lnTo>
                        <a:pt x="4" y="37"/>
                      </a:lnTo>
                      <a:lnTo>
                        <a:pt x="3" y="58"/>
                      </a:lnTo>
                      <a:lnTo>
                        <a:pt x="0" y="69"/>
                      </a:lnTo>
                      <a:lnTo>
                        <a:pt x="8" y="82"/>
                      </a:lnTo>
                      <a:lnTo>
                        <a:pt x="14" y="76"/>
                      </a:lnTo>
                      <a:lnTo>
                        <a:pt x="16" y="70"/>
                      </a:lnTo>
                      <a:lnTo>
                        <a:pt x="18" y="63"/>
                      </a:lnTo>
                      <a:lnTo>
                        <a:pt x="20" y="63"/>
                      </a:lnTo>
                      <a:lnTo>
                        <a:pt x="22" y="63"/>
                      </a:lnTo>
                      <a:lnTo>
                        <a:pt x="29" y="66"/>
                      </a:lnTo>
                      <a:lnTo>
                        <a:pt x="33" y="66"/>
                      </a:lnTo>
                      <a:lnTo>
                        <a:pt x="35" y="66"/>
                      </a:lnTo>
                      <a:lnTo>
                        <a:pt x="50" y="63"/>
                      </a:lnTo>
                      <a:lnTo>
                        <a:pt x="74" y="29"/>
                      </a:lnTo>
                      <a:lnTo>
                        <a:pt x="82" y="28"/>
                      </a:lnTo>
                      <a:lnTo>
                        <a:pt x="88" y="28"/>
                      </a:lnTo>
                      <a:lnTo>
                        <a:pt x="91" y="28"/>
                      </a:lnTo>
                      <a:lnTo>
                        <a:pt x="95" y="28"/>
                      </a:lnTo>
                      <a:lnTo>
                        <a:pt x="107" y="18"/>
                      </a:lnTo>
                      <a:lnTo>
                        <a:pt x="98" y="1"/>
                      </a:lnTo>
                      <a:lnTo>
                        <a:pt x="90" y="4"/>
                      </a:lnTo>
                    </a:path>
                  </a:pathLst>
                </a:custGeom>
                <a:solidFill>
                  <a:srgbClr val="006000"/>
                </a:solidFill>
                <a:ln w="9525" cap="rnd">
                  <a:noFill/>
                  <a:round/>
                  <a:headEnd/>
                  <a:tailEnd/>
                </a:ln>
              </p:spPr>
              <p:txBody>
                <a:bodyPr/>
                <a:lstStyle/>
                <a:p>
                  <a:endParaRPr lang="en-US"/>
                </a:p>
              </p:txBody>
            </p:sp>
            <p:sp>
              <p:nvSpPr>
                <p:cNvPr id="36981" name="Freeform 80"/>
                <p:cNvSpPr>
                  <a:spLocks/>
                </p:cNvSpPr>
                <p:nvPr/>
              </p:nvSpPr>
              <p:spPr bwMode="auto">
                <a:xfrm>
                  <a:off x="1181" y="2676"/>
                  <a:ext cx="51" cy="21"/>
                </a:xfrm>
                <a:custGeom>
                  <a:avLst/>
                  <a:gdLst>
                    <a:gd name="T0" fmla="*/ 48 w 51"/>
                    <a:gd name="T1" fmla="*/ 14 h 21"/>
                    <a:gd name="T2" fmla="*/ 50 w 51"/>
                    <a:gd name="T3" fmla="*/ 10 h 21"/>
                    <a:gd name="T4" fmla="*/ 40 w 51"/>
                    <a:gd name="T5" fmla="*/ 5 h 21"/>
                    <a:gd name="T6" fmla="*/ 30 w 51"/>
                    <a:gd name="T7" fmla="*/ 1 h 21"/>
                    <a:gd name="T8" fmla="*/ 29 w 51"/>
                    <a:gd name="T9" fmla="*/ 5 h 21"/>
                    <a:gd name="T10" fmla="*/ 16 w 51"/>
                    <a:gd name="T11" fmla="*/ 1 h 21"/>
                    <a:gd name="T12" fmla="*/ 13 w 51"/>
                    <a:gd name="T13" fmla="*/ 0 h 21"/>
                    <a:gd name="T14" fmla="*/ 11 w 51"/>
                    <a:gd name="T15" fmla="*/ 0 h 21"/>
                    <a:gd name="T16" fmla="*/ 8 w 51"/>
                    <a:gd name="T17" fmla="*/ 1 h 21"/>
                    <a:gd name="T18" fmla="*/ 5 w 51"/>
                    <a:gd name="T19" fmla="*/ 2 h 21"/>
                    <a:gd name="T20" fmla="*/ 3 w 51"/>
                    <a:gd name="T21" fmla="*/ 3 h 21"/>
                    <a:gd name="T22" fmla="*/ 0 w 51"/>
                    <a:gd name="T23" fmla="*/ 7 h 21"/>
                    <a:gd name="T24" fmla="*/ 3 w 51"/>
                    <a:gd name="T25" fmla="*/ 12 h 21"/>
                    <a:gd name="T26" fmla="*/ 10 w 51"/>
                    <a:gd name="T27" fmla="*/ 9 h 21"/>
                    <a:gd name="T28" fmla="*/ 15 w 51"/>
                    <a:gd name="T29" fmla="*/ 14 h 21"/>
                    <a:gd name="T30" fmla="*/ 16 w 51"/>
                    <a:gd name="T31" fmla="*/ 17 h 21"/>
                    <a:gd name="T32" fmla="*/ 22 w 51"/>
                    <a:gd name="T33" fmla="*/ 18 h 21"/>
                    <a:gd name="T34" fmla="*/ 27 w 51"/>
                    <a:gd name="T35" fmla="*/ 16 h 21"/>
                    <a:gd name="T36" fmla="*/ 44 w 51"/>
                    <a:gd name="T37" fmla="*/ 20 h 21"/>
                    <a:gd name="T38" fmla="*/ 48 w 51"/>
                    <a:gd name="T39" fmla="*/ 1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21"/>
                    <a:gd name="T62" fmla="*/ 51 w 51"/>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21">
                      <a:moveTo>
                        <a:pt x="48" y="14"/>
                      </a:moveTo>
                      <a:lnTo>
                        <a:pt x="50" y="10"/>
                      </a:lnTo>
                      <a:lnTo>
                        <a:pt x="40" y="5"/>
                      </a:lnTo>
                      <a:lnTo>
                        <a:pt x="30" y="1"/>
                      </a:lnTo>
                      <a:lnTo>
                        <a:pt x="29" y="5"/>
                      </a:lnTo>
                      <a:lnTo>
                        <a:pt x="16" y="1"/>
                      </a:lnTo>
                      <a:lnTo>
                        <a:pt x="13" y="0"/>
                      </a:lnTo>
                      <a:lnTo>
                        <a:pt x="11" y="0"/>
                      </a:lnTo>
                      <a:lnTo>
                        <a:pt x="8" y="1"/>
                      </a:lnTo>
                      <a:lnTo>
                        <a:pt x="5" y="2"/>
                      </a:lnTo>
                      <a:lnTo>
                        <a:pt x="3" y="3"/>
                      </a:lnTo>
                      <a:lnTo>
                        <a:pt x="0" y="7"/>
                      </a:lnTo>
                      <a:lnTo>
                        <a:pt x="3" y="12"/>
                      </a:lnTo>
                      <a:lnTo>
                        <a:pt x="10" y="9"/>
                      </a:lnTo>
                      <a:lnTo>
                        <a:pt x="15" y="14"/>
                      </a:lnTo>
                      <a:lnTo>
                        <a:pt x="16" y="17"/>
                      </a:lnTo>
                      <a:lnTo>
                        <a:pt x="22" y="18"/>
                      </a:lnTo>
                      <a:lnTo>
                        <a:pt x="27" y="16"/>
                      </a:lnTo>
                      <a:lnTo>
                        <a:pt x="44" y="20"/>
                      </a:lnTo>
                      <a:lnTo>
                        <a:pt x="48" y="14"/>
                      </a:lnTo>
                    </a:path>
                  </a:pathLst>
                </a:custGeom>
                <a:solidFill>
                  <a:srgbClr val="006000"/>
                </a:solidFill>
                <a:ln w="9525" cap="rnd">
                  <a:noFill/>
                  <a:round/>
                  <a:headEnd/>
                  <a:tailEnd/>
                </a:ln>
              </p:spPr>
              <p:txBody>
                <a:bodyPr/>
                <a:lstStyle/>
                <a:p>
                  <a:endParaRPr lang="en-US"/>
                </a:p>
              </p:txBody>
            </p:sp>
            <p:sp>
              <p:nvSpPr>
                <p:cNvPr id="36982" name="Freeform 81"/>
                <p:cNvSpPr>
                  <a:spLocks/>
                </p:cNvSpPr>
                <p:nvPr/>
              </p:nvSpPr>
              <p:spPr bwMode="auto">
                <a:xfrm>
                  <a:off x="1181" y="2789"/>
                  <a:ext cx="24" cy="26"/>
                </a:xfrm>
                <a:custGeom>
                  <a:avLst/>
                  <a:gdLst>
                    <a:gd name="T0" fmla="*/ 12 w 24"/>
                    <a:gd name="T1" fmla="*/ 0 h 26"/>
                    <a:gd name="T2" fmla="*/ 23 w 24"/>
                    <a:gd name="T3" fmla="*/ 10 h 26"/>
                    <a:gd name="T4" fmla="*/ 16 w 24"/>
                    <a:gd name="T5" fmla="*/ 21 h 26"/>
                    <a:gd name="T6" fmla="*/ 13 w 24"/>
                    <a:gd name="T7" fmla="*/ 24 h 26"/>
                    <a:gd name="T8" fmla="*/ 10 w 24"/>
                    <a:gd name="T9" fmla="*/ 25 h 26"/>
                    <a:gd name="T10" fmla="*/ 7 w 24"/>
                    <a:gd name="T11" fmla="*/ 25 h 26"/>
                    <a:gd name="T12" fmla="*/ 0 w 24"/>
                    <a:gd name="T13" fmla="*/ 20 h 26"/>
                    <a:gd name="T14" fmla="*/ 4 w 24"/>
                    <a:gd name="T15" fmla="*/ 5 h 26"/>
                    <a:gd name="T16" fmla="*/ 12 w 24"/>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12" y="0"/>
                      </a:moveTo>
                      <a:lnTo>
                        <a:pt x="23" y="10"/>
                      </a:lnTo>
                      <a:lnTo>
                        <a:pt x="16" y="21"/>
                      </a:lnTo>
                      <a:lnTo>
                        <a:pt x="13" y="24"/>
                      </a:lnTo>
                      <a:lnTo>
                        <a:pt x="10" y="25"/>
                      </a:lnTo>
                      <a:lnTo>
                        <a:pt x="7" y="25"/>
                      </a:lnTo>
                      <a:lnTo>
                        <a:pt x="0" y="20"/>
                      </a:lnTo>
                      <a:lnTo>
                        <a:pt x="4" y="5"/>
                      </a:lnTo>
                      <a:lnTo>
                        <a:pt x="12" y="0"/>
                      </a:lnTo>
                    </a:path>
                  </a:pathLst>
                </a:custGeom>
                <a:solidFill>
                  <a:srgbClr val="006000"/>
                </a:solidFill>
                <a:ln w="9525" cap="rnd">
                  <a:noFill/>
                  <a:round/>
                  <a:headEnd/>
                  <a:tailEnd/>
                </a:ln>
              </p:spPr>
              <p:txBody>
                <a:bodyPr/>
                <a:lstStyle/>
                <a:p>
                  <a:endParaRPr lang="en-US"/>
                </a:p>
              </p:txBody>
            </p:sp>
            <p:sp>
              <p:nvSpPr>
                <p:cNvPr id="36983" name="Freeform 82"/>
                <p:cNvSpPr>
                  <a:spLocks/>
                </p:cNvSpPr>
                <p:nvPr/>
              </p:nvSpPr>
              <p:spPr bwMode="auto">
                <a:xfrm>
                  <a:off x="1262" y="2728"/>
                  <a:ext cx="61" cy="29"/>
                </a:xfrm>
                <a:custGeom>
                  <a:avLst/>
                  <a:gdLst>
                    <a:gd name="T0" fmla="*/ 48 w 61"/>
                    <a:gd name="T1" fmla="*/ 0 h 29"/>
                    <a:gd name="T2" fmla="*/ 43 w 61"/>
                    <a:gd name="T3" fmla="*/ 0 h 29"/>
                    <a:gd name="T4" fmla="*/ 39 w 61"/>
                    <a:gd name="T5" fmla="*/ 6 h 29"/>
                    <a:gd name="T6" fmla="*/ 17 w 61"/>
                    <a:gd name="T7" fmla="*/ 7 h 29"/>
                    <a:gd name="T8" fmla="*/ 11 w 61"/>
                    <a:gd name="T9" fmla="*/ 2 h 29"/>
                    <a:gd name="T10" fmla="*/ 8 w 61"/>
                    <a:gd name="T11" fmla="*/ 1 h 29"/>
                    <a:gd name="T12" fmla="*/ 3 w 61"/>
                    <a:gd name="T13" fmla="*/ 1 h 29"/>
                    <a:gd name="T14" fmla="*/ 2 w 61"/>
                    <a:gd name="T15" fmla="*/ 5 h 29"/>
                    <a:gd name="T16" fmla="*/ 1 w 61"/>
                    <a:gd name="T17" fmla="*/ 11 h 29"/>
                    <a:gd name="T18" fmla="*/ 1 w 61"/>
                    <a:gd name="T19" fmla="*/ 15 h 29"/>
                    <a:gd name="T20" fmla="*/ 0 w 61"/>
                    <a:gd name="T21" fmla="*/ 22 h 29"/>
                    <a:gd name="T22" fmla="*/ 2 w 61"/>
                    <a:gd name="T23" fmla="*/ 22 h 29"/>
                    <a:gd name="T24" fmla="*/ 4 w 61"/>
                    <a:gd name="T25" fmla="*/ 28 h 29"/>
                    <a:gd name="T26" fmla="*/ 20 w 61"/>
                    <a:gd name="T27" fmla="*/ 28 h 29"/>
                    <a:gd name="T28" fmla="*/ 24 w 61"/>
                    <a:gd name="T29" fmla="*/ 25 h 29"/>
                    <a:gd name="T30" fmla="*/ 27 w 61"/>
                    <a:gd name="T31" fmla="*/ 25 h 29"/>
                    <a:gd name="T32" fmla="*/ 28 w 61"/>
                    <a:gd name="T33" fmla="*/ 25 h 29"/>
                    <a:gd name="T34" fmla="*/ 34 w 61"/>
                    <a:gd name="T35" fmla="*/ 27 h 29"/>
                    <a:gd name="T36" fmla="*/ 54 w 61"/>
                    <a:gd name="T37" fmla="*/ 26 h 29"/>
                    <a:gd name="T38" fmla="*/ 60 w 61"/>
                    <a:gd name="T39" fmla="*/ 11 h 29"/>
                    <a:gd name="T40" fmla="*/ 48 w 61"/>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9"/>
                    <a:gd name="T65" fmla="*/ 61 w 61"/>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9">
                      <a:moveTo>
                        <a:pt x="48" y="0"/>
                      </a:moveTo>
                      <a:lnTo>
                        <a:pt x="43" y="0"/>
                      </a:lnTo>
                      <a:lnTo>
                        <a:pt x="39" y="6"/>
                      </a:lnTo>
                      <a:lnTo>
                        <a:pt x="17" y="7"/>
                      </a:lnTo>
                      <a:lnTo>
                        <a:pt x="11" y="2"/>
                      </a:lnTo>
                      <a:lnTo>
                        <a:pt x="8" y="1"/>
                      </a:lnTo>
                      <a:lnTo>
                        <a:pt x="3" y="1"/>
                      </a:lnTo>
                      <a:lnTo>
                        <a:pt x="2" y="5"/>
                      </a:lnTo>
                      <a:lnTo>
                        <a:pt x="1" y="11"/>
                      </a:lnTo>
                      <a:lnTo>
                        <a:pt x="1" y="15"/>
                      </a:lnTo>
                      <a:lnTo>
                        <a:pt x="0" y="22"/>
                      </a:lnTo>
                      <a:lnTo>
                        <a:pt x="2" y="22"/>
                      </a:lnTo>
                      <a:lnTo>
                        <a:pt x="4" y="28"/>
                      </a:lnTo>
                      <a:lnTo>
                        <a:pt x="20" y="28"/>
                      </a:lnTo>
                      <a:lnTo>
                        <a:pt x="24" y="25"/>
                      </a:lnTo>
                      <a:lnTo>
                        <a:pt x="27" y="25"/>
                      </a:lnTo>
                      <a:lnTo>
                        <a:pt x="28" y="25"/>
                      </a:lnTo>
                      <a:lnTo>
                        <a:pt x="34" y="27"/>
                      </a:lnTo>
                      <a:lnTo>
                        <a:pt x="54" y="26"/>
                      </a:lnTo>
                      <a:lnTo>
                        <a:pt x="60" y="11"/>
                      </a:lnTo>
                      <a:lnTo>
                        <a:pt x="48" y="0"/>
                      </a:lnTo>
                    </a:path>
                  </a:pathLst>
                </a:custGeom>
                <a:solidFill>
                  <a:srgbClr val="006000"/>
                </a:solidFill>
                <a:ln w="9525" cap="rnd">
                  <a:noFill/>
                  <a:round/>
                  <a:headEnd/>
                  <a:tailEnd/>
                </a:ln>
              </p:spPr>
              <p:txBody>
                <a:bodyPr/>
                <a:lstStyle/>
                <a:p>
                  <a:endParaRPr lang="en-US"/>
                </a:p>
              </p:txBody>
            </p:sp>
          </p:grpSp>
          <p:grpSp>
            <p:nvGrpSpPr>
              <p:cNvPr id="36896" name="Group 83"/>
              <p:cNvGrpSpPr>
                <a:grpSpLocks/>
              </p:cNvGrpSpPr>
              <p:nvPr/>
            </p:nvGrpSpPr>
            <p:grpSpPr bwMode="auto">
              <a:xfrm>
                <a:off x="4349" y="2171"/>
                <a:ext cx="512" cy="1202"/>
                <a:chOff x="4349" y="2171"/>
                <a:chExt cx="512" cy="1202"/>
              </a:xfrm>
            </p:grpSpPr>
            <p:sp>
              <p:nvSpPr>
                <p:cNvPr id="36958" name="Freeform 84"/>
                <p:cNvSpPr>
                  <a:spLocks/>
                </p:cNvSpPr>
                <p:nvPr/>
              </p:nvSpPr>
              <p:spPr bwMode="auto">
                <a:xfrm>
                  <a:off x="4349" y="2171"/>
                  <a:ext cx="512" cy="1202"/>
                </a:xfrm>
                <a:custGeom>
                  <a:avLst/>
                  <a:gdLst>
                    <a:gd name="T0" fmla="*/ 338 w 512"/>
                    <a:gd name="T1" fmla="*/ 71 h 1202"/>
                    <a:gd name="T2" fmla="*/ 371 w 512"/>
                    <a:gd name="T3" fmla="*/ 73 h 1202"/>
                    <a:gd name="T4" fmla="*/ 365 w 512"/>
                    <a:gd name="T5" fmla="*/ 114 h 1202"/>
                    <a:gd name="T6" fmla="*/ 355 w 512"/>
                    <a:gd name="T7" fmla="*/ 143 h 1202"/>
                    <a:gd name="T8" fmla="*/ 411 w 512"/>
                    <a:gd name="T9" fmla="*/ 132 h 1202"/>
                    <a:gd name="T10" fmla="*/ 348 w 512"/>
                    <a:gd name="T11" fmla="*/ 195 h 1202"/>
                    <a:gd name="T12" fmla="*/ 385 w 512"/>
                    <a:gd name="T13" fmla="*/ 176 h 1202"/>
                    <a:gd name="T14" fmla="*/ 405 w 512"/>
                    <a:gd name="T15" fmla="*/ 223 h 1202"/>
                    <a:gd name="T16" fmla="*/ 429 w 512"/>
                    <a:gd name="T17" fmla="*/ 260 h 1202"/>
                    <a:gd name="T18" fmla="*/ 469 w 512"/>
                    <a:gd name="T19" fmla="*/ 254 h 1202"/>
                    <a:gd name="T20" fmla="*/ 489 w 512"/>
                    <a:gd name="T21" fmla="*/ 274 h 1202"/>
                    <a:gd name="T22" fmla="*/ 452 w 512"/>
                    <a:gd name="T23" fmla="*/ 314 h 1202"/>
                    <a:gd name="T24" fmla="*/ 455 w 512"/>
                    <a:gd name="T25" fmla="*/ 337 h 1202"/>
                    <a:gd name="T26" fmla="*/ 401 w 512"/>
                    <a:gd name="T27" fmla="*/ 393 h 1202"/>
                    <a:gd name="T28" fmla="*/ 438 w 512"/>
                    <a:gd name="T29" fmla="*/ 418 h 1202"/>
                    <a:gd name="T30" fmla="*/ 491 w 512"/>
                    <a:gd name="T31" fmla="*/ 430 h 1202"/>
                    <a:gd name="T32" fmla="*/ 410 w 512"/>
                    <a:gd name="T33" fmla="*/ 461 h 1202"/>
                    <a:gd name="T34" fmla="*/ 474 w 512"/>
                    <a:gd name="T35" fmla="*/ 459 h 1202"/>
                    <a:gd name="T36" fmla="*/ 490 w 512"/>
                    <a:gd name="T37" fmla="*/ 481 h 1202"/>
                    <a:gd name="T38" fmla="*/ 429 w 512"/>
                    <a:gd name="T39" fmla="*/ 498 h 1202"/>
                    <a:gd name="T40" fmla="*/ 369 w 512"/>
                    <a:gd name="T41" fmla="*/ 521 h 1202"/>
                    <a:gd name="T42" fmla="*/ 324 w 512"/>
                    <a:gd name="T43" fmla="*/ 522 h 1202"/>
                    <a:gd name="T44" fmla="*/ 293 w 512"/>
                    <a:gd name="T45" fmla="*/ 558 h 1202"/>
                    <a:gd name="T46" fmla="*/ 351 w 512"/>
                    <a:gd name="T47" fmla="*/ 563 h 1202"/>
                    <a:gd name="T48" fmla="*/ 355 w 512"/>
                    <a:gd name="T49" fmla="*/ 573 h 1202"/>
                    <a:gd name="T50" fmla="*/ 318 w 512"/>
                    <a:gd name="T51" fmla="*/ 611 h 1202"/>
                    <a:gd name="T52" fmla="*/ 362 w 512"/>
                    <a:gd name="T53" fmla="*/ 655 h 1202"/>
                    <a:gd name="T54" fmla="*/ 369 w 512"/>
                    <a:gd name="T55" fmla="*/ 664 h 1202"/>
                    <a:gd name="T56" fmla="*/ 331 w 512"/>
                    <a:gd name="T57" fmla="*/ 662 h 1202"/>
                    <a:gd name="T58" fmla="*/ 259 w 512"/>
                    <a:gd name="T59" fmla="*/ 641 h 1202"/>
                    <a:gd name="T60" fmla="*/ 222 w 512"/>
                    <a:gd name="T61" fmla="*/ 1168 h 1202"/>
                    <a:gd name="T62" fmla="*/ 173 w 512"/>
                    <a:gd name="T63" fmla="*/ 1197 h 1202"/>
                    <a:gd name="T64" fmla="*/ 156 w 512"/>
                    <a:gd name="T65" fmla="*/ 674 h 1202"/>
                    <a:gd name="T66" fmla="*/ 76 w 512"/>
                    <a:gd name="T67" fmla="*/ 661 h 1202"/>
                    <a:gd name="T68" fmla="*/ 47 w 512"/>
                    <a:gd name="T69" fmla="*/ 633 h 1202"/>
                    <a:gd name="T70" fmla="*/ 25 w 512"/>
                    <a:gd name="T71" fmla="*/ 604 h 1202"/>
                    <a:gd name="T72" fmla="*/ 14 w 512"/>
                    <a:gd name="T73" fmla="*/ 569 h 1202"/>
                    <a:gd name="T74" fmla="*/ 75 w 512"/>
                    <a:gd name="T75" fmla="*/ 586 h 1202"/>
                    <a:gd name="T76" fmla="*/ 131 w 512"/>
                    <a:gd name="T77" fmla="*/ 604 h 1202"/>
                    <a:gd name="T78" fmla="*/ 177 w 512"/>
                    <a:gd name="T79" fmla="*/ 597 h 1202"/>
                    <a:gd name="T80" fmla="*/ 200 w 512"/>
                    <a:gd name="T81" fmla="*/ 640 h 1202"/>
                    <a:gd name="T82" fmla="*/ 205 w 512"/>
                    <a:gd name="T83" fmla="*/ 612 h 1202"/>
                    <a:gd name="T84" fmla="*/ 182 w 512"/>
                    <a:gd name="T85" fmla="*/ 582 h 1202"/>
                    <a:gd name="T86" fmla="*/ 129 w 512"/>
                    <a:gd name="T87" fmla="*/ 569 h 1202"/>
                    <a:gd name="T88" fmla="*/ 87 w 512"/>
                    <a:gd name="T89" fmla="*/ 563 h 1202"/>
                    <a:gd name="T90" fmla="*/ 47 w 512"/>
                    <a:gd name="T91" fmla="*/ 551 h 1202"/>
                    <a:gd name="T92" fmla="*/ 72 w 512"/>
                    <a:gd name="T93" fmla="*/ 504 h 1202"/>
                    <a:gd name="T94" fmla="*/ 62 w 512"/>
                    <a:gd name="T95" fmla="*/ 455 h 1202"/>
                    <a:gd name="T96" fmla="*/ 8 w 512"/>
                    <a:gd name="T97" fmla="*/ 404 h 1202"/>
                    <a:gd name="T98" fmla="*/ 33 w 512"/>
                    <a:gd name="T99" fmla="*/ 377 h 1202"/>
                    <a:gd name="T100" fmla="*/ 84 w 512"/>
                    <a:gd name="T101" fmla="*/ 353 h 1202"/>
                    <a:gd name="T102" fmla="*/ 41 w 512"/>
                    <a:gd name="T103" fmla="*/ 323 h 1202"/>
                    <a:gd name="T104" fmla="*/ 29 w 512"/>
                    <a:gd name="T105" fmla="*/ 280 h 1202"/>
                    <a:gd name="T106" fmla="*/ 89 w 512"/>
                    <a:gd name="T107" fmla="*/ 244 h 1202"/>
                    <a:gd name="T108" fmla="*/ 64 w 512"/>
                    <a:gd name="T109" fmla="*/ 202 h 1202"/>
                    <a:gd name="T110" fmla="*/ 69 w 512"/>
                    <a:gd name="T111" fmla="*/ 170 h 1202"/>
                    <a:gd name="T112" fmla="*/ 114 w 512"/>
                    <a:gd name="T113" fmla="*/ 113 h 1202"/>
                    <a:gd name="T114" fmla="*/ 164 w 512"/>
                    <a:gd name="T115" fmla="*/ 83 h 1202"/>
                    <a:gd name="T116" fmla="*/ 193 w 512"/>
                    <a:gd name="T117" fmla="*/ 66 h 1202"/>
                    <a:gd name="T118" fmla="*/ 202 w 512"/>
                    <a:gd name="T119" fmla="*/ 38 h 1202"/>
                    <a:gd name="T120" fmla="*/ 230 w 512"/>
                    <a:gd name="T121" fmla="*/ 5 h 1202"/>
                    <a:gd name="T122" fmla="*/ 259 w 512"/>
                    <a:gd name="T123" fmla="*/ 51 h 1202"/>
                    <a:gd name="T124" fmla="*/ 235 w 512"/>
                    <a:gd name="T125" fmla="*/ 54 h 1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2"/>
                    <a:gd name="T190" fmla="*/ 0 h 1202"/>
                    <a:gd name="T191" fmla="*/ 512 w 512"/>
                    <a:gd name="T192" fmla="*/ 1202 h 1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2" h="1202">
                      <a:moveTo>
                        <a:pt x="245" y="88"/>
                      </a:moveTo>
                      <a:lnTo>
                        <a:pt x="266" y="83"/>
                      </a:lnTo>
                      <a:lnTo>
                        <a:pt x="293" y="81"/>
                      </a:lnTo>
                      <a:lnTo>
                        <a:pt x="310" y="81"/>
                      </a:lnTo>
                      <a:lnTo>
                        <a:pt x="329" y="73"/>
                      </a:lnTo>
                      <a:lnTo>
                        <a:pt x="338" y="71"/>
                      </a:lnTo>
                      <a:lnTo>
                        <a:pt x="343" y="67"/>
                      </a:lnTo>
                      <a:lnTo>
                        <a:pt x="350" y="61"/>
                      </a:lnTo>
                      <a:lnTo>
                        <a:pt x="354" y="66"/>
                      </a:lnTo>
                      <a:lnTo>
                        <a:pt x="354" y="75"/>
                      </a:lnTo>
                      <a:lnTo>
                        <a:pt x="367" y="68"/>
                      </a:lnTo>
                      <a:lnTo>
                        <a:pt x="371" y="73"/>
                      </a:lnTo>
                      <a:lnTo>
                        <a:pt x="376" y="81"/>
                      </a:lnTo>
                      <a:lnTo>
                        <a:pt x="382" y="85"/>
                      </a:lnTo>
                      <a:lnTo>
                        <a:pt x="382" y="93"/>
                      </a:lnTo>
                      <a:lnTo>
                        <a:pt x="382" y="95"/>
                      </a:lnTo>
                      <a:lnTo>
                        <a:pt x="382" y="100"/>
                      </a:lnTo>
                      <a:lnTo>
                        <a:pt x="365" y="114"/>
                      </a:lnTo>
                      <a:lnTo>
                        <a:pt x="354" y="122"/>
                      </a:lnTo>
                      <a:lnTo>
                        <a:pt x="340" y="127"/>
                      </a:lnTo>
                      <a:lnTo>
                        <a:pt x="332" y="137"/>
                      </a:lnTo>
                      <a:lnTo>
                        <a:pt x="326" y="154"/>
                      </a:lnTo>
                      <a:lnTo>
                        <a:pt x="337" y="146"/>
                      </a:lnTo>
                      <a:lnTo>
                        <a:pt x="355" y="143"/>
                      </a:lnTo>
                      <a:lnTo>
                        <a:pt x="372" y="132"/>
                      </a:lnTo>
                      <a:lnTo>
                        <a:pt x="385" y="124"/>
                      </a:lnTo>
                      <a:lnTo>
                        <a:pt x="396" y="122"/>
                      </a:lnTo>
                      <a:lnTo>
                        <a:pt x="408" y="121"/>
                      </a:lnTo>
                      <a:lnTo>
                        <a:pt x="412" y="124"/>
                      </a:lnTo>
                      <a:lnTo>
                        <a:pt x="411" y="132"/>
                      </a:lnTo>
                      <a:lnTo>
                        <a:pt x="407" y="147"/>
                      </a:lnTo>
                      <a:lnTo>
                        <a:pt x="385" y="168"/>
                      </a:lnTo>
                      <a:lnTo>
                        <a:pt x="371" y="178"/>
                      </a:lnTo>
                      <a:lnTo>
                        <a:pt x="362" y="176"/>
                      </a:lnTo>
                      <a:lnTo>
                        <a:pt x="361" y="182"/>
                      </a:lnTo>
                      <a:lnTo>
                        <a:pt x="348" y="195"/>
                      </a:lnTo>
                      <a:lnTo>
                        <a:pt x="351" y="204"/>
                      </a:lnTo>
                      <a:lnTo>
                        <a:pt x="360" y="204"/>
                      </a:lnTo>
                      <a:lnTo>
                        <a:pt x="365" y="199"/>
                      </a:lnTo>
                      <a:lnTo>
                        <a:pt x="366" y="196"/>
                      </a:lnTo>
                      <a:lnTo>
                        <a:pt x="374" y="185"/>
                      </a:lnTo>
                      <a:lnTo>
                        <a:pt x="385" y="176"/>
                      </a:lnTo>
                      <a:lnTo>
                        <a:pt x="398" y="173"/>
                      </a:lnTo>
                      <a:lnTo>
                        <a:pt x="393" y="190"/>
                      </a:lnTo>
                      <a:lnTo>
                        <a:pt x="391" y="197"/>
                      </a:lnTo>
                      <a:lnTo>
                        <a:pt x="388" y="207"/>
                      </a:lnTo>
                      <a:lnTo>
                        <a:pt x="395" y="217"/>
                      </a:lnTo>
                      <a:lnTo>
                        <a:pt x="405" y="223"/>
                      </a:lnTo>
                      <a:lnTo>
                        <a:pt x="410" y="219"/>
                      </a:lnTo>
                      <a:lnTo>
                        <a:pt x="415" y="219"/>
                      </a:lnTo>
                      <a:lnTo>
                        <a:pt x="427" y="221"/>
                      </a:lnTo>
                      <a:lnTo>
                        <a:pt x="429" y="230"/>
                      </a:lnTo>
                      <a:lnTo>
                        <a:pt x="438" y="231"/>
                      </a:lnTo>
                      <a:lnTo>
                        <a:pt x="429" y="260"/>
                      </a:lnTo>
                      <a:lnTo>
                        <a:pt x="427" y="270"/>
                      </a:lnTo>
                      <a:lnTo>
                        <a:pt x="421" y="277"/>
                      </a:lnTo>
                      <a:lnTo>
                        <a:pt x="429" y="277"/>
                      </a:lnTo>
                      <a:lnTo>
                        <a:pt x="449" y="258"/>
                      </a:lnTo>
                      <a:lnTo>
                        <a:pt x="460" y="252"/>
                      </a:lnTo>
                      <a:lnTo>
                        <a:pt x="469" y="254"/>
                      </a:lnTo>
                      <a:lnTo>
                        <a:pt x="472" y="259"/>
                      </a:lnTo>
                      <a:lnTo>
                        <a:pt x="472" y="268"/>
                      </a:lnTo>
                      <a:lnTo>
                        <a:pt x="472" y="276"/>
                      </a:lnTo>
                      <a:lnTo>
                        <a:pt x="483" y="270"/>
                      </a:lnTo>
                      <a:lnTo>
                        <a:pt x="488" y="268"/>
                      </a:lnTo>
                      <a:lnTo>
                        <a:pt x="489" y="274"/>
                      </a:lnTo>
                      <a:lnTo>
                        <a:pt x="492" y="280"/>
                      </a:lnTo>
                      <a:lnTo>
                        <a:pt x="486" y="290"/>
                      </a:lnTo>
                      <a:lnTo>
                        <a:pt x="477" y="304"/>
                      </a:lnTo>
                      <a:lnTo>
                        <a:pt x="466" y="311"/>
                      </a:lnTo>
                      <a:lnTo>
                        <a:pt x="457" y="316"/>
                      </a:lnTo>
                      <a:lnTo>
                        <a:pt x="452" y="314"/>
                      </a:lnTo>
                      <a:lnTo>
                        <a:pt x="440" y="315"/>
                      </a:lnTo>
                      <a:lnTo>
                        <a:pt x="431" y="334"/>
                      </a:lnTo>
                      <a:lnTo>
                        <a:pt x="435" y="341"/>
                      </a:lnTo>
                      <a:lnTo>
                        <a:pt x="441" y="337"/>
                      </a:lnTo>
                      <a:lnTo>
                        <a:pt x="452" y="335"/>
                      </a:lnTo>
                      <a:lnTo>
                        <a:pt x="455" y="337"/>
                      </a:lnTo>
                      <a:lnTo>
                        <a:pt x="457" y="347"/>
                      </a:lnTo>
                      <a:lnTo>
                        <a:pt x="454" y="354"/>
                      </a:lnTo>
                      <a:lnTo>
                        <a:pt x="445" y="360"/>
                      </a:lnTo>
                      <a:lnTo>
                        <a:pt x="433" y="367"/>
                      </a:lnTo>
                      <a:lnTo>
                        <a:pt x="415" y="380"/>
                      </a:lnTo>
                      <a:lnTo>
                        <a:pt x="401" y="393"/>
                      </a:lnTo>
                      <a:lnTo>
                        <a:pt x="401" y="412"/>
                      </a:lnTo>
                      <a:lnTo>
                        <a:pt x="405" y="429"/>
                      </a:lnTo>
                      <a:lnTo>
                        <a:pt x="409" y="436"/>
                      </a:lnTo>
                      <a:lnTo>
                        <a:pt x="419" y="428"/>
                      </a:lnTo>
                      <a:lnTo>
                        <a:pt x="429" y="420"/>
                      </a:lnTo>
                      <a:lnTo>
                        <a:pt x="438" y="418"/>
                      </a:lnTo>
                      <a:lnTo>
                        <a:pt x="460" y="410"/>
                      </a:lnTo>
                      <a:lnTo>
                        <a:pt x="470" y="413"/>
                      </a:lnTo>
                      <a:lnTo>
                        <a:pt x="475" y="417"/>
                      </a:lnTo>
                      <a:lnTo>
                        <a:pt x="489" y="416"/>
                      </a:lnTo>
                      <a:lnTo>
                        <a:pt x="491" y="423"/>
                      </a:lnTo>
                      <a:lnTo>
                        <a:pt x="491" y="430"/>
                      </a:lnTo>
                      <a:lnTo>
                        <a:pt x="478" y="440"/>
                      </a:lnTo>
                      <a:lnTo>
                        <a:pt x="467" y="455"/>
                      </a:lnTo>
                      <a:lnTo>
                        <a:pt x="452" y="455"/>
                      </a:lnTo>
                      <a:lnTo>
                        <a:pt x="438" y="449"/>
                      </a:lnTo>
                      <a:lnTo>
                        <a:pt x="415" y="459"/>
                      </a:lnTo>
                      <a:lnTo>
                        <a:pt x="410" y="461"/>
                      </a:lnTo>
                      <a:lnTo>
                        <a:pt x="407" y="469"/>
                      </a:lnTo>
                      <a:lnTo>
                        <a:pt x="427" y="474"/>
                      </a:lnTo>
                      <a:lnTo>
                        <a:pt x="440" y="471"/>
                      </a:lnTo>
                      <a:lnTo>
                        <a:pt x="455" y="464"/>
                      </a:lnTo>
                      <a:lnTo>
                        <a:pt x="469" y="464"/>
                      </a:lnTo>
                      <a:lnTo>
                        <a:pt x="474" y="459"/>
                      </a:lnTo>
                      <a:lnTo>
                        <a:pt x="485" y="449"/>
                      </a:lnTo>
                      <a:lnTo>
                        <a:pt x="493" y="449"/>
                      </a:lnTo>
                      <a:lnTo>
                        <a:pt x="508" y="448"/>
                      </a:lnTo>
                      <a:lnTo>
                        <a:pt x="506" y="458"/>
                      </a:lnTo>
                      <a:lnTo>
                        <a:pt x="511" y="461"/>
                      </a:lnTo>
                      <a:lnTo>
                        <a:pt x="490" y="481"/>
                      </a:lnTo>
                      <a:lnTo>
                        <a:pt x="456" y="494"/>
                      </a:lnTo>
                      <a:lnTo>
                        <a:pt x="449" y="493"/>
                      </a:lnTo>
                      <a:lnTo>
                        <a:pt x="452" y="485"/>
                      </a:lnTo>
                      <a:lnTo>
                        <a:pt x="444" y="485"/>
                      </a:lnTo>
                      <a:lnTo>
                        <a:pt x="438" y="491"/>
                      </a:lnTo>
                      <a:lnTo>
                        <a:pt x="429" y="498"/>
                      </a:lnTo>
                      <a:lnTo>
                        <a:pt x="421" y="510"/>
                      </a:lnTo>
                      <a:lnTo>
                        <a:pt x="412" y="515"/>
                      </a:lnTo>
                      <a:lnTo>
                        <a:pt x="399" y="516"/>
                      </a:lnTo>
                      <a:lnTo>
                        <a:pt x="395" y="512"/>
                      </a:lnTo>
                      <a:lnTo>
                        <a:pt x="382" y="515"/>
                      </a:lnTo>
                      <a:lnTo>
                        <a:pt x="369" y="521"/>
                      </a:lnTo>
                      <a:lnTo>
                        <a:pt x="364" y="521"/>
                      </a:lnTo>
                      <a:lnTo>
                        <a:pt x="360" y="530"/>
                      </a:lnTo>
                      <a:lnTo>
                        <a:pt x="348" y="528"/>
                      </a:lnTo>
                      <a:lnTo>
                        <a:pt x="348" y="518"/>
                      </a:lnTo>
                      <a:lnTo>
                        <a:pt x="341" y="518"/>
                      </a:lnTo>
                      <a:lnTo>
                        <a:pt x="324" y="522"/>
                      </a:lnTo>
                      <a:lnTo>
                        <a:pt x="296" y="525"/>
                      </a:lnTo>
                      <a:lnTo>
                        <a:pt x="281" y="522"/>
                      </a:lnTo>
                      <a:lnTo>
                        <a:pt x="265" y="524"/>
                      </a:lnTo>
                      <a:lnTo>
                        <a:pt x="257" y="532"/>
                      </a:lnTo>
                      <a:lnTo>
                        <a:pt x="257" y="540"/>
                      </a:lnTo>
                      <a:lnTo>
                        <a:pt x="293" y="558"/>
                      </a:lnTo>
                      <a:lnTo>
                        <a:pt x="302" y="548"/>
                      </a:lnTo>
                      <a:lnTo>
                        <a:pt x="310" y="563"/>
                      </a:lnTo>
                      <a:lnTo>
                        <a:pt x="319" y="564"/>
                      </a:lnTo>
                      <a:lnTo>
                        <a:pt x="335" y="558"/>
                      </a:lnTo>
                      <a:lnTo>
                        <a:pt x="344" y="558"/>
                      </a:lnTo>
                      <a:lnTo>
                        <a:pt x="351" y="563"/>
                      </a:lnTo>
                      <a:lnTo>
                        <a:pt x="365" y="556"/>
                      </a:lnTo>
                      <a:lnTo>
                        <a:pt x="374" y="556"/>
                      </a:lnTo>
                      <a:lnTo>
                        <a:pt x="365" y="582"/>
                      </a:lnTo>
                      <a:lnTo>
                        <a:pt x="361" y="579"/>
                      </a:lnTo>
                      <a:lnTo>
                        <a:pt x="363" y="571"/>
                      </a:lnTo>
                      <a:lnTo>
                        <a:pt x="355" y="573"/>
                      </a:lnTo>
                      <a:lnTo>
                        <a:pt x="344" y="579"/>
                      </a:lnTo>
                      <a:lnTo>
                        <a:pt x="332" y="580"/>
                      </a:lnTo>
                      <a:lnTo>
                        <a:pt x="325" y="585"/>
                      </a:lnTo>
                      <a:lnTo>
                        <a:pt x="312" y="587"/>
                      </a:lnTo>
                      <a:lnTo>
                        <a:pt x="301" y="592"/>
                      </a:lnTo>
                      <a:lnTo>
                        <a:pt x="318" y="611"/>
                      </a:lnTo>
                      <a:lnTo>
                        <a:pt x="325" y="623"/>
                      </a:lnTo>
                      <a:lnTo>
                        <a:pt x="329" y="635"/>
                      </a:lnTo>
                      <a:lnTo>
                        <a:pt x="337" y="630"/>
                      </a:lnTo>
                      <a:lnTo>
                        <a:pt x="350" y="639"/>
                      </a:lnTo>
                      <a:lnTo>
                        <a:pt x="358" y="644"/>
                      </a:lnTo>
                      <a:lnTo>
                        <a:pt x="362" y="655"/>
                      </a:lnTo>
                      <a:lnTo>
                        <a:pt x="369" y="655"/>
                      </a:lnTo>
                      <a:lnTo>
                        <a:pt x="374" y="659"/>
                      </a:lnTo>
                      <a:lnTo>
                        <a:pt x="380" y="655"/>
                      </a:lnTo>
                      <a:lnTo>
                        <a:pt x="386" y="657"/>
                      </a:lnTo>
                      <a:lnTo>
                        <a:pt x="376" y="661"/>
                      </a:lnTo>
                      <a:lnTo>
                        <a:pt x="369" y="664"/>
                      </a:lnTo>
                      <a:lnTo>
                        <a:pt x="361" y="664"/>
                      </a:lnTo>
                      <a:lnTo>
                        <a:pt x="358" y="668"/>
                      </a:lnTo>
                      <a:lnTo>
                        <a:pt x="354" y="668"/>
                      </a:lnTo>
                      <a:lnTo>
                        <a:pt x="351" y="655"/>
                      </a:lnTo>
                      <a:lnTo>
                        <a:pt x="334" y="655"/>
                      </a:lnTo>
                      <a:lnTo>
                        <a:pt x="331" y="662"/>
                      </a:lnTo>
                      <a:lnTo>
                        <a:pt x="312" y="658"/>
                      </a:lnTo>
                      <a:lnTo>
                        <a:pt x="302" y="646"/>
                      </a:lnTo>
                      <a:lnTo>
                        <a:pt x="281" y="645"/>
                      </a:lnTo>
                      <a:lnTo>
                        <a:pt x="274" y="637"/>
                      </a:lnTo>
                      <a:lnTo>
                        <a:pt x="265" y="639"/>
                      </a:lnTo>
                      <a:lnTo>
                        <a:pt x="259" y="641"/>
                      </a:lnTo>
                      <a:lnTo>
                        <a:pt x="253" y="634"/>
                      </a:lnTo>
                      <a:lnTo>
                        <a:pt x="247" y="635"/>
                      </a:lnTo>
                      <a:lnTo>
                        <a:pt x="234" y="651"/>
                      </a:lnTo>
                      <a:lnTo>
                        <a:pt x="230" y="689"/>
                      </a:lnTo>
                      <a:lnTo>
                        <a:pt x="219" y="1159"/>
                      </a:lnTo>
                      <a:lnTo>
                        <a:pt x="222" y="1168"/>
                      </a:lnTo>
                      <a:lnTo>
                        <a:pt x="227" y="1174"/>
                      </a:lnTo>
                      <a:lnTo>
                        <a:pt x="250" y="1201"/>
                      </a:lnTo>
                      <a:lnTo>
                        <a:pt x="236" y="1200"/>
                      </a:lnTo>
                      <a:lnTo>
                        <a:pt x="206" y="1180"/>
                      </a:lnTo>
                      <a:lnTo>
                        <a:pt x="198" y="1180"/>
                      </a:lnTo>
                      <a:lnTo>
                        <a:pt x="173" y="1197"/>
                      </a:lnTo>
                      <a:lnTo>
                        <a:pt x="164" y="1195"/>
                      </a:lnTo>
                      <a:lnTo>
                        <a:pt x="182" y="1170"/>
                      </a:lnTo>
                      <a:lnTo>
                        <a:pt x="188" y="1157"/>
                      </a:lnTo>
                      <a:lnTo>
                        <a:pt x="203" y="696"/>
                      </a:lnTo>
                      <a:lnTo>
                        <a:pt x="186" y="682"/>
                      </a:lnTo>
                      <a:lnTo>
                        <a:pt x="156" y="674"/>
                      </a:lnTo>
                      <a:lnTo>
                        <a:pt x="125" y="667"/>
                      </a:lnTo>
                      <a:lnTo>
                        <a:pt x="120" y="677"/>
                      </a:lnTo>
                      <a:lnTo>
                        <a:pt x="101" y="666"/>
                      </a:lnTo>
                      <a:lnTo>
                        <a:pt x="97" y="665"/>
                      </a:lnTo>
                      <a:lnTo>
                        <a:pt x="86" y="662"/>
                      </a:lnTo>
                      <a:lnTo>
                        <a:pt x="76" y="661"/>
                      </a:lnTo>
                      <a:lnTo>
                        <a:pt x="75" y="658"/>
                      </a:lnTo>
                      <a:lnTo>
                        <a:pt x="71" y="651"/>
                      </a:lnTo>
                      <a:lnTo>
                        <a:pt x="65" y="650"/>
                      </a:lnTo>
                      <a:lnTo>
                        <a:pt x="57" y="645"/>
                      </a:lnTo>
                      <a:lnTo>
                        <a:pt x="53" y="634"/>
                      </a:lnTo>
                      <a:lnTo>
                        <a:pt x="47" y="633"/>
                      </a:lnTo>
                      <a:lnTo>
                        <a:pt x="41" y="631"/>
                      </a:lnTo>
                      <a:lnTo>
                        <a:pt x="43" y="623"/>
                      </a:lnTo>
                      <a:lnTo>
                        <a:pt x="36" y="619"/>
                      </a:lnTo>
                      <a:lnTo>
                        <a:pt x="31" y="616"/>
                      </a:lnTo>
                      <a:lnTo>
                        <a:pt x="30" y="609"/>
                      </a:lnTo>
                      <a:lnTo>
                        <a:pt x="25" y="604"/>
                      </a:lnTo>
                      <a:lnTo>
                        <a:pt x="13" y="599"/>
                      </a:lnTo>
                      <a:lnTo>
                        <a:pt x="9" y="592"/>
                      </a:lnTo>
                      <a:lnTo>
                        <a:pt x="5" y="582"/>
                      </a:lnTo>
                      <a:lnTo>
                        <a:pt x="0" y="574"/>
                      </a:lnTo>
                      <a:lnTo>
                        <a:pt x="8" y="574"/>
                      </a:lnTo>
                      <a:lnTo>
                        <a:pt x="14" y="569"/>
                      </a:lnTo>
                      <a:lnTo>
                        <a:pt x="25" y="570"/>
                      </a:lnTo>
                      <a:lnTo>
                        <a:pt x="39" y="574"/>
                      </a:lnTo>
                      <a:lnTo>
                        <a:pt x="48" y="581"/>
                      </a:lnTo>
                      <a:lnTo>
                        <a:pt x="61" y="586"/>
                      </a:lnTo>
                      <a:lnTo>
                        <a:pt x="69" y="585"/>
                      </a:lnTo>
                      <a:lnTo>
                        <a:pt x="75" y="586"/>
                      </a:lnTo>
                      <a:lnTo>
                        <a:pt x="86" y="592"/>
                      </a:lnTo>
                      <a:lnTo>
                        <a:pt x="99" y="602"/>
                      </a:lnTo>
                      <a:lnTo>
                        <a:pt x="111" y="601"/>
                      </a:lnTo>
                      <a:lnTo>
                        <a:pt x="117" y="595"/>
                      </a:lnTo>
                      <a:lnTo>
                        <a:pt x="122" y="596"/>
                      </a:lnTo>
                      <a:lnTo>
                        <a:pt x="131" y="604"/>
                      </a:lnTo>
                      <a:lnTo>
                        <a:pt x="138" y="612"/>
                      </a:lnTo>
                      <a:lnTo>
                        <a:pt x="153" y="614"/>
                      </a:lnTo>
                      <a:lnTo>
                        <a:pt x="162" y="594"/>
                      </a:lnTo>
                      <a:lnTo>
                        <a:pt x="170" y="584"/>
                      </a:lnTo>
                      <a:lnTo>
                        <a:pt x="173" y="585"/>
                      </a:lnTo>
                      <a:lnTo>
                        <a:pt x="177" y="597"/>
                      </a:lnTo>
                      <a:lnTo>
                        <a:pt x="179" y="604"/>
                      </a:lnTo>
                      <a:lnTo>
                        <a:pt x="184" y="635"/>
                      </a:lnTo>
                      <a:lnTo>
                        <a:pt x="187" y="642"/>
                      </a:lnTo>
                      <a:lnTo>
                        <a:pt x="194" y="648"/>
                      </a:lnTo>
                      <a:lnTo>
                        <a:pt x="201" y="650"/>
                      </a:lnTo>
                      <a:lnTo>
                        <a:pt x="200" y="640"/>
                      </a:lnTo>
                      <a:lnTo>
                        <a:pt x="196" y="634"/>
                      </a:lnTo>
                      <a:lnTo>
                        <a:pt x="200" y="628"/>
                      </a:lnTo>
                      <a:lnTo>
                        <a:pt x="198" y="620"/>
                      </a:lnTo>
                      <a:lnTo>
                        <a:pt x="193" y="609"/>
                      </a:lnTo>
                      <a:lnTo>
                        <a:pt x="195" y="607"/>
                      </a:lnTo>
                      <a:lnTo>
                        <a:pt x="205" y="612"/>
                      </a:lnTo>
                      <a:lnTo>
                        <a:pt x="207" y="604"/>
                      </a:lnTo>
                      <a:lnTo>
                        <a:pt x="209" y="596"/>
                      </a:lnTo>
                      <a:lnTo>
                        <a:pt x="206" y="589"/>
                      </a:lnTo>
                      <a:lnTo>
                        <a:pt x="206" y="578"/>
                      </a:lnTo>
                      <a:lnTo>
                        <a:pt x="195" y="580"/>
                      </a:lnTo>
                      <a:lnTo>
                        <a:pt x="182" y="582"/>
                      </a:lnTo>
                      <a:lnTo>
                        <a:pt x="169" y="572"/>
                      </a:lnTo>
                      <a:lnTo>
                        <a:pt x="164" y="569"/>
                      </a:lnTo>
                      <a:lnTo>
                        <a:pt x="157" y="569"/>
                      </a:lnTo>
                      <a:lnTo>
                        <a:pt x="146" y="574"/>
                      </a:lnTo>
                      <a:lnTo>
                        <a:pt x="139" y="576"/>
                      </a:lnTo>
                      <a:lnTo>
                        <a:pt x="129" y="569"/>
                      </a:lnTo>
                      <a:lnTo>
                        <a:pt x="120" y="568"/>
                      </a:lnTo>
                      <a:lnTo>
                        <a:pt x="113" y="573"/>
                      </a:lnTo>
                      <a:lnTo>
                        <a:pt x="108" y="572"/>
                      </a:lnTo>
                      <a:lnTo>
                        <a:pt x="102" y="567"/>
                      </a:lnTo>
                      <a:lnTo>
                        <a:pt x="93" y="563"/>
                      </a:lnTo>
                      <a:lnTo>
                        <a:pt x="87" y="563"/>
                      </a:lnTo>
                      <a:lnTo>
                        <a:pt x="85" y="569"/>
                      </a:lnTo>
                      <a:lnTo>
                        <a:pt x="81" y="571"/>
                      </a:lnTo>
                      <a:lnTo>
                        <a:pt x="73" y="566"/>
                      </a:lnTo>
                      <a:lnTo>
                        <a:pt x="67" y="560"/>
                      </a:lnTo>
                      <a:lnTo>
                        <a:pt x="55" y="560"/>
                      </a:lnTo>
                      <a:lnTo>
                        <a:pt x="47" y="551"/>
                      </a:lnTo>
                      <a:lnTo>
                        <a:pt x="44" y="531"/>
                      </a:lnTo>
                      <a:lnTo>
                        <a:pt x="50" y="519"/>
                      </a:lnTo>
                      <a:lnTo>
                        <a:pt x="55" y="517"/>
                      </a:lnTo>
                      <a:lnTo>
                        <a:pt x="64" y="518"/>
                      </a:lnTo>
                      <a:lnTo>
                        <a:pt x="75" y="517"/>
                      </a:lnTo>
                      <a:lnTo>
                        <a:pt x="72" y="504"/>
                      </a:lnTo>
                      <a:lnTo>
                        <a:pt x="64" y="499"/>
                      </a:lnTo>
                      <a:lnTo>
                        <a:pt x="61" y="492"/>
                      </a:lnTo>
                      <a:lnTo>
                        <a:pt x="53" y="489"/>
                      </a:lnTo>
                      <a:lnTo>
                        <a:pt x="53" y="480"/>
                      </a:lnTo>
                      <a:lnTo>
                        <a:pt x="58" y="467"/>
                      </a:lnTo>
                      <a:lnTo>
                        <a:pt x="62" y="455"/>
                      </a:lnTo>
                      <a:lnTo>
                        <a:pt x="47" y="447"/>
                      </a:lnTo>
                      <a:lnTo>
                        <a:pt x="28" y="442"/>
                      </a:lnTo>
                      <a:lnTo>
                        <a:pt x="29" y="433"/>
                      </a:lnTo>
                      <a:lnTo>
                        <a:pt x="15" y="419"/>
                      </a:lnTo>
                      <a:lnTo>
                        <a:pt x="10" y="410"/>
                      </a:lnTo>
                      <a:lnTo>
                        <a:pt x="8" y="404"/>
                      </a:lnTo>
                      <a:lnTo>
                        <a:pt x="11" y="396"/>
                      </a:lnTo>
                      <a:lnTo>
                        <a:pt x="11" y="385"/>
                      </a:lnTo>
                      <a:lnTo>
                        <a:pt x="20" y="387"/>
                      </a:lnTo>
                      <a:lnTo>
                        <a:pt x="26" y="385"/>
                      </a:lnTo>
                      <a:lnTo>
                        <a:pt x="29" y="379"/>
                      </a:lnTo>
                      <a:lnTo>
                        <a:pt x="33" y="377"/>
                      </a:lnTo>
                      <a:lnTo>
                        <a:pt x="50" y="379"/>
                      </a:lnTo>
                      <a:lnTo>
                        <a:pt x="62" y="374"/>
                      </a:lnTo>
                      <a:lnTo>
                        <a:pt x="69" y="364"/>
                      </a:lnTo>
                      <a:lnTo>
                        <a:pt x="77" y="365"/>
                      </a:lnTo>
                      <a:lnTo>
                        <a:pt x="84" y="362"/>
                      </a:lnTo>
                      <a:lnTo>
                        <a:pt x="84" y="353"/>
                      </a:lnTo>
                      <a:lnTo>
                        <a:pt x="79" y="346"/>
                      </a:lnTo>
                      <a:lnTo>
                        <a:pt x="75" y="345"/>
                      </a:lnTo>
                      <a:lnTo>
                        <a:pt x="58" y="348"/>
                      </a:lnTo>
                      <a:lnTo>
                        <a:pt x="40" y="349"/>
                      </a:lnTo>
                      <a:lnTo>
                        <a:pt x="47" y="334"/>
                      </a:lnTo>
                      <a:lnTo>
                        <a:pt x="41" y="323"/>
                      </a:lnTo>
                      <a:lnTo>
                        <a:pt x="30" y="314"/>
                      </a:lnTo>
                      <a:lnTo>
                        <a:pt x="21" y="307"/>
                      </a:lnTo>
                      <a:lnTo>
                        <a:pt x="13" y="308"/>
                      </a:lnTo>
                      <a:lnTo>
                        <a:pt x="12" y="294"/>
                      </a:lnTo>
                      <a:lnTo>
                        <a:pt x="19" y="294"/>
                      </a:lnTo>
                      <a:lnTo>
                        <a:pt x="29" y="280"/>
                      </a:lnTo>
                      <a:lnTo>
                        <a:pt x="44" y="260"/>
                      </a:lnTo>
                      <a:lnTo>
                        <a:pt x="52" y="251"/>
                      </a:lnTo>
                      <a:lnTo>
                        <a:pt x="62" y="261"/>
                      </a:lnTo>
                      <a:lnTo>
                        <a:pt x="72" y="258"/>
                      </a:lnTo>
                      <a:lnTo>
                        <a:pt x="82" y="251"/>
                      </a:lnTo>
                      <a:lnTo>
                        <a:pt x="89" y="244"/>
                      </a:lnTo>
                      <a:lnTo>
                        <a:pt x="93" y="236"/>
                      </a:lnTo>
                      <a:lnTo>
                        <a:pt x="89" y="229"/>
                      </a:lnTo>
                      <a:lnTo>
                        <a:pt x="86" y="217"/>
                      </a:lnTo>
                      <a:lnTo>
                        <a:pt x="70" y="214"/>
                      </a:lnTo>
                      <a:lnTo>
                        <a:pt x="66" y="209"/>
                      </a:lnTo>
                      <a:lnTo>
                        <a:pt x="64" y="202"/>
                      </a:lnTo>
                      <a:lnTo>
                        <a:pt x="59" y="195"/>
                      </a:lnTo>
                      <a:lnTo>
                        <a:pt x="54" y="197"/>
                      </a:lnTo>
                      <a:lnTo>
                        <a:pt x="44" y="195"/>
                      </a:lnTo>
                      <a:lnTo>
                        <a:pt x="50" y="178"/>
                      </a:lnTo>
                      <a:lnTo>
                        <a:pt x="61" y="173"/>
                      </a:lnTo>
                      <a:lnTo>
                        <a:pt x="69" y="170"/>
                      </a:lnTo>
                      <a:lnTo>
                        <a:pt x="75" y="167"/>
                      </a:lnTo>
                      <a:lnTo>
                        <a:pt x="84" y="139"/>
                      </a:lnTo>
                      <a:lnTo>
                        <a:pt x="84" y="132"/>
                      </a:lnTo>
                      <a:lnTo>
                        <a:pt x="94" y="129"/>
                      </a:lnTo>
                      <a:lnTo>
                        <a:pt x="108" y="128"/>
                      </a:lnTo>
                      <a:lnTo>
                        <a:pt x="114" y="113"/>
                      </a:lnTo>
                      <a:lnTo>
                        <a:pt x="120" y="108"/>
                      </a:lnTo>
                      <a:lnTo>
                        <a:pt x="130" y="102"/>
                      </a:lnTo>
                      <a:lnTo>
                        <a:pt x="142" y="87"/>
                      </a:lnTo>
                      <a:lnTo>
                        <a:pt x="152" y="79"/>
                      </a:lnTo>
                      <a:lnTo>
                        <a:pt x="158" y="78"/>
                      </a:lnTo>
                      <a:lnTo>
                        <a:pt x="164" y="83"/>
                      </a:lnTo>
                      <a:lnTo>
                        <a:pt x="175" y="83"/>
                      </a:lnTo>
                      <a:lnTo>
                        <a:pt x="184" y="81"/>
                      </a:lnTo>
                      <a:lnTo>
                        <a:pt x="187" y="78"/>
                      </a:lnTo>
                      <a:lnTo>
                        <a:pt x="193" y="73"/>
                      </a:lnTo>
                      <a:lnTo>
                        <a:pt x="196" y="72"/>
                      </a:lnTo>
                      <a:lnTo>
                        <a:pt x="193" y="66"/>
                      </a:lnTo>
                      <a:lnTo>
                        <a:pt x="186" y="62"/>
                      </a:lnTo>
                      <a:lnTo>
                        <a:pt x="189" y="56"/>
                      </a:lnTo>
                      <a:lnTo>
                        <a:pt x="191" y="52"/>
                      </a:lnTo>
                      <a:lnTo>
                        <a:pt x="193" y="48"/>
                      </a:lnTo>
                      <a:lnTo>
                        <a:pt x="194" y="45"/>
                      </a:lnTo>
                      <a:lnTo>
                        <a:pt x="202" y="38"/>
                      </a:lnTo>
                      <a:lnTo>
                        <a:pt x="206" y="32"/>
                      </a:lnTo>
                      <a:lnTo>
                        <a:pt x="206" y="18"/>
                      </a:lnTo>
                      <a:lnTo>
                        <a:pt x="205" y="21"/>
                      </a:lnTo>
                      <a:lnTo>
                        <a:pt x="215" y="9"/>
                      </a:lnTo>
                      <a:lnTo>
                        <a:pt x="225" y="0"/>
                      </a:lnTo>
                      <a:lnTo>
                        <a:pt x="230" y="5"/>
                      </a:lnTo>
                      <a:lnTo>
                        <a:pt x="222" y="8"/>
                      </a:lnTo>
                      <a:lnTo>
                        <a:pt x="227" y="11"/>
                      </a:lnTo>
                      <a:lnTo>
                        <a:pt x="232" y="14"/>
                      </a:lnTo>
                      <a:lnTo>
                        <a:pt x="264" y="38"/>
                      </a:lnTo>
                      <a:lnTo>
                        <a:pt x="264" y="42"/>
                      </a:lnTo>
                      <a:lnTo>
                        <a:pt x="259" y="51"/>
                      </a:lnTo>
                      <a:lnTo>
                        <a:pt x="253" y="54"/>
                      </a:lnTo>
                      <a:lnTo>
                        <a:pt x="249" y="54"/>
                      </a:lnTo>
                      <a:lnTo>
                        <a:pt x="245" y="50"/>
                      </a:lnTo>
                      <a:lnTo>
                        <a:pt x="237" y="45"/>
                      </a:lnTo>
                      <a:lnTo>
                        <a:pt x="233" y="48"/>
                      </a:lnTo>
                      <a:lnTo>
                        <a:pt x="235" y="54"/>
                      </a:lnTo>
                      <a:lnTo>
                        <a:pt x="238" y="56"/>
                      </a:lnTo>
                      <a:lnTo>
                        <a:pt x="246" y="59"/>
                      </a:lnTo>
                      <a:lnTo>
                        <a:pt x="245" y="68"/>
                      </a:lnTo>
                      <a:lnTo>
                        <a:pt x="245" y="78"/>
                      </a:lnTo>
                      <a:lnTo>
                        <a:pt x="245" y="88"/>
                      </a:lnTo>
                    </a:path>
                  </a:pathLst>
                </a:custGeom>
                <a:solidFill>
                  <a:srgbClr val="008000"/>
                </a:solidFill>
                <a:ln w="9525" cap="rnd">
                  <a:noFill/>
                  <a:round/>
                  <a:headEnd/>
                  <a:tailEnd/>
                </a:ln>
              </p:spPr>
              <p:txBody>
                <a:bodyPr/>
                <a:lstStyle/>
                <a:p>
                  <a:endParaRPr lang="en-US"/>
                </a:p>
              </p:txBody>
            </p:sp>
            <p:grpSp>
              <p:nvGrpSpPr>
                <p:cNvPr id="36959" name="Group 85"/>
                <p:cNvGrpSpPr>
                  <a:grpSpLocks/>
                </p:cNvGrpSpPr>
                <p:nvPr/>
              </p:nvGrpSpPr>
              <p:grpSpPr bwMode="auto">
                <a:xfrm>
                  <a:off x="4454" y="2335"/>
                  <a:ext cx="303" cy="503"/>
                  <a:chOff x="4454" y="2335"/>
                  <a:chExt cx="303" cy="503"/>
                </a:xfrm>
              </p:grpSpPr>
              <p:sp>
                <p:nvSpPr>
                  <p:cNvPr id="36960" name="Freeform 86"/>
                  <p:cNvSpPr>
                    <a:spLocks/>
                  </p:cNvSpPr>
                  <p:nvPr/>
                </p:nvSpPr>
                <p:spPr bwMode="auto">
                  <a:xfrm>
                    <a:off x="4621" y="2361"/>
                    <a:ext cx="38" cy="30"/>
                  </a:xfrm>
                  <a:custGeom>
                    <a:avLst/>
                    <a:gdLst>
                      <a:gd name="T0" fmla="*/ 37 w 38"/>
                      <a:gd name="T1" fmla="*/ 2 h 30"/>
                      <a:gd name="T2" fmla="*/ 37 w 38"/>
                      <a:gd name="T3" fmla="*/ 0 h 30"/>
                      <a:gd name="T4" fmla="*/ 35 w 38"/>
                      <a:gd name="T5" fmla="*/ 0 h 30"/>
                      <a:gd name="T6" fmla="*/ 29 w 38"/>
                      <a:gd name="T7" fmla="*/ 6 h 30"/>
                      <a:gd name="T8" fmla="*/ 20 w 38"/>
                      <a:gd name="T9" fmla="*/ 17 h 30"/>
                      <a:gd name="T10" fmla="*/ 4 w 38"/>
                      <a:gd name="T11" fmla="*/ 21 h 30"/>
                      <a:gd name="T12" fmla="*/ 0 w 38"/>
                      <a:gd name="T13" fmla="*/ 23 h 30"/>
                      <a:gd name="T14" fmla="*/ 0 w 38"/>
                      <a:gd name="T15" fmla="*/ 27 h 30"/>
                      <a:gd name="T16" fmla="*/ 8 w 38"/>
                      <a:gd name="T17" fmla="*/ 29 h 30"/>
                      <a:gd name="T18" fmla="*/ 9 w 38"/>
                      <a:gd name="T19" fmla="*/ 29 h 30"/>
                      <a:gd name="T20" fmla="*/ 17 w 38"/>
                      <a:gd name="T21" fmla="*/ 26 h 30"/>
                      <a:gd name="T22" fmla="*/ 17 w 38"/>
                      <a:gd name="T23" fmla="*/ 27 h 30"/>
                      <a:gd name="T24" fmla="*/ 24 w 38"/>
                      <a:gd name="T25" fmla="*/ 27 h 30"/>
                      <a:gd name="T26" fmla="*/ 29 w 38"/>
                      <a:gd name="T27" fmla="*/ 15 h 30"/>
                      <a:gd name="T28" fmla="*/ 32 w 38"/>
                      <a:gd name="T29" fmla="*/ 14 h 30"/>
                      <a:gd name="T30" fmla="*/ 35 w 38"/>
                      <a:gd name="T31" fmla="*/ 14 h 30"/>
                      <a:gd name="T32" fmla="*/ 37 w 38"/>
                      <a:gd name="T33" fmla="*/ 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0"/>
                      <a:gd name="T53" fmla="*/ 38 w 3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0">
                        <a:moveTo>
                          <a:pt x="37" y="2"/>
                        </a:moveTo>
                        <a:lnTo>
                          <a:pt x="37" y="0"/>
                        </a:lnTo>
                        <a:lnTo>
                          <a:pt x="35" y="0"/>
                        </a:lnTo>
                        <a:lnTo>
                          <a:pt x="29" y="6"/>
                        </a:lnTo>
                        <a:lnTo>
                          <a:pt x="20" y="17"/>
                        </a:lnTo>
                        <a:lnTo>
                          <a:pt x="4" y="21"/>
                        </a:lnTo>
                        <a:lnTo>
                          <a:pt x="0" y="23"/>
                        </a:lnTo>
                        <a:lnTo>
                          <a:pt x="0" y="27"/>
                        </a:lnTo>
                        <a:lnTo>
                          <a:pt x="8" y="29"/>
                        </a:lnTo>
                        <a:lnTo>
                          <a:pt x="9" y="29"/>
                        </a:lnTo>
                        <a:lnTo>
                          <a:pt x="17" y="26"/>
                        </a:lnTo>
                        <a:lnTo>
                          <a:pt x="17" y="27"/>
                        </a:lnTo>
                        <a:lnTo>
                          <a:pt x="24" y="27"/>
                        </a:lnTo>
                        <a:lnTo>
                          <a:pt x="29" y="15"/>
                        </a:lnTo>
                        <a:lnTo>
                          <a:pt x="32" y="14"/>
                        </a:lnTo>
                        <a:lnTo>
                          <a:pt x="35" y="14"/>
                        </a:lnTo>
                        <a:lnTo>
                          <a:pt x="37" y="2"/>
                        </a:lnTo>
                      </a:path>
                    </a:pathLst>
                  </a:custGeom>
                  <a:solidFill>
                    <a:srgbClr val="006000"/>
                  </a:solidFill>
                  <a:ln w="9525" cap="rnd">
                    <a:noFill/>
                    <a:round/>
                    <a:headEnd/>
                    <a:tailEnd/>
                  </a:ln>
                </p:spPr>
                <p:txBody>
                  <a:bodyPr/>
                  <a:lstStyle/>
                  <a:p>
                    <a:endParaRPr lang="en-US"/>
                  </a:p>
                </p:txBody>
              </p:sp>
              <p:sp>
                <p:nvSpPr>
                  <p:cNvPr id="36961" name="Freeform 87"/>
                  <p:cNvSpPr>
                    <a:spLocks/>
                  </p:cNvSpPr>
                  <p:nvPr/>
                </p:nvSpPr>
                <p:spPr bwMode="auto">
                  <a:xfrm>
                    <a:off x="4584" y="2335"/>
                    <a:ext cx="22" cy="45"/>
                  </a:xfrm>
                  <a:custGeom>
                    <a:avLst/>
                    <a:gdLst>
                      <a:gd name="T0" fmla="*/ 20 w 22"/>
                      <a:gd name="T1" fmla="*/ 10 h 45"/>
                      <a:gd name="T2" fmla="*/ 20 w 22"/>
                      <a:gd name="T3" fmla="*/ 3 h 45"/>
                      <a:gd name="T4" fmla="*/ 20 w 22"/>
                      <a:gd name="T5" fmla="*/ 1 h 45"/>
                      <a:gd name="T6" fmla="*/ 17 w 22"/>
                      <a:gd name="T7" fmla="*/ 0 h 45"/>
                      <a:gd name="T8" fmla="*/ 14 w 22"/>
                      <a:gd name="T9" fmla="*/ 0 h 45"/>
                      <a:gd name="T10" fmla="*/ 12 w 22"/>
                      <a:gd name="T11" fmla="*/ 1 h 45"/>
                      <a:gd name="T12" fmla="*/ 2 w 22"/>
                      <a:gd name="T13" fmla="*/ 10 h 45"/>
                      <a:gd name="T14" fmla="*/ 2 w 22"/>
                      <a:gd name="T15" fmla="*/ 13 h 45"/>
                      <a:gd name="T16" fmla="*/ 2 w 22"/>
                      <a:gd name="T17" fmla="*/ 17 h 45"/>
                      <a:gd name="T18" fmla="*/ 1 w 22"/>
                      <a:gd name="T19" fmla="*/ 25 h 45"/>
                      <a:gd name="T20" fmla="*/ 0 w 22"/>
                      <a:gd name="T21" fmla="*/ 30 h 45"/>
                      <a:gd name="T22" fmla="*/ 1 w 22"/>
                      <a:gd name="T23" fmla="*/ 36 h 45"/>
                      <a:gd name="T24" fmla="*/ 3 w 22"/>
                      <a:gd name="T25" fmla="*/ 41 h 45"/>
                      <a:gd name="T26" fmla="*/ 4 w 22"/>
                      <a:gd name="T27" fmla="*/ 43 h 45"/>
                      <a:gd name="T28" fmla="*/ 9 w 22"/>
                      <a:gd name="T29" fmla="*/ 44 h 45"/>
                      <a:gd name="T30" fmla="*/ 13 w 22"/>
                      <a:gd name="T31" fmla="*/ 44 h 45"/>
                      <a:gd name="T32" fmla="*/ 14 w 22"/>
                      <a:gd name="T33" fmla="*/ 38 h 45"/>
                      <a:gd name="T34" fmla="*/ 15 w 22"/>
                      <a:gd name="T35" fmla="*/ 29 h 45"/>
                      <a:gd name="T36" fmla="*/ 17 w 22"/>
                      <a:gd name="T37" fmla="*/ 24 h 45"/>
                      <a:gd name="T38" fmla="*/ 21 w 22"/>
                      <a:gd name="T39" fmla="*/ 17 h 45"/>
                      <a:gd name="T40" fmla="*/ 20 w 22"/>
                      <a:gd name="T41" fmla="*/ 1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20" y="10"/>
                        </a:moveTo>
                        <a:lnTo>
                          <a:pt x="20" y="3"/>
                        </a:lnTo>
                        <a:lnTo>
                          <a:pt x="20" y="1"/>
                        </a:lnTo>
                        <a:lnTo>
                          <a:pt x="17" y="0"/>
                        </a:lnTo>
                        <a:lnTo>
                          <a:pt x="14" y="0"/>
                        </a:lnTo>
                        <a:lnTo>
                          <a:pt x="12" y="1"/>
                        </a:lnTo>
                        <a:lnTo>
                          <a:pt x="2" y="10"/>
                        </a:lnTo>
                        <a:lnTo>
                          <a:pt x="2" y="13"/>
                        </a:lnTo>
                        <a:lnTo>
                          <a:pt x="2" y="17"/>
                        </a:lnTo>
                        <a:lnTo>
                          <a:pt x="1" y="25"/>
                        </a:lnTo>
                        <a:lnTo>
                          <a:pt x="0" y="30"/>
                        </a:lnTo>
                        <a:lnTo>
                          <a:pt x="1" y="36"/>
                        </a:lnTo>
                        <a:lnTo>
                          <a:pt x="3" y="41"/>
                        </a:lnTo>
                        <a:lnTo>
                          <a:pt x="4" y="43"/>
                        </a:lnTo>
                        <a:lnTo>
                          <a:pt x="9" y="44"/>
                        </a:lnTo>
                        <a:lnTo>
                          <a:pt x="13" y="44"/>
                        </a:lnTo>
                        <a:lnTo>
                          <a:pt x="14" y="38"/>
                        </a:lnTo>
                        <a:lnTo>
                          <a:pt x="15" y="29"/>
                        </a:lnTo>
                        <a:lnTo>
                          <a:pt x="17" y="24"/>
                        </a:lnTo>
                        <a:lnTo>
                          <a:pt x="21" y="17"/>
                        </a:lnTo>
                        <a:lnTo>
                          <a:pt x="20" y="10"/>
                        </a:lnTo>
                      </a:path>
                    </a:pathLst>
                  </a:custGeom>
                  <a:solidFill>
                    <a:srgbClr val="006000"/>
                  </a:solidFill>
                  <a:ln w="9525" cap="rnd">
                    <a:noFill/>
                    <a:round/>
                    <a:headEnd/>
                    <a:tailEnd/>
                  </a:ln>
                </p:spPr>
                <p:txBody>
                  <a:bodyPr/>
                  <a:lstStyle/>
                  <a:p>
                    <a:endParaRPr lang="en-US"/>
                  </a:p>
                </p:txBody>
              </p:sp>
              <p:sp>
                <p:nvSpPr>
                  <p:cNvPr id="36962" name="Freeform 88"/>
                  <p:cNvSpPr>
                    <a:spLocks/>
                  </p:cNvSpPr>
                  <p:nvPr/>
                </p:nvSpPr>
                <p:spPr bwMode="auto">
                  <a:xfrm>
                    <a:off x="4486" y="2362"/>
                    <a:ext cx="88" cy="39"/>
                  </a:xfrm>
                  <a:custGeom>
                    <a:avLst/>
                    <a:gdLst>
                      <a:gd name="T0" fmla="*/ 86 w 88"/>
                      <a:gd name="T1" fmla="*/ 33 h 39"/>
                      <a:gd name="T2" fmla="*/ 87 w 88"/>
                      <a:gd name="T3" fmla="*/ 3 h 39"/>
                      <a:gd name="T4" fmla="*/ 86 w 88"/>
                      <a:gd name="T5" fmla="*/ 1 h 39"/>
                      <a:gd name="T6" fmla="*/ 84 w 88"/>
                      <a:gd name="T7" fmla="*/ 1 h 39"/>
                      <a:gd name="T8" fmla="*/ 80 w 88"/>
                      <a:gd name="T9" fmla="*/ 0 h 39"/>
                      <a:gd name="T10" fmla="*/ 77 w 88"/>
                      <a:gd name="T11" fmla="*/ 1 h 39"/>
                      <a:gd name="T12" fmla="*/ 24 w 88"/>
                      <a:gd name="T13" fmla="*/ 21 h 39"/>
                      <a:gd name="T14" fmla="*/ 11 w 88"/>
                      <a:gd name="T15" fmla="*/ 21 h 39"/>
                      <a:gd name="T16" fmla="*/ 6 w 88"/>
                      <a:gd name="T17" fmla="*/ 22 h 39"/>
                      <a:gd name="T18" fmla="*/ 2 w 88"/>
                      <a:gd name="T19" fmla="*/ 23 h 39"/>
                      <a:gd name="T20" fmla="*/ 0 w 88"/>
                      <a:gd name="T21" fmla="*/ 25 h 39"/>
                      <a:gd name="T22" fmla="*/ 0 w 88"/>
                      <a:gd name="T23" fmla="*/ 31 h 39"/>
                      <a:gd name="T24" fmla="*/ 2 w 88"/>
                      <a:gd name="T25" fmla="*/ 35 h 39"/>
                      <a:gd name="T26" fmla="*/ 3 w 88"/>
                      <a:gd name="T27" fmla="*/ 37 h 39"/>
                      <a:gd name="T28" fmla="*/ 8 w 88"/>
                      <a:gd name="T29" fmla="*/ 38 h 39"/>
                      <a:gd name="T30" fmla="*/ 10 w 88"/>
                      <a:gd name="T31" fmla="*/ 37 h 39"/>
                      <a:gd name="T32" fmla="*/ 13 w 88"/>
                      <a:gd name="T33" fmla="*/ 35 h 39"/>
                      <a:gd name="T34" fmla="*/ 14 w 88"/>
                      <a:gd name="T35" fmla="*/ 31 h 39"/>
                      <a:gd name="T36" fmla="*/ 18 w 88"/>
                      <a:gd name="T37" fmla="*/ 32 h 39"/>
                      <a:gd name="T38" fmla="*/ 20 w 88"/>
                      <a:gd name="T39" fmla="*/ 32 h 39"/>
                      <a:gd name="T40" fmla="*/ 22 w 88"/>
                      <a:gd name="T41" fmla="*/ 34 h 39"/>
                      <a:gd name="T42" fmla="*/ 28 w 88"/>
                      <a:gd name="T43" fmla="*/ 36 h 39"/>
                      <a:gd name="T44" fmla="*/ 32 w 88"/>
                      <a:gd name="T45" fmla="*/ 36 h 39"/>
                      <a:gd name="T46" fmla="*/ 38 w 88"/>
                      <a:gd name="T47" fmla="*/ 36 h 39"/>
                      <a:gd name="T48" fmla="*/ 42 w 88"/>
                      <a:gd name="T49" fmla="*/ 35 h 39"/>
                      <a:gd name="T50" fmla="*/ 45 w 88"/>
                      <a:gd name="T51" fmla="*/ 33 h 39"/>
                      <a:gd name="T52" fmla="*/ 47 w 88"/>
                      <a:gd name="T53" fmla="*/ 33 h 39"/>
                      <a:gd name="T54" fmla="*/ 49 w 88"/>
                      <a:gd name="T55" fmla="*/ 33 h 39"/>
                      <a:gd name="T56" fmla="*/ 52 w 88"/>
                      <a:gd name="T57" fmla="*/ 34 h 39"/>
                      <a:gd name="T58" fmla="*/ 60 w 88"/>
                      <a:gd name="T59" fmla="*/ 37 h 39"/>
                      <a:gd name="T60" fmla="*/ 62 w 88"/>
                      <a:gd name="T61" fmla="*/ 37 h 39"/>
                      <a:gd name="T62" fmla="*/ 63 w 88"/>
                      <a:gd name="T63" fmla="*/ 36 h 39"/>
                      <a:gd name="T64" fmla="*/ 74 w 88"/>
                      <a:gd name="T65" fmla="*/ 29 h 39"/>
                      <a:gd name="T66" fmla="*/ 76 w 88"/>
                      <a:gd name="T67" fmla="*/ 30 h 39"/>
                      <a:gd name="T68" fmla="*/ 78 w 88"/>
                      <a:gd name="T69" fmla="*/ 35 h 39"/>
                      <a:gd name="T70" fmla="*/ 83 w 88"/>
                      <a:gd name="T71" fmla="*/ 35 h 39"/>
                      <a:gd name="T72" fmla="*/ 86 w 88"/>
                      <a:gd name="T73" fmla="*/ 33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39"/>
                      <a:gd name="T113" fmla="*/ 88 w 88"/>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39">
                        <a:moveTo>
                          <a:pt x="86" y="33"/>
                        </a:moveTo>
                        <a:lnTo>
                          <a:pt x="87" y="3"/>
                        </a:lnTo>
                        <a:lnTo>
                          <a:pt x="86" y="1"/>
                        </a:lnTo>
                        <a:lnTo>
                          <a:pt x="84" y="1"/>
                        </a:lnTo>
                        <a:lnTo>
                          <a:pt x="80" y="0"/>
                        </a:lnTo>
                        <a:lnTo>
                          <a:pt x="77" y="1"/>
                        </a:lnTo>
                        <a:lnTo>
                          <a:pt x="24" y="21"/>
                        </a:lnTo>
                        <a:lnTo>
                          <a:pt x="11" y="21"/>
                        </a:lnTo>
                        <a:lnTo>
                          <a:pt x="6" y="22"/>
                        </a:lnTo>
                        <a:lnTo>
                          <a:pt x="2" y="23"/>
                        </a:lnTo>
                        <a:lnTo>
                          <a:pt x="0" y="25"/>
                        </a:lnTo>
                        <a:lnTo>
                          <a:pt x="0" y="31"/>
                        </a:lnTo>
                        <a:lnTo>
                          <a:pt x="2" y="35"/>
                        </a:lnTo>
                        <a:lnTo>
                          <a:pt x="3" y="37"/>
                        </a:lnTo>
                        <a:lnTo>
                          <a:pt x="8" y="38"/>
                        </a:lnTo>
                        <a:lnTo>
                          <a:pt x="10" y="37"/>
                        </a:lnTo>
                        <a:lnTo>
                          <a:pt x="13" y="35"/>
                        </a:lnTo>
                        <a:lnTo>
                          <a:pt x="14" y="31"/>
                        </a:lnTo>
                        <a:lnTo>
                          <a:pt x="18" y="32"/>
                        </a:lnTo>
                        <a:lnTo>
                          <a:pt x="20" y="32"/>
                        </a:lnTo>
                        <a:lnTo>
                          <a:pt x="22" y="34"/>
                        </a:lnTo>
                        <a:lnTo>
                          <a:pt x="28" y="36"/>
                        </a:lnTo>
                        <a:lnTo>
                          <a:pt x="32" y="36"/>
                        </a:lnTo>
                        <a:lnTo>
                          <a:pt x="38" y="36"/>
                        </a:lnTo>
                        <a:lnTo>
                          <a:pt x="42" y="35"/>
                        </a:lnTo>
                        <a:lnTo>
                          <a:pt x="45" y="33"/>
                        </a:lnTo>
                        <a:lnTo>
                          <a:pt x="47" y="33"/>
                        </a:lnTo>
                        <a:lnTo>
                          <a:pt x="49" y="33"/>
                        </a:lnTo>
                        <a:lnTo>
                          <a:pt x="52" y="34"/>
                        </a:lnTo>
                        <a:lnTo>
                          <a:pt x="60" y="37"/>
                        </a:lnTo>
                        <a:lnTo>
                          <a:pt x="62" y="37"/>
                        </a:lnTo>
                        <a:lnTo>
                          <a:pt x="63" y="36"/>
                        </a:lnTo>
                        <a:lnTo>
                          <a:pt x="74" y="29"/>
                        </a:lnTo>
                        <a:lnTo>
                          <a:pt x="76" y="30"/>
                        </a:lnTo>
                        <a:lnTo>
                          <a:pt x="78" y="35"/>
                        </a:lnTo>
                        <a:lnTo>
                          <a:pt x="83" y="35"/>
                        </a:lnTo>
                        <a:lnTo>
                          <a:pt x="86" y="33"/>
                        </a:lnTo>
                      </a:path>
                    </a:pathLst>
                  </a:custGeom>
                  <a:solidFill>
                    <a:srgbClr val="006000"/>
                  </a:solidFill>
                  <a:ln w="9525" cap="rnd">
                    <a:noFill/>
                    <a:round/>
                    <a:headEnd/>
                    <a:tailEnd/>
                  </a:ln>
                </p:spPr>
                <p:txBody>
                  <a:bodyPr/>
                  <a:lstStyle/>
                  <a:p>
                    <a:endParaRPr lang="en-US"/>
                  </a:p>
                </p:txBody>
              </p:sp>
              <p:sp>
                <p:nvSpPr>
                  <p:cNvPr id="36963" name="Freeform 89"/>
                  <p:cNvSpPr>
                    <a:spLocks/>
                  </p:cNvSpPr>
                  <p:nvPr/>
                </p:nvSpPr>
                <p:spPr bwMode="auto">
                  <a:xfrm>
                    <a:off x="4455" y="2480"/>
                    <a:ext cx="90" cy="47"/>
                  </a:xfrm>
                  <a:custGeom>
                    <a:avLst/>
                    <a:gdLst>
                      <a:gd name="T0" fmla="*/ 57 w 90"/>
                      <a:gd name="T1" fmla="*/ 12 h 47"/>
                      <a:gd name="T2" fmla="*/ 70 w 90"/>
                      <a:gd name="T3" fmla="*/ 10 h 47"/>
                      <a:gd name="T4" fmla="*/ 72 w 90"/>
                      <a:gd name="T5" fmla="*/ 10 h 47"/>
                      <a:gd name="T6" fmla="*/ 75 w 90"/>
                      <a:gd name="T7" fmla="*/ 13 h 47"/>
                      <a:gd name="T8" fmla="*/ 85 w 90"/>
                      <a:gd name="T9" fmla="*/ 23 h 47"/>
                      <a:gd name="T10" fmla="*/ 89 w 90"/>
                      <a:gd name="T11" fmla="*/ 25 h 47"/>
                      <a:gd name="T12" fmla="*/ 86 w 90"/>
                      <a:gd name="T13" fmla="*/ 32 h 47"/>
                      <a:gd name="T14" fmla="*/ 78 w 90"/>
                      <a:gd name="T15" fmla="*/ 42 h 47"/>
                      <a:gd name="T16" fmla="*/ 74 w 90"/>
                      <a:gd name="T17" fmla="*/ 45 h 47"/>
                      <a:gd name="T18" fmla="*/ 72 w 90"/>
                      <a:gd name="T19" fmla="*/ 45 h 47"/>
                      <a:gd name="T20" fmla="*/ 67 w 90"/>
                      <a:gd name="T21" fmla="*/ 46 h 47"/>
                      <a:gd name="T22" fmla="*/ 63 w 90"/>
                      <a:gd name="T23" fmla="*/ 46 h 47"/>
                      <a:gd name="T24" fmla="*/ 61 w 90"/>
                      <a:gd name="T25" fmla="*/ 44 h 47"/>
                      <a:gd name="T26" fmla="*/ 59 w 90"/>
                      <a:gd name="T27" fmla="*/ 43 h 47"/>
                      <a:gd name="T28" fmla="*/ 52 w 90"/>
                      <a:gd name="T29" fmla="*/ 44 h 47"/>
                      <a:gd name="T30" fmla="*/ 47 w 90"/>
                      <a:gd name="T31" fmla="*/ 40 h 47"/>
                      <a:gd name="T32" fmla="*/ 44 w 90"/>
                      <a:gd name="T33" fmla="*/ 40 h 47"/>
                      <a:gd name="T34" fmla="*/ 38 w 90"/>
                      <a:gd name="T35" fmla="*/ 42 h 47"/>
                      <a:gd name="T36" fmla="*/ 31 w 90"/>
                      <a:gd name="T37" fmla="*/ 36 h 47"/>
                      <a:gd name="T38" fmla="*/ 28 w 90"/>
                      <a:gd name="T39" fmla="*/ 35 h 47"/>
                      <a:gd name="T40" fmla="*/ 19 w 90"/>
                      <a:gd name="T41" fmla="*/ 33 h 47"/>
                      <a:gd name="T42" fmla="*/ 14 w 90"/>
                      <a:gd name="T43" fmla="*/ 31 h 47"/>
                      <a:gd name="T44" fmla="*/ 14 w 90"/>
                      <a:gd name="T45" fmla="*/ 29 h 47"/>
                      <a:gd name="T46" fmla="*/ 7 w 90"/>
                      <a:gd name="T47" fmla="*/ 21 h 47"/>
                      <a:gd name="T48" fmla="*/ 3 w 90"/>
                      <a:gd name="T49" fmla="*/ 14 h 47"/>
                      <a:gd name="T50" fmla="*/ 1 w 90"/>
                      <a:gd name="T51" fmla="*/ 9 h 47"/>
                      <a:gd name="T52" fmla="*/ 1 w 90"/>
                      <a:gd name="T53" fmla="*/ 5 h 47"/>
                      <a:gd name="T54" fmla="*/ 0 w 90"/>
                      <a:gd name="T55" fmla="*/ 3 h 47"/>
                      <a:gd name="T56" fmla="*/ 3 w 90"/>
                      <a:gd name="T57" fmla="*/ 2 h 47"/>
                      <a:gd name="T58" fmla="*/ 7 w 90"/>
                      <a:gd name="T59" fmla="*/ 0 h 47"/>
                      <a:gd name="T60" fmla="*/ 11 w 90"/>
                      <a:gd name="T61" fmla="*/ 0 h 47"/>
                      <a:gd name="T62" fmla="*/ 14 w 90"/>
                      <a:gd name="T63" fmla="*/ 0 h 47"/>
                      <a:gd name="T64" fmla="*/ 20 w 90"/>
                      <a:gd name="T65" fmla="*/ 1 h 47"/>
                      <a:gd name="T66" fmla="*/ 26 w 90"/>
                      <a:gd name="T67" fmla="*/ 3 h 47"/>
                      <a:gd name="T68" fmla="*/ 37 w 90"/>
                      <a:gd name="T69" fmla="*/ 4 h 47"/>
                      <a:gd name="T70" fmla="*/ 47 w 90"/>
                      <a:gd name="T71" fmla="*/ 9 h 47"/>
                      <a:gd name="T72" fmla="*/ 57 w 90"/>
                      <a:gd name="T73" fmla="*/ 12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47"/>
                      <a:gd name="T113" fmla="*/ 90 w 90"/>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47">
                        <a:moveTo>
                          <a:pt x="57" y="12"/>
                        </a:moveTo>
                        <a:lnTo>
                          <a:pt x="70" y="10"/>
                        </a:lnTo>
                        <a:lnTo>
                          <a:pt x="72" y="10"/>
                        </a:lnTo>
                        <a:lnTo>
                          <a:pt x="75" y="13"/>
                        </a:lnTo>
                        <a:lnTo>
                          <a:pt x="85" y="23"/>
                        </a:lnTo>
                        <a:lnTo>
                          <a:pt x="89" y="25"/>
                        </a:lnTo>
                        <a:lnTo>
                          <a:pt x="86" y="32"/>
                        </a:lnTo>
                        <a:lnTo>
                          <a:pt x="78" y="42"/>
                        </a:lnTo>
                        <a:lnTo>
                          <a:pt x="74" y="45"/>
                        </a:lnTo>
                        <a:lnTo>
                          <a:pt x="72" y="45"/>
                        </a:lnTo>
                        <a:lnTo>
                          <a:pt x="67" y="46"/>
                        </a:lnTo>
                        <a:lnTo>
                          <a:pt x="63" y="46"/>
                        </a:lnTo>
                        <a:lnTo>
                          <a:pt x="61" y="44"/>
                        </a:lnTo>
                        <a:lnTo>
                          <a:pt x="59" y="43"/>
                        </a:lnTo>
                        <a:lnTo>
                          <a:pt x="52" y="44"/>
                        </a:lnTo>
                        <a:lnTo>
                          <a:pt x="47" y="40"/>
                        </a:lnTo>
                        <a:lnTo>
                          <a:pt x="44" y="40"/>
                        </a:lnTo>
                        <a:lnTo>
                          <a:pt x="38" y="42"/>
                        </a:lnTo>
                        <a:lnTo>
                          <a:pt x="31" y="36"/>
                        </a:lnTo>
                        <a:lnTo>
                          <a:pt x="28" y="35"/>
                        </a:lnTo>
                        <a:lnTo>
                          <a:pt x="19" y="33"/>
                        </a:lnTo>
                        <a:lnTo>
                          <a:pt x="14" y="31"/>
                        </a:lnTo>
                        <a:lnTo>
                          <a:pt x="14" y="29"/>
                        </a:lnTo>
                        <a:lnTo>
                          <a:pt x="7" y="21"/>
                        </a:lnTo>
                        <a:lnTo>
                          <a:pt x="3" y="14"/>
                        </a:lnTo>
                        <a:lnTo>
                          <a:pt x="1" y="9"/>
                        </a:lnTo>
                        <a:lnTo>
                          <a:pt x="1" y="5"/>
                        </a:lnTo>
                        <a:lnTo>
                          <a:pt x="0" y="3"/>
                        </a:lnTo>
                        <a:lnTo>
                          <a:pt x="3" y="2"/>
                        </a:lnTo>
                        <a:lnTo>
                          <a:pt x="7" y="0"/>
                        </a:lnTo>
                        <a:lnTo>
                          <a:pt x="11" y="0"/>
                        </a:lnTo>
                        <a:lnTo>
                          <a:pt x="14" y="0"/>
                        </a:lnTo>
                        <a:lnTo>
                          <a:pt x="20" y="1"/>
                        </a:lnTo>
                        <a:lnTo>
                          <a:pt x="26" y="3"/>
                        </a:lnTo>
                        <a:lnTo>
                          <a:pt x="37" y="4"/>
                        </a:lnTo>
                        <a:lnTo>
                          <a:pt x="47" y="9"/>
                        </a:lnTo>
                        <a:lnTo>
                          <a:pt x="57" y="12"/>
                        </a:lnTo>
                      </a:path>
                    </a:pathLst>
                  </a:custGeom>
                  <a:solidFill>
                    <a:srgbClr val="006000"/>
                  </a:solidFill>
                  <a:ln w="9525" cap="rnd">
                    <a:noFill/>
                    <a:round/>
                    <a:headEnd/>
                    <a:tailEnd/>
                  </a:ln>
                </p:spPr>
                <p:txBody>
                  <a:bodyPr/>
                  <a:lstStyle/>
                  <a:p>
                    <a:endParaRPr lang="en-US"/>
                  </a:p>
                </p:txBody>
              </p:sp>
              <p:sp>
                <p:nvSpPr>
                  <p:cNvPr id="36964" name="Freeform 90"/>
                  <p:cNvSpPr>
                    <a:spLocks/>
                  </p:cNvSpPr>
                  <p:nvPr/>
                </p:nvSpPr>
                <p:spPr bwMode="auto">
                  <a:xfrm>
                    <a:off x="4735" y="2501"/>
                    <a:ext cx="22" cy="17"/>
                  </a:xfrm>
                  <a:custGeom>
                    <a:avLst/>
                    <a:gdLst>
                      <a:gd name="T0" fmla="*/ 8 w 22"/>
                      <a:gd name="T1" fmla="*/ 16 h 17"/>
                      <a:gd name="T2" fmla="*/ 17 w 22"/>
                      <a:gd name="T3" fmla="*/ 11 h 17"/>
                      <a:gd name="T4" fmla="*/ 21 w 22"/>
                      <a:gd name="T5" fmla="*/ 3 h 17"/>
                      <a:gd name="T6" fmla="*/ 19 w 22"/>
                      <a:gd name="T7" fmla="*/ 1 h 17"/>
                      <a:gd name="T8" fmla="*/ 16 w 22"/>
                      <a:gd name="T9" fmla="*/ 3 h 17"/>
                      <a:gd name="T10" fmla="*/ 8 w 22"/>
                      <a:gd name="T11" fmla="*/ 3 h 17"/>
                      <a:gd name="T12" fmla="*/ 8 w 22"/>
                      <a:gd name="T13" fmla="*/ 1 h 17"/>
                      <a:gd name="T14" fmla="*/ 5 w 22"/>
                      <a:gd name="T15" fmla="*/ 0 h 17"/>
                      <a:gd name="T16" fmla="*/ 2 w 22"/>
                      <a:gd name="T17" fmla="*/ 0 h 17"/>
                      <a:gd name="T18" fmla="*/ 0 w 22"/>
                      <a:gd name="T19" fmla="*/ 2 h 17"/>
                      <a:gd name="T20" fmla="*/ 3 w 22"/>
                      <a:gd name="T21" fmla="*/ 9 h 17"/>
                      <a:gd name="T22" fmla="*/ 8 w 22"/>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7"/>
                      <a:gd name="T38" fmla="*/ 22 w 2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7">
                        <a:moveTo>
                          <a:pt x="8" y="16"/>
                        </a:moveTo>
                        <a:lnTo>
                          <a:pt x="17" y="11"/>
                        </a:lnTo>
                        <a:lnTo>
                          <a:pt x="21" y="3"/>
                        </a:lnTo>
                        <a:lnTo>
                          <a:pt x="19" y="1"/>
                        </a:lnTo>
                        <a:lnTo>
                          <a:pt x="16" y="3"/>
                        </a:lnTo>
                        <a:lnTo>
                          <a:pt x="8" y="3"/>
                        </a:lnTo>
                        <a:lnTo>
                          <a:pt x="8" y="1"/>
                        </a:lnTo>
                        <a:lnTo>
                          <a:pt x="5" y="0"/>
                        </a:lnTo>
                        <a:lnTo>
                          <a:pt x="2" y="0"/>
                        </a:lnTo>
                        <a:lnTo>
                          <a:pt x="0" y="2"/>
                        </a:lnTo>
                        <a:lnTo>
                          <a:pt x="3" y="9"/>
                        </a:lnTo>
                        <a:lnTo>
                          <a:pt x="8" y="16"/>
                        </a:lnTo>
                      </a:path>
                    </a:pathLst>
                  </a:custGeom>
                  <a:solidFill>
                    <a:srgbClr val="006000"/>
                  </a:solidFill>
                  <a:ln w="9525" cap="rnd">
                    <a:noFill/>
                    <a:round/>
                    <a:headEnd/>
                    <a:tailEnd/>
                  </a:ln>
                </p:spPr>
                <p:txBody>
                  <a:bodyPr/>
                  <a:lstStyle/>
                  <a:p>
                    <a:endParaRPr lang="en-US"/>
                  </a:p>
                </p:txBody>
              </p:sp>
              <p:sp>
                <p:nvSpPr>
                  <p:cNvPr id="36965" name="Freeform 91"/>
                  <p:cNvSpPr>
                    <a:spLocks/>
                  </p:cNvSpPr>
                  <p:nvPr/>
                </p:nvSpPr>
                <p:spPr bwMode="auto">
                  <a:xfrm>
                    <a:off x="4588" y="2519"/>
                    <a:ext cx="95" cy="66"/>
                  </a:xfrm>
                  <a:custGeom>
                    <a:avLst/>
                    <a:gdLst>
                      <a:gd name="T0" fmla="*/ 72 w 95"/>
                      <a:gd name="T1" fmla="*/ 41 h 66"/>
                      <a:gd name="T2" fmla="*/ 92 w 95"/>
                      <a:gd name="T3" fmla="*/ 20 h 66"/>
                      <a:gd name="T4" fmla="*/ 94 w 95"/>
                      <a:gd name="T5" fmla="*/ 12 h 66"/>
                      <a:gd name="T6" fmla="*/ 94 w 95"/>
                      <a:gd name="T7" fmla="*/ 7 h 66"/>
                      <a:gd name="T8" fmla="*/ 94 w 95"/>
                      <a:gd name="T9" fmla="*/ 1 h 66"/>
                      <a:gd name="T10" fmla="*/ 92 w 95"/>
                      <a:gd name="T11" fmla="*/ 0 h 66"/>
                      <a:gd name="T12" fmla="*/ 89 w 95"/>
                      <a:gd name="T13" fmla="*/ 0 h 66"/>
                      <a:gd name="T14" fmla="*/ 87 w 95"/>
                      <a:gd name="T15" fmla="*/ 1 h 66"/>
                      <a:gd name="T16" fmla="*/ 85 w 95"/>
                      <a:gd name="T17" fmla="*/ 3 h 66"/>
                      <a:gd name="T18" fmla="*/ 82 w 95"/>
                      <a:gd name="T19" fmla="*/ 8 h 66"/>
                      <a:gd name="T20" fmla="*/ 59 w 95"/>
                      <a:gd name="T21" fmla="*/ 13 h 66"/>
                      <a:gd name="T22" fmla="*/ 58 w 95"/>
                      <a:gd name="T23" fmla="*/ 14 h 66"/>
                      <a:gd name="T24" fmla="*/ 29 w 95"/>
                      <a:gd name="T25" fmla="*/ 42 h 66"/>
                      <a:gd name="T26" fmla="*/ 24 w 95"/>
                      <a:gd name="T27" fmla="*/ 44 h 66"/>
                      <a:gd name="T28" fmla="*/ 14 w 95"/>
                      <a:gd name="T29" fmla="*/ 46 h 66"/>
                      <a:gd name="T30" fmla="*/ 4 w 95"/>
                      <a:gd name="T31" fmla="*/ 47 h 66"/>
                      <a:gd name="T32" fmla="*/ 1 w 95"/>
                      <a:gd name="T33" fmla="*/ 49 h 66"/>
                      <a:gd name="T34" fmla="*/ 0 w 95"/>
                      <a:gd name="T35" fmla="*/ 57 h 66"/>
                      <a:gd name="T36" fmla="*/ 0 w 95"/>
                      <a:gd name="T37" fmla="*/ 63 h 66"/>
                      <a:gd name="T38" fmla="*/ 9 w 95"/>
                      <a:gd name="T39" fmla="*/ 54 h 66"/>
                      <a:gd name="T40" fmla="*/ 6 w 95"/>
                      <a:gd name="T41" fmla="*/ 65 h 66"/>
                      <a:gd name="T42" fmla="*/ 12 w 95"/>
                      <a:gd name="T43" fmla="*/ 55 h 66"/>
                      <a:gd name="T44" fmla="*/ 14 w 95"/>
                      <a:gd name="T45" fmla="*/ 56 h 66"/>
                      <a:gd name="T46" fmla="*/ 17 w 95"/>
                      <a:gd name="T47" fmla="*/ 57 h 66"/>
                      <a:gd name="T48" fmla="*/ 27 w 95"/>
                      <a:gd name="T49" fmla="*/ 51 h 66"/>
                      <a:gd name="T50" fmla="*/ 38 w 95"/>
                      <a:gd name="T51" fmla="*/ 51 h 66"/>
                      <a:gd name="T52" fmla="*/ 53 w 95"/>
                      <a:gd name="T53" fmla="*/ 46 h 66"/>
                      <a:gd name="T54" fmla="*/ 63 w 95"/>
                      <a:gd name="T55" fmla="*/ 45 h 66"/>
                      <a:gd name="T56" fmla="*/ 72 w 95"/>
                      <a:gd name="T57" fmla="*/ 41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66"/>
                      <a:gd name="T89" fmla="*/ 95 w 95"/>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66">
                        <a:moveTo>
                          <a:pt x="72" y="41"/>
                        </a:moveTo>
                        <a:lnTo>
                          <a:pt x="92" y="20"/>
                        </a:lnTo>
                        <a:lnTo>
                          <a:pt x="94" y="12"/>
                        </a:lnTo>
                        <a:lnTo>
                          <a:pt x="94" y="7"/>
                        </a:lnTo>
                        <a:lnTo>
                          <a:pt x="94" y="1"/>
                        </a:lnTo>
                        <a:lnTo>
                          <a:pt x="92" y="0"/>
                        </a:lnTo>
                        <a:lnTo>
                          <a:pt x="89" y="0"/>
                        </a:lnTo>
                        <a:lnTo>
                          <a:pt x="87" y="1"/>
                        </a:lnTo>
                        <a:lnTo>
                          <a:pt x="85" y="3"/>
                        </a:lnTo>
                        <a:lnTo>
                          <a:pt x="82" y="8"/>
                        </a:lnTo>
                        <a:lnTo>
                          <a:pt x="59" y="13"/>
                        </a:lnTo>
                        <a:lnTo>
                          <a:pt x="58" y="14"/>
                        </a:lnTo>
                        <a:lnTo>
                          <a:pt x="29" y="42"/>
                        </a:lnTo>
                        <a:lnTo>
                          <a:pt x="24" y="44"/>
                        </a:lnTo>
                        <a:lnTo>
                          <a:pt x="14" y="46"/>
                        </a:lnTo>
                        <a:lnTo>
                          <a:pt x="4" y="47"/>
                        </a:lnTo>
                        <a:lnTo>
                          <a:pt x="1" y="49"/>
                        </a:lnTo>
                        <a:lnTo>
                          <a:pt x="0" y="57"/>
                        </a:lnTo>
                        <a:lnTo>
                          <a:pt x="0" y="63"/>
                        </a:lnTo>
                        <a:lnTo>
                          <a:pt x="9" y="54"/>
                        </a:lnTo>
                        <a:lnTo>
                          <a:pt x="6" y="65"/>
                        </a:lnTo>
                        <a:lnTo>
                          <a:pt x="12" y="55"/>
                        </a:lnTo>
                        <a:lnTo>
                          <a:pt x="14" y="56"/>
                        </a:lnTo>
                        <a:lnTo>
                          <a:pt x="17" y="57"/>
                        </a:lnTo>
                        <a:lnTo>
                          <a:pt x="27" y="51"/>
                        </a:lnTo>
                        <a:lnTo>
                          <a:pt x="38" y="51"/>
                        </a:lnTo>
                        <a:lnTo>
                          <a:pt x="53" y="46"/>
                        </a:lnTo>
                        <a:lnTo>
                          <a:pt x="63" y="45"/>
                        </a:lnTo>
                        <a:lnTo>
                          <a:pt x="72" y="41"/>
                        </a:lnTo>
                      </a:path>
                    </a:pathLst>
                  </a:custGeom>
                  <a:solidFill>
                    <a:srgbClr val="006000"/>
                  </a:solidFill>
                  <a:ln w="9525" cap="rnd">
                    <a:noFill/>
                    <a:round/>
                    <a:headEnd/>
                    <a:tailEnd/>
                  </a:ln>
                </p:spPr>
                <p:txBody>
                  <a:bodyPr/>
                  <a:lstStyle/>
                  <a:p>
                    <a:endParaRPr lang="en-US"/>
                  </a:p>
                </p:txBody>
              </p:sp>
              <p:sp>
                <p:nvSpPr>
                  <p:cNvPr id="36966" name="Freeform 92"/>
                  <p:cNvSpPr>
                    <a:spLocks/>
                  </p:cNvSpPr>
                  <p:nvPr/>
                </p:nvSpPr>
                <p:spPr bwMode="auto">
                  <a:xfrm>
                    <a:off x="4454" y="2596"/>
                    <a:ext cx="43" cy="59"/>
                  </a:xfrm>
                  <a:custGeom>
                    <a:avLst/>
                    <a:gdLst>
                      <a:gd name="T0" fmla="*/ 13 w 43"/>
                      <a:gd name="T1" fmla="*/ 44 h 59"/>
                      <a:gd name="T2" fmla="*/ 22 w 43"/>
                      <a:gd name="T3" fmla="*/ 45 h 59"/>
                      <a:gd name="T4" fmla="*/ 27 w 43"/>
                      <a:gd name="T5" fmla="*/ 47 h 59"/>
                      <a:gd name="T6" fmla="*/ 34 w 43"/>
                      <a:gd name="T7" fmla="*/ 54 h 59"/>
                      <a:gd name="T8" fmla="*/ 36 w 43"/>
                      <a:gd name="T9" fmla="*/ 58 h 59"/>
                      <a:gd name="T10" fmla="*/ 42 w 43"/>
                      <a:gd name="T11" fmla="*/ 58 h 59"/>
                      <a:gd name="T12" fmla="*/ 37 w 43"/>
                      <a:gd name="T13" fmla="*/ 39 h 59"/>
                      <a:gd name="T14" fmla="*/ 33 w 43"/>
                      <a:gd name="T15" fmla="*/ 33 h 59"/>
                      <a:gd name="T16" fmla="*/ 32 w 43"/>
                      <a:gd name="T17" fmla="*/ 31 h 59"/>
                      <a:gd name="T18" fmla="*/ 32 w 43"/>
                      <a:gd name="T19" fmla="*/ 17 h 59"/>
                      <a:gd name="T20" fmla="*/ 32 w 43"/>
                      <a:gd name="T21" fmla="*/ 12 h 59"/>
                      <a:gd name="T22" fmla="*/ 27 w 43"/>
                      <a:gd name="T23" fmla="*/ 9 h 59"/>
                      <a:gd name="T24" fmla="*/ 24 w 43"/>
                      <a:gd name="T25" fmla="*/ 7 h 59"/>
                      <a:gd name="T26" fmla="*/ 15 w 43"/>
                      <a:gd name="T27" fmla="*/ 6 h 59"/>
                      <a:gd name="T28" fmla="*/ 12 w 43"/>
                      <a:gd name="T29" fmla="*/ 1 h 59"/>
                      <a:gd name="T30" fmla="*/ 9 w 43"/>
                      <a:gd name="T31" fmla="*/ 1 h 59"/>
                      <a:gd name="T32" fmla="*/ 2 w 43"/>
                      <a:gd name="T33" fmla="*/ 0 h 59"/>
                      <a:gd name="T34" fmla="*/ 0 w 43"/>
                      <a:gd name="T35" fmla="*/ 0 h 59"/>
                      <a:gd name="T36" fmla="*/ 0 w 43"/>
                      <a:gd name="T37" fmla="*/ 4 h 59"/>
                      <a:gd name="T38" fmla="*/ 1 w 43"/>
                      <a:gd name="T39" fmla="*/ 5 h 59"/>
                      <a:gd name="T40" fmla="*/ 2 w 43"/>
                      <a:gd name="T41" fmla="*/ 7 h 59"/>
                      <a:gd name="T42" fmla="*/ 6 w 43"/>
                      <a:gd name="T43" fmla="*/ 12 h 59"/>
                      <a:gd name="T44" fmla="*/ 9 w 43"/>
                      <a:gd name="T45" fmla="*/ 19 h 59"/>
                      <a:gd name="T46" fmla="*/ 10 w 43"/>
                      <a:gd name="T47" fmla="*/ 24 h 59"/>
                      <a:gd name="T48" fmla="*/ 13 w 43"/>
                      <a:gd name="T49" fmla="*/ 33 h 59"/>
                      <a:gd name="T50" fmla="*/ 13 w 43"/>
                      <a:gd name="T51" fmla="*/ 44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59"/>
                      <a:gd name="T80" fmla="*/ 43 w 43"/>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59">
                        <a:moveTo>
                          <a:pt x="13" y="44"/>
                        </a:moveTo>
                        <a:lnTo>
                          <a:pt x="22" y="45"/>
                        </a:lnTo>
                        <a:lnTo>
                          <a:pt x="27" y="47"/>
                        </a:lnTo>
                        <a:lnTo>
                          <a:pt x="34" y="54"/>
                        </a:lnTo>
                        <a:lnTo>
                          <a:pt x="36" y="58"/>
                        </a:lnTo>
                        <a:lnTo>
                          <a:pt x="42" y="58"/>
                        </a:lnTo>
                        <a:lnTo>
                          <a:pt x="37" y="39"/>
                        </a:lnTo>
                        <a:lnTo>
                          <a:pt x="33" y="33"/>
                        </a:lnTo>
                        <a:lnTo>
                          <a:pt x="32" y="31"/>
                        </a:lnTo>
                        <a:lnTo>
                          <a:pt x="32" y="17"/>
                        </a:lnTo>
                        <a:lnTo>
                          <a:pt x="32" y="12"/>
                        </a:lnTo>
                        <a:lnTo>
                          <a:pt x="27" y="9"/>
                        </a:lnTo>
                        <a:lnTo>
                          <a:pt x="24" y="7"/>
                        </a:lnTo>
                        <a:lnTo>
                          <a:pt x="15" y="6"/>
                        </a:lnTo>
                        <a:lnTo>
                          <a:pt x="12" y="1"/>
                        </a:lnTo>
                        <a:lnTo>
                          <a:pt x="9" y="1"/>
                        </a:lnTo>
                        <a:lnTo>
                          <a:pt x="2" y="0"/>
                        </a:lnTo>
                        <a:lnTo>
                          <a:pt x="0" y="0"/>
                        </a:lnTo>
                        <a:lnTo>
                          <a:pt x="0" y="4"/>
                        </a:lnTo>
                        <a:lnTo>
                          <a:pt x="1" y="5"/>
                        </a:lnTo>
                        <a:lnTo>
                          <a:pt x="2" y="7"/>
                        </a:lnTo>
                        <a:lnTo>
                          <a:pt x="6" y="12"/>
                        </a:lnTo>
                        <a:lnTo>
                          <a:pt x="9" y="19"/>
                        </a:lnTo>
                        <a:lnTo>
                          <a:pt x="10" y="24"/>
                        </a:lnTo>
                        <a:lnTo>
                          <a:pt x="13" y="33"/>
                        </a:lnTo>
                        <a:lnTo>
                          <a:pt x="13" y="44"/>
                        </a:lnTo>
                      </a:path>
                    </a:pathLst>
                  </a:custGeom>
                  <a:solidFill>
                    <a:srgbClr val="006000"/>
                  </a:solidFill>
                  <a:ln w="9525" cap="rnd">
                    <a:noFill/>
                    <a:round/>
                    <a:headEnd/>
                    <a:tailEnd/>
                  </a:ln>
                </p:spPr>
                <p:txBody>
                  <a:bodyPr/>
                  <a:lstStyle/>
                  <a:p>
                    <a:endParaRPr lang="en-US"/>
                  </a:p>
                </p:txBody>
              </p:sp>
              <p:sp>
                <p:nvSpPr>
                  <p:cNvPr id="36967" name="Freeform 93"/>
                  <p:cNvSpPr>
                    <a:spLocks/>
                  </p:cNvSpPr>
                  <p:nvPr/>
                </p:nvSpPr>
                <p:spPr bwMode="auto">
                  <a:xfrm>
                    <a:off x="4544" y="2583"/>
                    <a:ext cx="17" cy="36"/>
                  </a:xfrm>
                  <a:custGeom>
                    <a:avLst/>
                    <a:gdLst>
                      <a:gd name="T0" fmla="*/ 14 w 17"/>
                      <a:gd name="T1" fmla="*/ 21 h 36"/>
                      <a:gd name="T2" fmla="*/ 16 w 17"/>
                      <a:gd name="T3" fmla="*/ 7 h 36"/>
                      <a:gd name="T4" fmla="*/ 14 w 17"/>
                      <a:gd name="T5" fmla="*/ 5 h 36"/>
                      <a:gd name="T6" fmla="*/ 9 w 17"/>
                      <a:gd name="T7" fmla="*/ 0 h 36"/>
                      <a:gd name="T8" fmla="*/ 5 w 17"/>
                      <a:gd name="T9" fmla="*/ 0 h 36"/>
                      <a:gd name="T10" fmla="*/ 5 w 17"/>
                      <a:gd name="T11" fmla="*/ 2 h 36"/>
                      <a:gd name="T12" fmla="*/ 2 w 17"/>
                      <a:gd name="T13" fmla="*/ 20 h 36"/>
                      <a:gd name="T14" fmla="*/ 1 w 17"/>
                      <a:gd name="T15" fmla="*/ 28 h 36"/>
                      <a:gd name="T16" fmla="*/ 0 w 17"/>
                      <a:gd name="T17" fmla="*/ 32 h 36"/>
                      <a:gd name="T18" fmla="*/ 0 w 17"/>
                      <a:gd name="T19" fmla="*/ 34 h 36"/>
                      <a:gd name="T20" fmla="*/ 2 w 17"/>
                      <a:gd name="T21" fmla="*/ 35 h 36"/>
                      <a:gd name="T22" fmla="*/ 4 w 17"/>
                      <a:gd name="T23" fmla="*/ 35 h 36"/>
                      <a:gd name="T24" fmla="*/ 5 w 17"/>
                      <a:gd name="T25" fmla="*/ 34 h 36"/>
                      <a:gd name="T26" fmla="*/ 8 w 17"/>
                      <a:gd name="T27" fmla="*/ 32 h 36"/>
                      <a:gd name="T28" fmla="*/ 10 w 17"/>
                      <a:gd name="T29" fmla="*/ 28 h 36"/>
                      <a:gd name="T30" fmla="*/ 14 w 17"/>
                      <a:gd name="T31" fmla="*/ 2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6"/>
                      <a:gd name="T50" fmla="*/ 17 w 17"/>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6">
                        <a:moveTo>
                          <a:pt x="14" y="21"/>
                        </a:moveTo>
                        <a:lnTo>
                          <a:pt x="16" y="7"/>
                        </a:lnTo>
                        <a:lnTo>
                          <a:pt x="14" y="5"/>
                        </a:lnTo>
                        <a:lnTo>
                          <a:pt x="9" y="0"/>
                        </a:lnTo>
                        <a:lnTo>
                          <a:pt x="5" y="0"/>
                        </a:lnTo>
                        <a:lnTo>
                          <a:pt x="5" y="2"/>
                        </a:lnTo>
                        <a:lnTo>
                          <a:pt x="2" y="20"/>
                        </a:lnTo>
                        <a:lnTo>
                          <a:pt x="1" y="28"/>
                        </a:lnTo>
                        <a:lnTo>
                          <a:pt x="0" y="32"/>
                        </a:lnTo>
                        <a:lnTo>
                          <a:pt x="0" y="34"/>
                        </a:lnTo>
                        <a:lnTo>
                          <a:pt x="2" y="35"/>
                        </a:lnTo>
                        <a:lnTo>
                          <a:pt x="4" y="35"/>
                        </a:lnTo>
                        <a:lnTo>
                          <a:pt x="5" y="34"/>
                        </a:lnTo>
                        <a:lnTo>
                          <a:pt x="8" y="32"/>
                        </a:lnTo>
                        <a:lnTo>
                          <a:pt x="10" y="28"/>
                        </a:lnTo>
                        <a:lnTo>
                          <a:pt x="14" y="21"/>
                        </a:lnTo>
                      </a:path>
                    </a:pathLst>
                  </a:custGeom>
                  <a:solidFill>
                    <a:srgbClr val="006000"/>
                  </a:solidFill>
                  <a:ln w="9525" cap="rnd">
                    <a:noFill/>
                    <a:round/>
                    <a:headEnd/>
                    <a:tailEnd/>
                  </a:ln>
                </p:spPr>
                <p:txBody>
                  <a:bodyPr/>
                  <a:lstStyle/>
                  <a:p>
                    <a:endParaRPr lang="en-US"/>
                  </a:p>
                </p:txBody>
              </p:sp>
              <p:sp>
                <p:nvSpPr>
                  <p:cNvPr id="36968" name="Freeform 94"/>
                  <p:cNvSpPr>
                    <a:spLocks/>
                  </p:cNvSpPr>
                  <p:nvPr/>
                </p:nvSpPr>
                <p:spPr bwMode="auto">
                  <a:xfrm>
                    <a:off x="4585" y="2593"/>
                    <a:ext cx="110" cy="76"/>
                  </a:xfrm>
                  <a:custGeom>
                    <a:avLst/>
                    <a:gdLst>
                      <a:gd name="T0" fmla="*/ 73 w 110"/>
                      <a:gd name="T1" fmla="*/ 26 h 76"/>
                      <a:gd name="T2" fmla="*/ 55 w 110"/>
                      <a:gd name="T3" fmla="*/ 44 h 76"/>
                      <a:gd name="T4" fmla="*/ 43 w 110"/>
                      <a:gd name="T5" fmla="*/ 58 h 76"/>
                      <a:gd name="T6" fmla="*/ 41 w 110"/>
                      <a:gd name="T7" fmla="*/ 59 h 76"/>
                      <a:gd name="T8" fmla="*/ 33 w 110"/>
                      <a:gd name="T9" fmla="*/ 61 h 76"/>
                      <a:gd name="T10" fmla="*/ 28 w 110"/>
                      <a:gd name="T11" fmla="*/ 61 h 76"/>
                      <a:gd name="T12" fmla="*/ 23 w 110"/>
                      <a:gd name="T13" fmla="*/ 59 h 76"/>
                      <a:gd name="T14" fmla="*/ 19 w 110"/>
                      <a:gd name="T15" fmla="*/ 59 h 76"/>
                      <a:gd name="T16" fmla="*/ 16 w 110"/>
                      <a:gd name="T17" fmla="*/ 59 h 76"/>
                      <a:gd name="T18" fmla="*/ 14 w 110"/>
                      <a:gd name="T19" fmla="*/ 60 h 76"/>
                      <a:gd name="T20" fmla="*/ 12 w 110"/>
                      <a:gd name="T21" fmla="*/ 70 h 76"/>
                      <a:gd name="T22" fmla="*/ 11 w 110"/>
                      <a:gd name="T23" fmla="*/ 73 h 76"/>
                      <a:gd name="T24" fmla="*/ 7 w 110"/>
                      <a:gd name="T25" fmla="*/ 75 h 76"/>
                      <a:gd name="T26" fmla="*/ 0 w 110"/>
                      <a:gd name="T27" fmla="*/ 65 h 76"/>
                      <a:gd name="T28" fmla="*/ 2 w 110"/>
                      <a:gd name="T29" fmla="*/ 56 h 76"/>
                      <a:gd name="T30" fmla="*/ 3 w 110"/>
                      <a:gd name="T31" fmla="*/ 36 h 76"/>
                      <a:gd name="T32" fmla="*/ 4 w 110"/>
                      <a:gd name="T33" fmla="*/ 34 h 76"/>
                      <a:gd name="T34" fmla="*/ 8 w 110"/>
                      <a:gd name="T35" fmla="*/ 34 h 76"/>
                      <a:gd name="T36" fmla="*/ 9 w 110"/>
                      <a:gd name="T37" fmla="*/ 34 h 76"/>
                      <a:gd name="T38" fmla="*/ 9 w 110"/>
                      <a:gd name="T39" fmla="*/ 37 h 76"/>
                      <a:gd name="T40" fmla="*/ 10 w 110"/>
                      <a:gd name="T41" fmla="*/ 46 h 76"/>
                      <a:gd name="T42" fmla="*/ 12 w 110"/>
                      <a:gd name="T43" fmla="*/ 47 h 76"/>
                      <a:gd name="T44" fmla="*/ 14 w 110"/>
                      <a:gd name="T45" fmla="*/ 46 h 76"/>
                      <a:gd name="T46" fmla="*/ 25 w 110"/>
                      <a:gd name="T47" fmla="*/ 32 h 76"/>
                      <a:gd name="T48" fmla="*/ 26 w 110"/>
                      <a:gd name="T49" fmla="*/ 25 h 76"/>
                      <a:gd name="T50" fmla="*/ 31 w 110"/>
                      <a:gd name="T51" fmla="*/ 19 h 76"/>
                      <a:gd name="T52" fmla="*/ 28 w 110"/>
                      <a:gd name="T53" fmla="*/ 16 h 76"/>
                      <a:gd name="T54" fmla="*/ 25 w 110"/>
                      <a:gd name="T55" fmla="*/ 16 h 76"/>
                      <a:gd name="T56" fmla="*/ 25 w 110"/>
                      <a:gd name="T57" fmla="*/ 14 h 76"/>
                      <a:gd name="T58" fmla="*/ 28 w 110"/>
                      <a:gd name="T59" fmla="*/ 11 h 76"/>
                      <a:gd name="T60" fmla="*/ 33 w 110"/>
                      <a:gd name="T61" fmla="*/ 9 h 76"/>
                      <a:gd name="T62" fmla="*/ 39 w 110"/>
                      <a:gd name="T63" fmla="*/ 8 h 76"/>
                      <a:gd name="T64" fmla="*/ 45 w 110"/>
                      <a:gd name="T65" fmla="*/ 7 h 76"/>
                      <a:gd name="T66" fmla="*/ 49 w 110"/>
                      <a:gd name="T67" fmla="*/ 7 h 76"/>
                      <a:gd name="T68" fmla="*/ 57 w 110"/>
                      <a:gd name="T69" fmla="*/ 0 h 76"/>
                      <a:gd name="T70" fmla="*/ 60 w 110"/>
                      <a:gd name="T71" fmla="*/ 0 h 76"/>
                      <a:gd name="T72" fmla="*/ 60 w 110"/>
                      <a:gd name="T73" fmla="*/ 0 h 76"/>
                      <a:gd name="T74" fmla="*/ 62 w 110"/>
                      <a:gd name="T75" fmla="*/ 1 h 76"/>
                      <a:gd name="T76" fmla="*/ 65 w 110"/>
                      <a:gd name="T77" fmla="*/ 4 h 76"/>
                      <a:gd name="T78" fmla="*/ 66 w 110"/>
                      <a:gd name="T79" fmla="*/ 9 h 76"/>
                      <a:gd name="T80" fmla="*/ 72 w 110"/>
                      <a:gd name="T81" fmla="*/ 7 h 76"/>
                      <a:gd name="T82" fmla="*/ 82 w 110"/>
                      <a:gd name="T83" fmla="*/ 4 h 76"/>
                      <a:gd name="T84" fmla="*/ 95 w 110"/>
                      <a:gd name="T85" fmla="*/ 3 h 76"/>
                      <a:gd name="T86" fmla="*/ 103 w 110"/>
                      <a:gd name="T87" fmla="*/ 3 h 76"/>
                      <a:gd name="T88" fmla="*/ 106 w 110"/>
                      <a:gd name="T89" fmla="*/ 4 h 76"/>
                      <a:gd name="T90" fmla="*/ 108 w 110"/>
                      <a:gd name="T91" fmla="*/ 6 h 76"/>
                      <a:gd name="T92" fmla="*/ 109 w 110"/>
                      <a:gd name="T93" fmla="*/ 7 h 76"/>
                      <a:gd name="T94" fmla="*/ 109 w 110"/>
                      <a:gd name="T95" fmla="*/ 10 h 76"/>
                      <a:gd name="T96" fmla="*/ 108 w 110"/>
                      <a:gd name="T97" fmla="*/ 12 h 76"/>
                      <a:gd name="T98" fmla="*/ 106 w 110"/>
                      <a:gd name="T99" fmla="*/ 14 h 76"/>
                      <a:gd name="T100" fmla="*/ 103 w 110"/>
                      <a:gd name="T101" fmla="*/ 20 h 76"/>
                      <a:gd name="T102" fmla="*/ 95 w 110"/>
                      <a:gd name="T103" fmla="*/ 24 h 76"/>
                      <a:gd name="T104" fmla="*/ 90 w 110"/>
                      <a:gd name="T105" fmla="*/ 24 h 76"/>
                      <a:gd name="T106" fmla="*/ 84 w 110"/>
                      <a:gd name="T107" fmla="*/ 24 h 76"/>
                      <a:gd name="T108" fmla="*/ 73 w 110"/>
                      <a:gd name="T109" fmla="*/ 26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6"/>
                      <a:gd name="T167" fmla="*/ 110 w 110"/>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6">
                        <a:moveTo>
                          <a:pt x="73" y="26"/>
                        </a:moveTo>
                        <a:lnTo>
                          <a:pt x="55" y="44"/>
                        </a:lnTo>
                        <a:lnTo>
                          <a:pt x="43" y="58"/>
                        </a:lnTo>
                        <a:lnTo>
                          <a:pt x="41" y="59"/>
                        </a:lnTo>
                        <a:lnTo>
                          <a:pt x="33" y="61"/>
                        </a:lnTo>
                        <a:lnTo>
                          <a:pt x="28" y="61"/>
                        </a:lnTo>
                        <a:lnTo>
                          <a:pt x="23" y="59"/>
                        </a:lnTo>
                        <a:lnTo>
                          <a:pt x="19" y="59"/>
                        </a:lnTo>
                        <a:lnTo>
                          <a:pt x="16" y="59"/>
                        </a:lnTo>
                        <a:lnTo>
                          <a:pt x="14" y="60"/>
                        </a:lnTo>
                        <a:lnTo>
                          <a:pt x="12" y="70"/>
                        </a:lnTo>
                        <a:lnTo>
                          <a:pt x="11" y="73"/>
                        </a:lnTo>
                        <a:lnTo>
                          <a:pt x="7" y="75"/>
                        </a:lnTo>
                        <a:lnTo>
                          <a:pt x="0" y="65"/>
                        </a:lnTo>
                        <a:lnTo>
                          <a:pt x="2" y="56"/>
                        </a:lnTo>
                        <a:lnTo>
                          <a:pt x="3" y="36"/>
                        </a:lnTo>
                        <a:lnTo>
                          <a:pt x="4" y="34"/>
                        </a:lnTo>
                        <a:lnTo>
                          <a:pt x="8" y="34"/>
                        </a:lnTo>
                        <a:lnTo>
                          <a:pt x="9" y="34"/>
                        </a:lnTo>
                        <a:lnTo>
                          <a:pt x="9" y="37"/>
                        </a:lnTo>
                        <a:lnTo>
                          <a:pt x="10" y="46"/>
                        </a:lnTo>
                        <a:lnTo>
                          <a:pt x="12" y="47"/>
                        </a:lnTo>
                        <a:lnTo>
                          <a:pt x="14" y="46"/>
                        </a:lnTo>
                        <a:lnTo>
                          <a:pt x="25" y="32"/>
                        </a:lnTo>
                        <a:lnTo>
                          <a:pt x="26" y="25"/>
                        </a:lnTo>
                        <a:lnTo>
                          <a:pt x="31" y="19"/>
                        </a:lnTo>
                        <a:lnTo>
                          <a:pt x="28" y="16"/>
                        </a:lnTo>
                        <a:lnTo>
                          <a:pt x="25" y="16"/>
                        </a:lnTo>
                        <a:lnTo>
                          <a:pt x="25" y="14"/>
                        </a:lnTo>
                        <a:lnTo>
                          <a:pt x="28" y="11"/>
                        </a:lnTo>
                        <a:lnTo>
                          <a:pt x="33" y="9"/>
                        </a:lnTo>
                        <a:lnTo>
                          <a:pt x="39" y="8"/>
                        </a:lnTo>
                        <a:lnTo>
                          <a:pt x="45" y="7"/>
                        </a:lnTo>
                        <a:lnTo>
                          <a:pt x="49" y="7"/>
                        </a:lnTo>
                        <a:lnTo>
                          <a:pt x="57" y="0"/>
                        </a:lnTo>
                        <a:lnTo>
                          <a:pt x="60" y="0"/>
                        </a:lnTo>
                        <a:lnTo>
                          <a:pt x="62" y="1"/>
                        </a:lnTo>
                        <a:lnTo>
                          <a:pt x="65" y="4"/>
                        </a:lnTo>
                        <a:lnTo>
                          <a:pt x="66" y="9"/>
                        </a:lnTo>
                        <a:lnTo>
                          <a:pt x="72" y="7"/>
                        </a:lnTo>
                        <a:lnTo>
                          <a:pt x="82" y="4"/>
                        </a:lnTo>
                        <a:lnTo>
                          <a:pt x="95" y="3"/>
                        </a:lnTo>
                        <a:lnTo>
                          <a:pt x="103" y="3"/>
                        </a:lnTo>
                        <a:lnTo>
                          <a:pt x="106" y="4"/>
                        </a:lnTo>
                        <a:lnTo>
                          <a:pt x="108" y="6"/>
                        </a:lnTo>
                        <a:lnTo>
                          <a:pt x="109" y="7"/>
                        </a:lnTo>
                        <a:lnTo>
                          <a:pt x="109" y="10"/>
                        </a:lnTo>
                        <a:lnTo>
                          <a:pt x="108" y="12"/>
                        </a:lnTo>
                        <a:lnTo>
                          <a:pt x="106" y="14"/>
                        </a:lnTo>
                        <a:lnTo>
                          <a:pt x="103" y="20"/>
                        </a:lnTo>
                        <a:lnTo>
                          <a:pt x="95" y="24"/>
                        </a:lnTo>
                        <a:lnTo>
                          <a:pt x="90" y="24"/>
                        </a:lnTo>
                        <a:lnTo>
                          <a:pt x="84" y="24"/>
                        </a:lnTo>
                        <a:lnTo>
                          <a:pt x="73" y="26"/>
                        </a:lnTo>
                      </a:path>
                    </a:pathLst>
                  </a:custGeom>
                  <a:solidFill>
                    <a:srgbClr val="006000"/>
                  </a:solidFill>
                  <a:ln w="9525" cap="rnd">
                    <a:noFill/>
                    <a:round/>
                    <a:headEnd/>
                    <a:tailEnd/>
                  </a:ln>
                </p:spPr>
                <p:txBody>
                  <a:bodyPr/>
                  <a:lstStyle/>
                  <a:p>
                    <a:endParaRPr lang="en-US"/>
                  </a:p>
                </p:txBody>
              </p:sp>
              <p:sp>
                <p:nvSpPr>
                  <p:cNvPr id="36969" name="Freeform 95"/>
                  <p:cNvSpPr>
                    <a:spLocks/>
                  </p:cNvSpPr>
                  <p:nvPr/>
                </p:nvSpPr>
                <p:spPr bwMode="auto">
                  <a:xfrm>
                    <a:off x="4658" y="2621"/>
                    <a:ext cx="63" cy="40"/>
                  </a:xfrm>
                  <a:custGeom>
                    <a:avLst/>
                    <a:gdLst>
                      <a:gd name="T0" fmla="*/ 49 w 63"/>
                      <a:gd name="T1" fmla="*/ 9 h 40"/>
                      <a:gd name="T2" fmla="*/ 62 w 63"/>
                      <a:gd name="T3" fmla="*/ 5 h 40"/>
                      <a:gd name="T4" fmla="*/ 56 w 63"/>
                      <a:gd name="T5" fmla="*/ 2 h 40"/>
                      <a:gd name="T6" fmla="*/ 48 w 63"/>
                      <a:gd name="T7" fmla="*/ 0 h 40"/>
                      <a:gd name="T8" fmla="*/ 42 w 63"/>
                      <a:gd name="T9" fmla="*/ 0 h 40"/>
                      <a:gd name="T10" fmla="*/ 38 w 63"/>
                      <a:gd name="T11" fmla="*/ 3 h 40"/>
                      <a:gd name="T12" fmla="*/ 36 w 63"/>
                      <a:gd name="T13" fmla="*/ 6 h 40"/>
                      <a:gd name="T14" fmla="*/ 18 w 63"/>
                      <a:gd name="T15" fmla="*/ 6 h 40"/>
                      <a:gd name="T16" fmla="*/ 12 w 63"/>
                      <a:gd name="T17" fmla="*/ 7 h 40"/>
                      <a:gd name="T18" fmla="*/ 12 w 63"/>
                      <a:gd name="T19" fmla="*/ 8 h 40"/>
                      <a:gd name="T20" fmla="*/ 12 w 63"/>
                      <a:gd name="T21" fmla="*/ 12 h 40"/>
                      <a:gd name="T22" fmla="*/ 12 w 63"/>
                      <a:gd name="T23" fmla="*/ 14 h 40"/>
                      <a:gd name="T24" fmla="*/ 0 w 63"/>
                      <a:gd name="T25" fmla="*/ 29 h 40"/>
                      <a:gd name="T26" fmla="*/ 6 w 63"/>
                      <a:gd name="T27" fmla="*/ 29 h 40"/>
                      <a:gd name="T28" fmla="*/ 7 w 63"/>
                      <a:gd name="T29" fmla="*/ 36 h 40"/>
                      <a:gd name="T30" fmla="*/ 11 w 63"/>
                      <a:gd name="T31" fmla="*/ 39 h 40"/>
                      <a:gd name="T32" fmla="*/ 49 w 63"/>
                      <a:gd name="T33" fmla="*/ 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40"/>
                      <a:gd name="T53" fmla="*/ 63 w 6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40">
                        <a:moveTo>
                          <a:pt x="49" y="9"/>
                        </a:moveTo>
                        <a:lnTo>
                          <a:pt x="62" y="5"/>
                        </a:lnTo>
                        <a:lnTo>
                          <a:pt x="56" y="2"/>
                        </a:lnTo>
                        <a:lnTo>
                          <a:pt x="48" y="0"/>
                        </a:lnTo>
                        <a:lnTo>
                          <a:pt x="42" y="0"/>
                        </a:lnTo>
                        <a:lnTo>
                          <a:pt x="38" y="3"/>
                        </a:lnTo>
                        <a:lnTo>
                          <a:pt x="36" y="6"/>
                        </a:lnTo>
                        <a:lnTo>
                          <a:pt x="18" y="6"/>
                        </a:lnTo>
                        <a:lnTo>
                          <a:pt x="12" y="7"/>
                        </a:lnTo>
                        <a:lnTo>
                          <a:pt x="12" y="8"/>
                        </a:lnTo>
                        <a:lnTo>
                          <a:pt x="12" y="12"/>
                        </a:lnTo>
                        <a:lnTo>
                          <a:pt x="12" y="14"/>
                        </a:lnTo>
                        <a:lnTo>
                          <a:pt x="0" y="29"/>
                        </a:lnTo>
                        <a:lnTo>
                          <a:pt x="6" y="29"/>
                        </a:lnTo>
                        <a:lnTo>
                          <a:pt x="7" y="36"/>
                        </a:lnTo>
                        <a:lnTo>
                          <a:pt x="11" y="39"/>
                        </a:lnTo>
                        <a:lnTo>
                          <a:pt x="49" y="9"/>
                        </a:lnTo>
                      </a:path>
                    </a:pathLst>
                  </a:custGeom>
                  <a:solidFill>
                    <a:srgbClr val="006000"/>
                  </a:solidFill>
                  <a:ln w="9525" cap="rnd">
                    <a:noFill/>
                    <a:round/>
                    <a:headEnd/>
                    <a:tailEnd/>
                  </a:ln>
                </p:spPr>
                <p:txBody>
                  <a:bodyPr/>
                  <a:lstStyle/>
                  <a:p>
                    <a:endParaRPr lang="en-US"/>
                  </a:p>
                </p:txBody>
              </p:sp>
              <p:sp>
                <p:nvSpPr>
                  <p:cNvPr id="36970" name="Freeform 96"/>
                  <p:cNvSpPr>
                    <a:spLocks/>
                  </p:cNvSpPr>
                  <p:nvPr/>
                </p:nvSpPr>
                <p:spPr bwMode="auto">
                  <a:xfrm>
                    <a:off x="4501" y="2705"/>
                    <a:ext cx="48" cy="19"/>
                  </a:xfrm>
                  <a:custGeom>
                    <a:avLst/>
                    <a:gdLst>
                      <a:gd name="T0" fmla="*/ 42 w 48"/>
                      <a:gd name="T1" fmla="*/ 18 h 19"/>
                      <a:gd name="T2" fmla="*/ 47 w 48"/>
                      <a:gd name="T3" fmla="*/ 9 h 19"/>
                      <a:gd name="T4" fmla="*/ 39 w 48"/>
                      <a:gd name="T5" fmla="*/ 4 h 19"/>
                      <a:gd name="T6" fmla="*/ 29 w 48"/>
                      <a:gd name="T7" fmla="*/ 1 h 19"/>
                      <a:gd name="T8" fmla="*/ 27 w 48"/>
                      <a:gd name="T9" fmla="*/ 5 h 19"/>
                      <a:gd name="T10" fmla="*/ 14 w 48"/>
                      <a:gd name="T11" fmla="*/ 1 h 19"/>
                      <a:gd name="T12" fmla="*/ 10 w 48"/>
                      <a:gd name="T13" fmla="*/ 0 h 19"/>
                      <a:gd name="T14" fmla="*/ 5 w 48"/>
                      <a:gd name="T15" fmla="*/ 1 h 19"/>
                      <a:gd name="T16" fmla="*/ 3 w 48"/>
                      <a:gd name="T17" fmla="*/ 2 h 19"/>
                      <a:gd name="T18" fmla="*/ 1 w 48"/>
                      <a:gd name="T19" fmla="*/ 6 h 19"/>
                      <a:gd name="T20" fmla="*/ 0 w 48"/>
                      <a:gd name="T21" fmla="*/ 7 h 19"/>
                      <a:gd name="T22" fmla="*/ 0 w 48"/>
                      <a:gd name="T23" fmla="*/ 8 h 19"/>
                      <a:gd name="T24" fmla="*/ 1 w 48"/>
                      <a:gd name="T25" fmla="*/ 9 h 19"/>
                      <a:gd name="T26" fmla="*/ 4 w 48"/>
                      <a:gd name="T27" fmla="*/ 10 h 19"/>
                      <a:gd name="T28" fmla="*/ 8 w 48"/>
                      <a:gd name="T29" fmla="*/ 8 h 19"/>
                      <a:gd name="T30" fmla="*/ 14 w 48"/>
                      <a:gd name="T31" fmla="*/ 15 h 19"/>
                      <a:gd name="T32" fmla="*/ 16 w 48"/>
                      <a:gd name="T33" fmla="*/ 16 h 19"/>
                      <a:gd name="T34" fmla="*/ 20 w 48"/>
                      <a:gd name="T35" fmla="*/ 16 h 19"/>
                      <a:gd name="T36" fmla="*/ 24 w 48"/>
                      <a:gd name="T37" fmla="*/ 14 h 19"/>
                      <a:gd name="T38" fmla="*/ 42 w 48"/>
                      <a:gd name="T39" fmla="*/ 18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9"/>
                      <a:gd name="T62" fmla="*/ 48 w 48"/>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9">
                        <a:moveTo>
                          <a:pt x="42" y="18"/>
                        </a:moveTo>
                        <a:lnTo>
                          <a:pt x="47" y="9"/>
                        </a:lnTo>
                        <a:lnTo>
                          <a:pt x="39" y="4"/>
                        </a:lnTo>
                        <a:lnTo>
                          <a:pt x="29" y="1"/>
                        </a:lnTo>
                        <a:lnTo>
                          <a:pt x="27" y="5"/>
                        </a:lnTo>
                        <a:lnTo>
                          <a:pt x="14" y="1"/>
                        </a:lnTo>
                        <a:lnTo>
                          <a:pt x="10" y="0"/>
                        </a:lnTo>
                        <a:lnTo>
                          <a:pt x="5" y="1"/>
                        </a:lnTo>
                        <a:lnTo>
                          <a:pt x="3" y="2"/>
                        </a:lnTo>
                        <a:lnTo>
                          <a:pt x="1" y="6"/>
                        </a:lnTo>
                        <a:lnTo>
                          <a:pt x="0" y="7"/>
                        </a:lnTo>
                        <a:lnTo>
                          <a:pt x="0" y="8"/>
                        </a:lnTo>
                        <a:lnTo>
                          <a:pt x="1" y="9"/>
                        </a:lnTo>
                        <a:lnTo>
                          <a:pt x="4" y="10"/>
                        </a:lnTo>
                        <a:lnTo>
                          <a:pt x="8" y="8"/>
                        </a:lnTo>
                        <a:lnTo>
                          <a:pt x="14" y="15"/>
                        </a:lnTo>
                        <a:lnTo>
                          <a:pt x="16" y="16"/>
                        </a:lnTo>
                        <a:lnTo>
                          <a:pt x="20" y="16"/>
                        </a:lnTo>
                        <a:lnTo>
                          <a:pt x="24" y="14"/>
                        </a:lnTo>
                        <a:lnTo>
                          <a:pt x="42" y="18"/>
                        </a:lnTo>
                      </a:path>
                    </a:pathLst>
                  </a:custGeom>
                  <a:solidFill>
                    <a:srgbClr val="006000"/>
                  </a:solidFill>
                  <a:ln w="9525" cap="rnd">
                    <a:noFill/>
                    <a:round/>
                    <a:headEnd/>
                    <a:tailEnd/>
                  </a:ln>
                </p:spPr>
                <p:txBody>
                  <a:bodyPr/>
                  <a:lstStyle/>
                  <a:p>
                    <a:endParaRPr lang="en-US"/>
                  </a:p>
                </p:txBody>
              </p:sp>
              <p:sp>
                <p:nvSpPr>
                  <p:cNvPr id="36971" name="Freeform 97"/>
                  <p:cNvSpPr>
                    <a:spLocks/>
                  </p:cNvSpPr>
                  <p:nvPr/>
                </p:nvSpPr>
                <p:spPr bwMode="auto">
                  <a:xfrm>
                    <a:off x="4580" y="2756"/>
                    <a:ext cx="58" cy="25"/>
                  </a:xfrm>
                  <a:custGeom>
                    <a:avLst/>
                    <a:gdLst>
                      <a:gd name="T0" fmla="*/ 16 w 58"/>
                      <a:gd name="T1" fmla="*/ 6 h 25"/>
                      <a:gd name="T2" fmla="*/ 37 w 58"/>
                      <a:gd name="T3" fmla="*/ 6 h 25"/>
                      <a:gd name="T4" fmla="*/ 40 w 58"/>
                      <a:gd name="T5" fmla="*/ 1 h 25"/>
                      <a:gd name="T6" fmla="*/ 42 w 58"/>
                      <a:gd name="T7" fmla="*/ 0 h 25"/>
                      <a:gd name="T8" fmla="*/ 44 w 58"/>
                      <a:gd name="T9" fmla="*/ 0 h 25"/>
                      <a:gd name="T10" fmla="*/ 45 w 58"/>
                      <a:gd name="T11" fmla="*/ 0 h 25"/>
                      <a:gd name="T12" fmla="*/ 47 w 58"/>
                      <a:gd name="T13" fmla="*/ 0 h 25"/>
                      <a:gd name="T14" fmla="*/ 50 w 58"/>
                      <a:gd name="T15" fmla="*/ 2 h 25"/>
                      <a:gd name="T16" fmla="*/ 57 w 58"/>
                      <a:gd name="T17" fmla="*/ 3 h 25"/>
                      <a:gd name="T18" fmla="*/ 57 w 58"/>
                      <a:gd name="T19" fmla="*/ 6 h 25"/>
                      <a:gd name="T20" fmla="*/ 56 w 58"/>
                      <a:gd name="T21" fmla="*/ 14 h 25"/>
                      <a:gd name="T22" fmla="*/ 55 w 58"/>
                      <a:gd name="T23" fmla="*/ 18 h 25"/>
                      <a:gd name="T24" fmla="*/ 51 w 58"/>
                      <a:gd name="T25" fmla="*/ 22 h 25"/>
                      <a:gd name="T26" fmla="*/ 32 w 58"/>
                      <a:gd name="T27" fmla="*/ 23 h 25"/>
                      <a:gd name="T28" fmla="*/ 26 w 58"/>
                      <a:gd name="T29" fmla="*/ 21 h 25"/>
                      <a:gd name="T30" fmla="*/ 23 w 58"/>
                      <a:gd name="T31" fmla="*/ 21 h 25"/>
                      <a:gd name="T32" fmla="*/ 21 w 58"/>
                      <a:gd name="T33" fmla="*/ 22 h 25"/>
                      <a:gd name="T34" fmla="*/ 18 w 58"/>
                      <a:gd name="T35" fmla="*/ 24 h 25"/>
                      <a:gd name="T36" fmla="*/ 3 w 58"/>
                      <a:gd name="T37" fmla="*/ 24 h 25"/>
                      <a:gd name="T38" fmla="*/ 2 w 58"/>
                      <a:gd name="T39" fmla="*/ 20 h 25"/>
                      <a:gd name="T40" fmla="*/ 0 w 58"/>
                      <a:gd name="T41" fmla="*/ 18 h 25"/>
                      <a:gd name="T42" fmla="*/ 1 w 58"/>
                      <a:gd name="T43" fmla="*/ 9 h 25"/>
                      <a:gd name="T44" fmla="*/ 1 w 58"/>
                      <a:gd name="T45" fmla="*/ 4 h 25"/>
                      <a:gd name="T46" fmla="*/ 3 w 58"/>
                      <a:gd name="T47" fmla="*/ 1 h 25"/>
                      <a:gd name="T48" fmla="*/ 6 w 58"/>
                      <a:gd name="T49" fmla="*/ 0 h 25"/>
                      <a:gd name="T50" fmla="*/ 8 w 58"/>
                      <a:gd name="T51" fmla="*/ 0 h 25"/>
                      <a:gd name="T52" fmla="*/ 16 w 58"/>
                      <a:gd name="T53" fmla="*/ 6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25"/>
                      <a:gd name="T83" fmla="*/ 58 w 58"/>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25">
                        <a:moveTo>
                          <a:pt x="16" y="6"/>
                        </a:moveTo>
                        <a:lnTo>
                          <a:pt x="37" y="6"/>
                        </a:lnTo>
                        <a:lnTo>
                          <a:pt x="40" y="1"/>
                        </a:lnTo>
                        <a:lnTo>
                          <a:pt x="42" y="0"/>
                        </a:lnTo>
                        <a:lnTo>
                          <a:pt x="44" y="0"/>
                        </a:lnTo>
                        <a:lnTo>
                          <a:pt x="45" y="0"/>
                        </a:lnTo>
                        <a:lnTo>
                          <a:pt x="47" y="0"/>
                        </a:lnTo>
                        <a:lnTo>
                          <a:pt x="50" y="2"/>
                        </a:lnTo>
                        <a:lnTo>
                          <a:pt x="57" y="3"/>
                        </a:lnTo>
                        <a:lnTo>
                          <a:pt x="57" y="6"/>
                        </a:lnTo>
                        <a:lnTo>
                          <a:pt x="56" y="14"/>
                        </a:lnTo>
                        <a:lnTo>
                          <a:pt x="55" y="18"/>
                        </a:lnTo>
                        <a:lnTo>
                          <a:pt x="51" y="22"/>
                        </a:lnTo>
                        <a:lnTo>
                          <a:pt x="32" y="23"/>
                        </a:lnTo>
                        <a:lnTo>
                          <a:pt x="26" y="21"/>
                        </a:lnTo>
                        <a:lnTo>
                          <a:pt x="23" y="21"/>
                        </a:lnTo>
                        <a:lnTo>
                          <a:pt x="21" y="22"/>
                        </a:lnTo>
                        <a:lnTo>
                          <a:pt x="18" y="24"/>
                        </a:lnTo>
                        <a:lnTo>
                          <a:pt x="3" y="24"/>
                        </a:lnTo>
                        <a:lnTo>
                          <a:pt x="2" y="20"/>
                        </a:lnTo>
                        <a:lnTo>
                          <a:pt x="0" y="18"/>
                        </a:lnTo>
                        <a:lnTo>
                          <a:pt x="1" y="9"/>
                        </a:lnTo>
                        <a:lnTo>
                          <a:pt x="1" y="4"/>
                        </a:lnTo>
                        <a:lnTo>
                          <a:pt x="3" y="1"/>
                        </a:lnTo>
                        <a:lnTo>
                          <a:pt x="6" y="0"/>
                        </a:lnTo>
                        <a:lnTo>
                          <a:pt x="8" y="0"/>
                        </a:lnTo>
                        <a:lnTo>
                          <a:pt x="16" y="6"/>
                        </a:lnTo>
                      </a:path>
                    </a:pathLst>
                  </a:custGeom>
                  <a:solidFill>
                    <a:srgbClr val="006000"/>
                  </a:solidFill>
                  <a:ln w="9525" cap="rnd">
                    <a:noFill/>
                    <a:round/>
                    <a:headEnd/>
                    <a:tailEnd/>
                  </a:ln>
                </p:spPr>
                <p:txBody>
                  <a:bodyPr/>
                  <a:lstStyle/>
                  <a:p>
                    <a:endParaRPr lang="en-US"/>
                  </a:p>
                </p:txBody>
              </p:sp>
              <p:sp>
                <p:nvSpPr>
                  <p:cNvPr id="36972" name="Freeform 98"/>
                  <p:cNvSpPr>
                    <a:spLocks/>
                  </p:cNvSpPr>
                  <p:nvPr/>
                </p:nvSpPr>
                <p:spPr bwMode="auto">
                  <a:xfrm>
                    <a:off x="4500" y="2814"/>
                    <a:ext cx="20" cy="24"/>
                  </a:xfrm>
                  <a:custGeom>
                    <a:avLst/>
                    <a:gdLst>
                      <a:gd name="T0" fmla="*/ 11 w 20"/>
                      <a:gd name="T1" fmla="*/ 0 h 24"/>
                      <a:gd name="T2" fmla="*/ 19 w 20"/>
                      <a:gd name="T3" fmla="*/ 6 h 24"/>
                      <a:gd name="T4" fmla="*/ 19 w 20"/>
                      <a:gd name="T5" fmla="*/ 9 h 24"/>
                      <a:gd name="T6" fmla="*/ 19 w 20"/>
                      <a:gd name="T7" fmla="*/ 11 h 24"/>
                      <a:gd name="T8" fmla="*/ 18 w 20"/>
                      <a:gd name="T9" fmla="*/ 14 h 24"/>
                      <a:gd name="T10" fmla="*/ 17 w 20"/>
                      <a:gd name="T11" fmla="*/ 16 h 24"/>
                      <a:gd name="T12" fmla="*/ 14 w 20"/>
                      <a:gd name="T13" fmla="*/ 20 h 24"/>
                      <a:gd name="T14" fmla="*/ 10 w 20"/>
                      <a:gd name="T15" fmla="*/ 23 h 24"/>
                      <a:gd name="T16" fmla="*/ 6 w 20"/>
                      <a:gd name="T17" fmla="*/ 23 h 24"/>
                      <a:gd name="T18" fmla="*/ 4 w 20"/>
                      <a:gd name="T19" fmla="*/ 22 h 24"/>
                      <a:gd name="T20" fmla="*/ 0 w 20"/>
                      <a:gd name="T21" fmla="*/ 18 h 24"/>
                      <a:gd name="T22" fmla="*/ 0 w 20"/>
                      <a:gd name="T23" fmla="*/ 16 h 24"/>
                      <a:gd name="T24" fmla="*/ 1 w 20"/>
                      <a:gd name="T25" fmla="*/ 12 h 24"/>
                      <a:gd name="T26" fmla="*/ 3 w 20"/>
                      <a:gd name="T27" fmla="*/ 4 h 24"/>
                      <a:gd name="T28" fmla="*/ 11 w 20"/>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4"/>
                      <a:gd name="T47" fmla="*/ 20 w 2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4">
                        <a:moveTo>
                          <a:pt x="11" y="0"/>
                        </a:moveTo>
                        <a:lnTo>
                          <a:pt x="19" y="6"/>
                        </a:lnTo>
                        <a:lnTo>
                          <a:pt x="19" y="9"/>
                        </a:lnTo>
                        <a:lnTo>
                          <a:pt x="19" y="11"/>
                        </a:lnTo>
                        <a:lnTo>
                          <a:pt x="18" y="14"/>
                        </a:lnTo>
                        <a:lnTo>
                          <a:pt x="17" y="16"/>
                        </a:lnTo>
                        <a:lnTo>
                          <a:pt x="14" y="20"/>
                        </a:lnTo>
                        <a:lnTo>
                          <a:pt x="10" y="23"/>
                        </a:lnTo>
                        <a:lnTo>
                          <a:pt x="6" y="23"/>
                        </a:lnTo>
                        <a:lnTo>
                          <a:pt x="4" y="22"/>
                        </a:lnTo>
                        <a:lnTo>
                          <a:pt x="0" y="18"/>
                        </a:lnTo>
                        <a:lnTo>
                          <a:pt x="0" y="16"/>
                        </a:lnTo>
                        <a:lnTo>
                          <a:pt x="1" y="12"/>
                        </a:lnTo>
                        <a:lnTo>
                          <a:pt x="3" y="4"/>
                        </a:lnTo>
                        <a:lnTo>
                          <a:pt x="11" y="0"/>
                        </a:lnTo>
                      </a:path>
                    </a:pathLst>
                  </a:custGeom>
                  <a:solidFill>
                    <a:srgbClr val="006000"/>
                  </a:solidFill>
                  <a:ln w="9525" cap="rnd">
                    <a:noFill/>
                    <a:round/>
                    <a:headEnd/>
                    <a:tailEnd/>
                  </a:ln>
                </p:spPr>
                <p:txBody>
                  <a:bodyPr/>
                  <a:lstStyle/>
                  <a:p>
                    <a:endParaRPr lang="en-US"/>
                  </a:p>
                </p:txBody>
              </p:sp>
            </p:grpSp>
          </p:grpSp>
          <p:sp>
            <p:nvSpPr>
              <p:cNvPr id="36897" name="Freeform 99"/>
              <p:cNvSpPr>
                <a:spLocks/>
              </p:cNvSpPr>
              <p:nvPr/>
            </p:nvSpPr>
            <p:spPr bwMode="auto">
              <a:xfrm>
                <a:off x="3564" y="2112"/>
                <a:ext cx="622" cy="1261"/>
              </a:xfrm>
              <a:custGeom>
                <a:avLst/>
                <a:gdLst>
                  <a:gd name="T0" fmla="*/ 409 w 622"/>
                  <a:gd name="T1" fmla="*/ 74 h 1261"/>
                  <a:gd name="T2" fmla="*/ 450 w 622"/>
                  <a:gd name="T3" fmla="*/ 77 h 1261"/>
                  <a:gd name="T4" fmla="*/ 443 w 622"/>
                  <a:gd name="T5" fmla="*/ 119 h 1261"/>
                  <a:gd name="T6" fmla="*/ 431 w 622"/>
                  <a:gd name="T7" fmla="*/ 150 h 1261"/>
                  <a:gd name="T8" fmla="*/ 499 w 622"/>
                  <a:gd name="T9" fmla="*/ 138 h 1261"/>
                  <a:gd name="T10" fmla="*/ 423 w 622"/>
                  <a:gd name="T11" fmla="*/ 204 h 1261"/>
                  <a:gd name="T12" fmla="*/ 467 w 622"/>
                  <a:gd name="T13" fmla="*/ 184 h 1261"/>
                  <a:gd name="T14" fmla="*/ 491 w 622"/>
                  <a:gd name="T15" fmla="*/ 235 h 1261"/>
                  <a:gd name="T16" fmla="*/ 521 w 622"/>
                  <a:gd name="T17" fmla="*/ 273 h 1261"/>
                  <a:gd name="T18" fmla="*/ 568 w 622"/>
                  <a:gd name="T19" fmla="*/ 266 h 1261"/>
                  <a:gd name="T20" fmla="*/ 594 w 622"/>
                  <a:gd name="T21" fmla="*/ 288 h 1261"/>
                  <a:gd name="T22" fmla="*/ 548 w 622"/>
                  <a:gd name="T23" fmla="*/ 329 h 1261"/>
                  <a:gd name="T24" fmla="*/ 552 w 622"/>
                  <a:gd name="T25" fmla="*/ 354 h 1261"/>
                  <a:gd name="T26" fmla="*/ 486 w 622"/>
                  <a:gd name="T27" fmla="*/ 412 h 1261"/>
                  <a:gd name="T28" fmla="*/ 531 w 622"/>
                  <a:gd name="T29" fmla="*/ 438 h 1261"/>
                  <a:gd name="T30" fmla="*/ 596 w 622"/>
                  <a:gd name="T31" fmla="*/ 451 h 1261"/>
                  <a:gd name="T32" fmla="*/ 497 w 622"/>
                  <a:gd name="T33" fmla="*/ 484 h 1261"/>
                  <a:gd name="T34" fmla="*/ 575 w 622"/>
                  <a:gd name="T35" fmla="*/ 482 h 1261"/>
                  <a:gd name="T36" fmla="*/ 595 w 622"/>
                  <a:gd name="T37" fmla="*/ 505 h 1261"/>
                  <a:gd name="T38" fmla="*/ 521 w 622"/>
                  <a:gd name="T39" fmla="*/ 523 h 1261"/>
                  <a:gd name="T40" fmla="*/ 448 w 622"/>
                  <a:gd name="T41" fmla="*/ 546 h 1261"/>
                  <a:gd name="T42" fmla="*/ 392 w 622"/>
                  <a:gd name="T43" fmla="*/ 548 h 1261"/>
                  <a:gd name="T44" fmla="*/ 355 w 622"/>
                  <a:gd name="T45" fmla="*/ 586 h 1261"/>
                  <a:gd name="T46" fmla="*/ 426 w 622"/>
                  <a:gd name="T47" fmla="*/ 591 h 1261"/>
                  <a:gd name="T48" fmla="*/ 431 w 622"/>
                  <a:gd name="T49" fmla="*/ 602 h 1261"/>
                  <a:gd name="T50" fmla="*/ 385 w 622"/>
                  <a:gd name="T51" fmla="*/ 642 h 1261"/>
                  <a:gd name="T52" fmla="*/ 440 w 622"/>
                  <a:gd name="T53" fmla="*/ 687 h 1261"/>
                  <a:gd name="T54" fmla="*/ 446 w 622"/>
                  <a:gd name="T55" fmla="*/ 696 h 1261"/>
                  <a:gd name="T56" fmla="*/ 402 w 622"/>
                  <a:gd name="T57" fmla="*/ 695 h 1261"/>
                  <a:gd name="T58" fmla="*/ 314 w 622"/>
                  <a:gd name="T59" fmla="*/ 673 h 1261"/>
                  <a:gd name="T60" fmla="*/ 269 w 622"/>
                  <a:gd name="T61" fmla="*/ 1224 h 1261"/>
                  <a:gd name="T62" fmla="*/ 211 w 622"/>
                  <a:gd name="T63" fmla="*/ 1255 h 1261"/>
                  <a:gd name="T64" fmla="*/ 189 w 622"/>
                  <a:gd name="T65" fmla="*/ 707 h 1261"/>
                  <a:gd name="T66" fmla="*/ 92 w 622"/>
                  <a:gd name="T67" fmla="*/ 694 h 1261"/>
                  <a:gd name="T68" fmla="*/ 57 w 622"/>
                  <a:gd name="T69" fmla="*/ 665 h 1261"/>
                  <a:gd name="T70" fmla="*/ 30 w 622"/>
                  <a:gd name="T71" fmla="*/ 634 h 1261"/>
                  <a:gd name="T72" fmla="*/ 18 w 622"/>
                  <a:gd name="T73" fmla="*/ 598 h 1261"/>
                  <a:gd name="T74" fmla="*/ 91 w 622"/>
                  <a:gd name="T75" fmla="*/ 615 h 1261"/>
                  <a:gd name="T76" fmla="*/ 158 w 622"/>
                  <a:gd name="T77" fmla="*/ 634 h 1261"/>
                  <a:gd name="T78" fmla="*/ 214 w 622"/>
                  <a:gd name="T79" fmla="*/ 627 h 1261"/>
                  <a:gd name="T80" fmla="*/ 242 w 622"/>
                  <a:gd name="T81" fmla="*/ 671 h 1261"/>
                  <a:gd name="T82" fmla="*/ 249 w 622"/>
                  <a:gd name="T83" fmla="*/ 643 h 1261"/>
                  <a:gd name="T84" fmla="*/ 221 w 622"/>
                  <a:gd name="T85" fmla="*/ 611 h 1261"/>
                  <a:gd name="T86" fmla="*/ 157 w 622"/>
                  <a:gd name="T87" fmla="*/ 598 h 1261"/>
                  <a:gd name="T88" fmla="*/ 106 w 622"/>
                  <a:gd name="T89" fmla="*/ 591 h 1261"/>
                  <a:gd name="T90" fmla="*/ 57 w 622"/>
                  <a:gd name="T91" fmla="*/ 578 h 1261"/>
                  <a:gd name="T92" fmla="*/ 87 w 622"/>
                  <a:gd name="T93" fmla="*/ 528 h 1261"/>
                  <a:gd name="T94" fmla="*/ 75 w 622"/>
                  <a:gd name="T95" fmla="*/ 477 h 1261"/>
                  <a:gd name="T96" fmla="*/ 9 w 622"/>
                  <a:gd name="T97" fmla="*/ 423 h 1261"/>
                  <a:gd name="T98" fmla="*/ 39 w 622"/>
                  <a:gd name="T99" fmla="*/ 395 h 1261"/>
                  <a:gd name="T100" fmla="*/ 101 w 622"/>
                  <a:gd name="T101" fmla="*/ 370 h 1261"/>
                  <a:gd name="T102" fmla="*/ 50 w 622"/>
                  <a:gd name="T103" fmla="*/ 339 h 1261"/>
                  <a:gd name="T104" fmla="*/ 36 w 622"/>
                  <a:gd name="T105" fmla="*/ 294 h 1261"/>
                  <a:gd name="T106" fmla="*/ 108 w 622"/>
                  <a:gd name="T107" fmla="*/ 256 h 1261"/>
                  <a:gd name="T108" fmla="*/ 77 w 622"/>
                  <a:gd name="T109" fmla="*/ 212 h 1261"/>
                  <a:gd name="T110" fmla="*/ 84 w 622"/>
                  <a:gd name="T111" fmla="*/ 179 h 1261"/>
                  <a:gd name="T112" fmla="*/ 138 w 622"/>
                  <a:gd name="T113" fmla="*/ 118 h 1261"/>
                  <a:gd name="T114" fmla="*/ 199 w 622"/>
                  <a:gd name="T115" fmla="*/ 87 h 1261"/>
                  <a:gd name="T116" fmla="*/ 233 w 622"/>
                  <a:gd name="T117" fmla="*/ 69 h 1261"/>
                  <a:gd name="T118" fmla="*/ 246 w 622"/>
                  <a:gd name="T119" fmla="*/ 39 h 1261"/>
                  <a:gd name="T120" fmla="*/ 280 w 622"/>
                  <a:gd name="T121" fmla="*/ 5 h 1261"/>
                  <a:gd name="T122" fmla="*/ 313 w 622"/>
                  <a:gd name="T123" fmla="*/ 53 h 1261"/>
                  <a:gd name="T124" fmla="*/ 286 w 622"/>
                  <a:gd name="T125" fmla="*/ 57 h 1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2"/>
                  <a:gd name="T190" fmla="*/ 0 h 1261"/>
                  <a:gd name="T191" fmla="*/ 622 w 622"/>
                  <a:gd name="T192" fmla="*/ 1261 h 1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2" h="1261">
                    <a:moveTo>
                      <a:pt x="297" y="92"/>
                    </a:moveTo>
                    <a:lnTo>
                      <a:pt x="324" y="87"/>
                    </a:lnTo>
                    <a:lnTo>
                      <a:pt x="355" y="85"/>
                    </a:lnTo>
                    <a:lnTo>
                      <a:pt x="375" y="85"/>
                    </a:lnTo>
                    <a:lnTo>
                      <a:pt x="399" y="77"/>
                    </a:lnTo>
                    <a:lnTo>
                      <a:pt x="409" y="74"/>
                    </a:lnTo>
                    <a:lnTo>
                      <a:pt x="416" y="70"/>
                    </a:lnTo>
                    <a:lnTo>
                      <a:pt x="425" y="64"/>
                    </a:lnTo>
                    <a:lnTo>
                      <a:pt x="429" y="69"/>
                    </a:lnTo>
                    <a:lnTo>
                      <a:pt x="429" y="79"/>
                    </a:lnTo>
                    <a:lnTo>
                      <a:pt x="446" y="71"/>
                    </a:lnTo>
                    <a:lnTo>
                      <a:pt x="450" y="77"/>
                    </a:lnTo>
                    <a:lnTo>
                      <a:pt x="457" y="85"/>
                    </a:lnTo>
                    <a:lnTo>
                      <a:pt x="463" y="89"/>
                    </a:lnTo>
                    <a:lnTo>
                      <a:pt x="463" y="97"/>
                    </a:lnTo>
                    <a:lnTo>
                      <a:pt x="463" y="100"/>
                    </a:lnTo>
                    <a:lnTo>
                      <a:pt x="463" y="105"/>
                    </a:lnTo>
                    <a:lnTo>
                      <a:pt x="443" y="119"/>
                    </a:lnTo>
                    <a:lnTo>
                      <a:pt x="430" y="127"/>
                    </a:lnTo>
                    <a:lnTo>
                      <a:pt x="413" y="133"/>
                    </a:lnTo>
                    <a:lnTo>
                      <a:pt x="404" y="144"/>
                    </a:lnTo>
                    <a:lnTo>
                      <a:pt x="396" y="161"/>
                    </a:lnTo>
                    <a:lnTo>
                      <a:pt x="408" y="153"/>
                    </a:lnTo>
                    <a:lnTo>
                      <a:pt x="431" y="150"/>
                    </a:lnTo>
                    <a:lnTo>
                      <a:pt x="452" y="139"/>
                    </a:lnTo>
                    <a:lnTo>
                      <a:pt x="467" y="130"/>
                    </a:lnTo>
                    <a:lnTo>
                      <a:pt x="480" y="127"/>
                    </a:lnTo>
                    <a:lnTo>
                      <a:pt x="496" y="127"/>
                    </a:lnTo>
                    <a:lnTo>
                      <a:pt x="500" y="130"/>
                    </a:lnTo>
                    <a:lnTo>
                      <a:pt x="499" y="138"/>
                    </a:lnTo>
                    <a:lnTo>
                      <a:pt x="494" y="154"/>
                    </a:lnTo>
                    <a:lnTo>
                      <a:pt x="467" y="176"/>
                    </a:lnTo>
                    <a:lnTo>
                      <a:pt x="450" y="186"/>
                    </a:lnTo>
                    <a:lnTo>
                      <a:pt x="440" y="184"/>
                    </a:lnTo>
                    <a:lnTo>
                      <a:pt x="439" y="191"/>
                    </a:lnTo>
                    <a:lnTo>
                      <a:pt x="423" y="204"/>
                    </a:lnTo>
                    <a:lnTo>
                      <a:pt x="426" y="214"/>
                    </a:lnTo>
                    <a:lnTo>
                      <a:pt x="436" y="214"/>
                    </a:lnTo>
                    <a:lnTo>
                      <a:pt x="443" y="209"/>
                    </a:lnTo>
                    <a:lnTo>
                      <a:pt x="445" y="206"/>
                    </a:lnTo>
                    <a:lnTo>
                      <a:pt x="453" y="195"/>
                    </a:lnTo>
                    <a:lnTo>
                      <a:pt x="467" y="184"/>
                    </a:lnTo>
                    <a:lnTo>
                      <a:pt x="483" y="182"/>
                    </a:lnTo>
                    <a:lnTo>
                      <a:pt x="477" y="199"/>
                    </a:lnTo>
                    <a:lnTo>
                      <a:pt x="474" y="207"/>
                    </a:lnTo>
                    <a:lnTo>
                      <a:pt x="470" y="217"/>
                    </a:lnTo>
                    <a:lnTo>
                      <a:pt x="480" y="228"/>
                    </a:lnTo>
                    <a:lnTo>
                      <a:pt x="491" y="235"/>
                    </a:lnTo>
                    <a:lnTo>
                      <a:pt x="497" y="230"/>
                    </a:lnTo>
                    <a:lnTo>
                      <a:pt x="504" y="230"/>
                    </a:lnTo>
                    <a:lnTo>
                      <a:pt x="518" y="232"/>
                    </a:lnTo>
                    <a:lnTo>
                      <a:pt x="521" y="242"/>
                    </a:lnTo>
                    <a:lnTo>
                      <a:pt x="531" y="242"/>
                    </a:lnTo>
                    <a:lnTo>
                      <a:pt x="521" y="273"/>
                    </a:lnTo>
                    <a:lnTo>
                      <a:pt x="518" y="283"/>
                    </a:lnTo>
                    <a:lnTo>
                      <a:pt x="511" y="290"/>
                    </a:lnTo>
                    <a:lnTo>
                      <a:pt x="521" y="290"/>
                    </a:lnTo>
                    <a:lnTo>
                      <a:pt x="545" y="271"/>
                    </a:lnTo>
                    <a:lnTo>
                      <a:pt x="558" y="264"/>
                    </a:lnTo>
                    <a:lnTo>
                      <a:pt x="568" y="266"/>
                    </a:lnTo>
                    <a:lnTo>
                      <a:pt x="574" y="272"/>
                    </a:lnTo>
                    <a:lnTo>
                      <a:pt x="574" y="280"/>
                    </a:lnTo>
                    <a:lnTo>
                      <a:pt x="574" y="289"/>
                    </a:lnTo>
                    <a:lnTo>
                      <a:pt x="585" y="283"/>
                    </a:lnTo>
                    <a:lnTo>
                      <a:pt x="592" y="280"/>
                    </a:lnTo>
                    <a:lnTo>
                      <a:pt x="594" y="288"/>
                    </a:lnTo>
                    <a:lnTo>
                      <a:pt x="597" y="294"/>
                    </a:lnTo>
                    <a:lnTo>
                      <a:pt x="591" y="304"/>
                    </a:lnTo>
                    <a:lnTo>
                      <a:pt x="579" y="318"/>
                    </a:lnTo>
                    <a:lnTo>
                      <a:pt x="565" y="326"/>
                    </a:lnTo>
                    <a:lnTo>
                      <a:pt x="555" y="332"/>
                    </a:lnTo>
                    <a:lnTo>
                      <a:pt x="548" y="329"/>
                    </a:lnTo>
                    <a:lnTo>
                      <a:pt x="534" y="330"/>
                    </a:lnTo>
                    <a:lnTo>
                      <a:pt x="524" y="351"/>
                    </a:lnTo>
                    <a:lnTo>
                      <a:pt x="528" y="357"/>
                    </a:lnTo>
                    <a:lnTo>
                      <a:pt x="535" y="354"/>
                    </a:lnTo>
                    <a:lnTo>
                      <a:pt x="548" y="352"/>
                    </a:lnTo>
                    <a:lnTo>
                      <a:pt x="552" y="354"/>
                    </a:lnTo>
                    <a:lnTo>
                      <a:pt x="555" y="364"/>
                    </a:lnTo>
                    <a:lnTo>
                      <a:pt x="551" y="371"/>
                    </a:lnTo>
                    <a:lnTo>
                      <a:pt x="541" y="378"/>
                    </a:lnTo>
                    <a:lnTo>
                      <a:pt x="524" y="385"/>
                    </a:lnTo>
                    <a:lnTo>
                      <a:pt x="504" y="398"/>
                    </a:lnTo>
                    <a:lnTo>
                      <a:pt x="486" y="412"/>
                    </a:lnTo>
                    <a:lnTo>
                      <a:pt x="486" y="432"/>
                    </a:lnTo>
                    <a:lnTo>
                      <a:pt x="492" y="450"/>
                    </a:lnTo>
                    <a:lnTo>
                      <a:pt x="496" y="458"/>
                    </a:lnTo>
                    <a:lnTo>
                      <a:pt x="507" y="448"/>
                    </a:lnTo>
                    <a:lnTo>
                      <a:pt x="521" y="440"/>
                    </a:lnTo>
                    <a:lnTo>
                      <a:pt x="531" y="438"/>
                    </a:lnTo>
                    <a:lnTo>
                      <a:pt x="558" y="430"/>
                    </a:lnTo>
                    <a:lnTo>
                      <a:pt x="570" y="433"/>
                    </a:lnTo>
                    <a:lnTo>
                      <a:pt x="577" y="436"/>
                    </a:lnTo>
                    <a:lnTo>
                      <a:pt x="594" y="436"/>
                    </a:lnTo>
                    <a:lnTo>
                      <a:pt x="596" y="443"/>
                    </a:lnTo>
                    <a:lnTo>
                      <a:pt x="596" y="451"/>
                    </a:lnTo>
                    <a:lnTo>
                      <a:pt x="581" y="461"/>
                    </a:lnTo>
                    <a:lnTo>
                      <a:pt x="567" y="477"/>
                    </a:lnTo>
                    <a:lnTo>
                      <a:pt x="548" y="477"/>
                    </a:lnTo>
                    <a:lnTo>
                      <a:pt x="531" y="471"/>
                    </a:lnTo>
                    <a:lnTo>
                      <a:pt x="504" y="482"/>
                    </a:lnTo>
                    <a:lnTo>
                      <a:pt x="497" y="484"/>
                    </a:lnTo>
                    <a:lnTo>
                      <a:pt x="494" y="492"/>
                    </a:lnTo>
                    <a:lnTo>
                      <a:pt x="518" y="497"/>
                    </a:lnTo>
                    <a:lnTo>
                      <a:pt x="534" y="493"/>
                    </a:lnTo>
                    <a:lnTo>
                      <a:pt x="552" y="487"/>
                    </a:lnTo>
                    <a:lnTo>
                      <a:pt x="568" y="486"/>
                    </a:lnTo>
                    <a:lnTo>
                      <a:pt x="575" y="482"/>
                    </a:lnTo>
                    <a:lnTo>
                      <a:pt x="589" y="471"/>
                    </a:lnTo>
                    <a:lnTo>
                      <a:pt x="599" y="471"/>
                    </a:lnTo>
                    <a:lnTo>
                      <a:pt x="618" y="470"/>
                    </a:lnTo>
                    <a:lnTo>
                      <a:pt x="614" y="481"/>
                    </a:lnTo>
                    <a:lnTo>
                      <a:pt x="621" y="484"/>
                    </a:lnTo>
                    <a:lnTo>
                      <a:pt x="595" y="505"/>
                    </a:lnTo>
                    <a:lnTo>
                      <a:pt x="554" y="518"/>
                    </a:lnTo>
                    <a:lnTo>
                      <a:pt x="544" y="517"/>
                    </a:lnTo>
                    <a:lnTo>
                      <a:pt x="548" y="509"/>
                    </a:lnTo>
                    <a:lnTo>
                      <a:pt x="540" y="509"/>
                    </a:lnTo>
                    <a:lnTo>
                      <a:pt x="531" y="515"/>
                    </a:lnTo>
                    <a:lnTo>
                      <a:pt x="521" y="523"/>
                    </a:lnTo>
                    <a:lnTo>
                      <a:pt x="511" y="535"/>
                    </a:lnTo>
                    <a:lnTo>
                      <a:pt x="501" y="540"/>
                    </a:lnTo>
                    <a:lnTo>
                      <a:pt x="485" y="541"/>
                    </a:lnTo>
                    <a:lnTo>
                      <a:pt x="480" y="537"/>
                    </a:lnTo>
                    <a:lnTo>
                      <a:pt x="463" y="540"/>
                    </a:lnTo>
                    <a:lnTo>
                      <a:pt x="448" y="546"/>
                    </a:lnTo>
                    <a:lnTo>
                      <a:pt x="442" y="547"/>
                    </a:lnTo>
                    <a:lnTo>
                      <a:pt x="436" y="555"/>
                    </a:lnTo>
                    <a:lnTo>
                      <a:pt x="423" y="553"/>
                    </a:lnTo>
                    <a:lnTo>
                      <a:pt x="423" y="543"/>
                    </a:lnTo>
                    <a:lnTo>
                      <a:pt x="414" y="543"/>
                    </a:lnTo>
                    <a:lnTo>
                      <a:pt x="392" y="548"/>
                    </a:lnTo>
                    <a:lnTo>
                      <a:pt x="358" y="551"/>
                    </a:lnTo>
                    <a:lnTo>
                      <a:pt x="341" y="548"/>
                    </a:lnTo>
                    <a:lnTo>
                      <a:pt x="321" y="551"/>
                    </a:lnTo>
                    <a:lnTo>
                      <a:pt x="311" y="558"/>
                    </a:lnTo>
                    <a:lnTo>
                      <a:pt x="311" y="565"/>
                    </a:lnTo>
                    <a:lnTo>
                      <a:pt x="355" y="586"/>
                    </a:lnTo>
                    <a:lnTo>
                      <a:pt x="367" y="576"/>
                    </a:lnTo>
                    <a:lnTo>
                      <a:pt x="375" y="591"/>
                    </a:lnTo>
                    <a:lnTo>
                      <a:pt x="388" y="592"/>
                    </a:lnTo>
                    <a:lnTo>
                      <a:pt x="408" y="586"/>
                    </a:lnTo>
                    <a:lnTo>
                      <a:pt x="418" y="586"/>
                    </a:lnTo>
                    <a:lnTo>
                      <a:pt x="426" y="591"/>
                    </a:lnTo>
                    <a:lnTo>
                      <a:pt x="443" y="583"/>
                    </a:lnTo>
                    <a:lnTo>
                      <a:pt x="453" y="584"/>
                    </a:lnTo>
                    <a:lnTo>
                      <a:pt x="443" y="611"/>
                    </a:lnTo>
                    <a:lnTo>
                      <a:pt x="438" y="608"/>
                    </a:lnTo>
                    <a:lnTo>
                      <a:pt x="441" y="599"/>
                    </a:lnTo>
                    <a:lnTo>
                      <a:pt x="431" y="602"/>
                    </a:lnTo>
                    <a:lnTo>
                      <a:pt x="418" y="608"/>
                    </a:lnTo>
                    <a:lnTo>
                      <a:pt x="402" y="609"/>
                    </a:lnTo>
                    <a:lnTo>
                      <a:pt x="394" y="614"/>
                    </a:lnTo>
                    <a:lnTo>
                      <a:pt x="379" y="617"/>
                    </a:lnTo>
                    <a:lnTo>
                      <a:pt x="365" y="621"/>
                    </a:lnTo>
                    <a:lnTo>
                      <a:pt x="385" y="642"/>
                    </a:lnTo>
                    <a:lnTo>
                      <a:pt x="395" y="654"/>
                    </a:lnTo>
                    <a:lnTo>
                      <a:pt x="399" y="667"/>
                    </a:lnTo>
                    <a:lnTo>
                      <a:pt x="408" y="661"/>
                    </a:lnTo>
                    <a:lnTo>
                      <a:pt x="425" y="671"/>
                    </a:lnTo>
                    <a:lnTo>
                      <a:pt x="435" y="676"/>
                    </a:lnTo>
                    <a:lnTo>
                      <a:pt x="440" y="687"/>
                    </a:lnTo>
                    <a:lnTo>
                      <a:pt x="446" y="687"/>
                    </a:lnTo>
                    <a:lnTo>
                      <a:pt x="453" y="691"/>
                    </a:lnTo>
                    <a:lnTo>
                      <a:pt x="462" y="687"/>
                    </a:lnTo>
                    <a:lnTo>
                      <a:pt x="469" y="689"/>
                    </a:lnTo>
                    <a:lnTo>
                      <a:pt x="457" y="693"/>
                    </a:lnTo>
                    <a:lnTo>
                      <a:pt x="446" y="696"/>
                    </a:lnTo>
                    <a:lnTo>
                      <a:pt x="439" y="695"/>
                    </a:lnTo>
                    <a:lnTo>
                      <a:pt x="435" y="701"/>
                    </a:lnTo>
                    <a:lnTo>
                      <a:pt x="430" y="701"/>
                    </a:lnTo>
                    <a:lnTo>
                      <a:pt x="426" y="687"/>
                    </a:lnTo>
                    <a:lnTo>
                      <a:pt x="406" y="687"/>
                    </a:lnTo>
                    <a:lnTo>
                      <a:pt x="402" y="695"/>
                    </a:lnTo>
                    <a:lnTo>
                      <a:pt x="379" y="689"/>
                    </a:lnTo>
                    <a:lnTo>
                      <a:pt x="367" y="678"/>
                    </a:lnTo>
                    <a:lnTo>
                      <a:pt x="341" y="677"/>
                    </a:lnTo>
                    <a:lnTo>
                      <a:pt x="333" y="669"/>
                    </a:lnTo>
                    <a:lnTo>
                      <a:pt x="321" y="670"/>
                    </a:lnTo>
                    <a:lnTo>
                      <a:pt x="314" y="673"/>
                    </a:lnTo>
                    <a:lnTo>
                      <a:pt x="308" y="665"/>
                    </a:lnTo>
                    <a:lnTo>
                      <a:pt x="300" y="667"/>
                    </a:lnTo>
                    <a:lnTo>
                      <a:pt x="284" y="683"/>
                    </a:lnTo>
                    <a:lnTo>
                      <a:pt x="280" y="723"/>
                    </a:lnTo>
                    <a:lnTo>
                      <a:pt x="266" y="1215"/>
                    </a:lnTo>
                    <a:lnTo>
                      <a:pt x="269" y="1224"/>
                    </a:lnTo>
                    <a:lnTo>
                      <a:pt x="275" y="1232"/>
                    </a:lnTo>
                    <a:lnTo>
                      <a:pt x="303" y="1260"/>
                    </a:lnTo>
                    <a:lnTo>
                      <a:pt x="286" y="1259"/>
                    </a:lnTo>
                    <a:lnTo>
                      <a:pt x="250" y="1237"/>
                    </a:lnTo>
                    <a:lnTo>
                      <a:pt x="240" y="1237"/>
                    </a:lnTo>
                    <a:lnTo>
                      <a:pt x="211" y="1255"/>
                    </a:lnTo>
                    <a:lnTo>
                      <a:pt x="198" y="1253"/>
                    </a:lnTo>
                    <a:lnTo>
                      <a:pt x="221" y="1227"/>
                    </a:lnTo>
                    <a:lnTo>
                      <a:pt x="229" y="1213"/>
                    </a:lnTo>
                    <a:lnTo>
                      <a:pt x="247" y="730"/>
                    </a:lnTo>
                    <a:lnTo>
                      <a:pt x="226" y="715"/>
                    </a:lnTo>
                    <a:lnTo>
                      <a:pt x="189" y="707"/>
                    </a:lnTo>
                    <a:lnTo>
                      <a:pt x="152" y="700"/>
                    </a:lnTo>
                    <a:lnTo>
                      <a:pt x="145" y="710"/>
                    </a:lnTo>
                    <a:lnTo>
                      <a:pt x="123" y="698"/>
                    </a:lnTo>
                    <a:lnTo>
                      <a:pt x="117" y="697"/>
                    </a:lnTo>
                    <a:lnTo>
                      <a:pt x="104" y="695"/>
                    </a:lnTo>
                    <a:lnTo>
                      <a:pt x="92" y="694"/>
                    </a:lnTo>
                    <a:lnTo>
                      <a:pt x="91" y="689"/>
                    </a:lnTo>
                    <a:lnTo>
                      <a:pt x="86" y="683"/>
                    </a:lnTo>
                    <a:lnTo>
                      <a:pt x="79" y="682"/>
                    </a:lnTo>
                    <a:lnTo>
                      <a:pt x="69" y="677"/>
                    </a:lnTo>
                    <a:lnTo>
                      <a:pt x="64" y="665"/>
                    </a:lnTo>
                    <a:lnTo>
                      <a:pt x="57" y="665"/>
                    </a:lnTo>
                    <a:lnTo>
                      <a:pt x="50" y="662"/>
                    </a:lnTo>
                    <a:lnTo>
                      <a:pt x="53" y="655"/>
                    </a:lnTo>
                    <a:lnTo>
                      <a:pt x="43" y="649"/>
                    </a:lnTo>
                    <a:lnTo>
                      <a:pt x="38" y="646"/>
                    </a:lnTo>
                    <a:lnTo>
                      <a:pt x="36" y="639"/>
                    </a:lnTo>
                    <a:lnTo>
                      <a:pt x="30" y="634"/>
                    </a:lnTo>
                    <a:lnTo>
                      <a:pt x="16" y="629"/>
                    </a:lnTo>
                    <a:lnTo>
                      <a:pt x="11" y="621"/>
                    </a:lnTo>
                    <a:lnTo>
                      <a:pt x="6" y="611"/>
                    </a:lnTo>
                    <a:lnTo>
                      <a:pt x="0" y="603"/>
                    </a:lnTo>
                    <a:lnTo>
                      <a:pt x="9" y="603"/>
                    </a:lnTo>
                    <a:lnTo>
                      <a:pt x="18" y="598"/>
                    </a:lnTo>
                    <a:lnTo>
                      <a:pt x="30" y="599"/>
                    </a:lnTo>
                    <a:lnTo>
                      <a:pt x="47" y="603"/>
                    </a:lnTo>
                    <a:lnTo>
                      <a:pt x="58" y="609"/>
                    </a:lnTo>
                    <a:lnTo>
                      <a:pt x="74" y="615"/>
                    </a:lnTo>
                    <a:lnTo>
                      <a:pt x="83" y="614"/>
                    </a:lnTo>
                    <a:lnTo>
                      <a:pt x="91" y="615"/>
                    </a:lnTo>
                    <a:lnTo>
                      <a:pt x="104" y="621"/>
                    </a:lnTo>
                    <a:lnTo>
                      <a:pt x="119" y="632"/>
                    </a:lnTo>
                    <a:lnTo>
                      <a:pt x="135" y="631"/>
                    </a:lnTo>
                    <a:lnTo>
                      <a:pt x="141" y="625"/>
                    </a:lnTo>
                    <a:lnTo>
                      <a:pt x="148" y="626"/>
                    </a:lnTo>
                    <a:lnTo>
                      <a:pt x="158" y="634"/>
                    </a:lnTo>
                    <a:lnTo>
                      <a:pt x="168" y="643"/>
                    </a:lnTo>
                    <a:lnTo>
                      <a:pt x="186" y="645"/>
                    </a:lnTo>
                    <a:lnTo>
                      <a:pt x="196" y="624"/>
                    </a:lnTo>
                    <a:lnTo>
                      <a:pt x="206" y="613"/>
                    </a:lnTo>
                    <a:lnTo>
                      <a:pt x="211" y="614"/>
                    </a:lnTo>
                    <a:lnTo>
                      <a:pt x="214" y="627"/>
                    </a:lnTo>
                    <a:lnTo>
                      <a:pt x="218" y="634"/>
                    </a:lnTo>
                    <a:lnTo>
                      <a:pt x="223" y="667"/>
                    </a:lnTo>
                    <a:lnTo>
                      <a:pt x="228" y="673"/>
                    </a:lnTo>
                    <a:lnTo>
                      <a:pt x="236" y="681"/>
                    </a:lnTo>
                    <a:lnTo>
                      <a:pt x="243" y="682"/>
                    </a:lnTo>
                    <a:lnTo>
                      <a:pt x="242" y="671"/>
                    </a:lnTo>
                    <a:lnTo>
                      <a:pt x="238" y="665"/>
                    </a:lnTo>
                    <a:lnTo>
                      <a:pt x="242" y="659"/>
                    </a:lnTo>
                    <a:lnTo>
                      <a:pt x="240" y="651"/>
                    </a:lnTo>
                    <a:lnTo>
                      <a:pt x="235" y="639"/>
                    </a:lnTo>
                    <a:lnTo>
                      <a:pt x="236" y="637"/>
                    </a:lnTo>
                    <a:lnTo>
                      <a:pt x="249" y="643"/>
                    </a:lnTo>
                    <a:lnTo>
                      <a:pt x="252" y="633"/>
                    </a:lnTo>
                    <a:lnTo>
                      <a:pt x="253" y="626"/>
                    </a:lnTo>
                    <a:lnTo>
                      <a:pt x="250" y="618"/>
                    </a:lnTo>
                    <a:lnTo>
                      <a:pt x="250" y="606"/>
                    </a:lnTo>
                    <a:lnTo>
                      <a:pt x="236" y="609"/>
                    </a:lnTo>
                    <a:lnTo>
                      <a:pt x="221" y="611"/>
                    </a:lnTo>
                    <a:lnTo>
                      <a:pt x="205" y="601"/>
                    </a:lnTo>
                    <a:lnTo>
                      <a:pt x="198" y="598"/>
                    </a:lnTo>
                    <a:lnTo>
                      <a:pt x="191" y="598"/>
                    </a:lnTo>
                    <a:lnTo>
                      <a:pt x="177" y="603"/>
                    </a:lnTo>
                    <a:lnTo>
                      <a:pt x="169" y="605"/>
                    </a:lnTo>
                    <a:lnTo>
                      <a:pt x="157" y="598"/>
                    </a:lnTo>
                    <a:lnTo>
                      <a:pt x="145" y="596"/>
                    </a:lnTo>
                    <a:lnTo>
                      <a:pt x="137" y="602"/>
                    </a:lnTo>
                    <a:lnTo>
                      <a:pt x="131" y="601"/>
                    </a:lnTo>
                    <a:lnTo>
                      <a:pt x="124" y="595"/>
                    </a:lnTo>
                    <a:lnTo>
                      <a:pt x="114" y="591"/>
                    </a:lnTo>
                    <a:lnTo>
                      <a:pt x="106" y="591"/>
                    </a:lnTo>
                    <a:lnTo>
                      <a:pt x="103" y="598"/>
                    </a:lnTo>
                    <a:lnTo>
                      <a:pt x="97" y="599"/>
                    </a:lnTo>
                    <a:lnTo>
                      <a:pt x="89" y="595"/>
                    </a:lnTo>
                    <a:lnTo>
                      <a:pt x="80" y="589"/>
                    </a:lnTo>
                    <a:lnTo>
                      <a:pt x="67" y="589"/>
                    </a:lnTo>
                    <a:lnTo>
                      <a:pt x="57" y="578"/>
                    </a:lnTo>
                    <a:lnTo>
                      <a:pt x="53" y="556"/>
                    </a:lnTo>
                    <a:lnTo>
                      <a:pt x="60" y="545"/>
                    </a:lnTo>
                    <a:lnTo>
                      <a:pt x="66" y="542"/>
                    </a:lnTo>
                    <a:lnTo>
                      <a:pt x="77" y="543"/>
                    </a:lnTo>
                    <a:lnTo>
                      <a:pt x="91" y="542"/>
                    </a:lnTo>
                    <a:lnTo>
                      <a:pt x="87" y="528"/>
                    </a:lnTo>
                    <a:lnTo>
                      <a:pt x="77" y="524"/>
                    </a:lnTo>
                    <a:lnTo>
                      <a:pt x="74" y="515"/>
                    </a:lnTo>
                    <a:lnTo>
                      <a:pt x="64" y="512"/>
                    </a:lnTo>
                    <a:lnTo>
                      <a:pt x="64" y="503"/>
                    </a:lnTo>
                    <a:lnTo>
                      <a:pt x="70" y="489"/>
                    </a:lnTo>
                    <a:lnTo>
                      <a:pt x="75" y="477"/>
                    </a:lnTo>
                    <a:lnTo>
                      <a:pt x="57" y="468"/>
                    </a:lnTo>
                    <a:lnTo>
                      <a:pt x="35" y="464"/>
                    </a:lnTo>
                    <a:lnTo>
                      <a:pt x="36" y="454"/>
                    </a:lnTo>
                    <a:lnTo>
                      <a:pt x="19" y="439"/>
                    </a:lnTo>
                    <a:lnTo>
                      <a:pt x="12" y="430"/>
                    </a:lnTo>
                    <a:lnTo>
                      <a:pt x="9" y="423"/>
                    </a:lnTo>
                    <a:lnTo>
                      <a:pt x="13" y="415"/>
                    </a:lnTo>
                    <a:lnTo>
                      <a:pt x="14" y="404"/>
                    </a:lnTo>
                    <a:lnTo>
                      <a:pt x="25" y="406"/>
                    </a:lnTo>
                    <a:lnTo>
                      <a:pt x="32" y="404"/>
                    </a:lnTo>
                    <a:lnTo>
                      <a:pt x="36" y="396"/>
                    </a:lnTo>
                    <a:lnTo>
                      <a:pt x="39" y="395"/>
                    </a:lnTo>
                    <a:lnTo>
                      <a:pt x="60" y="398"/>
                    </a:lnTo>
                    <a:lnTo>
                      <a:pt x="76" y="392"/>
                    </a:lnTo>
                    <a:lnTo>
                      <a:pt x="84" y="382"/>
                    </a:lnTo>
                    <a:lnTo>
                      <a:pt x="94" y="382"/>
                    </a:lnTo>
                    <a:lnTo>
                      <a:pt x="101" y="380"/>
                    </a:lnTo>
                    <a:lnTo>
                      <a:pt x="101" y="370"/>
                    </a:lnTo>
                    <a:lnTo>
                      <a:pt x="97" y="363"/>
                    </a:lnTo>
                    <a:lnTo>
                      <a:pt x="91" y="362"/>
                    </a:lnTo>
                    <a:lnTo>
                      <a:pt x="70" y="365"/>
                    </a:lnTo>
                    <a:lnTo>
                      <a:pt x="48" y="366"/>
                    </a:lnTo>
                    <a:lnTo>
                      <a:pt x="57" y="351"/>
                    </a:lnTo>
                    <a:lnTo>
                      <a:pt x="50" y="339"/>
                    </a:lnTo>
                    <a:lnTo>
                      <a:pt x="36" y="329"/>
                    </a:lnTo>
                    <a:lnTo>
                      <a:pt x="25" y="322"/>
                    </a:lnTo>
                    <a:lnTo>
                      <a:pt x="16" y="323"/>
                    </a:lnTo>
                    <a:lnTo>
                      <a:pt x="15" y="308"/>
                    </a:lnTo>
                    <a:lnTo>
                      <a:pt x="23" y="308"/>
                    </a:lnTo>
                    <a:lnTo>
                      <a:pt x="36" y="294"/>
                    </a:lnTo>
                    <a:lnTo>
                      <a:pt x="53" y="273"/>
                    </a:lnTo>
                    <a:lnTo>
                      <a:pt x="63" y="263"/>
                    </a:lnTo>
                    <a:lnTo>
                      <a:pt x="75" y="274"/>
                    </a:lnTo>
                    <a:lnTo>
                      <a:pt x="87" y="270"/>
                    </a:lnTo>
                    <a:lnTo>
                      <a:pt x="99" y="263"/>
                    </a:lnTo>
                    <a:lnTo>
                      <a:pt x="108" y="256"/>
                    </a:lnTo>
                    <a:lnTo>
                      <a:pt x="114" y="248"/>
                    </a:lnTo>
                    <a:lnTo>
                      <a:pt x="108" y="240"/>
                    </a:lnTo>
                    <a:lnTo>
                      <a:pt x="104" y="227"/>
                    </a:lnTo>
                    <a:lnTo>
                      <a:pt x="86" y="224"/>
                    </a:lnTo>
                    <a:lnTo>
                      <a:pt x="80" y="220"/>
                    </a:lnTo>
                    <a:lnTo>
                      <a:pt x="77" y="212"/>
                    </a:lnTo>
                    <a:lnTo>
                      <a:pt x="72" y="205"/>
                    </a:lnTo>
                    <a:lnTo>
                      <a:pt x="65" y="207"/>
                    </a:lnTo>
                    <a:lnTo>
                      <a:pt x="53" y="205"/>
                    </a:lnTo>
                    <a:lnTo>
                      <a:pt x="60" y="186"/>
                    </a:lnTo>
                    <a:lnTo>
                      <a:pt x="74" y="182"/>
                    </a:lnTo>
                    <a:lnTo>
                      <a:pt x="84" y="179"/>
                    </a:lnTo>
                    <a:lnTo>
                      <a:pt x="91" y="176"/>
                    </a:lnTo>
                    <a:lnTo>
                      <a:pt x="101" y="145"/>
                    </a:lnTo>
                    <a:lnTo>
                      <a:pt x="101" y="138"/>
                    </a:lnTo>
                    <a:lnTo>
                      <a:pt x="114" y="135"/>
                    </a:lnTo>
                    <a:lnTo>
                      <a:pt x="131" y="135"/>
                    </a:lnTo>
                    <a:lnTo>
                      <a:pt x="138" y="118"/>
                    </a:lnTo>
                    <a:lnTo>
                      <a:pt x="147" y="113"/>
                    </a:lnTo>
                    <a:lnTo>
                      <a:pt x="158" y="107"/>
                    </a:lnTo>
                    <a:lnTo>
                      <a:pt x="172" y="91"/>
                    </a:lnTo>
                    <a:lnTo>
                      <a:pt x="185" y="83"/>
                    </a:lnTo>
                    <a:lnTo>
                      <a:pt x="192" y="82"/>
                    </a:lnTo>
                    <a:lnTo>
                      <a:pt x="199" y="87"/>
                    </a:lnTo>
                    <a:lnTo>
                      <a:pt x="213" y="87"/>
                    </a:lnTo>
                    <a:lnTo>
                      <a:pt x="223" y="85"/>
                    </a:lnTo>
                    <a:lnTo>
                      <a:pt x="228" y="81"/>
                    </a:lnTo>
                    <a:lnTo>
                      <a:pt x="233" y="77"/>
                    </a:lnTo>
                    <a:lnTo>
                      <a:pt x="238" y="76"/>
                    </a:lnTo>
                    <a:lnTo>
                      <a:pt x="233" y="69"/>
                    </a:lnTo>
                    <a:lnTo>
                      <a:pt x="226" y="65"/>
                    </a:lnTo>
                    <a:lnTo>
                      <a:pt x="230" y="59"/>
                    </a:lnTo>
                    <a:lnTo>
                      <a:pt x="232" y="55"/>
                    </a:lnTo>
                    <a:lnTo>
                      <a:pt x="233" y="51"/>
                    </a:lnTo>
                    <a:lnTo>
                      <a:pt x="236" y="47"/>
                    </a:lnTo>
                    <a:lnTo>
                      <a:pt x="246" y="39"/>
                    </a:lnTo>
                    <a:lnTo>
                      <a:pt x="250" y="33"/>
                    </a:lnTo>
                    <a:lnTo>
                      <a:pt x="250" y="19"/>
                    </a:lnTo>
                    <a:lnTo>
                      <a:pt x="249" y="23"/>
                    </a:lnTo>
                    <a:lnTo>
                      <a:pt x="260" y="10"/>
                    </a:lnTo>
                    <a:lnTo>
                      <a:pt x="273" y="0"/>
                    </a:lnTo>
                    <a:lnTo>
                      <a:pt x="280" y="5"/>
                    </a:lnTo>
                    <a:lnTo>
                      <a:pt x="269" y="8"/>
                    </a:lnTo>
                    <a:lnTo>
                      <a:pt x="275" y="11"/>
                    </a:lnTo>
                    <a:lnTo>
                      <a:pt x="282" y="15"/>
                    </a:lnTo>
                    <a:lnTo>
                      <a:pt x="320" y="39"/>
                    </a:lnTo>
                    <a:lnTo>
                      <a:pt x="320" y="44"/>
                    </a:lnTo>
                    <a:lnTo>
                      <a:pt x="313" y="53"/>
                    </a:lnTo>
                    <a:lnTo>
                      <a:pt x="308" y="57"/>
                    </a:lnTo>
                    <a:lnTo>
                      <a:pt x="302" y="57"/>
                    </a:lnTo>
                    <a:lnTo>
                      <a:pt x="297" y="52"/>
                    </a:lnTo>
                    <a:lnTo>
                      <a:pt x="289" y="47"/>
                    </a:lnTo>
                    <a:lnTo>
                      <a:pt x="283" y="51"/>
                    </a:lnTo>
                    <a:lnTo>
                      <a:pt x="286" y="57"/>
                    </a:lnTo>
                    <a:lnTo>
                      <a:pt x="290" y="59"/>
                    </a:lnTo>
                    <a:lnTo>
                      <a:pt x="299" y="61"/>
                    </a:lnTo>
                    <a:lnTo>
                      <a:pt x="297" y="71"/>
                    </a:lnTo>
                    <a:lnTo>
                      <a:pt x="297" y="81"/>
                    </a:lnTo>
                    <a:lnTo>
                      <a:pt x="297" y="92"/>
                    </a:lnTo>
                  </a:path>
                </a:pathLst>
              </a:custGeom>
              <a:solidFill>
                <a:srgbClr val="008000"/>
              </a:solidFill>
              <a:ln w="9525" cap="rnd">
                <a:noFill/>
                <a:round/>
                <a:headEnd/>
                <a:tailEnd/>
              </a:ln>
            </p:spPr>
            <p:txBody>
              <a:bodyPr/>
              <a:lstStyle/>
              <a:p>
                <a:endParaRPr lang="en-US"/>
              </a:p>
            </p:txBody>
          </p:sp>
          <p:grpSp>
            <p:nvGrpSpPr>
              <p:cNvPr id="36898" name="Group 100"/>
              <p:cNvGrpSpPr>
                <a:grpSpLocks/>
              </p:cNvGrpSpPr>
              <p:nvPr/>
            </p:nvGrpSpPr>
            <p:grpSpPr bwMode="auto">
              <a:xfrm>
                <a:off x="4068" y="2441"/>
                <a:ext cx="469" cy="932"/>
                <a:chOff x="4068" y="2441"/>
                <a:chExt cx="469" cy="932"/>
              </a:xfrm>
            </p:grpSpPr>
            <p:sp>
              <p:nvSpPr>
                <p:cNvPr id="36943" name="Freeform 101"/>
                <p:cNvSpPr>
                  <a:spLocks/>
                </p:cNvSpPr>
                <p:nvPr/>
              </p:nvSpPr>
              <p:spPr bwMode="auto">
                <a:xfrm>
                  <a:off x="4068" y="2441"/>
                  <a:ext cx="469" cy="932"/>
                </a:xfrm>
                <a:custGeom>
                  <a:avLst/>
                  <a:gdLst>
                    <a:gd name="T0" fmla="*/ 309 w 469"/>
                    <a:gd name="T1" fmla="*/ 55 h 932"/>
                    <a:gd name="T2" fmla="*/ 339 w 469"/>
                    <a:gd name="T3" fmla="*/ 57 h 932"/>
                    <a:gd name="T4" fmla="*/ 334 w 469"/>
                    <a:gd name="T5" fmla="*/ 88 h 932"/>
                    <a:gd name="T6" fmla="*/ 325 w 469"/>
                    <a:gd name="T7" fmla="*/ 111 h 932"/>
                    <a:gd name="T8" fmla="*/ 376 w 469"/>
                    <a:gd name="T9" fmla="*/ 102 h 932"/>
                    <a:gd name="T10" fmla="*/ 319 w 469"/>
                    <a:gd name="T11" fmla="*/ 151 h 932"/>
                    <a:gd name="T12" fmla="*/ 352 w 469"/>
                    <a:gd name="T13" fmla="*/ 136 h 932"/>
                    <a:gd name="T14" fmla="*/ 370 w 469"/>
                    <a:gd name="T15" fmla="*/ 174 h 932"/>
                    <a:gd name="T16" fmla="*/ 393 w 469"/>
                    <a:gd name="T17" fmla="*/ 202 h 932"/>
                    <a:gd name="T18" fmla="*/ 429 w 469"/>
                    <a:gd name="T19" fmla="*/ 197 h 932"/>
                    <a:gd name="T20" fmla="*/ 448 w 469"/>
                    <a:gd name="T21" fmla="*/ 213 h 932"/>
                    <a:gd name="T22" fmla="*/ 413 w 469"/>
                    <a:gd name="T23" fmla="*/ 243 h 932"/>
                    <a:gd name="T24" fmla="*/ 416 w 469"/>
                    <a:gd name="T25" fmla="*/ 262 h 932"/>
                    <a:gd name="T26" fmla="*/ 367 w 469"/>
                    <a:gd name="T27" fmla="*/ 304 h 932"/>
                    <a:gd name="T28" fmla="*/ 401 w 469"/>
                    <a:gd name="T29" fmla="*/ 323 h 932"/>
                    <a:gd name="T30" fmla="*/ 449 w 469"/>
                    <a:gd name="T31" fmla="*/ 333 h 932"/>
                    <a:gd name="T32" fmla="*/ 375 w 469"/>
                    <a:gd name="T33" fmla="*/ 357 h 932"/>
                    <a:gd name="T34" fmla="*/ 434 w 469"/>
                    <a:gd name="T35" fmla="*/ 355 h 932"/>
                    <a:gd name="T36" fmla="*/ 448 w 469"/>
                    <a:gd name="T37" fmla="*/ 372 h 932"/>
                    <a:gd name="T38" fmla="*/ 393 w 469"/>
                    <a:gd name="T39" fmla="*/ 386 h 932"/>
                    <a:gd name="T40" fmla="*/ 338 w 469"/>
                    <a:gd name="T41" fmla="*/ 403 h 932"/>
                    <a:gd name="T42" fmla="*/ 296 w 469"/>
                    <a:gd name="T43" fmla="*/ 404 h 932"/>
                    <a:gd name="T44" fmla="*/ 268 w 469"/>
                    <a:gd name="T45" fmla="*/ 433 h 932"/>
                    <a:gd name="T46" fmla="*/ 321 w 469"/>
                    <a:gd name="T47" fmla="*/ 436 h 932"/>
                    <a:gd name="T48" fmla="*/ 325 w 469"/>
                    <a:gd name="T49" fmla="*/ 444 h 932"/>
                    <a:gd name="T50" fmla="*/ 291 w 469"/>
                    <a:gd name="T51" fmla="*/ 474 h 932"/>
                    <a:gd name="T52" fmla="*/ 332 w 469"/>
                    <a:gd name="T53" fmla="*/ 508 h 932"/>
                    <a:gd name="T54" fmla="*/ 337 w 469"/>
                    <a:gd name="T55" fmla="*/ 515 h 932"/>
                    <a:gd name="T56" fmla="*/ 303 w 469"/>
                    <a:gd name="T57" fmla="*/ 513 h 932"/>
                    <a:gd name="T58" fmla="*/ 237 w 469"/>
                    <a:gd name="T59" fmla="*/ 497 h 932"/>
                    <a:gd name="T60" fmla="*/ 204 w 469"/>
                    <a:gd name="T61" fmla="*/ 905 h 932"/>
                    <a:gd name="T62" fmla="*/ 159 w 469"/>
                    <a:gd name="T63" fmla="*/ 928 h 932"/>
                    <a:gd name="T64" fmla="*/ 143 w 469"/>
                    <a:gd name="T65" fmla="*/ 523 h 932"/>
                    <a:gd name="T66" fmla="*/ 70 w 469"/>
                    <a:gd name="T67" fmla="*/ 513 h 932"/>
                    <a:gd name="T68" fmla="*/ 43 w 469"/>
                    <a:gd name="T69" fmla="*/ 491 h 932"/>
                    <a:gd name="T70" fmla="*/ 23 w 469"/>
                    <a:gd name="T71" fmla="*/ 468 h 932"/>
                    <a:gd name="T72" fmla="*/ 14 w 469"/>
                    <a:gd name="T73" fmla="*/ 441 h 932"/>
                    <a:gd name="T74" fmla="*/ 69 w 469"/>
                    <a:gd name="T75" fmla="*/ 455 h 932"/>
                    <a:gd name="T76" fmla="*/ 120 w 469"/>
                    <a:gd name="T77" fmla="*/ 468 h 932"/>
                    <a:gd name="T78" fmla="*/ 162 w 469"/>
                    <a:gd name="T79" fmla="*/ 463 h 932"/>
                    <a:gd name="T80" fmla="*/ 183 w 469"/>
                    <a:gd name="T81" fmla="*/ 496 h 932"/>
                    <a:gd name="T82" fmla="*/ 188 w 469"/>
                    <a:gd name="T83" fmla="*/ 475 h 932"/>
                    <a:gd name="T84" fmla="*/ 167 w 469"/>
                    <a:gd name="T85" fmla="*/ 451 h 932"/>
                    <a:gd name="T86" fmla="*/ 118 w 469"/>
                    <a:gd name="T87" fmla="*/ 441 h 932"/>
                    <a:gd name="T88" fmla="*/ 80 w 469"/>
                    <a:gd name="T89" fmla="*/ 436 h 932"/>
                    <a:gd name="T90" fmla="*/ 43 w 469"/>
                    <a:gd name="T91" fmla="*/ 427 h 932"/>
                    <a:gd name="T92" fmla="*/ 66 w 469"/>
                    <a:gd name="T93" fmla="*/ 390 h 932"/>
                    <a:gd name="T94" fmla="*/ 57 w 469"/>
                    <a:gd name="T95" fmla="*/ 352 h 932"/>
                    <a:gd name="T96" fmla="*/ 8 w 469"/>
                    <a:gd name="T97" fmla="*/ 312 h 932"/>
                    <a:gd name="T98" fmla="*/ 30 w 469"/>
                    <a:gd name="T99" fmla="*/ 292 h 932"/>
                    <a:gd name="T100" fmla="*/ 77 w 469"/>
                    <a:gd name="T101" fmla="*/ 273 h 932"/>
                    <a:gd name="T102" fmla="*/ 38 w 469"/>
                    <a:gd name="T103" fmla="*/ 251 h 932"/>
                    <a:gd name="T104" fmla="*/ 27 w 469"/>
                    <a:gd name="T105" fmla="*/ 218 h 932"/>
                    <a:gd name="T106" fmla="*/ 82 w 469"/>
                    <a:gd name="T107" fmla="*/ 189 h 932"/>
                    <a:gd name="T108" fmla="*/ 59 w 469"/>
                    <a:gd name="T109" fmla="*/ 157 h 932"/>
                    <a:gd name="T110" fmla="*/ 64 w 469"/>
                    <a:gd name="T111" fmla="*/ 132 h 932"/>
                    <a:gd name="T112" fmla="*/ 105 w 469"/>
                    <a:gd name="T113" fmla="*/ 88 h 932"/>
                    <a:gd name="T114" fmla="*/ 151 w 469"/>
                    <a:gd name="T115" fmla="*/ 65 h 932"/>
                    <a:gd name="T116" fmla="*/ 176 w 469"/>
                    <a:gd name="T117" fmla="*/ 51 h 932"/>
                    <a:gd name="T118" fmla="*/ 186 w 469"/>
                    <a:gd name="T119" fmla="*/ 29 h 932"/>
                    <a:gd name="T120" fmla="*/ 211 w 469"/>
                    <a:gd name="T121" fmla="*/ 4 h 932"/>
                    <a:gd name="T122" fmla="*/ 236 w 469"/>
                    <a:gd name="T123" fmla="*/ 39 h 932"/>
                    <a:gd name="T124" fmla="*/ 216 w 469"/>
                    <a:gd name="T125" fmla="*/ 42 h 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932"/>
                    <a:gd name="T191" fmla="*/ 469 w 469"/>
                    <a:gd name="T192" fmla="*/ 932 h 9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932">
                      <a:moveTo>
                        <a:pt x="225" y="68"/>
                      </a:moveTo>
                      <a:lnTo>
                        <a:pt x="244" y="65"/>
                      </a:lnTo>
                      <a:lnTo>
                        <a:pt x="268" y="63"/>
                      </a:lnTo>
                      <a:lnTo>
                        <a:pt x="283" y="63"/>
                      </a:lnTo>
                      <a:lnTo>
                        <a:pt x="301" y="57"/>
                      </a:lnTo>
                      <a:lnTo>
                        <a:pt x="309" y="55"/>
                      </a:lnTo>
                      <a:lnTo>
                        <a:pt x="314" y="52"/>
                      </a:lnTo>
                      <a:lnTo>
                        <a:pt x="321" y="48"/>
                      </a:lnTo>
                      <a:lnTo>
                        <a:pt x="323" y="51"/>
                      </a:lnTo>
                      <a:lnTo>
                        <a:pt x="323" y="58"/>
                      </a:lnTo>
                      <a:lnTo>
                        <a:pt x="336" y="53"/>
                      </a:lnTo>
                      <a:lnTo>
                        <a:pt x="339" y="57"/>
                      </a:lnTo>
                      <a:lnTo>
                        <a:pt x="344" y="63"/>
                      </a:lnTo>
                      <a:lnTo>
                        <a:pt x="350" y="66"/>
                      </a:lnTo>
                      <a:lnTo>
                        <a:pt x="350" y="72"/>
                      </a:lnTo>
                      <a:lnTo>
                        <a:pt x="350" y="74"/>
                      </a:lnTo>
                      <a:lnTo>
                        <a:pt x="350" y="78"/>
                      </a:lnTo>
                      <a:lnTo>
                        <a:pt x="334" y="88"/>
                      </a:lnTo>
                      <a:lnTo>
                        <a:pt x="324" y="95"/>
                      </a:lnTo>
                      <a:lnTo>
                        <a:pt x="311" y="98"/>
                      </a:lnTo>
                      <a:lnTo>
                        <a:pt x="304" y="107"/>
                      </a:lnTo>
                      <a:lnTo>
                        <a:pt x="298" y="119"/>
                      </a:lnTo>
                      <a:lnTo>
                        <a:pt x="308" y="113"/>
                      </a:lnTo>
                      <a:lnTo>
                        <a:pt x="325" y="111"/>
                      </a:lnTo>
                      <a:lnTo>
                        <a:pt x="340" y="103"/>
                      </a:lnTo>
                      <a:lnTo>
                        <a:pt x="352" y="97"/>
                      </a:lnTo>
                      <a:lnTo>
                        <a:pt x="362" y="95"/>
                      </a:lnTo>
                      <a:lnTo>
                        <a:pt x="373" y="94"/>
                      </a:lnTo>
                      <a:lnTo>
                        <a:pt x="377" y="97"/>
                      </a:lnTo>
                      <a:lnTo>
                        <a:pt x="376" y="102"/>
                      </a:lnTo>
                      <a:lnTo>
                        <a:pt x="373" y="114"/>
                      </a:lnTo>
                      <a:lnTo>
                        <a:pt x="352" y="130"/>
                      </a:lnTo>
                      <a:lnTo>
                        <a:pt x="339" y="138"/>
                      </a:lnTo>
                      <a:lnTo>
                        <a:pt x="332" y="136"/>
                      </a:lnTo>
                      <a:lnTo>
                        <a:pt x="331" y="141"/>
                      </a:lnTo>
                      <a:lnTo>
                        <a:pt x="319" y="151"/>
                      </a:lnTo>
                      <a:lnTo>
                        <a:pt x="321" y="159"/>
                      </a:lnTo>
                      <a:lnTo>
                        <a:pt x="329" y="159"/>
                      </a:lnTo>
                      <a:lnTo>
                        <a:pt x="334" y="155"/>
                      </a:lnTo>
                      <a:lnTo>
                        <a:pt x="335" y="152"/>
                      </a:lnTo>
                      <a:lnTo>
                        <a:pt x="342" y="144"/>
                      </a:lnTo>
                      <a:lnTo>
                        <a:pt x="352" y="136"/>
                      </a:lnTo>
                      <a:lnTo>
                        <a:pt x="364" y="135"/>
                      </a:lnTo>
                      <a:lnTo>
                        <a:pt x="360" y="147"/>
                      </a:lnTo>
                      <a:lnTo>
                        <a:pt x="357" y="153"/>
                      </a:lnTo>
                      <a:lnTo>
                        <a:pt x="355" y="160"/>
                      </a:lnTo>
                      <a:lnTo>
                        <a:pt x="361" y="169"/>
                      </a:lnTo>
                      <a:lnTo>
                        <a:pt x="370" y="174"/>
                      </a:lnTo>
                      <a:lnTo>
                        <a:pt x="375" y="170"/>
                      </a:lnTo>
                      <a:lnTo>
                        <a:pt x="380" y="170"/>
                      </a:lnTo>
                      <a:lnTo>
                        <a:pt x="390" y="172"/>
                      </a:lnTo>
                      <a:lnTo>
                        <a:pt x="393" y="179"/>
                      </a:lnTo>
                      <a:lnTo>
                        <a:pt x="401" y="179"/>
                      </a:lnTo>
                      <a:lnTo>
                        <a:pt x="393" y="202"/>
                      </a:lnTo>
                      <a:lnTo>
                        <a:pt x="390" y="209"/>
                      </a:lnTo>
                      <a:lnTo>
                        <a:pt x="385" y="214"/>
                      </a:lnTo>
                      <a:lnTo>
                        <a:pt x="393" y="214"/>
                      </a:lnTo>
                      <a:lnTo>
                        <a:pt x="411" y="201"/>
                      </a:lnTo>
                      <a:lnTo>
                        <a:pt x="421" y="196"/>
                      </a:lnTo>
                      <a:lnTo>
                        <a:pt x="429" y="197"/>
                      </a:lnTo>
                      <a:lnTo>
                        <a:pt x="432" y="201"/>
                      </a:lnTo>
                      <a:lnTo>
                        <a:pt x="432" y="208"/>
                      </a:lnTo>
                      <a:lnTo>
                        <a:pt x="432" y="214"/>
                      </a:lnTo>
                      <a:lnTo>
                        <a:pt x="442" y="209"/>
                      </a:lnTo>
                      <a:lnTo>
                        <a:pt x="447" y="208"/>
                      </a:lnTo>
                      <a:lnTo>
                        <a:pt x="448" y="213"/>
                      </a:lnTo>
                      <a:lnTo>
                        <a:pt x="450" y="218"/>
                      </a:lnTo>
                      <a:lnTo>
                        <a:pt x="445" y="224"/>
                      </a:lnTo>
                      <a:lnTo>
                        <a:pt x="436" y="236"/>
                      </a:lnTo>
                      <a:lnTo>
                        <a:pt x="426" y="241"/>
                      </a:lnTo>
                      <a:lnTo>
                        <a:pt x="419" y="245"/>
                      </a:lnTo>
                      <a:lnTo>
                        <a:pt x="413" y="243"/>
                      </a:lnTo>
                      <a:lnTo>
                        <a:pt x="402" y="245"/>
                      </a:lnTo>
                      <a:lnTo>
                        <a:pt x="395" y="260"/>
                      </a:lnTo>
                      <a:lnTo>
                        <a:pt x="398" y="264"/>
                      </a:lnTo>
                      <a:lnTo>
                        <a:pt x="403" y="262"/>
                      </a:lnTo>
                      <a:lnTo>
                        <a:pt x="413" y="260"/>
                      </a:lnTo>
                      <a:lnTo>
                        <a:pt x="416" y="262"/>
                      </a:lnTo>
                      <a:lnTo>
                        <a:pt x="419" y="270"/>
                      </a:lnTo>
                      <a:lnTo>
                        <a:pt x="415" y="275"/>
                      </a:lnTo>
                      <a:lnTo>
                        <a:pt x="407" y="280"/>
                      </a:lnTo>
                      <a:lnTo>
                        <a:pt x="396" y="285"/>
                      </a:lnTo>
                      <a:lnTo>
                        <a:pt x="380" y="294"/>
                      </a:lnTo>
                      <a:lnTo>
                        <a:pt x="367" y="304"/>
                      </a:lnTo>
                      <a:lnTo>
                        <a:pt x="367" y="319"/>
                      </a:lnTo>
                      <a:lnTo>
                        <a:pt x="371" y="332"/>
                      </a:lnTo>
                      <a:lnTo>
                        <a:pt x="374" y="338"/>
                      </a:lnTo>
                      <a:lnTo>
                        <a:pt x="383" y="331"/>
                      </a:lnTo>
                      <a:lnTo>
                        <a:pt x="393" y="325"/>
                      </a:lnTo>
                      <a:lnTo>
                        <a:pt x="401" y="323"/>
                      </a:lnTo>
                      <a:lnTo>
                        <a:pt x="421" y="318"/>
                      </a:lnTo>
                      <a:lnTo>
                        <a:pt x="430" y="320"/>
                      </a:lnTo>
                      <a:lnTo>
                        <a:pt x="435" y="322"/>
                      </a:lnTo>
                      <a:lnTo>
                        <a:pt x="448" y="322"/>
                      </a:lnTo>
                      <a:lnTo>
                        <a:pt x="449" y="327"/>
                      </a:lnTo>
                      <a:lnTo>
                        <a:pt x="449" y="333"/>
                      </a:lnTo>
                      <a:lnTo>
                        <a:pt x="438" y="340"/>
                      </a:lnTo>
                      <a:lnTo>
                        <a:pt x="427" y="352"/>
                      </a:lnTo>
                      <a:lnTo>
                        <a:pt x="413" y="352"/>
                      </a:lnTo>
                      <a:lnTo>
                        <a:pt x="401" y="348"/>
                      </a:lnTo>
                      <a:lnTo>
                        <a:pt x="380" y="355"/>
                      </a:lnTo>
                      <a:lnTo>
                        <a:pt x="375" y="357"/>
                      </a:lnTo>
                      <a:lnTo>
                        <a:pt x="373" y="363"/>
                      </a:lnTo>
                      <a:lnTo>
                        <a:pt x="390" y="367"/>
                      </a:lnTo>
                      <a:lnTo>
                        <a:pt x="402" y="364"/>
                      </a:lnTo>
                      <a:lnTo>
                        <a:pt x="416" y="359"/>
                      </a:lnTo>
                      <a:lnTo>
                        <a:pt x="429" y="359"/>
                      </a:lnTo>
                      <a:lnTo>
                        <a:pt x="434" y="355"/>
                      </a:lnTo>
                      <a:lnTo>
                        <a:pt x="444" y="348"/>
                      </a:lnTo>
                      <a:lnTo>
                        <a:pt x="452" y="348"/>
                      </a:lnTo>
                      <a:lnTo>
                        <a:pt x="465" y="347"/>
                      </a:lnTo>
                      <a:lnTo>
                        <a:pt x="463" y="355"/>
                      </a:lnTo>
                      <a:lnTo>
                        <a:pt x="468" y="357"/>
                      </a:lnTo>
                      <a:lnTo>
                        <a:pt x="448" y="372"/>
                      </a:lnTo>
                      <a:lnTo>
                        <a:pt x="418" y="382"/>
                      </a:lnTo>
                      <a:lnTo>
                        <a:pt x="410" y="382"/>
                      </a:lnTo>
                      <a:lnTo>
                        <a:pt x="413" y="376"/>
                      </a:lnTo>
                      <a:lnTo>
                        <a:pt x="407" y="376"/>
                      </a:lnTo>
                      <a:lnTo>
                        <a:pt x="401" y="380"/>
                      </a:lnTo>
                      <a:lnTo>
                        <a:pt x="393" y="386"/>
                      </a:lnTo>
                      <a:lnTo>
                        <a:pt x="385" y="395"/>
                      </a:lnTo>
                      <a:lnTo>
                        <a:pt x="378" y="399"/>
                      </a:lnTo>
                      <a:lnTo>
                        <a:pt x="366" y="399"/>
                      </a:lnTo>
                      <a:lnTo>
                        <a:pt x="361" y="396"/>
                      </a:lnTo>
                      <a:lnTo>
                        <a:pt x="350" y="399"/>
                      </a:lnTo>
                      <a:lnTo>
                        <a:pt x="338" y="403"/>
                      </a:lnTo>
                      <a:lnTo>
                        <a:pt x="333" y="404"/>
                      </a:lnTo>
                      <a:lnTo>
                        <a:pt x="329" y="410"/>
                      </a:lnTo>
                      <a:lnTo>
                        <a:pt x="319" y="408"/>
                      </a:lnTo>
                      <a:lnTo>
                        <a:pt x="319" y="401"/>
                      </a:lnTo>
                      <a:lnTo>
                        <a:pt x="312" y="401"/>
                      </a:lnTo>
                      <a:lnTo>
                        <a:pt x="296" y="404"/>
                      </a:lnTo>
                      <a:lnTo>
                        <a:pt x="270" y="407"/>
                      </a:lnTo>
                      <a:lnTo>
                        <a:pt x="257" y="404"/>
                      </a:lnTo>
                      <a:lnTo>
                        <a:pt x="242" y="406"/>
                      </a:lnTo>
                      <a:lnTo>
                        <a:pt x="234" y="412"/>
                      </a:lnTo>
                      <a:lnTo>
                        <a:pt x="234" y="418"/>
                      </a:lnTo>
                      <a:lnTo>
                        <a:pt x="268" y="433"/>
                      </a:lnTo>
                      <a:lnTo>
                        <a:pt x="276" y="425"/>
                      </a:lnTo>
                      <a:lnTo>
                        <a:pt x="283" y="436"/>
                      </a:lnTo>
                      <a:lnTo>
                        <a:pt x="292" y="437"/>
                      </a:lnTo>
                      <a:lnTo>
                        <a:pt x="307" y="433"/>
                      </a:lnTo>
                      <a:lnTo>
                        <a:pt x="315" y="433"/>
                      </a:lnTo>
                      <a:lnTo>
                        <a:pt x="321" y="436"/>
                      </a:lnTo>
                      <a:lnTo>
                        <a:pt x="334" y="431"/>
                      </a:lnTo>
                      <a:lnTo>
                        <a:pt x="342" y="431"/>
                      </a:lnTo>
                      <a:lnTo>
                        <a:pt x="334" y="451"/>
                      </a:lnTo>
                      <a:lnTo>
                        <a:pt x="330" y="449"/>
                      </a:lnTo>
                      <a:lnTo>
                        <a:pt x="332" y="443"/>
                      </a:lnTo>
                      <a:lnTo>
                        <a:pt x="325" y="444"/>
                      </a:lnTo>
                      <a:lnTo>
                        <a:pt x="315" y="449"/>
                      </a:lnTo>
                      <a:lnTo>
                        <a:pt x="303" y="450"/>
                      </a:lnTo>
                      <a:lnTo>
                        <a:pt x="297" y="453"/>
                      </a:lnTo>
                      <a:lnTo>
                        <a:pt x="286" y="455"/>
                      </a:lnTo>
                      <a:lnTo>
                        <a:pt x="275" y="459"/>
                      </a:lnTo>
                      <a:lnTo>
                        <a:pt x="291" y="474"/>
                      </a:lnTo>
                      <a:lnTo>
                        <a:pt x="298" y="483"/>
                      </a:lnTo>
                      <a:lnTo>
                        <a:pt x="301" y="493"/>
                      </a:lnTo>
                      <a:lnTo>
                        <a:pt x="308" y="488"/>
                      </a:lnTo>
                      <a:lnTo>
                        <a:pt x="321" y="495"/>
                      </a:lnTo>
                      <a:lnTo>
                        <a:pt x="327" y="499"/>
                      </a:lnTo>
                      <a:lnTo>
                        <a:pt x="332" y="508"/>
                      </a:lnTo>
                      <a:lnTo>
                        <a:pt x="337" y="508"/>
                      </a:lnTo>
                      <a:lnTo>
                        <a:pt x="342" y="511"/>
                      </a:lnTo>
                      <a:lnTo>
                        <a:pt x="348" y="508"/>
                      </a:lnTo>
                      <a:lnTo>
                        <a:pt x="353" y="509"/>
                      </a:lnTo>
                      <a:lnTo>
                        <a:pt x="344" y="512"/>
                      </a:lnTo>
                      <a:lnTo>
                        <a:pt x="337" y="515"/>
                      </a:lnTo>
                      <a:lnTo>
                        <a:pt x="331" y="514"/>
                      </a:lnTo>
                      <a:lnTo>
                        <a:pt x="327" y="518"/>
                      </a:lnTo>
                      <a:lnTo>
                        <a:pt x="324" y="518"/>
                      </a:lnTo>
                      <a:lnTo>
                        <a:pt x="321" y="508"/>
                      </a:lnTo>
                      <a:lnTo>
                        <a:pt x="306" y="508"/>
                      </a:lnTo>
                      <a:lnTo>
                        <a:pt x="303" y="513"/>
                      </a:lnTo>
                      <a:lnTo>
                        <a:pt x="286" y="510"/>
                      </a:lnTo>
                      <a:lnTo>
                        <a:pt x="276" y="501"/>
                      </a:lnTo>
                      <a:lnTo>
                        <a:pt x="257" y="500"/>
                      </a:lnTo>
                      <a:lnTo>
                        <a:pt x="251" y="494"/>
                      </a:lnTo>
                      <a:lnTo>
                        <a:pt x="242" y="495"/>
                      </a:lnTo>
                      <a:lnTo>
                        <a:pt x="237" y="497"/>
                      </a:lnTo>
                      <a:lnTo>
                        <a:pt x="232" y="492"/>
                      </a:lnTo>
                      <a:lnTo>
                        <a:pt x="226" y="492"/>
                      </a:lnTo>
                      <a:lnTo>
                        <a:pt x="215" y="505"/>
                      </a:lnTo>
                      <a:lnTo>
                        <a:pt x="211" y="534"/>
                      </a:lnTo>
                      <a:lnTo>
                        <a:pt x="201" y="898"/>
                      </a:lnTo>
                      <a:lnTo>
                        <a:pt x="204" y="905"/>
                      </a:lnTo>
                      <a:lnTo>
                        <a:pt x="208" y="910"/>
                      </a:lnTo>
                      <a:lnTo>
                        <a:pt x="228" y="931"/>
                      </a:lnTo>
                      <a:lnTo>
                        <a:pt x="217" y="930"/>
                      </a:lnTo>
                      <a:lnTo>
                        <a:pt x="189" y="914"/>
                      </a:lnTo>
                      <a:lnTo>
                        <a:pt x="182" y="914"/>
                      </a:lnTo>
                      <a:lnTo>
                        <a:pt x="159" y="928"/>
                      </a:lnTo>
                      <a:lnTo>
                        <a:pt x="150" y="926"/>
                      </a:lnTo>
                      <a:lnTo>
                        <a:pt x="167" y="907"/>
                      </a:lnTo>
                      <a:lnTo>
                        <a:pt x="173" y="897"/>
                      </a:lnTo>
                      <a:lnTo>
                        <a:pt x="187" y="540"/>
                      </a:lnTo>
                      <a:lnTo>
                        <a:pt x="171" y="529"/>
                      </a:lnTo>
                      <a:lnTo>
                        <a:pt x="143" y="523"/>
                      </a:lnTo>
                      <a:lnTo>
                        <a:pt x="115" y="517"/>
                      </a:lnTo>
                      <a:lnTo>
                        <a:pt x="110" y="525"/>
                      </a:lnTo>
                      <a:lnTo>
                        <a:pt x="93" y="516"/>
                      </a:lnTo>
                      <a:lnTo>
                        <a:pt x="89" y="515"/>
                      </a:lnTo>
                      <a:lnTo>
                        <a:pt x="79" y="513"/>
                      </a:lnTo>
                      <a:lnTo>
                        <a:pt x="70" y="513"/>
                      </a:lnTo>
                      <a:lnTo>
                        <a:pt x="69" y="510"/>
                      </a:lnTo>
                      <a:lnTo>
                        <a:pt x="66" y="505"/>
                      </a:lnTo>
                      <a:lnTo>
                        <a:pt x="60" y="504"/>
                      </a:lnTo>
                      <a:lnTo>
                        <a:pt x="53" y="500"/>
                      </a:lnTo>
                      <a:lnTo>
                        <a:pt x="49" y="492"/>
                      </a:lnTo>
                      <a:lnTo>
                        <a:pt x="43" y="491"/>
                      </a:lnTo>
                      <a:lnTo>
                        <a:pt x="38" y="489"/>
                      </a:lnTo>
                      <a:lnTo>
                        <a:pt x="40" y="483"/>
                      </a:lnTo>
                      <a:lnTo>
                        <a:pt x="33" y="480"/>
                      </a:lnTo>
                      <a:lnTo>
                        <a:pt x="29" y="477"/>
                      </a:lnTo>
                      <a:lnTo>
                        <a:pt x="28" y="472"/>
                      </a:lnTo>
                      <a:lnTo>
                        <a:pt x="23" y="468"/>
                      </a:lnTo>
                      <a:lnTo>
                        <a:pt x="13" y="465"/>
                      </a:lnTo>
                      <a:lnTo>
                        <a:pt x="9" y="459"/>
                      </a:lnTo>
                      <a:lnTo>
                        <a:pt x="5" y="451"/>
                      </a:lnTo>
                      <a:lnTo>
                        <a:pt x="0" y="445"/>
                      </a:lnTo>
                      <a:lnTo>
                        <a:pt x="8" y="445"/>
                      </a:lnTo>
                      <a:lnTo>
                        <a:pt x="14" y="441"/>
                      </a:lnTo>
                      <a:lnTo>
                        <a:pt x="23" y="442"/>
                      </a:lnTo>
                      <a:lnTo>
                        <a:pt x="36" y="445"/>
                      </a:lnTo>
                      <a:lnTo>
                        <a:pt x="44" y="450"/>
                      </a:lnTo>
                      <a:lnTo>
                        <a:pt x="56" y="455"/>
                      </a:lnTo>
                      <a:lnTo>
                        <a:pt x="63" y="453"/>
                      </a:lnTo>
                      <a:lnTo>
                        <a:pt x="69" y="455"/>
                      </a:lnTo>
                      <a:lnTo>
                        <a:pt x="79" y="459"/>
                      </a:lnTo>
                      <a:lnTo>
                        <a:pt x="90" y="466"/>
                      </a:lnTo>
                      <a:lnTo>
                        <a:pt x="102" y="466"/>
                      </a:lnTo>
                      <a:lnTo>
                        <a:pt x="107" y="461"/>
                      </a:lnTo>
                      <a:lnTo>
                        <a:pt x="113" y="462"/>
                      </a:lnTo>
                      <a:lnTo>
                        <a:pt x="120" y="468"/>
                      </a:lnTo>
                      <a:lnTo>
                        <a:pt x="127" y="475"/>
                      </a:lnTo>
                      <a:lnTo>
                        <a:pt x="141" y="476"/>
                      </a:lnTo>
                      <a:lnTo>
                        <a:pt x="148" y="461"/>
                      </a:lnTo>
                      <a:lnTo>
                        <a:pt x="156" y="453"/>
                      </a:lnTo>
                      <a:lnTo>
                        <a:pt x="159" y="453"/>
                      </a:lnTo>
                      <a:lnTo>
                        <a:pt x="162" y="463"/>
                      </a:lnTo>
                      <a:lnTo>
                        <a:pt x="165" y="468"/>
                      </a:lnTo>
                      <a:lnTo>
                        <a:pt x="169" y="493"/>
                      </a:lnTo>
                      <a:lnTo>
                        <a:pt x="172" y="497"/>
                      </a:lnTo>
                      <a:lnTo>
                        <a:pt x="178" y="503"/>
                      </a:lnTo>
                      <a:lnTo>
                        <a:pt x="184" y="504"/>
                      </a:lnTo>
                      <a:lnTo>
                        <a:pt x="183" y="496"/>
                      </a:lnTo>
                      <a:lnTo>
                        <a:pt x="180" y="492"/>
                      </a:lnTo>
                      <a:lnTo>
                        <a:pt x="183" y="487"/>
                      </a:lnTo>
                      <a:lnTo>
                        <a:pt x="182" y="480"/>
                      </a:lnTo>
                      <a:lnTo>
                        <a:pt x="177" y="472"/>
                      </a:lnTo>
                      <a:lnTo>
                        <a:pt x="179" y="470"/>
                      </a:lnTo>
                      <a:lnTo>
                        <a:pt x="188" y="475"/>
                      </a:lnTo>
                      <a:lnTo>
                        <a:pt x="190" y="468"/>
                      </a:lnTo>
                      <a:lnTo>
                        <a:pt x="192" y="462"/>
                      </a:lnTo>
                      <a:lnTo>
                        <a:pt x="189" y="456"/>
                      </a:lnTo>
                      <a:lnTo>
                        <a:pt x="189" y="448"/>
                      </a:lnTo>
                      <a:lnTo>
                        <a:pt x="179" y="450"/>
                      </a:lnTo>
                      <a:lnTo>
                        <a:pt x="167" y="451"/>
                      </a:lnTo>
                      <a:lnTo>
                        <a:pt x="155" y="443"/>
                      </a:lnTo>
                      <a:lnTo>
                        <a:pt x="150" y="441"/>
                      </a:lnTo>
                      <a:lnTo>
                        <a:pt x="144" y="441"/>
                      </a:lnTo>
                      <a:lnTo>
                        <a:pt x="134" y="445"/>
                      </a:lnTo>
                      <a:lnTo>
                        <a:pt x="128" y="446"/>
                      </a:lnTo>
                      <a:lnTo>
                        <a:pt x="118" y="441"/>
                      </a:lnTo>
                      <a:lnTo>
                        <a:pt x="110" y="440"/>
                      </a:lnTo>
                      <a:lnTo>
                        <a:pt x="104" y="444"/>
                      </a:lnTo>
                      <a:lnTo>
                        <a:pt x="100" y="444"/>
                      </a:lnTo>
                      <a:lnTo>
                        <a:pt x="94" y="439"/>
                      </a:lnTo>
                      <a:lnTo>
                        <a:pt x="86" y="436"/>
                      </a:lnTo>
                      <a:lnTo>
                        <a:pt x="80" y="436"/>
                      </a:lnTo>
                      <a:lnTo>
                        <a:pt x="78" y="441"/>
                      </a:lnTo>
                      <a:lnTo>
                        <a:pt x="74" y="443"/>
                      </a:lnTo>
                      <a:lnTo>
                        <a:pt x="67" y="439"/>
                      </a:lnTo>
                      <a:lnTo>
                        <a:pt x="61" y="434"/>
                      </a:lnTo>
                      <a:lnTo>
                        <a:pt x="51" y="434"/>
                      </a:lnTo>
                      <a:lnTo>
                        <a:pt x="43" y="427"/>
                      </a:lnTo>
                      <a:lnTo>
                        <a:pt x="41" y="411"/>
                      </a:lnTo>
                      <a:lnTo>
                        <a:pt x="46" y="402"/>
                      </a:lnTo>
                      <a:lnTo>
                        <a:pt x="50" y="400"/>
                      </a:lnTo>
                      <a:lnTo>
                        <a:pt x="59" y="401"/>
                      </a:lnTo>
                      <a:lnTo>
                        <a:pt x="69" y="400"/>
                      </a:lnTo>
                      <a:lnTo>
                        <a:pt x="66" y="390"/>
                      </a:lnTo>
                      <a:lnTo>
                        <a:pt x="59" y="387"/>
                      </a:lnTo>
                      <a:lnTo>
                        <a:pt x="56" y="381"/>
                      </a:lnTo>
                      <a:lnTo>
                        <a:pt x="49" y="378"/>
                      </a:lnTo>
                      <a:lnTo>
                        <a:pt x="49" y="371"/>
                      </a:lnTo>
                      <a:lnTo>
                        <a:pt x="54" y="361"/>
                      </a:lnTo>
                      <a:lnTo>
                        <a:pt x="57" y="352"/>
                      </a:lnTo>
                      <a:lnTo>
                        <a:pt x="43" y="346"/>
                      </a:lnTo>
                      <a:lnTo>
                        <a:pt x="26" y="342"/>
                      </a:lnTo>
                      <a:lnTo>
                        <a:pt x="27" y="335"/>
                      </a:lnTo>
                      <a:lnTo>
                        <a:pt x="14" y="324"/>
                      </a:lnTo>
                      <a:lnTo>
                        <a:pt x="9" y="318"/>
                      </a:lnTo>
                      <a:lnTo>
                        <a:pt x="8" y="312"/>
                      </a:lnTo>
                      <a:lnTo>
                        <a:pt x="10" y="307"/>
                      </a:lnTo>
                      <a:lnTo>
                        <a:pt x="11" y="298"/>
                      </a:lnTo>
                      <a:lnTo>
                        <a:pt x="19" y="300"/>
                      </a:lnTo>
                      <a:lnTo>
                        <a:pt x="25" y="298"/>
                      </a:lnTo>
                      <a:lnTo>
                        <a:pt x="27" y="293"/>
                      </a:lnTo>
                      <a:lnTo>
                        <a:pt x="30" y="292"/>
                      </a:lnTo>
                      <a:lnTo>
                        <a:pt x="46" y="293"/>
                      </a:lnTo>
                      <a:lnTo>
                        <a:pt x="58" y="290"/>
                      </a:lnTo>
                      <a:lnTo>
                        <a:pt x="64" y="282"/>
                      </a:lnTo>
                      <a:lnTo>
                        <a:pt x="72" y="283"/>
                      </a:lnTo>
                      <a:lnTo>
                        <a:pt x="77" y="281"/>
                      </a:lnTo>
                      <a:lnTo>
                        <a:pt x="77" y="273"/>
                      </a:lnTo>
                      <a:lnTo>
                        <a:pt x="73" y="268"/>
                      </a:lnTo>
                      <a:lnTo>
                        <a:pt x="69" y="268"/>
                      </a:lnTo>
                      <a:lnTo>
                        <a:pt x="54" y="270"/>
                      </a:lnTo>
                      <a:lnTo>
                        <a:pt x="37" y="271"/>
                      </a:lnTo>
                      <a:lnTo>
                        <a:pt x="43" y="260"/>
                      </a:lnTo>
                      <a:lnTo>
                        <a:pt x="38" y="251"/>
                      </a:lnTo>
                      <a:lnTo>
                        <a:pt x="28" y="243"/>
                      </a:lnTo>
                      <a:lnTo>
                        <a:pt x="20" y="238"/>
                      </a:lnTo>
                      <a:lnTo>
                        <a:pt x="13" y="239"/>
                      </a:lnTo>
                      <a:lnTo>
                        <a:pt x="12" y="228"/>
                      </a:lnTo>
                      <a:lnTo>
                        <a:pt x="18" y="228"/>
                      </a:lnTo>
                      <a:lnTo>
                        <a:pt x="27" y="218"/>
                      </a:lnTo>
                      <a:lnTo>
                        <a:pt x="41" y="202"/>
                      </a:lnTo>
                      <a:lnTo>
                        <a:pt x="48" y="194"/>
                      </a:lnTo>
                      <a:lnTo>
                        <a:pt x="57" y="203"/>
                      </a:lnTo>
                      <a:lnTo>
                        <a:pt x="66" y="200"/>
                      </a:lnTo>
                      <a:lnTo>
                        <a:pt x="75" y="194"/>
                      </a:lnTo>
                      <a:lnTo>
                        <a:pt x="82" y="189"/>
                      </a:lnTo>
                      <a:lnTo>
                        <a:pt x="86" y="184"/>
                      </a:lnTo>
                      <a:lnTo>
                        <a:pt x="82" y="177"/>
                      </a:lnTo>
                      <a:lnTo>
                        <a:pt x="79" y="168"/>
                      </a:lnTo>
                      <a:lnTo>
                        <a:pt x="65" y="166"/>
                      </a:lnTo>
                      <a:lnTo>
                        <a:pt x="61" y="162"/>
                      </a:lnTo>
                      <a:lnTo>
                        <a:pt x="59" y="157"/>
                      </a:lnTo>
                      <a:lnTo>
                        <a:pt x="55" y="152"/>
                      </a:lnTo>
                      <a:lnTo>
                        <a:pt x="49" y="153"/>
                      </a:lnTo>
                      <a:lnTo>
                        <a:pt x="41" y="152"/>
                      </a:lnTo>
                      <a:lnTo>
                        <a:pt x="46" y="138"/>
                      </a:lnTo>
                      <a:lnTo>
                        <a:pt x="56" y="134"/>
                      </a:lnTo>
                      <a:lnTo>
                        <a:pt x="64" y="132"/>
                      </a:lnTo>
                      <a:lnTo>
                        <a:pt x="69" y="130"/>
                      </a:lnTo>
                      <a:lnTo>
                        <a:pt x="77" y="108"/>
                      </a:lnTo>
                      <a:lnTo>
                        <a:pt x="77" y="102"/>
                      </a:lnTo>
                      <a:lnTo>
                        <a:pt x="87" y="100"/>
                      </a:lnTo>
                      <a:lnTo>
                        <a:pt x="100" y="100"/>
                      </a:lnTo>
                      <a:lnTo>
                        <a:pt x="105" y="88"/>
                      </a:lnTo>
                      <a:lnTo>
                        <a:pt x="111" y="84"/>
                      </a:lnTo>
                      <a:lnTo>
                        <a:pt x="119" y="79"/>
                      </a:lnTo>
                      <a:lnTo>
                        <a:pt x="130" y="68"/>
                      </a:lnTo>
                      <a:lnTo>
                        <a:pt x="140" y="61"/>
                      </a:lnTo>
                      <a:lnTo>
                        <a:pt x="146" y="61"/>
                      </a:lnTo>
                      <a:lnTo>
                        <a:pt x="151" y="65"/>
                      </a:lnTo>
                      <a:lnTo>
                        <a:pt x="161" y="65"/>
                      </a:lnTo>
                      <a:lnTo>
                        <a:pt x="169" y="63"/>
                      </a:lnTo>
                      <a:lnTo>
                        <a:pt x="172" y="60"/>
                      </a:lnTo>
                      <a:lnTo>
                        <a:pt x="176" y="57"/>
                      </a:lnTo>
                      <a:lnTo>
                        <a:pt x="180" y="56"/>
                      </a:lnTo>
                      <a:lnTo>
                        <a:pt x="176" y="51"/>
                      </a:lnTo>
                      <a:lnTo>
                        <a:pt x="171" y="48"/>
                      </a:lnTo>
                      <a:lnTo>
                        <a:pt x="174" y="44"/>
                      </a:lnTo>
                      <a:lnTo>
                        <a:pt x="176" y="41"/>
                      </a:lnTo>
                      <a:lnTo>
                        <a:pt x="176" y="38"/>
                      </a:lnTo>
                      <a:lnTo>
                        <a:pt x="178" y="35"/>
                      </a:lnTo>
                      <a:lnTo>
                        <a:pt x="186" y="29"/>
                      </a:lnTo>
                      <a:lnTo>
                        <a:pt x="189" y="25"/>
                      </a:lnTo>
                      <a:lnTo>
                        <a:pt x="189" y="14"/>
                      </a:lnTo>
                      <a:lnTo>
                        <a:pt x="188" y="17"/>
                      </a:lnTo>
                      <a:lnTo>
                        <a:pt x="197" y="8"/>
                      </a:lnTo>
                      <a:lnTo>
                        <a:pt x="206" y="0"/>
                      </a:lnTo>
                      <a:lnTo>
                        <a:pt x="211" y="4"/>
                      </a:lnTo>
                      <a:lnTo>
                        <a:pt x="204" y="6"/>
                      </a:lnTo>
                      <a:lnTo>
                        <a:pt x="208" y="9"/>
                      </a:lnTo>
                      <a:lnTo>
                        <a:pt x="213" y="11"/>
                      </a:lnTo>
                      <a:lnTo>
                        <a:pt x="241" y="29"/>
                      </a:lnTo>
                      <a:lnTo>
                        <a:pt x="241" y="33"/>
                      </a:lnTo>
                      <a:lnTo>
                        <a:pt x="236" y="39"/>
                      </a:lnTo>
                      <a:lnTo>
                        <a:pt x="232" y="42"/>
                      </a:lnTo>
                      <a:lnTo>
                        <a:pt x="228" y="42"/>
                      </a:lnTo>
                      <a:lnTo>
                        <a:pt x="225" y="39"/>
                      </a:lnTo>
                      <a:lnTo>
                        <a:pt x="218" y="35"/>
                      </a:lnTo>
                      <a:lnTo>
                        <a:pt x="214" y="38"/>
                      </a:lnTo>
                      <a:lnTo>
                        <a:pt x="216" y="42"/>
                      </a:lnTo>
                      <a:lnTo>
                        <a:pt x="219" y="44"/>
                      </a:lnTo>
                      <a:lnTo>
                        <a:pt x="226" y="46"/>
                      </a:lnTo>
                      <a:lnTo>
                        <a:pt x="224" y="53"/>
                      </a:lnTo>
                      <a:lnTo>
                        <a:pt x="225" y="60"/>
                      </a:lnTo>
                      <a:lnTo>
                        <a:pt x="225" y="68"/>
                      </a:lnTo>
                    </a:path>
                  </a:pathLst>
                </a:custGeom>
                <a:solidFill>
                  <a:srgbClr val="00E000"/>
                </a:solidFill>
                <a:ln w="9525" cap="rnd">
                  <a:noFill/>
                  <a:round/>
                  <a:headEnd/>
                  <a:tailEnd/>
                </a:ln>
              </p:spPr>
              <p:txBody>
                <a:bodyPr/>
                <a:lstStyle/>
                <a:p>
                  <a:endParaRPr lang="en-US"/>
                </a:p>
              </p:txBody>
            </p:sp>
            <p:grpSp>
              <p:nvGrpSpPr>
                <p:cNvPr id="36944" name="Group 102"/>
                <p:cNvGrpSpPr>
                  <a:grpSpLocks/>
                </p:cNvGrpSpPr>
                <p:nvPr/>
              </p:nvGrpSpPr>
              <p:grpSpPr bwMode="auto">
                <a:xfrm>
                  <a:off x="4166" y="2569"/>
                  <a:ext cx="275" cy="390"/>
                  <a:chOff x="4166" y="2569"/>
                  <a:chExt cx="275" cy="390"/>
                </a:xfrm>
              </p:grpSpPr>
              <p:sp>
                <p:nvSpPr>
                  <p:cNvPr id="36945" name="Freeform 103"/>
                  <p:cNvSpPr>
                    <a:spLocks/>
                  </p:cNvSpPr>
                  <p:nvPr/>
                </p:nvSpPr>
                <p:spPr bwMode="auto">
                  <a:xfrm>
                    <a:off x="4317" y="2588"/>
                    <a:ext cx="34" cy="25"/>
                  </a:xfrm>
                  <a:custGeom>
                    <a:avLst/>
                    <a:gdLst>
                      <a:gd name="T0" fmla="*/ 33 w 34"/>
                      <a:gd name="T1" fmla="*/ 2 h 25"/>
                      <a:gd name="T2" fmla="*/ 33 w 34"/>
                      <a:gd name="T3" fmla="*/ 0 h 25"/>
                      <a:gd name="T4" fmla="*/ 31 w 34"/>
                      <a:gd name="T5" fmla="*/ 0 h 25"/>
                      <a:gd name="T6" fmla="*/ 26 w 34"/>
                      <a:gd name="T7" fmla="*/ 5 h 25"/>
                      <a:gd name="T8" fmla="*/ 17 w 34"/>
                      <a:gd name="T9" fmla="*/ 14 h 25"/>
                      <a:gd name="T10" fmla="*/ 3 w 34"/>
                      <a:gd name="T11" fmla="*/ 17 h 25"/>
                      <a:gd name="T12" fmla="*/ 0 w 34"/>
                      <a:gd name="T13" fmla="*/ 19 h 25"/>
                      <a:gd name="T14" fmla="*/ 0 w 34"/>
                      <a:gd name="T15" fmla="*/ 22 h 25"/>
                      <a:gd name="T16" fmla="*/ 7 w 34"/>
                      <a:gd name="T17" fmla="*/ 24 h 25"/>
                      <a:gd name="T18" fmla="*/ 8 w 34"/>
                      <a:gd name="T19" fmla="*/ 24 h 25"/>
                      <a:gd name="T20" fmla="*/ 15 w 34"/>
                      <a:gd name="T21" fmla="*/ 22 h 25"/>
                      <a:gd name="T22" fmla="*/ 15 w 34"/>
                      <a:gd name="T23" fmla="*/ 22 h 25"/>
                      <a:gd name="T24" fmla="*/ 22 w 34"/>
                      <a:gd name="T25" fmla="*/ 22 h 25"/>
                      <a:gd name="T26" fmla="*/ 26 w 34"/>
                      <a:gd name="T27" fmla="*/ 12 h 25"/>
                      <a:gd name="T28" fmla="*/ 29 w 34"/>
                      <a:gd name="T29" fmla="*/ 12 h 25"/>
                      <a:gd name="T30" fmla="*/ 31 w 34"/>
                      <a:gd name="T31" fmla="*/ 12 h 25"/>
                      <a:gd name="T32" fmla="*/ 33 w 34"/>
                      <a:gd name="T33" fmla="*/ 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5"/>
                      <a:gd name="T53" fmla="*/ 34 w 3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5">
                        <a:moveTo>
                          <a:pt x="33" y="2"/>
                        </a:moveTo>
                        <a:lnTo>
                          <a:pt x="33" y="0"/>
                        </a:lnTo>
                        <a:lnTo>
                          <a:pt x="31" y="0"/>
                        </a:lnTo>
                        <a:lnTo>
                          <a:pt x="26" y="5"/>
                        </a:lnTo>
                        <a:lnTo>
                          <a:pt x="17" y="14"/>
                        </a:lnTo>
                        <a:lnTo>
                          <a:pt x="3" y="17"/>
                        </a:lnTo>
                        <a:lnTo>
                          <a:pt x="0" y="19"/>
                        </a:lnTo>
                        <a:lnTo>
                          <a:pt x="0" y="22"/>
                        </a:lnTo>
                        <a:lnTo>
                          <a:pt x="7" y="24"/>
                        </a:lnTo>
                        <a:lnTo>
                          <a:pt x="8" y="24"/>
                        </a:lnTo>
                        <a:lnTo>
                          <a:pt x="15" y="22"/>
                        </a:lnTo>
                        <a:lnTo>
                          <a:pt x="22" y="22"/>
                        </a:lnTo>
                        <a:lnTo>
                          <a:pt x="26" y="12"/>
                        </a:lnTo>
                        <a:lnTo>
                          <a:pt x="29" y="12"/>
                        </a:lnTo>
                        <a:lnTo>
                          <a:pt x="31" y="12"/>
                        </a:lnTo>
                        <a:lnTo>
                          <a:pt x="33" y="2"/>
                        </a:lnTo>
                      </a:path>
                    </a:pathLst>
                  </a:custGeom>
                  <a:solidFill>
                    <a:srgbClr val="00A000"/>
                  </a:solidFill>
                  <a:ln w="9525" cap="rnd">
                    <a:noFill/>
                    <a:round/>
                    <a:headEnd/>
                    <a:tailEnd/>
                  </a:ln>
                </p:spPr>
                <p:txBody>
                  <a:bodyPr/>
                  <a:lstStyle/>
                  <a:p>
                    <a:endParaRPr lang="en-US"/>
                  </a:p>
                </p:txBody>
              </p:sp>
              <p:sp>
                <p:nvSpPr>
                  <p:cNvPr id="36946" name="Freeform 104"/>
                  <p:cNvSpPr>
                    <a:spLocks/>
                  </p:cNvSpPr>
                  <p:nvPr/>
                </p:nvSpPr>
                <p:spPr bwMode="auto">
                  <a:xfrm>
                    <a:off x="4284" y="2569"/>
                    <a:ext cx="19" cy="35"/>
                  </a:xfrm>
                  <a:custGeom>
                    <a:avLst/>
                    <a:gdLst>
                      <a:gd name="T0" fmla="*/ 17 w 19"/>
                      <a:gd name="T1" fmla="*/ 8 h 35"/>
                      <a:gd name="T2" fmla="*/ 17 w 19"/>
                      <a:gd name="T3" fmla="*/ 2 h 35"/>
                      <a:gd name="T4" fmla="*/ 17 w 19"/>
                      <a:gd name="T5" fmla="*/ 1 h 35"/>
                      <a:gd name="T6" fmla="*/ 15 w 19"/>
                      <a:gd name="T7" fmla="*/ 0 h 35"/>
                      <a:gd name="T8" fmla="*/ 12 w 19"/>
                      <a:gd name="T9" fmla="*/ 0 h 35"/>
                      <a:gd name="T10" fmla="*/ 10 w 19"/>
                      <a:gd name="T11" fmla="*/ 1 h 35"/>
                      <a:gd name="T12" fmla="*/ 2 w 19"/>
                      <a:gd name="T13" fmla="*/ 8 h 35"/>
                      <a:gd name="T14" fmla="*/ 2 w 19"/>
                      <a:gd name="T15" fmla="*/ 10 h 35"/>
                      <a:gd name="T16" fmla="*/ 2 w 19"/>
                      <a:gd name="T17" fmla="*/ 13 h 35"/>
                      <a:gd name="T18" fmla="*/ 1 w 19"/>
                      <a:gd name="T19" fmla="*/ 19 h 35"/>
                      <a:gd name="T20" fmla="*/ 0 w 19"/>
                      <a:gd name="T21" fmla="*/ 23 h 35"/>
                      <a:gd name="T22" fmla="*/ 1 w 19"/>
                      <a:gd name="T23" fmla="*/ 28 h 35"/>
                      <a:gd name="T24" fmla="*/ 3 w 19"/>
                      <a:gd name="T25" fmla="*/ 31 h 35"/>
                      <a:gd name="T26" fmla="*/ 4 w 19"/>
                      <a:gd name="T27" fmla="*/ 33 h 35"/>
                      <a:gd name="T28" fmla="*/ 8 w 19"/>
                      <a:gd name="T29" fmla="*/ 34 h 35"/>
                      <a:gd name="T30" fmla="*/ 11 w 19"/>
                      <a:gd name="T31" fmla="*/ 34 h 35"/>
                      <a:gd name="T32" fmla="*/ 12 w 19"/>
                      <a:gd name="T33" fmla="*/ 29 h 35"/>
                      <a:gd name="T34" fmla="*/ 13 w 19"/>
                      <a:gd name="T35" fmla="*/ 22 h 35"/>
                      <a:gd name="T36" fmla="*/ 15 w 19"/>
                      <a:gd name="T37" fmla="*/ 18 h 35"/>
                      <a:gd name="T38" fmla="*/ 18 w 19"/>
                      <a:gd name="T39" fmla="*/ 13 h 35"/>
                      <a:gd name="T40" fmla="*/ 17 w 19"/>
                      <a:gd name="T41" fmla="*/ 8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5"/>
                      <a:gd name="T65" fmla="*/ 19 w 1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5">
                        <a:moveTo>
                          <a:pt x="17" y="8"/>
                        </a:moveTo>
                        <a:lnTo>
                          <a:pt x="17" y="2"/>
                        </a:lnTo>
                        <a:lnTo>
                          <a:pt x="17" y="1"/>
                        </a:lnTo>
                        <a:lnTo>
                          <a:pt x="15" y="0"/>
                        </a:lnTo>
                        <a:lnTo>
                          <a:pt x="12" y="0"/>
                        </a:lnTo>
                        <a:lnTo>
                          <a:pt x="10" y="1"/>
                        </a:lnTo>
                        <a:lnTo>
                          <a:pt x="2" y="8"/>
                        </a:lnTo>
                        <a:lnTo>
                          <a:pt x="2" y="10"/>
                        </a:lnTo>
                        <a:lnTo>
                          <a:pt x="2" y="13"/>
                        </a:lnTo>
                        <a:lnTo>
                          <a:pt x="1" y="19"/>
                        </a:lnTo>
                        <a:lnTo>
                          <a:pt x="0" y="23"/>
                        </a:lnTo>
                        <a:lnTo>
                          <a:pt x="1" y="28"/>
                        </a:lnTo>
                        <a:lnTo>
                          <a:pt x="3" y="31"/>
                        </a:lnTo>
                        <a:lnTo>
                          <a:pt x="4" y="33"/>
                        </a:lnTo>
                        <a:lnTo>
                          <a:pt x="8" y="34"/>
                        </a:lnTo>
                        <a:lnTo>
                          <a:pt x="11" y="34"/>
                        </a:lnTo>
                        <a:lnTo>
                          <a:pt x="12" y="29"/>
                        </a:lnTo>
                        <a:lnTo>
                          <a:pt x="13" y="22"/>
                        </a:lnTo>
                        <a:lnTo>
                          <a:pt x="15" y="18"/>
                        </a:lnTo>
                        <a:lnTo>
                          <a:pt x="18" y="13"/>
                        </a:lnTo>
                        <a:lnTo>
                          <a:pt x="17" y="8"/>
                        </a:lnTo>
                      </a:path>
                    </a:pathLst>
                  </a:custGeom>
                  <a:solidFill>
                    <a:srgbClr val="00A000"/>
                  </a:solidFill>
                  <a:ln w="9525" cap="rnd">
                    <a:noFill/>
                    <a:round/>
                    <a:headEnd/>
                    <a:tailEnd/>
                  </a:ln>
                </p:spPr>
                <p:txBody>
                  <a:bodyPr/>
                  <a:lstStyle/>
                  <a:p>
                    <a:endParaRPr lang="en-US"/>
                  </a:p>
                </p:txBody>
              </p:sp>
              <p:sp>
                <p:nvSpPr>
                  <p:cNvPr id="36947" name="Freeform 105"/>
                  <p:cNvSpPr>
                    <a:spLocks/>
                  </p:cNvSpPr>
                  <p:nvPr/>
                </p:nvSpPr>
                <p:spPr bwMode="auto">
                  <a:xfrm>
                    <a:off x="4194" y="2589"/>
                    <a:ext cx="80" cy="31"/>
                  </a:xfrm>
                  <a:custGeom>
                    <a:avLst/>
                    <a:gdLst>
                      <a:gd name="T0" fmla="*/ 78 w 80"/>
                      <a:gd name="T1" fmla="*/ 25 h 31"/>
                      <a:gd name="T2" fmla="*/ 79 w 80"/>
                      <a:gd name="T3" fmla="*/ 2 h 31"/>
                      <a:gd name="T4" fmla="*/ 78 w 80"/>
                      <a:gd name="T5" fmla="*/ 1 h 31"/>
                      <a:gd name="T6" fmla="*/ 77 w 80"/>
                      <a:gd name="T7" fmla="*/ 1 h 31"/>
                      <a:gd name="T8" fmla="*/ 73 w 80"/>
                      <a:gd name="T9" fmla="*/ 0 h 31"/>
                      <a:gd name="T10" fmla="*/ 70 w 80"/>
                      <a:gd name="T11" fmla="*/ 1 h 31"/>
                      <a:gd name="T12" fmla="*/ 22 w 80"/>
                      <a:gd name="T13" fmla="*/ 16 h 31"/>
                      <a:gd name="T14" fmla="*/ 10 w 80"/>
                      <a:gd name="T15" fmla="*/ 16 h 31"/>
                      <a:gd name="T16" fmla="*/ 6 w 80"/>
                      <a:gd name="T17" fmla="*/ 18 h 31"/>
                      <a:gd name="T18" fmla="*/ 2 w 80"/>
                      <a:gd name="T19" fmla="*/ 18 h 31"/>
                      <a:gd name="T20" fmla="*/ 0 w 80"/>
                      <a:gd name="T21" fmla="*/ 20 h 31"/>
                      <a:gd name="T22" fmla="*/ 0 w 80"/>
                      <a:gd name="T23" fmla="*/ 24 h 31"/>
                      <a:gd name="T24" fmla="*/ 2 w 80"/>
                      <a:gd name="T25" fmla="*/ 27 h 31"/>
                      <a:gd name="T26" fmla="*/ 2 w 80"/>
                      <a:gd name="T27" fmla="*/ 29 h 31"/>
                      <a:gd name="T28" fmla="*/ 7 w 80"/>
                      <a:gd name="T29" fmla="*/ 30 h 31"/>
                      <a:gd name="T30" fmla="*/ 9 w 80"/>
                      <a:gd name="T31" fmla="*/ 29 h 31"/>
                      <a:gd name="T32" fmla="*/ 11 w 80"/>
                      <a:gd name="T33" fmla="*/ 28 h 31"/>
                      <a:gd name="T34" fmla="*/ 13 w 80"/>
                      <a:gd name="T35" fmla="*/ 24 h 31"/>
                      <a:gd name="T36" fmla="*/ 17 w 80"/>
                      <a:gd name="T37" fmla="*/ 25 h 31"/>
                      <a:gd name="T38" fmla="*/ 19 w 80"/>
                      <a:gd name="T39" fmla="*/ 25 h 31"/>
                      <a:gd name="T40" fmla="*/ 20 w 80"/>
                      <a:gd name="T41" fmla="*/ 27 h 31"/>
                      <a:gd name="T42" fmla="*/ 25 w 80"/>
                      <a:gd name="T43" fmla="*/ 28 h 31"/>
                      <a:gd name="T44" fmla="*/ 29 w 80"/>
                      <a:gd name="T45" fmla="*/ 28 h 31"/>
                      <a:gd name="T46" fmla="*/ 35 w 80"/>
                      <a:gd name="T47" fmla="*/ 28 h 31"/>
                      <a:gd name="T48" fmla="*/ 38 w 80"/>
                      <a:gd name="T49" fmla="*/ 27 h 31"/>
                      <a:gd name="T50" fmla="*/ 41 w 80"/>
                      <a:gd name="T51" fmla="*/ 26 h 31"/>
                      <a:gd name="T52" fmla="*/ 43 w 80"/>
                      <a:gd name="T53" fmla="*/ 25 h 31"/>
                      <a:gd name="T54" fmla="*/ 45 w 80"/>
                      <a:gd name="T55" fmla="*/ 26 h 31"/>
                      <a:gd name="T56" fmla="*/ 48 w 80"/>
                      <a:gd name="T57" fmla="*/ 27 h 31"/>
                      <a:gd name="T58" fmla="*/ 55 w 80"/>
                      <a:gd name="T59" fmla="*/ 29 h 31"/>
                      <a:gd name="T60" fmla="*/ 56 w 80"/>
                      <a:gd name="T61" fmla="*/ 29 h 31"/>
                      <a:gd name="T62" fmla="*/ 57 w 80"/>
                      <a:gd name="T63" fmla="*/ 28 h 31"/>
                      <a:gd name="T64" fmla="*/ 67 w 80"/>
                      <a:gd name="T65" fmla="*/ 23 h 31"/>
                      <a:gd name="T66" fmla="*/ 69 w 80"/>
                      <a:gd name="T67" fmla="*/ 24 h 31"/>
                      <a:gd name="T68" fmla="*/ 71 w 80"/>
                      <a:gd name="T69" fmla="*/ 28 h 31"/>
                      <a:gd name="T70" fmla="*/ 76 w 80"/>
                      <a:gd name="T71" fmla="*/ 28 h 31"/>
                      <a:gd name="T72" fmla="*/ 78 w 80"/>
                      <a:gd name="T73" fmla="*/ 25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1"/>
                      <a:gd name="T113" fmla="*/ 80 w 8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1">
                        <a:moveTo>
                          <a:pt x="78" y="25"/>
                        </a:moveTo>
                        <a:lnTo>
                          <a:pt x="79" y="2"/>
                        </a:lnTo>
                        <a:lnTo>
                          <a:pt x="78" y="1"/>
                        </a:lnTo>
                        <a:lnTo>
                          <a:pt x="77" y="1"/>
                        </a:lnTo>
                        <a:lnTo>
                          <a:pt x="73" y="0"/>
                        </a:lnTo>
                        <a:lnTo>
                          <a:pt x="70" y="1"/>
                        </a:lnTo>
                        <a:lnTo>
                          <a:pt x="22" y="16"/>
                        </a:lnTo>
                        <a:lnTo>
                          <a:pt x="10" y="16"/>
                        </a:lnTo>
                        <a:lnTo>
                          <a:pt x="6" y="18"/>
                        </a:lnTo>
                        <a:lnTo>
                          <a:pt x="2" y="18"/>
                        </a:lnTo>
                        <a:lnTo>
                          <a:pt x="0" y="20"/>
                        </a:lnTo>
                        <a:lnTo>
                          <a:pt x="0" y="24"/>
                        </a:lnTo>
                        <a:lnTo>
                          <a:pt x="2" y="27"/>
                        </a:lnTo>
                        <a:lnTo>
                          <a:pt x="2" y="29"/>
                        </a:lnTo>
                        <a:lnTo>
                          <a:pt x="7" y="30"/>
                        </a:lnTo>
                        <a:lnTo>
                          <a:pt x="9" y="29"/>
                        </a:lnTo>
                        <a:lnTo>
                          <a:pt x="11" y="28"/>
                        </a:lnTo>
                        <a:lnTo>
                          <a:pt x="13" y="24"/>
                        </a:lnTo>
                        <a:lnTo>
                          <a:pt x="17" y="25"/>
                        </a:lnTo>
                        <a:lnTo>
                          <a:pt x="19" y="25"/>
                        </a:lnTo>
                        <a:lnTo>
                          <a:pt x="20" y="27"/>
                        </a:lnTo>
                        <a:lnTo>
                          <a:pt x="25" y="28"/>
                        </a:lnTo>
                        <a:lnTo>
                          <a:pt x="29" y="28"/>
                        </a:lnTo>
                        <a:lnTo>
                          <a:pt x="35" y="28"/>
                        </a:lnTo>
                        <a:lnTo>
                          <a:pt x="38" y="27"/>
                        </a:lnTo>
                        <a:lnTo>
                          <a:pt x="41" y="26"/>
                        </a:lnTo>
                        <a:lnTo>
                          <a:pt x="43" y="25"/>
                        </a:lnTo>
                        <a:lnTo>
                          <a:pt x="45" y="26"/>
                        </a:lnTo>
                        <a:lnTo>
                          <a:pt x="48" y="27"/>
                        </a:lnTo>
                        <a:lnTo>
                          <a:pt x="55" y="29"/>
                        </a:lnTo>
                        <a:lnTo>
                          <a:pt x="56" y="29"/>
                        </a:lnTo>
                        <a:lnTo>
                          <a:pt x="57" y="28"/>
                        </a:lnTo>
                        <a:lnTo>
                          <a:pt x="67" y="23"/>
                        </a:lnTo>
                        <a:lnTo>
                          <a:pt x="69" y="24"/>
                        </a:lnTo>
                        <a:lnTo>
                          <a:pt x="71" y="28"/>
                        </a:lnTo>
                        <a:lnTo>
                          <a:pt x="76" y="28"/>
                        </a:lnTo>
                        <a:lnTo>
                          <a:pt x="78" y="25"/>
                        </a:lnTo>
                      </a:path>
                    </a:pathLst>
                  </a:custGeom>
                  <a:solidFill>
                    <a:srgbClr val="00A000"/>
                  </a:solidFill>
                  <a:ln w="9525" cap="rnd">
                    <a:noFill/>
                    <a:round/>
                    <a:headEnd/>
                    <a:tailEnd/>
                  </a:ln>
                </p:spPr>
                <p:txBody>
                  <a:bodyPr/>
                  <a:lstStyle/>
                  <a:p>
                    <a:endParaRPr lang="en-US"/>
                  </a:p>
                </p:txBody>
              </p:sp>
              <p:sp>
                <p:nvSpPr>
                  <p:cNvPr id="36948" name="Freeform 106"/>
                  <p:cNvSpPr>
                    <a:spLocks/>
                  </p:cNvSpPr>
                  <p:nvPr/>
                </p:nvSpPr>
                <p:spPr bwMode="auto">
                  <a:xfrm>
                    <a:off x="4166" y="2681"/>
                    <a:ext cx="82" cy="37"/>
                  </a:xfrm>
                  <a:custGeom>
                    <a:avLst/>
                    <a:gdLst>
                      <a:gd name="T0" fmla="*/ 52 w 82"/>
                      <a:gd name="T1" fmla="*/ 10 h 37"/>
                      <a:gd name="T2" fmla="*/ 64 w 82"/>
                      <a:gd name="T3" fmla="*/ 8 h 37"/>
                      <a:gd name="T4" fmla="*/ 65 w 82"/>
                      <a:gd name="T5" fmla="*/ 8 h 37"/>
                      <a:gd name="T6" fmla="*/ 68 w 82"/>
                      <a:gd name="T7" fmla="*/ 10 h 37"/>
                      <a:gd name="T8" fmla="*/ 77 w 82"/>
                      <a:gd name="T9" fmla="*/ 18 h 37"/>
                      <a:gd name="T10" fmla="*/ 81 w 82"/>
                      <a:gd name="T11" fmla="*/ 20 h 37"/>
                      <a:gd name="T12" fmla="*/ 78 w 82"/>
                      <a:gd name="T13" fmla="*/ 25 h 37"/>
                      <a:gd name="T14" fmla="*/ 71 w 82"/>
                      <a:gd name="T15" fmla="*/ 33 h 37"/>
                      <a:gd name="T16" fmla="*/ 67 w 82"/>
                      <a:gd name="T17" fmla="*/ 35 h 37"/>
                      <a:gd name="T18" fmla="*/ 65 w 82"/>
                      <a:gd name="T19" fmla="*/ 35 h 37"/>
                      <a:gd name="T20" fmla="*/ 61 w 82"/>
                      <a:gd name="T21" fmla="*/ 36 h 37"/>
                      <a:gd name="T22" fmla="*/ 57 w 82"/>
                      <a:gd name="T23" fmla="*/ 36 h 37"/>
                      <a:gd name="T24" fmla="*/ 56 w 82"/>
                      <a:gd name="T25" fmla="*/ 34 h 37"/>
                      <a:gd name="T26" fmla="*/ 54 w 82"/>
                      <a:gd name="T27" fmla="*/ 34 h 37"/>
                      <a:gd name="T28" fmla="*/ 47 w 82"/>
                      <a:gd name="T29" fmla="*/ 34 h 37"/>
                      <a:gd name="T30" fmla="*/ 43 w 82"/>
                      <a:gd name="T31" fmla="*/ 31 h 37"/>
                      <a:gd name="T32" fmla="*/ 40 w 82"/>
                      <a:gd name="T33" fmla="*/ 31 h 37"/>
                      <a:gd name="T34" fmla="*/ 34 w 82"/>
                      <a:gd name="T35" fmla="*/ 33 h 37"/>
                      <a:gd name="T36" fmla="*/ 28 w 82"/>
                      <a:gd name="T37" fmla="*/ 28 h 37"/>
                      <a:gd name="T38" fmla="*/ 25 w 82"/>
                      <a:gd name="T39" fmla="*/ 28 h 37"/>
                      <a:gd name="T40" fmla="*/ 18 w 82"/>
                      <a:gd name="T41" fmla="*/ 26 h 37"/>
                      <a:gd name="T42" fmla="*/ 13 w 82"/>
                      <a:gd name="T43" fmla="*/ 24 h 37"/>
                      <a:gd name="T44" fmla="*/ 12 w 82"/>
                      <a:gd name="T45" fmla="*/ 23 h 37"/>
                      <a:gd name="T46" fmla="*/ 6 w 82"/>
                      <a:gd name="T47" fmla="*/ 16 h 37"/>
                      <a:gd name="T48" fmla="*/ 2 w 82"/>
                      <a:gd name="T49" fmla="*/ 11 h 37"/>
                      <a:gd name="T50" fmla="*/ 1 w 82"/>
                      <a:gd name="T51" fmla="*/ 7 h 37"/>
                      <a:gd name="T52" fmla="*/ 1 w 82"/>
                      <a:gd name="T53" fmla="*/ 4 h 37"/>
                      <a:gd name="T54" fmla="*/ 0 w 82"/>
                      <a:gd name="T55" fmla="*/ 3 h 37"/>
                      <a:gd name="T56" fmla="*/ 2 w 82"/>
                      <a:gd name="T57" fmla="*/ 2 h 37"/>
                      <a:gd name="T58" fmla="*/ 6 w 82"/>
                      <a:gd name="T59" fmla="*/ 0 h 37"/>
                      <a:gd name="T60" fmla="*/ 10 w 82"/>
                      <a:gd name="T61" fmla="*/ 0 h 37"/>
                      <a:gd name="T62" fmla="*/ 13 w 82"/>
                      <a:gd name="T63" fmla="*/ 0 h 37"/>
                      <a:gd name="T64" fmla="*/ 19 w 82"/>
                      <a:gd name="T65" fmla="*/ 1 h 37"/>
                      <a:gd name="T66" fmla="*/ 24 w 82"/>
                      <a:gd name="T67" fmla="*/ 3 h 37"/>
                      <a:gd name="T68" fmla="*/ 34 w 82"/>
                      <a:gd name="T69" fmla="*/ 3 h 37"/>
                      <a:gd name="T70" fmla="*/ 43 w 82"/>
                      <a:gd name="T71" fmla="*/ 7 h 37"/>
                      <a:gd name="T72" fmla="*/ 52 w 82"/>
                      <a:gd name="T73" fmla="*/ 1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37"/>
                      <a:gd name="T113" fmla="*/ 82 w 82"/>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37">
                        <a:moveTo>
                          <a:pt x="52" y="10"/>
                        </a:moveTo>
                        <a:lnTo>
                          <a:pt x="64" y="8"/>
                        </a:lnTo>
                        <a:lnTo>
                          <a:pt x="65" y="8"/>
                        </a:lnTo>
                        <a:lnTo>
                          <a:pt x="68" y="10"/>
                        </a:lnTo>
                        <a:lnTo>
                          <a:pt x="77" y="18"/>
                        </a:lnTo>
                        <a:lnTo>
                          <a:pt x="81" y="20"/>
                        </a:lnTo>
                        <a:lnTo>
                          <a:pt x="78" y="25"/>
                        </a:lnTo>
                        <a:lnTo>
                          <a:pt x="71" y="33"/>
                        </a:lnTo>
                        <a:lnTo>
                          <a:pt x="67" y="35"/>
                        </a:lnTo>
                        <a:lnTo>
                          <a:pt x="65" y="35"/>
                        </a:lnTo>
                        <a:lnTo>
                          <a:pt x="61" y="36"/>
                        </a:lnTo>
                        <a:lnTo>
                          <a:pt x="57" y="36"/>
                        </a:lnTo>
                        <a:lnTo>
                          <a:pt x="56" y="34"/>
                        </a:lnTo>
                        <a:lnTo>
                          <a:pt x="54" y="34"/>
                        </a:lnTo>
                        <a:lnTo>
                          <a:pt x="47" y="34"/>
                        </a:lnTo>
                        <a:lnTo>
                          <a:pt x="43" y="31"/>
                        </a:lnTo>
                        <a:lnTo>
                          <a:pt x="40" y="31"/>
                        </a:lnTo>
                        <a:lnTo>
                          <a:pt x="34" y="33"/>
                        </a:lnTo>
                        <a:lnTo>
                          <a:pt x="28" y="28"/>
                        </a:lnTo>
                        <a:lnTo>
                          <a:pt x="25" y="28"/>
                        </a:lnTo>
                        <a:lnTo>
                          <a:pt x="18" y="26"/>
                        </a:lnTo>
                        <a:lnTo>
                          <a:pt x="13" y="24"/>
                        </a:lnTo>
                        <a:lnTo>
                          <a:pt x="12" y="23"/>
                        </a:lnTo>
                        <a:lnTo>
                          <a:pt x="6" y="16"/>
                        </a:lnTo>
                        <a:lnTo>
                          <a:pt x="2" y="11"/>
                        </a:lnTo>
                        <a:lnTo>
                          <a:pt x="1" y="7"/>
                        </a:lnTo>
                        <a:lnTo>
                          <a:pt x="1" y="4"/>
                        </a:lnTo>
                        <a:lnTo>
                          <a:pt x="0" y="3"/>
                        </a:lnTo>
                        <a:lnTo>
                          <a:pt x="2" y="2"/>
                        </a:lnTo>
                        <a:lnTo>
                          <a:pt x="6" y="0"/>
                        </a:lnTo>
                        <a:lnTo>
                          <a:pt x="10" y="0"/>
                        </a:lnTo>
                        <a:lnTo>
                          <a:pt x="13" y="0"/>
                        </a:lnTo>
                        <a:lnTo>
                          <a:pt x="19" y="1"/>
                        </a:lnTo>
                        <a:lnTo>
                          <a:pt x="24" y="3"/>
                        </a:lnTo>
                        <a:lnTo>
                          <a:pt x="34" y="3"/>
                        </a:lnTo>
                        <a:lnTo>
                          <a:pt x="43" y="7"/>
                        </a:lnTo>
                        <a:lnTo>
                          <a:pt x="52" y="10"/>
                        </a:lnTo>
                      </a:path>
                    </a:pathLst>
                  </a:custGeom>
                  <a:solidFill>
                    <a:srgbClr val="00A000"/>
                  </a:solidFill>
                  <a:ln w="9525" cap="rnd">
                    <a:noFill/>
                    <a:round/>
                    <a:headEnd/>
                    <a:tailEnd/>
                  </a:ln>
                </p:spPr>
                <p:txBody>
                  <a:bodyPr/>
                  <a:lstStyle/>
                  <a:p>
                    <a:endParaRPr lang="en-US"/>
                  </a:p>
                </p:txBody>
              </p:sp>
              <p:sp>
                <p:nvSpPr>
                  <p:cNvPr id="36949" name="Freeform 107"/>
                  <p:cNvSpPr>
                    <a:spLocks/>
                  </p:cNvSpPr>
                  <p:nvPr/>
                </p:nvSpPr>
                <p:spPr bwMode="auto">
                  <a:xfrm>
                    <a:off x="4421" y="2696"/>
                    <a:ext cx="20" cy="17"/>
                  </a:xfrm>
                  <a:custGeom>
                    <a:avLst/>
                    <a:gdLst>
                      <a:gd name="T0" fmla="*/ 7 w 20"/>
                      <a:gd name="T1" fmla="*/ 16 h 17"/>
                      <a:gd name="T2" fmla="*/ 15 w 20"/>
                      <a:gd name="T3" fmla="*/ 11 h 17"/>
                      <a:gd name="T4" fmla="*/ 19 w 20"/>
                      <a:gd name="T5" fmla="*/ 4 h 17"/>
                      <a:gd name="T6" fmla="*/ 17 w 20"/>
                      <a:gd name="T7" fmla="*/ 1 h 17"/>
                      <a:gd name="T8" fmla="*/ 14 w 20"/>
                      <a:gd name="T9" fmla="*/ 4 h 17"/>
                      <a:gd name="T10" fmla="*/ 7 w 20"/>
                      <a:gd name="T11" fmla="*/ 4 h 17"/>
                      <a:gd name="T12" fmla="*/ 7 w 20"/>
                      <a:gd name="T13" fmla="*/ 1 h 17"/>
                      <a:gd name="T14" fmla="*/ 4 w 20"/>
                      <a:gd name="T15" fmla="*/ 0 h 17"/>
                      <a:gd name="T16" fmla="*/ 1 w 20"/>
                      <a:gd name="T17" fmla="*/ 0 h 17"/>
                      <a:gd name="T18" fmla="*/ 0 w 20"/>
                      <a:gd name="T19" fmla="*/ 2 h 17"/>
                      <a:gd name="T20" fmla="*/ 2 w 20"/>
                      <a:gd name="T21" fmla="*/ 8 h 17"/>
                      <a:gd name="T22" fmla="*/ 7 w 20"/>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7" y="16"/>
                        </a:moveTo>
                        <a:lnTo>
                          <a:pt x="15" y="11"/>
                        </a:lnTo>
                        <a:lnTo>
                          <a:pt x="19" y="4"/>
                        </a:lnTo>
                        <a:lnTo>
                          <a:pt x="17" y="1"/>
                        </a:lnTo>
                        <a:lnTo>
                          <a:pt x="14" y="4"/>
                        </a:lnTo>
                        <a:lnTo>
                          <a:pt x="7" y="4"/>
                        </a:lnTo>
                        <a:lnTo>
                          <a:pt x="7" y="1"/>
                        </a:lnTo>
                        <a:lnTo>
                          <a:pt x="4" y="0"/>
                        </a:lnTo>
                        <a:lnTo>
                          <a:pt x="1" y="0"/>
                        </a:lnTo>
                        <a:lnTo>
                          <a:pt x="0" y="2"/>
                        </a:lnTo>
                        <a:lnTo>
                          <a:pt x="2" y="8"/>
                        </a:lnTo>
                        <a:lnTo>
                          <a:pt x="7" y="16"/>
                        </a:lnTo>
                      </a:path>
                    </a:pathLst>
                  </a:custGeom>
                  <a:solidFill>
                    <a:srgbClr val="00A000"/>
                  </a:solidFill>
                  <a:ln w="9525" cap="rnd">
                    <a:noFill/>
                    <a:round/>
                    <a:headEnd/>
                    <a:tailEnd/>
                  </a:ln>
                </p:spPr>
                <p:txBody>
                  <a:bodyPr/>
                  <a:lstStyle/>
                  <a:p>
                    <a:endParaRPr lang="en-US"/>
                  </a:p>
                </p:txBody>
              </p:sp>
              <p:sp>
                <p:nvSpPr>
                  <p:cNvPr id="36950" name="Freeform 108"/>
                  <p:cNvSpPr>
                    <a:spLocks/>
                  </p:cNvSpPr>
                  <p:nvPr/>
                </p:nvSpPr>
                <p:spPr bwMode="auto">
                  <a:xfrm>
                    <a:off x="4288" y="2711"/>
                    <a:ext cx="86" cy="51"/>
                  </a:xfrm>
                  <a:custGeom>
                    <a:avLst/>
                    <a:gdLst>
                      <a:gd name="T0" fmla="*/ 65 w 86"/>
                      <a:gd name="T1" fmla="*/ 31 h 51"/>
                      <a:gd name="T2" fmla="*/ 83 w 86"/>
                      <a:gd name="T3" fmla="*/ 15 h 51"/>
                      <a:gd name="T4" fmla="*/ 85 w 86"/>
                      <a:gd name="T5" fmla="*/ 9 h 51"/>
                      <a:gd name="T6" fmla="*/ 85 w 86"/>
                      <a:gd name="T7" fmla="*/ 5 h 51"/>
                      <a:gd name="T8" fmla="*/ 85 w 86"/>
                      <a:gd name="T9" fmla="*/ 1 h 51"/>
                      <a:gd name="T10" fmla="*/ 83 w 86"/>
                      <a:gd name="T11" fmla="*/ 0 h 51"/>
                      <a:gd name="T12" fmla="*/ 80 w 86"/>
                      <a:gd name="T13" fmla="*/ 0 h 51"/>
                      <a:gd name="T14" fmla="*/ 78 w 86"/>
                      <a:gd name="T15" fmla="*/ 1 h 51"/>
                      <a:gd name="T16" fmla="*/ 76 w 86"/>
                      <a:gd name="T17" fmla="*/ 2 h 51"/>
                      <a:gd name="T18" fmla="*/ 74 w 86"/>
                      <a:gd name="T19" fmla="*/ 6 h 51"/>
                      <a:gd name="T20" fmla="*/ 53 w 86"/>
                      <a:gd name="T21" fmla="*/ 11 h 51"/>
                      <a:gd name="T22" fmla="*/ 51 w 86"/>
                      <a:gd name="T23" fmla="*/ 11 h 51"/>
                      <a:gd name="T24" fmla="*/ 25 w 86"/>
                      <a:gd name="T25" fmla="*/ 32 h 51"/>
                      <a:gd name="T26" fmla="*/ 20 w 86"/>
                      <a:gd name="T27" fmla="*/ 34 h 51"/>
                      <a:gd name="T28" fmla="*/ 12 w 86"/>
                      <a:gd name="T29" fmla="*/ 35 h 51"/>
                      <a:gd name="T30" fmla="*/ 3 w 86"/>
                      <a:gd name="T31" fmla="*/ 36 h 51"/>
                      <a:gd name="T32" fmla="*/ 1 w 86"/>
                      <a:gd name="T33" fmla="*/ 38 h 51"/>
                      <a:gd name="T34" fmla="*/ 0 w 86"/>
                      <a:gd name="T35" fmla="*/ 44 h 51"/>
                      <a:gd name="T36" fmla="*/ 0 w 86"/>
                      <a:gd name="T37" fmla="*/ 48 h 51"/>
                      <a:gd name="T38" fmla="*/ 8 w 86"/>
                      <a:gd name="T39" fmla="*/ 42 h 51"/>
                      <a:gd name="T40" fmla="*/ 5 w 86"/>
                      <a:gd name="T41" fmla="*/ 50 h 51"/>
                      <a:gd name="T42" fmla="*/ 10 w 86"/>
                      <a:gd name="T43" fmla="*/ 42 h 51"/>
                      <a:gd name="T44" fmla="*/ 12 w 86"/>
                      <a:gd name="T45" fmla="*/ 43 h 51"/>
                      <a:gd name="T46" fmla="*/ 15 w 86"/>
                      <a:gd name="T47" fmla="*/ 44 h 51"/>
                      <a:gd name="T48" fmla="*/ 24 w 86"/>
                      <a:gd name="T49" fmla="*/ 39 h 51"/>
                      <a:gd name="T50" fmla="*/ 34 w 86"/>
                      <a:gd name="T51" fmla="*/ 39 h 51"/>
                      <a:gd name="T52" fmla="*/ 47 w 86"/>
                      <a:gd name="T53" fmla="*/ 35 h 51"/>
                      <a:gd name="T54" fmla="*/ 56 w 86"/>
                      <a:gd name="T55" fmla="*/ 35 h 51"/>
                      <a:gd name="T56" fmla="*/ 65 w 86"/>
                      <a:gd name="T57" fmla="*/ 31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51"/>
                      <a:gd name="T89" fmla="*/ 86 w 86"/>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51">
                        <a:moveTo>
                          <a:pt x="65" y="31"/>
                        </a:moveTo>
                        <a:lnTo>
                          <a:pt x="83" y="15"/>
                        </a:lnTo>
                        <a:lnTo>
                          <a:pt x="85" y="9"/>
                        </a:lnTo>
                        <a:lnTo>
                          <a:pt x="85" y="5"/>
                        </a:lnTo>
                        <a:lnTo>
                          <a:pt x="85" y="1"/>
                        </a:lnTo>
                        <a:lnTo>
                          <a:pt x="83" y="0"/>
                        </a:lnTo>
                        <a:lnTo>
                          <a:pt x="80" y="0"/>
                        </a:lnTo>
                        <a:lnTo>
                          <a:pt x="78" y="1"/>
                        </a:lnTo>
                        <a:lnTo>
                          <a:pt x="76" y="2"/>
                        </a:lnTo>
                        <a:lnTo>
                          <a:pt x="74" y="6"/>
                        </a:lnTo>
                        <a:lnTo>
                          <a:pt x="53" y="11"/>
                        </a:lnTo>
                        <a:lnTo>
                          <a:pt x="51" y="11"/>
                        </a:lnTo>
                        <a:lnTo>
                          <a:pt x="25" y="32"/>
                        </a:lnTo>
                        <a:lnTo>
                          <a:pt x="20" y="34"/>
                        </a:lnTo>
                        <a:lnTo>
                          <a:pt x="12" y="35"/>
                        </a:lnTo>
                        <a:lnTo>
                          <a:pt x="3" y="36"/>
                        </a:lnTo>
                        <a:lnTo>
                          <a:pt x="1" y="38"/>
                        </a:lnTo>
                        <a:lnTo>
                          <a:pt x="0" y="44"/>
                        </a:lnTo>
                        <a:lnTo>
                          <a:pt x="0" y="48"/>
                        </a:lnTo>
                        <a:lnTo>
                          <a:pt x="8" y="42"/>
                        </a:lnTo>
                        <a:lnTo>
                          <a:pt x="5" y="50"/>
                        </a:lnTo>
                        <a:lnTo>
                          <a:pt x="10" y="42"/>
                        </a:lnTo>
                        <a:lnTo>
                          <a:pt x="12" y="43"/>
                        </a:lnTo>
                        <a:lnTo>
                          <a:pt x="15" y="44"/>
                        </a:lnTo>
                        <a:lnTo>
                          <a:pt x="24" y="39"/>
                        </a:lnTo>
                        <a:lnTo>
                          <a:pt x="34" y="39"/>
                        </a:lnTo>
                        <a:lnTo>
                          <a:pt x="47" y="35"/>
                        </a:lnTo>
                        <a:lnTo>
                          <a:pt x="56" y="35"/>
                        </a:lnTo>
                        <a:lnTo>
                          <a:pt x="65" y="31"/>
                        </a:lnTo>
                      </a:path>
                    </a:pathLst>
                  </a:custGeom>
                  <a:solidFill>
                    <a:srgbClr val="00A000"/>
                  </a:solidFill>
                  <a:ln w="9525" cap="rnd">
                    <a:noFill/>
                    <a:round/>
                    <a:headEnd/>
                    <a:tailEnd/>
                  </a:ln>
                </p:spPr>
                <p:txBody>
                  <a:bodyPr/>
                  <a:lstStyle/>
                  <a:p>
                    <a:endParaRPr lang="en-US"/>
                  </a:p>
                </p:txBody>
              </p:sp>
              <p:sp>
                <p:nvSpPr>
                  <p:cNvPr id="36951" name="Freeform 109"/>
                  <p:cNvSpPr>
                    <a:spLocks/>
                  </p:cNvSpPr>
                  <p:nvPr/>
                </p:nvSpPr>
                <p:spPr bwMode="auto">
                  <a:xfrm>
                    <a:off x="4166" y="2771"/>
                    <a:ext cx="39" cy="45"/>
                  </a:xfrm>
                  <a:custGeom>
                    <a:avLst/>
                    <a:gdLst>
                      <a:gd name="T0" fmla="*/ 12 w 39"/>
                      <a:gd name="T1" fmla="*/ 34 h 45"/>
                      <a:gd name="T2" fmla="*/ 20 w 39"/>
                      <a:gd name="T3" fmla="*/ 34 h 45"/>
                      <a:gd name="T4" fmla="*/ 24 w 39"/>
                      <a:gd name="T5" fmla="*/ 36 h 45"/>
                      <a:gd name="T6" fmla="*/ 31 w 39"/>
                      <a:gd name="T7" fmla="*/ 41 h 45"/>
                      <a:gd name="T8" fmla="*/ 32 w 39"/>
                      <a:gd name="T9" fmla="*/ 44 h 45"/>
                      <a:gd name="T10" fmla="*/ 38 w 39"/>
                      <a:gd name="T11" fmla="*/ 44 h 45"/>
                      <a:gd name="T12" fmla="*/ 33 w 39"/>
                      <a:gd name="T13" fmla="*/ 29 h 45"/>
                      <a:gd name="T14" fmla="*/ 30 w 39"/>
                      <a:gd name="T15" fmla="*/ 25 h 45"/>
                      <a:gd name="T16" fmla="*/ 29 w 39"/>
                      <a:gd name="T17" fmla="*/ 23 h 45"/>
                      <a:gd name="T18" fmla="*/ 30 w 39"/>
                      <a:gd name="T19" fmla="*/ 13 h 45"/>
                      <a:gd name="T20" fmla="*/ 29 w 39"/>
                      <a:gd name="T21" fmla="*/ 9 h 45"/>
                      <a:gd name="T22" fmla="*/ 24 w 39"/>
                      <a:gd name="T23" fmla="*/ 7 h 45"/>
                      <a:gd name="T24" fmla="*/ 21 w 39"/>
                      <a:gd name="T25" fmla="*/ 5 h 45"/>
                      <a:gd name="T26" fmla="*/ 14 w 39"/>
                      <a:gd name="T27" fmla="*/ 4 h 45"/>
                      <a:gd name="T28" fmla="*/ 11 w 39"/>
                      <a:gd name="T29" fmla="*/ 1 h 45"/>
                      <a:gd name="T30" fmla="*/ 8 w 39"/>
                      <a:gd name="T31" fmla="*/ 1 h 45"/>
                      <a:gd name="T32" fmla="*/ 2 w 39"/>
                      <a:gd name="T33" fmla="*/ 0 h 45"/>
                      <a:gd name="T34" fmla="*/ 0 w 39"/>
                      <a:gd name="T35" fmla="*/ 0 h 45"/>
                      <a:gd name="T36" fmla="*/ 0 w 39"/>
                      <a:gd name="T37" fmla="*/ 2 h 45"/>
                      <a:gd name="T38" fmla="*/ 1 w 39"/>
                      <a:gd name="T39" fmla="*/ 3 h 45"/>
                      <a:gd name="T40" fmla="*/ 2 w 39"/>
                      <a:gd name="T41" fmla="*/ 5 h 45"/>
                      <a:gd name="T42" fmla="*/ 5 w 39"/>
                      <a:gd name="T43" fmla="*/ 9 h 45"/>
                      <a:gd name="T44" fmla="*/ 8 w 39"/>
                      <a:gd name="T45" fmla="*/ 14 h 45"/>
                      <a:gd name="T46" fmla="*/ 9 w 39"/>
                      <a:gd name="T47" fmla="*/ 19 h 45"/>
                      <a:gd name="T48" fmla="*/ 11 w 39"/>
                      <a:gd name="T49" fmla="*/ 25 h 45"/>
                      <a:gd name="T50" fmla="*/ 12 w 39"/>
                      <a:gd name="T51" fmla="*/ 34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45"/>
                      <a:gd name="T80" fmla="*/ 39 w 3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45">
                        <a:moveTo>
                          <a:pt x="12" y="34"/>
                        </a:moveTo>
                        <a:lnTo>
                          <a:pt x="20" y="34"/>
                        </a:lnTo>
                        <a:lnTo>
                          <a:pt x="24" y="36"/>
                        </a:lnTo>
                        <a:lnTo>
                          <a:pt x="31" y="41"/>
                        </a:lnTo>
                        <a:lnTo>
                          <a:pt x="32" y="44"/>
                        </a:lnTo>
                        <a:lnTo>
                          <a:pt x="38" y="44"/>
                        </a:lnTo>
                        <a:lnTo>
                          <a:pt x="33" y="29"/>
                        </a:lnTo>
                        <a:lnTo>
                          <a:pt x="30" y="25"/>
                        </a:lnTo>
                        <a:lnTo>
                          <a:pt x="29" y="23"/>
                        </a:lnTo>
                        <a:lnTo>
                          <a:pt x="30" y="13"/>
                        </a:lnTo>
                        <a:lnTo>
                          <a:pt x="29" y="9"/>
                        </a:lnTo>
                        <a:lnTo>
                          <a:pt x="24" y="7"/>
                        </a:lnTo>
                        <a:lnTo>
                          <a:pt x="21" y="5"/>
                        </a:lnTo>
                        <a:lnTo>
                          <a:pt x="14" y="4"/>
                        </a:lnTo>
                        <a:lnTo>
                          <a:pt x="11" y="1"/>
                        </a:lnTo>
                        <a:lnTo>
                          <a:pt x="8" y="1"/>
                        </a:lnTo>
                        <a:lnTo>
                          <a:pt x="2" y="0"/>
                        </a:lnTo>
                        <a:lnTo>
                          <a:pt x="0" y="0"/>
                        </a:lnTo>
                        <a:lnTo>
                          <a:pt x="0" y="2"/>
                        </a:lnTo>
                        <a:lnTo>
                          <a:pt x="1" y="3"/>
                        </a:lnTo>
                        <a:lnTo>
                          <a:pt x="2" y="5"/>
                        </a:lnTo>
                        <a:lnTo>
                          <a:pt x="5" y="9"/>
                        </a:lnTo>
                        <a:lnTo>
                          <a:pt x="8" y="14"/>
                        </a:lnTo>
                        <a:lnTo>
                          <a:pt x="9" y="19"/>
                        </a:lnTo>
                        <a:lnTo>
                          <a:pt x="11" y="25"/>
                        </a:lnTo>
                        <a:lnTo>
                          <a:pt x="12" y="34"/>
                        </a:lnTo>
                      </a:path>
                    </a:pathLst>
                  </a:custGeom>
                  <a:solidFill>
                    <a:srgbClr val="00A000"/>
                  </a:solidFill>
                  <a:ln w="9525" cap="rnd">
                    <a:noFill/>
                    <a:round/>
                    <a:headEnd/>
                    <a:tailEnd/>
                  </a:ln>
                </p:spPr>
                <p:txBody>
                  <a:bodyPr/>
                  <a:lstStyle/>
                  <a:p>
                    <a:endParaRPr lang="en-US"/>
                  </a:p>
                </p:txBody>
              </p:sp>
              <p:sp>
                <p:nvSpPr>
                  <p:cNvPr id="36952" name="Freeform 110"/>
                  <p:cNvSpPr>
                    <a:spLocks/>
                  </p:cNvSpPr>
                  <p:nvPr/>
                </p:nvSpPr>
                <p:spPr bwMode="auto">
                  <a:xfrm>
                    <a:off x="4247" y="2760"/>
                    <a:ext cx="17" cy="28"/>
                  </a:xfrm>
                  <a:custGeom>
                    <a:avLst/>
                    <a:gdLst>
                      <a:gd name="T0" fmla="*/ 14 w 17"/>
                      <a:gd name="T1" fmla="*/ 16 h 28"/>
                      <a:gd name="T2" fmla="*/ 16 w 17"/>
                      <a:gd name="T3" fmla="*/ 5 h 28"/>
                      <a:gd name="T4" fmla="*/ 14 w 17"/>
                      <a:gd name="T5" fmla="*/ 4 h 28"/>
                      <a:gd name="T6" fmla="*/ 9 w 17"/>
                      <a:gd name="T7" fmla="*/ 0 h 28"/>
                      <a:gd name="T8" fmla="*/ 6 w 17"/>
                      <a:gd name="T9" fmla="*/ 0 h 28"/>
                      <a:gd name="T10" fmla="*/ 6 w 17"/>
                      <a:gd name="T11" fmla="*/ 2 h 28"/>
                      <a:gd name="T12" fmla="*/ 3 w 17"/>
                      <a:gd name="T13" fmla="*/ 15 h 28"/>
                      <a:gd name="T14" fmla="*/ 1 w 17"/>
                      <a:gd name="T15" fmla="*/ 21 h 28"/>
                      <a:gd name="T16" fmla="*/ 0 w 17"/>
                      <a:gd name="T17" fmla="*/ 25 h 28"/>
                      <a:gd name="T18" fmla="*/ 0 w 17"/>
                      <a:gd name="T19" fmla="*/ 26 h 28"/>
                      <a:gd name="T20" fmla="*/ 3 w 17"/>
                      <a:gd name="T21" fmla="*/ 27 h 28"/>
                      <a:gd name="T22" fmla="*/ 3 w 17"/>
                      <a:gd name="T23" fmla="*/ 27 h 28"/>
                      <a:gd name="T24" fmla="*/ 4 w 17"/>
                      <a:gd name="T25" fmla="*/ 26 h 28"/>
                      <a:gd name="T26" fmla="*/ 8 w 17"/>
                      <a:gd name="T27" fmla="*/ 24 h 28"/>
                      <a:gd name="T28" fmla="*/ 11 w 17"/>
                      <a:gd name="T29" fmla="*/ 21 h 28"/>
                      <a:gd name="T30" fmla="*/ 14 w 17"/>
                      <a:gd name="T31" fmla="*/ 1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8"/>
                      <a:gd name="T50" fmla="*/ 17 w 17"/>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8">
                        <a:moveTo>
                          <a:pt x="14" y="16"/>
                        </a:moveTo>
                        <a:lnTo>
                          <a:pt x="16" y="5"/>
                        </a:lnTo>
                        <a:lnTo>
                          <a:pt x="14" y="4"/>
                        </a:lnTo>
                        <a:lnTo>
                          <a:pt x="9" y="0"/>
                        </a:lnTo>
                        <a:lnTo>
                          <a:pt x="6" y="0"/>
                        </a:lnTo>
                        <a:lnTo>
                          <a:pt x="6" y="2"/>
                        </a:lnTo>
                        <a:lnTo>
                          <a:pt x="3" y="15"/>
                        </a:lnTo>
                        <a:lnTo>
                          <a:pt x="1" y="21"/>
                        </a:lnTo>
                        <a:lnTo>
                          <a:pt x="0" y="25"/>
                        </a:lnTo>
                        <a:lnTo>
                          <a:pt x="0" y="26"/>
                        </a:lnTo>
                        <a:lnTo>
                          <a:pt x="3" y="27"/>
                        </a:lnTo>
                        <a:lnTo>
                          <a:pt x="4" y="26"/>
                        </a:lnTo>
                        <a:lnTo>
                          <a:pt x="8" y="24"/>
                        </a:lnTo>
                        <a:lnTo>
                          <a:pt x="11" y="21"/>
                        </a:lnTo>
                        <a:lnTo>
                          <a:pt x="14" y="16"/>
                        </a:lnTo>
                      </a:path>
                    </a:pathLst>
                  </a:custGeom>
                  <a:solidFill>
                    <a:srgbClr val="00A000"/>
                  </a:solidFill>
                  <a:ln w="9525" cap="rnd">
                    <a:noFill/>
                    <a:round/>
                    <a:headEnd/>
                    <a:tailEnd/>
                  </a:ln>
                </p:spPr>
                <p:txBody>
                  <a:bodyPr/>
                  <a:lstStyle/>
                  <a:p>
                    <a:endParaRPr lang="en-US"/>
                  </a:p>
                </p:txBody>
              </p:sp>
              <p:sp>
                <p:nvSpPr>
                  <p:cNvPr id="36953" name="Freeform 111"/>
                  <p:cNvSpPr>
                    <a:spLocks/>
                  </p:cNvSpPr>
                  <p:nvPr/>
                </p:nvSpPr>
                <p:spPr bwMode="auto">
                  <a:xfrm>
                    <a:off x="4285" y="2768"/>
                    <a:ext cx="99" cy="60"/>
                  </a:xfrm>
                  <a:custGeom>
                    <a:avLst/>
                    <a:gdLst>
                      <a:gd name="T0" fmla="*/ 65 w 99"/>
                      <a:gd name="T1" fmla="*/ 21 h 60"/>
                      <a:gd name="T2" fmla="*/ 49 w 99"/>
                      <a:gd name="T3" fmla="*/ 34 h 60"/>
                      <a:gd name="T4" fmla="*/ 38 w 99"/>
                      <a:gd name="T5" fmla="*/ 45 h 60"/>
                      <a:gd name="T6" fmla="*/ 36 w 99"/>
                      <a:gd name="T7" fmla="*/ 46 h 60"/>
                      <a:gd name="T8" fmla="*/ 29 w 99"/>
                      <a:gd name="T9" fmla="*/ 48 h 60"/>
                      <a:gd name="T10" fmla="*/ 25 w 99"/>
                      <a:gd name="T11" fmla="*/ 48 h 60"/>
                      <a:gd name="T12" fmla="*/ 20 w 99"/>
                      <a:gd name="T13" fmla="*/ 46 h 60"/>
                      <a:gd name="T14" fmla="*/ 16 w 99"/>
                      <a:gd name="T15" fmla="*/ 46 h 60"/>
                      <a:gd name="T16" fmla="*/ 14 w 99"/>
                      <a:gd name="T17" fmla="*/ 46 h 60"/>
                      <a:gd name="T18" fmla="*/ 12 w 99"/>
                      <a:gd name="T19" fmla="*/ 47 h 60"/>
                      <a:gd name="T20" fmla="*/ 11 w 99"/>
                      <a:gd name="T21" fmla="*/ 55 h 60"/>
                      <a:gd name="T22" fmla="*/ 10 w 99"/>
                      <a:gd name="T23" fmla="*/ 57 h 60"/>
                      <a:gd name="T24" fmla="*/ 6 w 99"/>
                      <a:gd name="T25" fmla="*/ 59 h 60"/>
                      <a:gd name="T26" fmla="*/ 0 w 99"/>
                      <a:gd name="T27" fmla="*/ 51 h 60"/>
                      <a:gd name="T28" fmla="*/ 2 w 99"/>
                      <a:gd name="T29" fmla="*/ 44 h 60"/>
                      <a:gd name="T30" fmla="*/ 2 w 99"/>
                      <a:gd name="T31" fmla="*/ 29 h 60"/>
                      <a:gd name="T32" fmla="*/ 4 w 99"/>
                      <a:gd name="T33" fmla="*/ 27 h 60"/>
                      <a:gd name="T34" fmla="*/ 7 w 99"/>
                      <a:gd name="T35" fmla="*/ 26 h 60"/>
                      <a:gd name="T36" fmla="*/ 8 w 99"/>
                      <a:gd name="T37" fmla="*/ 27 h 60"/>
                      <a:gd name="T38" fmla="*/ 8 w 99"/>
                      <a:gd name="T39" fmla="*/ 29 h 60"/>
                      <a:gd name="T40" fmla="*/ 9 w 99"/>
                      <a:gd name="T41" fmla="*/ 36 h 60"/>
                      <a:gd name="T42" fmla="*/ 11 w 99"/>
                      <a:gd name="T43" fmla="*/ 37 h 60"/>
                      <a:gd name="T44" fmla="*/ 12 w 99"/>
                      <a:gd name="T45" fmla="*/ 36 h 60"/>
                      <a:gd name="T46" fmla="*/ 21 w 99"/>
                      <a:gd name="T47" fmla="*/ 25 h 60"/>
                      <a:gd name="T48" fmla="*/ 23 w 99"/>
                      <a:gd name="T49" fmla="*/ 20 h 60"/>
                      <a:gd name="T50" fmla="*/ 27 w 99"/>
                      <a:gd name="T51" fmla="*/ 15 h 60"/>
                      <a:gd name="T52" fmla="*/ 25 w 99"/>
                      <a:gd name="T53" fmla="*/ 13 h 60"/>
                      <a:gd name="T54" fmla="*/ 21 w 99"/>
                      <a:gd name="T55" fmla="*/ 13 h 60"/>
                      <a:gd name="T56" fmla="*/ 21 w 99"/>
                      <a:gd name="T57" fmla="*/ 11 h 60"/>
                      <a:gd name="T58" fmla="*/ 25 w 99"/>
                      <a:gd name="T59" fmla="*/ 9 h 60"/>
                      <a:gd name="T60" fmla="*/ 29 w 99"/>
                      <a:gd name="T61" fmla="*/ 7 h 60"/>
                      <a:gd name="T62" fmla="*/ 34 w 99"/>
                      <a:gd name="T63" fmla="*/ 6 h 60"/>
                      <a:gd name="T64" fmla="*/ 40 w 99"/>
                      <a:gd name="T65" fmla="*/ 5 h 60"/>
                      <a:gd name="T66" fmla="*/ 44 w 99"/>
                      <a:gd name="T67" fmla="*/ 5 h 60"/>
                      <a:gd name="T68" fmla="*/ 51 w 99"/>
                      <a:gd name="T69" fmla="*/ 0 h 60"/>
                      <a:gd name="T70" fmla="*/ 53 w 99"/>
                      <a:gd name="T71" fmla="*/ 0 h 60"/>
                      <a:gd name="T72" fmla="*/ 54 w 99"/>
                      <a:gd name="T73" fmla="*/ 0 h 60"/>
                      <a:gd name="T74" fmla="*/ 56 w 99"/>
                      <a:gd name="T75" fmla="*/ 1 h 60"/>
                      <a:gd name="T76" fmla="*/ 58 w 99"/>
                      <a:gd name="T77" fmla="*/ 4 h 60"/>
                      <a:gd name="T78" fmla="*/ 60 w 99"/>
                      <a:gd name="T79" fmla="*/ 7 h 60"/>
                      <a:gd name="T80" fmla="*/ 64 w 99"/>
                      <a:gd name="T81" fmla="*/ 5 h 60"/>
                      <a:gd name="T82" fmla="*/ 74 w 99"/>
                      <a:gd name="T83" fmla="*/ 4 h 60"/>
                      <a:gd name="T84" fmla="*/ 85 w 99"/>
                      <a:gd name="T85" fmla="*/ 2 h 60"/>
                      <a:gd name="T86" fmla="*/ 92 w 99"/>
                      <a:gd name="T87" fmla="*/ 2 h 60"/>
                      <a:gd name="T88" fmla="*/ 95 w 99"/>
                      <a:gd name="T89" fmla="*/ 3 h 60"/>
                      <a:gd name="T90" fmla="*/ 97 w 99"/>
                      <a:gd name="T91" fmla="*/ 4 h 60"/>
                      <a:gd name="T92" fmla="*/ 98 w 99"/>
                      <a:gd name="T93" fmla="*/ 5 h 60"/>
                      <a:gd name="T94" fmla="*/ 98 w 99"/>
                      <a:gd name="T95" fmla="*/ 8 h 60"/>
                      <a:gd name="T96" fmla="*/ 97 w 99"/>
                      <a:gd name="T97" fmla="*/ 10 h 60"/>
                      <a:gd name="T98" fmla="*/ 95 w 99"/>
                      <a:gd name="T99" fmla="*/ 11 h 60"/>
                      <a:gd name="T100" fmla="*/ 92 w 99"/>
                      <a:gd name="T101" fmla="*/ 15 h 60"/>
                      <a:gd name="T102" fmla="*/ 85 w 99"/>
                      <a:gd name="T103" fmla="*/ 18 h 60"/>
                      <a:gd name="T104" fmla="*/ 81 w 99"/>
                      <a:gd name="T105" fmla="*/ 19 h 60"/>
                      <a:gd name="T106" fmla="*/ 75 w 99"/>
                      <a:gd name="T107" fmla="*/ 19 h 60"/>
                      <a:gd name="T108" fmla="*/ 65 w 99"/>
                      <a:gd name="T109" fmla="*/ 21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
                      <a:gd name="T166" fmla="*/ 0 h 60"/>
                      <a:gd name="T167" fmla="*/ 99 w 99"/>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 h="60">
                        <a:moveTo>
                          <a:pt x="65" y="21"/>
                        </a:moveTo>
                        <a:lnTo>
                          <a:pt x="49" y="34"/>
                        </a:lnTo>
                        <a:lnTo>
                          <a:pt x="38" y="45"/>
                        </a:lnTo>
                        <a:lnTo>
                          <a:pt x="36" y="46"/>
                        </a:lnTo>
                        <a:lnTo>
                          <a:pt x="29" y="48"/>
                        </a:lnTo>
                        <a:lnTo>
                          <a:pt x="25" y="48"/>
                        </a:lnTo>
                        <a:lnTo>
                          <a:pt x="20" y="46"/>
                        </a:lnTo>
                        <a:lnTo>
                          <a:pt x="16" y="46"/>
                        </a:lnTo>
                        <a:lnTo>
                          <a:pt x="14" y="46"/>
                        </a:lnTo>
                        <a:lnTo>
                          <a:pt x="12" y="47"/>
                        </a:lnTo>
                        <a:lnTo>
                          <a:pt x="11" y="55"/>
                        </a:lnTo>
                        <a:lnTo>
                          <a:pt x="10" y="57"/>
                        </a:lnTo>
                        <a:lnTo>
                          <a:pt x="6" y="59"/>
                        </a:lnTo>
                        <a:lnTo>
                          <a:pt x="0" y="51"/>
                        </a:lnTo>
                        <a:lnTo>
                          <a:pt x="2" y="44"/>
                        </a:lnTo>
                        <a:lnTo>
                          <a:pt x="2" y="29"/>
                        </a:lnTo>
                        <a:lnTo>
                          <a:pt x="4" y="27"/>
                        </a:lnTo>
                        <a:lnTo>
                          <a:pt x="7" y="26"/>
                        </a:lnTo>
                        <a:lnTo>
                          <a:pt x="8" y="27"/>
                        </a:lnTo>
                        <a:lnTo>
                          <a:pt x="8" y="29"/>
                        </a:lnTo>
                        <a:lnTo>
                          <a:pt x="9" y="36"/>
                        </a:lnTo>
                        <a:lnTo>
                          <a:pt x="11" y="37"/>
                        </a:lnTo>
                        <a:lnTo>
                          <a:pt x="12" y="36"/>
                        </a:lnTo>
                        <a:lnTo>
                          <a:pt x="21" y="25"/>
                        </a:lnTo>
                        <a:lnTo>
                          <a:pt x="23" y="20"/>
                        </a:lnTo>
                        <a:lnTo>
                          <a:pt x="27" y="15"/>
                        </a:lnTo>
                        <a:lnTo>
                          <a:pt x="25" y="13"/>
                        </a:lnTo>
                        <a:lnTo>
                          <a:pt x="21" y="13"/>
                        </a:lnTo>
                        <a:lnTo>
                          <a:pt x="21" y="11"/>
                        </a:lnTo>
                        <a:lnTo>
                          <a:pt x="25" y="9"/>
                        </a:lnTo>
                        <a:lnTo>
                          <a:pt x="29" y="7"/>
                        </a:lnTo>
                        <a:lnTo>
                          <a:pt x="34" y="6"/>
                        </a:lnTo>
                        <a:lnTo>
                          <a:pt x="40" y="5"/>
                        </a:lnTo>
                        <a:lnTo>
                          <a:pt x="44" y="5"/>
                        </a:lnTo>
                        <a:lnTo>
                          <a:pt x="51" y="0"/>
                        </a:lnTo>
                        <a:lnTo>
                          <a:pt x="53" y="0"/>
                        </a:lnTo>
                        <a:lnTo>
                          <a:pt x="54" y="0"/>
                        </a:lnTo>
                        <a:lnTo>
                          <a:pt x="56" y="1"/>
                        </a:lnTo>
                        <a:lnTo>
                          <a:pt x="58" y="4"/>
                        </a:lnTo>
                        <a:lnTo>
                          <a:pt x="60" y="7"/>
                        </a:lnTo>
                        <a:lnTo>
                          <a:pt x="64" y="5"/>
                        </a:lnTo>
                        <a:lnTo>
                          <a:pt x="74" y="4"/>
                        </a:lnTo>
                        <a:lnTo>
                          <a:pt x="85" y="2"/>
                        </a:lnTo>
                        <a:lnTo>
                          <a:pt x="92" y="2"/>
                        </a:lnTo>
                        <a:lnTo>
                          <a:pt x="95" y="3"/>
                        </a:lnTo>
                        <a:lnTo>
                          <a:pt x="97" y="4"/>
                        </a:lnTo>
                        <a:lnTo>
                          <a:pt x="98" y="5"/>
                        </a:lnTo>
                        <a:lnTo>
                          <a:pt x="98" y="8"/>
                        </a:lnTo>
                        <a:lnTo>
                          <a:pt x="97" y="10"/>
                        </a:lnTo>
                        <a:lnTo>
                          <a:pt x="95" y="11"/>
                        </a:lnTo>
                        <a:lnTo>
                          <a:pt x="92" y="15"/>
                        </a:lnTo>
                        <a:lnTo>
                          <a:pt x="85" y="18"/>
                        </a:lnTo>
                        <a:lnTo>
                          <a:pt x="81" y="19"/>
                        </a:lnTo>
                        <a:lnTo>
                          <a:pt x="75" y="19"/>
                        </a:lnTo>
                        <a:lnTo>
                          <a:pt x="65" y="21"/>
                        </a:lnTo>
                      </a:path>
                    </a:pathLst>
                  </a:custGeom>
                  <a:solidFill>
                    <a:srgbClr val="00A000"/>
                  </a:solidFill>
                  <a:ln w="9525" cap="rnd">
                    <a:noFill/>
                    <a:round/>
                    <a:headEnd/>
                    <a:tailEnd/>
                  </a:ln>
                </p:spPr>
                <p:txBody>
                  <a:bodyPr/>
                  <a:lstStyle/>
                  <a:p>
                    <a:endParaRPr lang="en-US"/>
                  </a:p>
                </p:txBody>
              </p:sp>
              <p:sp>
                <p:nvSpPr>
                  <p:cNvPr id="36954" name="Freeform 112"/>
                  <p:cNvSpPr>
                    <a:spLocks/>
                  </p:cNvSpPr>
                  <p:nvPr/>
                </p:nvSpPr>
                <p:spPr bwMode="auto">
                  <a:xfrm>
                    <a:off x="4351" y="2791"/>
                    <a:ext cx="56" cy="29"/>
                  </a:xfrm>
                  <a:custGeom>
                    <a:avLst/>
                    <a:gdLst>
                      <a:gd name="T0" fmla="*/ 43 w 56"/>
                      <a:gd name="T1" fmla="*/ 6 h 29"/>
                      <a:gd name="T2" fmla="*/ 55 w 56"/>
                      <a:gd name="T3" fmla="*/ 3 h 29"/>
                      <a:gd name="T4" fmla="*/ 50 w 56"/>
                      <a:gd name="T5" fmla="*/ 1 h 29"/>
                      <a:gd name="T6" fmla="*/ 43 w 56"/>
                      <a:gd name="T7" fmla="*/ 0 h 29"/>
                      <a:gd name="T8" fmla="*/ 38 w 56"/>
                      <a:gd name="T9" fmla="*/ 0 h 29"/>
                      <a:gd name="T10" fmla="*/ 34 w 56"/>
                      <a:gd name="T11" fmla="*/ 2 h 29"/>
                      <a:gd name="T12" fmla="*/ 32 w 56"/>
                      <a:gd name="T13" fmla="*/ 4 h 29"/>
                      <a:gd name="T14" fmla="*/ 16 w 56"/>
                      <a:gd name="T15" fmla="*/ 4 h 29"/>
                      <a:gd name="T16" fmla="*/ 11 w 56"/>
                      <a:gd name="T17" fmla="*/ 5 h 29"/>
                      <a:gd name="T18" fmla="*/ 11 w 56"/>
                      <a:gd name="T19" fmla="*/ 6 h 29"/>
                      <a:gd name="T20" fmla="*/ 11 w 56"/>
                      <a:gd name="T21" fmla="*/ 9 h 29"/>
                      <a:gd name="T22" fmla="*/ 11 w 56"/>
                      <a:gd name="T23" fmla="*/ 10 h 29"/>
                      <a:gd name="T24" fmla="*/ 0 w 56"/>
                      <a:gd name="T25" fmla="*/ 20 h 29"/>
                      <a:gd name="T26" fmla="*/ 5 w 56"/>
                      <a:gd name="T27" fmla="*/ 21 h 29"/>
                      <a:gd name="T28" fmla="*/ 6 w 56"/>
                      <a:gd name="T29" fmla="*/ 26 h 29"/>
                      <a:gd name="T30" fmla="*/ 10 w 56"/>
                      <a:gd name="T31" fmla="*/ 28 h 29"/>
                      <a:gd name="T32" fmla="*/ 43 w 56"/>
                      <a:gd name="T33" fmla="*/ 6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9"/>
                      <a:gd name="T53" fmla="*/ 56 w 5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9">
                        <a:moveTo>
                          <a:pt x="43" y="6"/>
                        </a:moveTo>
                        <a:lnTo>
                          <a:pt x="55" y="3"/>
                        </a:lnTo>
                        <a:lnTo>
                          <a:pt x="50" y="1"/>
                        </a:lnTo>
                        <a:lnTo>
                          <a:pt x="43" y="0"/>
                        </a:lnTo>
                        <a:lnTo>
                          <a:pt x="38" y="0"/>
                        </a:lnTo>
                        <a:lnTo>
                          <a:pt x="34" y="2"/>
                        </a:lnTo>
                        <a:lnTo>
                          <a:pt x="32" y="4"/>
                        </a:lnTo>
                        <a:lnTo>
                          <a:pt x="16" y="4"/>
                        </a:lnTo>
                        <a:lnTo>
                          <a:pt x="11" y="5"/>
                        </a:lnTo>
                        <a:lnTo>
                          <a:pt x="11" y="6"/>
                        </a:lnTo>
                        <a:lnTo>
                          <a:pt x="11" y="9"/>
                        </a:lnTo>
                        <a:lnTo>
                          <a:pt x="11" y="10"/>
                        </a:lnTo>
                        <a:lnTo>
                          <a:pt x="0" y="20"/>
                        </a:lnTo>
                        <a:lnTo>
                          <a:pt x="5" y="21"/>
                        </a:lnTo>
                        <a:lnTo>
                          <a:pt x="6" y="26"/>
                        </a:lnTo>
                        <a:lnTo>
                          <a:pt x="10" y="28"/>
                        </a:lnTo>
                        <a:lnTo>
                          <a:pt x="43" y="6"/>
                        </a:lnTo>
                      </a:path>
                    </a:pathLst>
                  </a:custGeom>
                  <a:solidFill>
                    <a:srgbClr val="00A000"/>
                  </a:solidFill>
                  <a:ln w="9525" cap="rnd">
                    <a:noFill/>
                    <a:round/>
                    <a:headEnd/>
                    <a:tailEnd/>
                  </a:ln>
                </p:spPr>
                <p:txBody>
                  <a:bodyPr/>
                  <a:lstStyle/>
                  <a:p>
                    <a:endParaRPr lang="en-US"/>
                  </a:p>
                </p:txBody>
              </p:sp>
              <p:sp>
                <p:nvSpPr>
                  <p:cNvPr id="36955" name="Freeform 113"/>
                  <p:cNvSpPr>
                    <a:spLocks/>
                  </p:cNvSpPr>
                  <p:nvPr/>
                </p:nvSpPr>
                <p:spPr bwMode="auto">
                  <a:xfrm>
                    <a:off x="4208" y="2855"/>
                    <a:ext cx="44" cy="17"/>
                  </a:xfrm>
                  <a:custGeom>
                    <a:avLst/>
                    <a:gdLst>
                      <a:gd name="T0" fmla="*/ 38 w 44"/>
                      <a:gd name="T1" fmla="*/ 16 h 17"/>
                      <a:gd name="T2" fmla="*/ 43 w 44"/>
                      <a:gd name="T3" fmla="*/ 8 h 17"/>
                      <a:gd name="T4" fmla="*/ 35 w 44"/>
                      <a:gd name="T5" fmla="*/ 3 h 17"/>
                      <a:gd name="T6" fmla="*/ 27 w 44"/>
                      <a:gd name="T7" fmla="*/ 1 h 17"/>
                      <a:gd name="T8" fmla="*/ 25 w 44"/>
                      <a:gd name="T9" fmla="*/ 4 h 17"/>
                      <a:gd name="T10" fmla="*/ 12 w 44"/>
                      <a:gd name="T11" fmla="*/ 1 h 17"/>
                      <a:gd name="T12" fmla="*/ 8 w 44"/>
                      <a:gd name="T13" fmla="*/ 0 h 17"/>
                      <a:gd name="T14" fmla="*/ 5 w 44"/>
                      <a:gd name="T15" fmla="*/ 1 h 17"/>
                      <a:gd name="T16" fmla="*/ 3 w 44"/>
                      <a:gd name="T17" fmla="*/ 2 h 17"/>
                      <a:gd name="T18" fmla="*/ 1 w 44"/>
                      <a:gd name="T19" fmla="*/ 4 h 17"/>
                      <a:gd name="T20" fmla="*/ 0 w 44"/>
                      <a:gd name="T21" fmla="*/ 6 h 17"/>
                      <a:gd name="T22" fmla="*/ 0 w 44"/>
                      <a:gd name="T23" fmla="*/ 8 h 17"/>
                      <a:gd name="T24" fmla="*/ 1 w 44"/>
                      <a:gd name="T25" fmla="*/ 9 h 17"/>
                      <a:gd name="T26" fmla="*/ 4 w 44"/>
                      <a:gd name="T27" fmla="*/ 9 h 17"/>
                      <a:gd name="T28" fmla="*/ 8 w 44"/>
                      <a:gd name="T29" fmla="*/ 8 h 17"/>
                      <a:gd name="T30" fmla="*/ 13 w 44"/>
                      <a:gd name="T31" fmla="*/ 13 h 17"/>
                      <a:gd name="T32" fmla="*/ 15 w 44"/>
                      <a:gd name="T33" fmla="*/ 13 h 17"/>
                      <a:gd name="T34" fmla="*/ 18 w 44"/>
                      <a:gd name="T35" fmla="*/ 13 h 17"/>
                      <a:gd name="T36" fmla="*/ 22 w 44"/>
                      <a:gd name="T37" fmla="*/ 12 h 17"/>
                      <a:gd name="T38" fmla="*/ 38 w 44"/>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17"/>
                      <a:gd name="T62" fmla="*/ 44 w 44"/>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17">
                        <a:moveTo>
                          <a:pt x="38" y="16"/>
                        </a:moveTo>
                        <a:lnTo>
                          <a:pt x="43" y="8"/>
                        </a:lnTo>
                        <a:lnTo>
                          <a:pt x="35" y="3"/>
                        </a:lnTo>
                        <a:lnTo>
                          <a:pt x="27" y="1"/>
                        </a:lnTo>
                        <a:lnTo>
                          <a:pt x="25" y="4"/>
                        </a:lnTo>
                        <a:lnTo>
                          <a:pt x="12" y="1"/>
                        </a:lnTo>
                        <a:lnTo>
                          <a:pt x="8" y="0"/>
                        </a:lnTo>
                        <a:lnTo>
                          <a:pt x="5" y="1"/>
                        </a:lnTo>
                        <a:lnTo>
                          <a:pt x="3" y="2"/>
                        </a:lnTo>
                        <a:lnTo>
                          <a:pt x="1" y="4"/>
                        </a:lnTo>
                        <a:lnTo>
                          <a:pt x="0" y="6"/>
                        </a:lnTo>
                        <a:lnTo>
                          <a:pt x="0" y="8"/>
                        </a:lnTo>
                        <a:lnTo>
                          <a:pt x="1" y="9"/>
                        </a:lnTo>
                        <a:lnTo>
                          <a:pt x="4" y="9"/>
                        </a:lnTo>
                        <a:lnTo>
                          <a:pt x="8" y="8"/>
                        </a:lnTo>
                        <a:lnTo>
                          <a:pt x="13" y="13"/>
                        </a:lnTo>
                        <a:lnTo>
                          <a:pt x="15" y="13"/>
                        </a:lnTo>
                        <a:lnTo>
                          <a:pt x="18" y="13"/>
                        </a:lnTo>
                        <a:lnTo>
                          <a:pt x="22" y="12"/>
                        </a:lnTo>
                        <a:lnTo>
                          <a:pt x="38" y="16"/>
                        </a:lnTo>
                      </a:path>
                    </a:pathLst>
                  </a:custGeom>
                  <a:solidFill>
                    <a:srgbClr val="00A000"/>
                  </a:solidFill>
                  <a:ln w="9525" cap="rnd">
                    <a:noFill/>
                    <a:round/>
                    <a:headEnd/>
                    <a:tailEnd/>
                  </a:ln>
                </p:spPr>
                <p:txBody>
                  <a:bodyPr/>
                  <a:lstStyle/>
                  <a:p>
                    <a:endParaRPr lang="en-US"/>
                  </a:p>
                </p:txBody>
              </p:sp>
              <p:sp>
                <p:nvSpPr>
                  <p:cNvPr id="36956" name="Freeform 114"/>
                  <p:cNvSpPr>
                    <a:spLocks/>
                  </p:cNvSpPr>
                  <p:nvPr/>
                </p:nvSpPr>
                <p:spPr bwMode="auto">
                  <a:xfrm>
                    <a:off x="4280" y="2895"/>
                    <a:ext cx="53" cy="19"/>
                  </a:xfrm>
                  <a:custGeom>
                    <a:avLst/>
                    <a:gdLst>
                      <a:gd name="T0" fmla="*/ 15 w 53"/>
                      <a:gd name="T1" fmla="*/ 4 h 19"/>
                      <a:gd name="T2" fmla="*/ 34 w 53"/>
                      <a:gd name="T3" fmla="*/ 4 h 19"/>
                      <a:gd name="T4" fmla="*/ 36 w 53"/>
                      <a:gd name="T5" fmla="*/ 1 h 19"/>
                      <a:gd name="T6" fmla="*/ 38 w 53"/>
                      <a:gd name="T7" fmla="*/ 0 h 19"/>
                      <a:gd name="T8" fmla="*/ 40 w 53"/>
                      <a:gd name="T9" fmla="*/ 0 h 19"/>
                      <a:gd name="T10" fmla="*/ 41 w 53"/>
                      <a:gd name="T11" fmla="*/ 0 h 19"/>
                      <a:gd name="T12" fmla="*/ 43 w 53"/>
                      <a:gd name="T13" fmla="*/ 0 h 19"/>
                      <a:gd name="T14" fmla="*/ 46 w 53"/>
                      <a:gd name="T15" fmla="*/ 2 h 19"/>
                      <a:gd name="T16" fmla="*/ 52 w 53"/>
                      <a:gd name="T17" fmla="*/ 2 h 19"/>
                      <a:gd name="T18" fmla="*/ 52 w 53"/>
                      <a:gd name="T19" fmla="*/ 5 h 19"/>
                      <a:gd name="T20" fmla="*/ 51 w 53"/>
                      <a:gd name="T21" fmla="*/ 11 h 19"/>
                      <a:gd name="T22" fmla="*/ 50 w 53"/>
                      <a:gd name="T23" fmla="*/ 14 h 19"/>
                      <a:gd name="T24" fmla="*/ 47 w 53"/>
                      <a:gd name="T25" fmla="*/ 17 h 19"/>
                      <a:gd name="T26" fmla="*/ 29 w 53"/>
                      <a:gd name="T27" fmla="*/ 18 h 19"/>
                      <a:gd name="T28" fmla="*/ 24 w 53"/>
                      <a:gd name="T29" fmla="*/ 16 h 19"/>
                      <a:gd name="T30" fmla="*/ 21 w 53"/>
                      <a:gd name="T31" fmla="*/ 16 h 19"/>
                      <a:gd name="T32" fmla="*/ 19 w 53"/>
                      <a:gd name="T33" fmla="*/ 17 h 19"/>
                      <a:gd name="T34" fmla="*/ 17 w 53"/>
                      <a:gd name="T35" fmla="*/ 18 h 19"/>
                      <a:gd name="T36" fmla="*/ 3 w 53"/>
                      <a:gd name="T37" fmla="*/ 18 h 19"/>
                      <a:gd name="T38" fmla="*/ 2 w 53"/>
                      <a:gd name="T39" fmla="*/ 15 h 19"/>
                      <a:gd name="T40" fmla="*/ 0 w 53"/>
                      <a:gd name="T41" fmla="*/ 14 h 19"/>
                      <a:gd name="T42" fmla="*/ 1 w 53"/>
                      <a:gd name="T43" fmla="*/ 7 h 19"/>
                      <a:gd name="T44" fmla="*/ 1 w 53"/>
                      <a:gd name="T45" fmla="*/ 3 h 19"/>
                      <a:gd name="T46" fmla="*/ 3 w 53"/>
                      <a:gd name="T47" fmla="*/ 1 h 19"/>
                      <a:gd name="T48" fmla="*/ 6 w 53"/>
                      <a:gd name="T49" fmla="*/ 0 h 19"/>
                      <a:gd name="T50" fmla="*/ 8 w 53"/>
                      <a:gd name="T51" fmla="*/ 0 h 19"/>
                      <a:gd name="T52" fmla="*/ 15 w 53"/>
                      <a:gd name="T53" fmla="*/ 4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19"/>
                      <a:gd name="T83" fmla="*/ 53 w 53"/>
                      <a:gd name="T84" fmla="*/ 19 h 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19">
                        <a:moveTo>
                          <a:pt x="15" y="4"/>
                        </a:moveTo>
                        <a:lnTo>
                          <a:pt x="34" y="4"/>
                        </a:lnTo>
                        <a:lnTo>
                          <a:pt x="36" y="1"/>
                        </a:lnTo>
                        <a:lnTo>
                          <a:pt x="38" y="0"/>
                        </a:lnTo>
                        <a:lnTo>
                          <a:pt x="40" y="0"/>
                        </a:lnTo>
                        <a:lnTo>
                          <a:pt x="41" y="0"/>
                        </a:lnTo>
                        <a:lnTo>
                          <a:pt x="43" y="0"/>
                        </a:lnTo>
                        <a:lnTo>
                          <a:pt x="46" y="2"/>
                        </a:lnTo>
                        <a:lnTo>
                          <a:pt x="52" y="2"/>
                        </a:lnTo>
                        <a:lnTo>
                          <a:pt x="52" y="5"/>
                        </a:lnTo>
                        <a:lnTo>
                          <a:pt x="51" y="11"/>
                        </a:lnTo>
                        <a:lnTo>
                          <a:pt x="50" y="14"/>
                        </a:lnTo>
                        <a:lnTo>
                          <a:pt x="47" y="17"/>
                        </a:lnTo>
                        <a:lnTo>
                          <a:pt x="29" y="18"/>
                        </a:lnTo>
                        <a:lnTo>
                          <a:pt x="24" y="16"/>
                        </a:lnTo>
                        <a:lnTo>
                          <a:pt x="21" y="16"/>
                        </a:lnTo>
                        <a:lnTo>
                          <a:pt x="19" y="17"/>
                        </a:lnTo>
                        <a:lnTo>
                          <a:pt x="17" y="18"/>
                        </a:lnTo>
                        <a:lnTo>
                          <a:pt x="3" y="18"/>
                        </a:lnTo>
                        <a:lnTo>
                          <a:pt x="2" y="15"/>
                        </a:lnTo>
                        <a:lnTo>
                          <a:pt x="0" y="14"/>
                        </a:lnTo>
                        <a:lnTo>
                          <a:pt x="1" y="7"/>
                        </a:lnTo>
                        <a:lnTo>
                          <a:pt x="1" y="3"/>
                        </a:lnTo>
                        <a:lnTo>
                          <a:pt x="3" y="1"/>
                        </a:lnTo>
                        <a:lnTo>
                          <a:pt x="6" y="0"/>
                        </a:lnTo>
                        <a:lnTo>
                          <a:pt x="8" y="0"/>
                        </a:lnTo>
                        <a:lnTo>
                          <a:pt x="15" y="4"/>
                        </a:lnTo>
                      </a:path>
                    </a:pathLst>
                  </a:custGeom>
                  <a:solidFill>
                    <a:srgbClr val="00A000"/>
                  </a:solidFill>
                  <a:ln w="9525" cap="rnd">
                    <a:noFill/>
                    <a:round/>
                    <a:headEnd/>
                    <a:tailEnd/>
                  </a:ln>
                </p:spPr>
                <p:txBody>
                  <a:bodyPr/>
                  <a:lstStyle/>
                  <a:p>
                    <a:endParaRPr lang="en-US"/>
                  </a:p>
                </p:txBody>
              </p:sp>
              <p:sp>
                <p:nvSpPr>
                  <p:cNvPr id="36957" name="Freeform 115"/>
                  <p:cNvSpPr>
                    <a:spLocks/>
                  </p:cNvSpPr>
                  <p:nvPr/>
                </p:nvSpPr>
                <p:spPr bwMode="auto">
                  <a:xfrm>
                    <a:off x="4207" y="2940"/>
                    <a:ext cx="18" cy="19"/>
                  </a:xfrm>
                  <a:custGeom>
                    <a:avLst/>
                    <a:gdLst>
                      <a:gd name="T0" fmla="*/ 9 w 18"/>
                      <a:gd name="T1" fmla="*/ 0 h 19"/>
                      <a:gd name="T2" fmla="*/ 17 w 18"/>
                      <a:gd name="T3" fmla="*/ 5 h 19"/>
                      <a:gd name="T4" fmla="*/ 17 w 18"/>
                      <a:gd name="T5" fmla="*/ 7 h 19"/>
                      <a:gd name="T6" fmla="*/ 17 w 18"/>
                      <a:gd name="T7" fmla="*/ 8 h 19"/>
                      <a:gd name="T8" fmla="*/ 16 w 18"/>
                      <a:gd name="T9" fmla="*/ 11 h 19"/>
                      <a:gd name="T10" fmla="*/ 15 w 18"/>
                      <a:gd name="T11" fmla="*/ 13 h 19"/>
                      <a:gd name="T12" fmla="*/ 12 w 18"/>
                      <a:gd name="T13" fmla="*/ 16 h 19"/>
                      <a:gd name="T14" fmla="*/ 9 w 18"/>
                      <a:gd name="T15" fmla="*/ 18 h 19"/>
                      <a:gd name="T16" fmla="*/ 5 w 18"/>
                      <a:gd name="T17" fmla="*/ 18 h 19"/>
                      <a:gd name="T18" fmla="*/ 3 w 18"/>
                      <a:gd name="T19" fmla="*/ 17 h 19"/>
                      <a:gd name="T20" fmla="*/ 0 w 18"/>
                      <a:gd name="T21" fmla="*/ 14 h 19"/>
                      <a:gd name="T22" fmla="*/ 0 w 18"/>
                      <a:gd name="T23" fmla="*/ 13 h 19"/>
                      <a:gd name="T24" fmla="*/ 1 w 18"/>
                      <a:gd name="T25" fmla="*/ 9 h 19"/>
                      <a:gd name="T26" fmla="*/ 3 w 18"/>
                      <a:gd name="T27" fmla="*/ 3 h 19"/>
                      <a:gd name="T28" fmla="*/ 9 w 18"/>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9"/>
                      <a:gd name="T47" fmla="*/ 18 w 18"/>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9">
                        <a:moveTo>
                          <a:pt x="9" y="0"/>
                        </a:moveTo>
                        <a:lnTo>
                          <a:pt x="17" y="5"/>
                        </a:lnTo>
                        <a:lnTo>
                          <a:pt x="17" y="7"/>
                        </a:lnTo>
                        <a:lnTo>
                          <a:pt x="17" y="8"/>
                        </a:lnTo>
                        <a:lnTo>
                          <a:pt x="16" y="11"/>
                        </a:lnTo>
                        <a:lnTo>
                          <a:pt x="15" y="13"/>
                        </a:lnTo>
                        <a:lnTo>
                          <a:pt x="12" y="16"/>
                        </a:lnTo>
                        <a:lnTo>
                          <a:pt x="9" y="18"/>
                        </a:lnTo>
                        <a:lnTo>
                          <a:pt x="5" y="18"/>
                        </a:lnTo>
                        <a:lnTo>
                          <a:pt x="3" y="17"/>
                        </a:lnTo>
                        <a:lnTo>
                          <a:pt x="0" y="14"/>
                        </a:lnTo>
                        <a:lnTo>
                          <a:pt x="0" y="13"/>
                        </a:lnTo>
                        <a:lnTo>
                          <a:pt x="1" y="9"/>
                        </a:lnTo>
                        <a:lnTo>
                          <a:pt x="3" y="3"/>
                        </a:lnTo>
                        <a:lnTo>
                          <a:pt x="9" y="0"/>
                        </a:lnTo>
                      </a:path>
                    </a:pathLst>
                  </a:custGeom>
                  <a:solidFill>
                    <a:srgbClr val="00A000"/>
                  </a:solidFill>
                  <a:ln w="9525" cap="rnd">
                    <a:noFill/>
                    <a:round/>
                    <a:headEnd/>
                    <a:tailEnd/>
                  </a:ln>
                </p:spPr>
                <p:txBody>
                  <a:bodyPr/>
                  <a:lstStyle/>
                  <a:p>
                    <a:endParaRPr lang="en-US"/>
                  </a:p>
                </p:txBody>
              </p:sp>
            </p:grpSp>
          </p:grpSp>
          <p:grpSp>
            <p:nvGrpSpPr>
              <p:cNvPr id="36899" name="Group 116"/>
              <p:cNvGrpSpPr>
                <a:grpSpLocks/>
              </p:cNvGrpSpPr>
              <p:nvPr/>
            </p:nvGrpSpPr>
            <p:grpSpPr bwMode="auto">
              <a:xfrm>
                <a:off x="3754" y="2651"/>
                <a:ext cx="423" cy="722"/>
                <a:chOff x="3754" y="2651"/>
                <a:chExt cx="423" cy="722"/>
              </a:xfrm>
            </p:grpSpPr>
            <p:sp>
              <p:nvSpPr>
                <p:cNvPr id="36928" name="Freeform 117"/>
                <p:cNvSpPr>
                  <a:spLocks/>
                </p:cNvSpPr>
                <p:nvPr/>
              </p:nvSpPr>
              <p:spPr bwMode="auto">
                <a:xfrm>
                  <a:off x="3754" y="2651"/>
                  <a:ext cx="423" cy="722"/>
                </a:xfrm>
                <a:custGeom>
                  <a:avLst/>
                  <a:gdLst>
                    <a:gd name="T0" fmla="*/ 278 w 423"/>
                    <a:gd name="T1" fmla="*/ 43 h 722"/>
                    <a:gd name="T2" fmla="*/ 306 w 423"/>
                    <a:gd name="T3" fmla="*/ 44 h 722"/>
                    <a:gd name="T4" fmla="*/ 301 w 423"/>
                    <a:gd name="T5" fmla="*/ 68 h 722"/>
                    <a:gd name="T6" fmla="*/ 293 w 423"/>
                    <a:gd name="T7" fmla="*/ 86 h 722"/>
                    <a:gd name="T8" fmla="*/ 339 w 423"/>
                    <a:gd name="T9" fmla="*/ 79 h 722"/>
                    <a:gd name="T10" fmla="*/ 287 w 423"/>
                    <a:gd name="T11" fmla="*/ 117 h 722"/>
                    <a:gd name="T12" fmla="*/ 317 w 423"/>
                    <a:gd name="T13" fmla="*/ 105 h 722"/>
                    <a:gd name="T14" fmla="*/ 334 w 423"/>
                    <a:gd name="T15" fmla="*/ 134 h 722"/>
                    <a:gd name="T16" fmla="*/ 354 w 423"/>
                    <a:gd name="T17" fmla="*/ 156 h 722"/>
                    <a:gd name="T18" fmla="*/ 387 w 423"/>
                    <a:gd name="T19" fmla="*/ 152 h 722"/>
                    <a:gd name="T20" fmla="*/ 404 w 423"/>
                    <a:gd name="T21" fmla="*/ 165 h 722"/>
                    <a:gd name="T22" fmla="*/ 373 w 423"/>
                    <a:gd name="T23" fmla="*/ 188 h 722"/>
                    <a:gd name="T24" fmla="*/ 375 w 423"/>
                    <a:gd name="T25" fmla="*/ 203 h 722"/>
                    <a:gd name="T26" fmla="*/ 331 w 423"/>
                    <a:gd name="T27" fmla="*/ 235 h 722"/>
                    <a:gd name="T28" fmla="*/ 361 w 423"/>
                    <a:gd name="T29" fmla="*/ 251 h 722"/>
                    <a:gd name="T30" fmla="*/ 405 w 423"/>
                    <a:gd name="T31" fmla="*/ 258 h 722"/>
                    <a:gd name="T32" fmla="*/ 338 w 423"/>
                    <a:gd name="T33" fmla="*/ 277 h 722"/>
                    <a:gd name="T34" fmla="*/ 391 w 423"/>
                    <a:gd name="T35" fmla="*/ 275 h 722"/>
                    <a:gd name="T36" fmla="*/ 404 w 423"/>
                    <a:gd name="T37" fmla="*/ 288 h 722"/>
                    <a:gd name="T38" fmla="*/ 354 w 423"/>
                    <a:gd name="T39" fmla="*/ 299 h 722"/>
                    <a:gd name="T40" fmla="*/ 304 w 423"/>
                    <a:gd name="T41" fmla="*/ 312 h 722"/>
                    <a:gd name="T42" fmla="*/ 267 w 423"/>
                    <a:gd name="T43" fmla="*/ 313 h 722"/>
                    <a:gd name="T44" fmla="*/ 241 w 423"/>
                    <a:gd name="T45" fmla="*/ 335 h 722"/>
                    <a:gd name="T46" fmla="*/ 290 w 423"/>
                    <a:gd name="T47" fmla="*/ 338 h 722"/>
                    <a:gd name="T48" fmla="*/ 293 w 423"/>
                    <a:gd name="T49" fmla="*/ 344 h 722"/>
                    <a:gd name="T50" fmla="*/ 262 w 423"/>
                    <a:gd name="T51" fmla="*/ 367 h 722"/>
                    <a:gd name="T52" fmla="*/ 299 w 423"/>
                    <a:gd name="T53" fmla="*/ 393 h 722"/>
                    <a:gd name="T54" fmla="*/ 304 w 423"/>
                    <a:gd name="T55" fmla="*/ 399 h 722"/>
                    <a:gd name="T56" fmla="*/ 273 w 423"/>
                    <a:gd name="T57" fmla="*/ 398 h 722"/>
                    <a:gd name="T58" fmla="*/ 214 w 423"/>
                    <a:gd name="T59" fmla="*/ 385 h 722"/>
                    <a:gd name="T60" fmla="*/ 184 w 423"/>
                    <a:gd name="T61" fmla="*/ 701 h 722"/>
                    <a:gd name="T62" fmla="*/ 144 w 423"/>
                    <a:gd name="T63" fmla="*/ 719 h 722"/>
                    <a:gd name="T64" fmla="*/ 129 w 423"/>
                    <a:gd name="T65" fmla="*/ 405 h 722"/>
                    <a:gd name="T66" fmla="*/ 63 w 423"/>
                    <a:gd name="T67" fmla="*/ 397 h 722"/>
                    <a:gd name="T68" fmla="*/ 39 w 423"/>
                    <a:gd name="T69" fmla="*/ 380 h 722"/>
                    <a:gd name="T70" fmla="*/ 21 w 423"/>
                    <a:gd name="T71" fmla="*/ 363 h 722"/>
                    <a:gd name="T72" fmla="*/ 12 w 423"/>
                    <a:gd name="T73" fmla="*/ 342 h 722"/>
                    <a:gd name="T74" fmla="*/ 62 w 423"/>
                    <a:gd name="T75" fmla="*/ 352 h 722"/>
                    <a:gd name="T76" fmla="*/ 108 w 423"/>
                    <a:gd name="T77" fmla="*/ 363 h 722"/>
                    <a:gd name="T78" fmla="*/ 146 w 423"/>
                    <a:gd name="T79" fmla="*/ 358 h 722"/>
                    <a:gd name="T80" fmla="*/ 165 w 423"/>
                    <a:gd name="T81" fmla="*/ 384 h 722"/>
                    <a:gd name="T82" fmla="*/ 170 w 423"/>
                    <a:gd name="T83" fmla="*/ 368 h 722"/>
                    <a:gd name="T84" fmla="*/ 151 w 423"/>
                    <a:gd name="T85" fmla="*/ 350 h 722"/>
                    <a:gd name="T86" fmla="*/ 107 w 423"/>
                    <a:gd name="T87" fmla="*/ 342 h 722"/>
                    <a:gd name="T88" fmla="*/ 72 w 423"/>
                    <a:gd name="T89" fmla="*/ 338 h 722"/>
                    <a:gd name="T90" fmla="*/ 39 w 423"/>
                    <a:gd name="T91" fmla="*/ 331 h 722"/>
                    <a:gd name="T92" fmla="*/ 60 w 423"/>
                    <a:gd name="T93" fmla="*/ 302 h 722"/>
                    <a:gd name="T94" fmla="*/ 52 w 423"/>
                    <a:gd name="T95" fmla="*/ 272 h 722"/>
                    <a:gd name="T96" fmla="*/ 7 w 423"/>
                    <a:gd name="T97" fmla="*/ 242 h 722"/>
                    <a:gd name="T98" fmla="*/ 27 w 423"/>
                    <a:gd name="T99" fmla="*/ 226 h 722"/>
                    <a:gd name="T100" fmla="*/ 69 w 423"/>
                    <a:gd name="T101" fmla="*/ 212 h 722"/>
                    <a:gd name="T102" fmla="*/ 35 w 423"/>
                    <a:gd name="T103" fmla="*/ 194 h 722"/>
                    <a:gd name="T104" fmla="*/ 25 w 423"/>
                    <a:gd name="T105" fmla="*/ 168 h 722"/>
                    <a:gd name="T106" fmla="*/ 74 w 423"/>
                    <a:gd name="T107" fmla="*/ 147 h 722"/>
                    <a:gd name="T108" fmla="*/ 53 w 423"/>
                    <a:gd name="T109" fmla="*/ 121 h 722"/>
                    <a:gd name="T110" fmla="*/ 58 w 423"/>
                    <a:gd name="T111" fmla="*/ 102 h 722"/>
                    <a:gd name="T112" fmla="*/ 95 w 423"/>
                    <a:gd name="T113" fmla="*/ 68 h 722"/>
                    <a:gd name="T114" fmla="*/ 136 w 423"/>
                    <a:gd name="T115" fmla="*/ 50 h 722"/>
                    <a:gd name="T116" fmla="*/ 159 w 423"/>
                    <a:gd name="T117" fmla="*/ 40 h 722"/>
                    <a:gd name="T118" fmla="*/ 168 w 423"/>
                    <a:gd name="T119" fmla="*/ 23 h 722"/>
                    <a:gd name="T120" fmla="*/ 191 w 423"/>
                    <a:gd name="T121" fmla="*/ 3 h 722"/>
                    <a:gd name="T122" fmla="*/ 213 w 423"/>
                    <a:gd name="T123" fmla="*/ 31 h 722"/>
                    <a:gd name="T124" fmla="*/ 194 w 423"/>
                    <a:gd name="T125" fmla="*/ 33 h 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3"/>
                    <a:gd name="T190" fmla="*/ 0 h 722"/>
                    <a:gd name="T191" fmla="*/ 423 w 423"/>
                    <a:gd name="T192" fmla="*/ 722 h 7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3" h="722">
                      <a:moveTo>
                        <a:pt x="203" y="53"/>
                      </a:moveTo>
                      <a:lnTo>
                        <a:pt x="220" y="50"/>
                      </a:lnTo>
                      <a:lnTo>
                        <a:pt x="241" y="49"/>
                      </a:lnTo>
                      <a:lnTo>
                        <a:pt x="255" y="49"/>
                      </a:lnTo>
                      <a:lnTo>
                        <a:pt x="271" y="44"/>
                      </a:lnTo>
                      <a:lnTo>
                        <a:pt x="278" y="43"/>
                      </a:lnTo>
                      <a:lnTo>
                        <a:pt x="283" y="40"/>
                      </a:lnTo>
                      <a:lnTo>
                        <a:pt x="289" y="37"/>
                      </a:lnTo>
                      <a:lnTo>
                        <a:pt x="291" y="40"/>
                      </a:lnTo>
                      <a:lnTo>
                        <a:pt x="291" y="45"/>
                      </a:lnTo>
                      <a:lnTo>
                        <a:pt x="303" y="41"/>
                      </a:lnTo>
                      <a:lnTo>
                        <a:pt x="306" y="44"/>
                      </a:lnTo>
                      <a:lnTo>
                        <a:pt x="311" y="49"/>
                      </a:lnTo>
                      <a:lnTo>
                        <a:pt x="315" y="51"/>
                      </a:lnTo>
                      <a:lnTo>
                        <a:pt x="315" y="56"/>
                      </a:lnTo>
                      <a:lnTo>
                        <a:pt x="315" y="57"/>
                      </a:lnTo>
                      <a:lnTo>
                        <a:pt x="315" y="60"/>
                      </a:lnTo>
                      <a:lnTo>
                        <a:pt x="301" y="68"/>
                      </a:lnTo>
                      <a:lnTo>
                        <a:pt x="292" y="73"/>
                      </a:lnTo>
                      <a:lnTo>
                        <a:pt x="281" y="76"/>
                      </a:lnTo>
                      <a:lnTo>
                        <a:pt x="274" y="83"/>
                      </a:lnTo>
                      <a:lnTo>
                        <a:pt x="269" y="92"/>
                      </a:lnTo>
                      <a:lnTo>
                        <a:pt x="277" y="88"/>
                      </a:lnTo>
                      <a:lnTo>
                        <a:pt x="293" y="86"/>
                      </a:lnTo>
                      <a:lnTo>
                        <a:pt x="307" y="80"/>
                      </a:lnTo>
                      <a:lnTo>
                        <a:pt x="317" y="75"/>
                      </a:lnTo>
                      <a:lnTo>
                        <a:pt x="327" y="73"/>
                      </a:lnTo>
                      <a:lnTo>
                        <a:pt x="337" y="73"/>
                      </a:lnTo>
                      <a:lnTo>
                        <a:pt x="340" y="75"/>
                      </a:lnTo>
                      <a:lnTo>
                        <a:pt x="339" y="79"/>
                      </a:lnTo>
                      <a:lnTo>
                        <a:pt x="336" y="88"/>
                      </a:lnTo>
                      <a:lnTo>
                        <a:pt x="317" y="101"/>
                      </a:lnTo>
                      <a:lnTo>
                        <a:pt x="306" y="107"/>
                      </a:lnTo>
                      <a:lnTo>
                        <a:pt x="299" y="105"/>
                      </a:lnTo>
                      <a:lnTo>
                        <a:pt x="298" y="109"/>
                      </a:lnTo>
                      <a:lnTo>
                        <a:pt x="287" y="117"/>
                      </a:lnTo>
                      <a:lnTo>
                        <a:pt x="290" y="123"/>
                      </a:lnTo>
                      <a:lnTo>
                        <a:pt x="297" y="123"/>
                      </a:lnTo>
                      <a:lnTo>
                        <a:pt x="301" y="120"/>
                      </a:lnTo>
                      <a:lnTo>
                        <a:pt x="302" y="118"/>
                      </a:lnTo>
                      <a:lnTo>
                        <a:pt x="308" y="112"/>
                      </a:lnTo>
                      <a:lnTo>
                        <a:pt x="317" y="105"/>
                      </a:lnTo>
                      <a:lnTo>
                        <a:pt x="328" y="104"/>
                      </a:lnTo>
                      <a:lnTo>
                        <a:pt x="324" y="114"/>
                      </a:lnTo>
                      <a:lnTo>
                        <a:pt x="322" y="118"/>
                      </a:lnTo>
                      <a:lnTo>
                        <a:pt x="320" y="124"/>
                      </a:lnTo>
                      <a:lnTo>
                        <a:pt x="326" y="131"/>
                      </a:lnTo>
                      <a:lnTo>
                        <a:pt x="334" y="134"/>
                      </a:lnTo>
                      <a:lnTo>
                        <a:pt x="338" y="132"/>
                      </a:lnTo>
                      <a:lnTo>
                        <a:pt x="343" y="132"/>
                      </a:lnTo>
                      <a:lnTo>
                        <a:pt x="352" y="133"/>
                      </a:lnTo>
                      <a:lnTo>
                        <a:pt x="354" y="138"/>
                      </a:lnTo>
                      <a:lnTo>
                        <a:pt x="361" y="139"/>
                      </a:lnTo>
                      <a:lnTo>
                        <a:pt x="354" y="156"/>
                      </a:lnTo>
                      <a:lnTo>
                        <a:pt x="352" y="162"/>
                      </a:lnTo>
                      <a:lnTo>
                        <a:pt x="347" y="166"/>
                      </a:lnTo>
                      <a:lnTo>
                        <a:pt x="354" y="166"/>
                      </a:lnTo>
                      <a:lnTo>
                        <a:pt x="370" y="155"/>
                      </a:lnTo>
                      <a:lnTo>
                        <a:pt x="380" y="151"/>
                      </a:lnTo>
                      <a:lnTo>
                        <a:pt x="387" y="152"/>
                      </a:lnTo>
                      <a:lnTo>
                        <a:pt x="390" y="156"/>
                      </a:lnTo>
                      <a:lnTo>
                        <a:pt x="390" y="161"/>
                      </a:lnTo>
                      <a:lnTo>
                        <a:pt x="390" y="166"/>
                      </a:lnTo>
                      <a:lnTo>
                        <a:pt x="398" y="162"/>
                      </a:lnTo>
                      <a:lnTo>
                        <a:pt x="403" y="161"/>
                      </a:lnTo>
                      <a:lnTo>
                        <a:pt x="404" y="165"/>
                      </a:lnTo>
                      <a:lnTo>
                        <a:pt x="406" y="168"/>
                      </a:lnTo>
                      <a:lnTo>
                        <a:pt x="401" y="174"/>
                      </a:lnTo>
                      <a:lnTo>
                        <a:pt x="394" y="183"/>
                      </a:lnTo>
                      <a:lnTo>
                        <a:pt x="384" y="187"/>
                      </a:lnTo>
                      <a:lnTo>
                        <a:pt x="377" y="190"/>
                      </a:lnTo>
                      <a:lnTo>
                        <a:pt x="373" y="188"/>
                      </a:lnTo>
                      <a:lnTo>
                        <a:pt x="363" y="189"/>
                      </a:lnTo>
                      <a:lnTo>
                        <a:pt x="356" y="201"/>
                      </a:lnTo>
                      <a:lnTo>
                        <a:pt x="359" y="204"/>
                      </a:lnTo>
                      <a:lnTo>
                        <a:pt x="364" y="203"/>
                      </a:lnTo>
                      <a:lnTo>
                        <a:pt x="373" y="201"/>
                      </a:lnTo>
                      <a:lnTo>
                        <a:pt x="375" y="203"/>
                      </a:lnTo>
                      <a:lnTo>
                        <a:pt x="377" y="209"/>
                      </a:lnTo>
                      <a:lnTo>
                        <a:pt x="374" y="213"/>
                      </a:lnTo>
                      <a:lnTo>
                        <a:pt x="367" y="217"/>
                      </a:lnTo>
                      <a:lnTo>
                        <a:pt x="357" y="220"/>
                      </a:lnTo>
                      <a:lnTo>
                        <a:pt x="343" y="228"/>
                      </a:lnTo>
                      <a:lnTo>
                        <a:pt x="331" y="235"/>
                      </a:lnTo>
                      <a:lnTo>
                        <a:pt x="331" y="247"/>
                      </a:lnTo>
                      <a:lnTo>
                        <a:pt x="334" y="257"/>
                      </a:lnTo>
                      <a:lnTo>
                        <a:pt x="337" y="262"/>
                      </a:lnTo>
                      <a:lnTo>
                        <a:pt x="345" y="256"/>
                      </a:lnTo>
                      <a:lnTo>
                        <a:pt x="354" y="252"/>
                      </a:lnTo>
                      <a:lnTo>
                        <a:pt x="361" y="251"/>
                      </a:lnTo>
                      <a:lnTo>
                        <a:pt x="380" y="246"/>
                      </a:lnTo>
                      <a:lnTo>
                        <a:pt x="387" y="248"/>
                      </a:lnTo>
                      <a:lnTo>
                        <a:pt x="392" y="250"/>
                      </a:lnTo>
                      <a:lnTo>
                        <a:pt x="404" y="249"/>
                      </a:lnTo>
                      <a:lnTo>
                        <a:pt x="405" y="253"/>
                      </a:lnTo>
                      <a:lnTo>
                        <a:pt x="405" y="258"/>
                      </a:lnTo>
                      <a:lnTo>
                        <a:pt x="395" y="264"/>
                      </a:lnTo>
                      <a:lnTo>
                        <a:pt x="385" y="272"/>
                      </a:lnTo>
                      <a:lnTo>
                        <a:pt x="373" y="272"/>
                      </a:lnTo>
                      <a:lnTo>
                        <a:pt x="361" y="269"/>
                      </a:lnTo>
                      <a:lnTo>
                        <a:pt x="343" y="275"/>
                      </a:lnTo>
                      <a:lnTo>
                        <a:pt x="338" y="277"/>
                      </a:lnTo>
                      <a:lnTo>
                        <a:pt x="336" y="281"/>
                      </a:lnTo>
                      <a:lnTo>
                        <a:pt x="352" y="284"/>
                      </a:lnTo>
                      <a:lnTo>
                        <a:pt x="363" y="282"/>
                      </a:lnTo>
                      <a:lnTo>
                        <a:pt x="375" y="278"/>
                      </a:lnTo>
                      <a:lnTo>
                        <a:pt x="387" y="278"/>
                      </a:lnTo>
                      <a:lnTo>
                        <a:pt x="391" y="275"/>
                      </a:lnTo>
                      <a:lnTo>
                        <a:pt x="400" y="269"/>
                      </a:lnTo>
                      <a:lnTo>
                        <a:pt x="407" y="269"/>
                      </a:lnTo>
                      <a:lnTo>
                        <a:pt x="420" y="268"/>
                      </a:lnTo>
                      <a:lnTo>
                        <a:pt x="417" y="275"/>
                      </a:lnTo>
                      <a:lnTo>
                        <a:pt x="422" y="277"/>
                      </a:lnTo>
                      <a:lnTo>
                        <a:pt x="404" y="288"/>
                      </a:lnTo>
                      <a:lnTo>
                        <a:pt x="377" y="296"/>
                      </a:lnTo>
                      <a:lnTo>
                        <a:pt x="370" y="296"/>
                      </a:lnTo>
                      <a:lnTo>
                        <a:pt x="373" y="291"/>
                      </a:lnTo>
                      <a:lnTo>
                        <a:pt x="367" y="291"/>
                      </a:lnTo>
                      <a:lnTo>
                        <a:pt x="361" y="294"/>
                      </a:lnTo>
                      <a:lnTo>
                        <a:pt x="354" y="299"/>
                      </a:lnTo>
                      <a:lnTo>
                        <a:pt x="347" y="306"/>
                      </a:lnTo>
                      <a:lnTo>
                        <a:pt x="341" y="309"/>
                      </a:lnTo>
                      <a:lnTo>
                        <a:pt x="330" y="309"/>
                      </a:lnTo>
                      <a:lnTo>
                        <a:pt x="326" y="307"/>
                      </a:lnTo>
                      <a:lnTo>
                        <a:pt x="315" y="309"/>
                      </a:lnTo>
                      <a:lnTo>
                        <a:pt x="304" y="312"/>
                      </a:lnTo>
                      <a:lnTo>
                        <a:pt x="301" y="313"/>
                      </a:lnTo>
                      <a:lnTo>
                        <a:pt x="297" y="318"/>
                      </a:lnTo>
                      <a:lnTo>
                        <a:pt x="287" y="316"/>
                      </a:lnTo>
                      <a:lnTo>
                        <a:pt x="287" y="311"/>
                      </a:lnTo>
                      <a:lnTo>
                        <a:pt x="281" y="311"/>
                      </a:lnTo>
                      <a:lnTo>
                        <a:pt x="267" y="313"/>
                      </a:lnTo>
                      <a:lnTo>
                        <a:pt x="244" y="315"/>
                      </a:lnTo>
                      <a:lnTo>
                        <a:pt x="232" y="313"/>
                      </a:lnTo>
                      <a:lnTo>
                        <a:pt x="218" y="315"/>
                      </a:lnTo>
                      <a:lnTo>
                        <a:pt x="211" y="319"/>
                      </a:lnTo>
                      <a:lnTo>
                        <a:pt x="211" y="323"/>
                      </a:lnTo>
                      <a:lnTo>
                        <a:pt x="241" y="335"/>
                      </a:lnTo>
                      <a:lnTo>
                        <a:pt x="249" y="329"/>
                      </a:lnTo>
                      <a:lnTo>
                        <a:pt x="255" y="338"/>
                      </a:lnTo>
                      <a:lnTo>
                        <a:pt x="264" y="338"/>
                      </a:lnTo>
                      <a:lnTo>
                        <a:pt x="277" y="335"/>
                      </a:lnTo>
                      <a:lnTo>
                        <a:pt x="284" y="335"/>
                      </a:lnTo>
                      <a:lnTo>
                        <a:pt x="290" y="338"/>
                      </a:lnTo>
                      <a:lnTo>
                        <a:pt x="301" y="334"/>
                      </a:lnTo>
                      <a:lnTo>
                        <a:pt x="308" y="334"/>
                      </a:lnTo>
                      <a:lnTo>
                        <a:pt x="301" y="350"/>
                      </a:lnTo>
                      <a:lnTo>
                        <a:pt x="297" y="348"/>
                      </a:lnTo>
                      <a:lnTo>
                        <a:pt x="300" y="343"/>
                      </a:lnTo>
                      <a:lnTo>
                        <a:pt x="293" y="344"/>
                      </a:lnTo>
                      <a:lnTo>
                        <a:pt x="284" y="348"/>
                      </a:lnTo>
                      <a:lnTo>
                        <a:pt x="274" y="348"/>
                      </a:lnTo>
                      <a:lnTo>
                        <a:pt x="267" y="351"/>
                      </a:lnTo>
                      <a:lnTo>
                        <a:pt x="258" y="352"/>
                      </a:lnTo>
                      <a:lnTo>
                        <a:pt x="248" y="355"/>
                      </a:lnTo>
                      <a:lnTo>
                        <a:pt x="262" y="367"/>
                      </a:lnTo>
                      <a:lnTo>
                        <a:pt x="268" y="374"/>
                      </a:lnTo>
                      <a:lnTo>
                        <a:pt x="271" y="382"/>
                      </a:lnTo>
                      <a:lnTo>
                        <a:pt x="277" y="378"/>
                      </a:lnTo>
                      <a:lnTo>
                        <a:pt x="289" y="384"/>
                      </a:lnTo>
                      <a:lnTo>
                        <a:pt x="295" y="386"/>
                      </a:lnTo>
                      <a:lnTo>
                        <a:pt x="299" y="393"/>
                      </a:lnTo>
                      <a:lnTo>
                        <a:pt x="304" y="393"/>
                      </a:lnTo>
                      <a:lnTo>
                        <a:pt x="308" y="396"/>
                      </a:lnTo>
                      <a:lnTo>
                        <a:pt x="314" y="393"/>
                      </a:lnTo>
                      <a:lnTo>
                        <a:pt x="318" y="394"/>
                      </a:lnTo>
                      <a:lnTo>
                        <a:pt x="311" y="397"/>
                      </a:lnTo>
                      <a:lnTo>
                        <a:pt x="304" y="399"/>
                      </a:lnTo>
                      <a:lnTo>
                        <a:pt x="298" y="398"/>
                      </a:lnTo>
                      <a:lnTo>
                        <a:pt x="295" y="401"/>
                      </a:lnTo>
                      <a:lnTo>
                        <a:pt x="292" y="401"/>
                      </a:lnTo>
                      <a:lnTo>
                        <a:pt x="290" y="393"/>
                      </a:lnTo>
                      <a:lnTo>
                        <a:pt x="276" y="393"/>
                      </a:lnTo>
                      <a:lnTo>
                        <a:pt x="273" y="398"/>
                      </a:lnTo>
                      <a:lnTo>
                        <a:pt x="258" y="395"/>
                      </a:lnTo>
                      <a:lnTo>
                        <a:pt x="249" y="388"/>
                      </a:lnTo>
                      <a:lnTo>
                        <a:pt x="232" y="387"/>
                      </a:lnTo>
                      <a:lnTo>
                        <a:pt x="226" y="383"/>
                      </a:lnTo>
                      <a:lnTo>
                        <a:pt x="218" y="383"/>
                      </a:lnTo>
                      <a:lnTo>
                        <a:pt x="214" y="385"/>
                      </a:lnTo>
                      <a:lnTo>
                        <a:pt x="209" y="381"/>
                      </a:lnTo>
                      <a:lnTo>
                        <a:pt x="204" y="381"/>
                      </a:lnTo>
                      <a:lnTo>
                        <a:pt x="194" y="391"/>
                      </a:lnTo>
                      <a:lnTo>
                        <a:pt x="191" y="414"/>
                      </a:lnTo>
                      <a:lnTo>
                        <a:pt x="181" y="696"/>
                      </a:lnTo>
                      <a:lnTo>
                        <a:pt x="184" y="701"/>
                      </a:lnTo>
                      <a:lnTo>
                        <a:pt x="188" y="705"/>
                      </a:lnTo>
                      <a:lnTo>
                        <a:pt x="206" y="721"/>
                      </a:lnTo>
                      <a:lnTo>
                        <a:pt x="195" y="721"/>
                      </a:lnTo>
                      <a:lnTo>
                        <a:pt x="171" y="708"/>
                      </a:lnTo>
                      <a:lnTo>
                        <a:pt x="164" y="708"/>
                      </a:lnTo>
                      <a:lnTo>
                        <a:pt x="144" y="719"/>
                      </a:lnTo>
                      <a:lnTo>
                        <a:pt x="135" y="717"/>
                      </a:lnTo>
                      <a:lnTo>
                        <a:pt x="151" y="702"/>
                      </a:lnTo>
                      <a:lnTo>
                        <a:pt x="156" y="694"/>
                      </a:lnTo>
                      <a:lnTo>
                        <a:pt x="168" y="418"/>
                      </a:lnTo>
                      <a:lnTo>
                        <a:pt x="155" y="409"/>
                      </a:lnTo>
                      <a:lnTo>
                        <a:pt x="129" y="405"/>
                      </a:lnTo>
                      <a:lnTo>
                        <a:pt x="104" y="401"/>
                      </a:lnTo>
                      <a:lnTo>
                        <a:pt x="99" y="406"/>
                      </a:lnTo>
                      <a:lnTo>
                        <a:pt x="84" y="400"/>
                      </a:lnTo>
                      <a:lnTo>
                        <a:pt x="80" y="399"/>
                      </a:lnTo>
                      <a:lnTo>
                        <a:pt x="71" y="398"/>
                      </a:lnTo>
                      <a:lnTo>
                        <a:pt x="63" y="397"/>
                      </a:lnTo>
                      <a:lnTo>
                        <a:pt x="62" y="395"/>
                      </a:lnTo>
                      <a:lnTo>
                        <a:pt x="59" y="391"/>
                      </a:lnTo>
                      <a:lnTo>
                        <a:pt x="54" y="390"/>
                      </a:lnTo>
                      <a:lnTo>
                        <a:pt x="48" y="387"/>
                      </a:lnTo>
                      <a:lnTo>
                        <a:pt x="44" y="381"/>
                      </a:lnTo>
                      <a:lnTo>
                        <a:pt x="39" y="380"/>
                      </a:lnTo>
                      <a:lnTo>
                        <a:pt x="35" y="379"/>
                      </a:lnTo>
                      <a:lnTo>
                        <a:pt x="36" y="374"/>
                      </a:lnTo>
                      <a:lnTo>
                        <a:pt x="30" y="371"/>
                      </a:lnTo>
                      <a:lnTo>
                        <a:pt x="26" y="369"/>
                      </a:lnTo>
                      <a:lnTo>
                        <a:pt x="25" y="366"/>
                      </a:lnTo>
                      <a:lnTo>
                        <a:pt x="21" y="363"/>
                      </a:lnTo>
                      <a:lnTo>
                        <a:pt x="12" y="360"/>
                      </a:lnTo>
                      <a:lnTo>
                        <a:pt x="8" y="355"/>
                      </a:lnTo>
                      <a:lnTo>
                        <a:pt x="5" y="350"/>
                      </a:lnTo>
                      <a:lnTo>
                        <a:pt x="0" y="345"/>
                      </a:lnTo>
                      <a:lnTo>
                        <a:pt x="7" y="345"/>
                      </a:lnTo>
                      <a:lnTo>
                        <a:pt x="12" y="342"/>
                      </a:lnTo>
                      <a:lnTo>
                        <a:pt x="21" y="342"/>
                      </a:lnTo>
                      <a:lnTo>
                        <a:pt x="32" y="345"/>
                      </a:lnTo>
                      <a:lnTo>
                        <a:pt x="40" y="349"/>
                      </a:lnTo>
                      <a:lnTo>
                        <a:pt x="51" y="352"/>
                      </a:lnTo>
                      <a:lnTo>
                        <a:pt x="57" y="351"/>
                      </a:lnTo>
                      <a:lnTo>
                        <a:pt x="62" y="352"/>
                      </a:lnTo>
                      <a:lnTo>
                        <a:pt x="71" y="355"/>
                      </a:lnTo>
                      <a:lnTo>
                        <a:pt x="81" y="361"/>
                      </a:lnTo>
                      <a:lnTo>
                        <a:pt x="92" y="361"/>
                      </a:lnTo>
                      <a:lnTo>
                        <a:pt x="97" y="357"/>
                      </a:lnTo>
                      <a:lnTo>
                        <a:pt x="101" y="358"/>
                      </a:lnTo>
                      <a:lnTo>
                        <a:pt x="108" y="363"/>
                      </a:lnTo>
                      <a:lnTo>
                        <a:pt x="115" y="368"/>
                      </a:lnTo>
                      <a:lnTo>
                        <a:pt x="127" y="369"/>
                      </a:lnTo>
                      <a:lnTo>
                        <a:pt x="134" y="357"/>
                      </a:lnTo>
                      <a:lnTo>
                        <a:pt x="141" y="351"/>
                      </a:lnTo>
                      <a:lnTo>
                        <a:pt x="144" y="351"/>
                      </a:lnTo>
                      <a:lnTo>
                        <a:pt x="146" y="358"/>
                      </a:lnTo>
                      <a:lnTo>
                        <a:pt x="148" y="363"/>
                      </a:lnTo>
                      <a:lnTo>
                        <a:pt x="152" y="382"/>
                      </a:lnTo>
                      <a:lnTo>
                        <a:pt x="155" y="385"/>
                      </a:lnTo>
                      <a:lnTo>
                        <a:pt x="161" y="389"/>
                      </a:lnTo>
                      <a:lnTo>
                        <a:pt x="166" y="390"/>
                      </a:lnTo>
                      <a:lnTo>
                        <a:pt x="165" y="384"/>
                      </a:lnTo>
                      <a:lnTo>
                        <a:pt x="162" y="381"/>
                      </a:lnTo>
                      <a:lnTo>
                        <a:pt x="165" y="377"/>
                      </a:lnTo>
                      <a:lnTo>
                        <a:pt x="164" y="372"/>
                      </a:lnTo>
                      <a:lnTo>
                        <a:pt x="160" y="366"/>
                      </a:lnTo>
                      <a:lnTo>
                        <a:pt x="161" y="364"/>
                      </a:lnTo>
                      <a:lnTo>
                        <a:pt x="170" y="368"/>
                      </a:lnTo>
                      <a:lnTo>
                        <a:pt x="171" y="362"/>
                      </a:lnTo>
                      <a:lnTo>
                        <a:pt x="173" y="358"/>
                      </a:lnTo>
                      <a:lnTo>
                        <a:pt x="171" y="353"/>
                      </a:lnTo>
                      <a:lnTo>
                        <a:pt x="171" y="347"/>
                      </a:lnTo>
                      <a:lnTo>
                        <a:pt x="161" y="348"/>
                      </a:lnTo>
                      <a:lnTo>
                        <a:pt x="151" y="350"/>
                      </a:lnTo>
                      <a:lnTo>
                        <a:pt x="140" y="343"/>
                      </a:lnTo>
                      <a:lnTo>
                        <a:pt x="135" y="342"/>
                      </a:lnTo>
                      <a:lnTo>
                        <a:pt x="130" y="342"/>
                      </a:lnTo>
                      <a:lnTo>
                        <a:pt x="121" y="345"/>
                      </a:lnTo>
                      <a:lnTo>
                        <a:pt x="115" y="346"/>
                      </a:lnTo>
                      <a:lnTo>
                        <a:pt x="107" y="342"/>
                      </a:lnTo>
                      <a:lnTo>
                        <a:pt x="99" y="341"/>
                      </a:lnTo>
                      <a:lnTo>
                        <a:pt x="94" y="344"/>
                      </a:lnTo>
                      <a:lnTo>
                        <a:pt x="90" y="344"/>
                      </a:lnTo>
                      <a:lnTo>
                        <a:pt x="85" y="340"/>
                      </a:lnTo>
                      <a:lnTo>
                        <a:pt x="78" y="338"/>
                      </a:lnTo>
                      <a:lnTo>
                        <a:pt x="72" y="338"/>
                      </a:lnTo>
                      <a:lnTo>
                        <a:pt x="71" y="342"/>
                      </a:lnTo>
                      <a:lnTo>
                        <a:pt x="67" y="343"/>
                      </a:lnTo>
                      <a:lnTo>
                        <a:pt x="61" y="340"/>
                      </a:lnTo>
                      <a:lnTo>
                        <a:pt x="55" y="336"/>
                      </a:lnTo>
                      <a:lnTo>
                        <a:pt x="46" y="336"/>
                      </a:lnTo>
                      <a:lnTo>
                        <a:pt x="39" y="331"/>
                      </a:lnTo>
                      <a:lnTo>
                        <a:pt x="37" y="318"/>
                      </a:lnTo>
                      <a:lnTo>
                        <a:pt x="42" y="311"/>
                      </a:lnTo>
                      <a:lnTo>
                        <a:pt x="45" y="310"/>
                      </a:lnTo>
                      <a:lnTo>
                        <a:pt x="53" y="310"/>
                      </a:lnTo>
                      <a:lnTo>
                        <a:pt x="62" y="310"/>
                      </a:lnTo>
                      <a:lnTo>
                        <a:pt x="60" y="302"/>
                      </a:lnTo>
                      <a:lnTo>
                        <a:pt x="53" y="300"/>
                      </a:lnTo>
                      <a:lnTo>
                        <a:pt x="51" y="295"/>
                      </a:lnTo>
                      <a:lnTo>
                        <a:pt x="44" y="293"/>
                      </a:lnTo>
                      <a:lnTo>
                        <a:pt x="44" y="287"/>
                      </a:lnTo>
                      <a:lnTo>
                        <a:pt x="48" y="280"/>
                      </a:lnTo>
                      <a:lnTo>
                        <a:pt x="52" y="272"/>
                      </a:lnTo>
                      <a:lnTo>
                        <a:pt x="39" y="268"/>
                      </a:lnTo>
                      <a:lnTo>
                        <a:pt x="24" y="265"/>
                      </a:lnTo>
                      <a:lnTo>
                        <a:pt x="25" y="260"/>
                      </a:lnTo>
                      <a:lnTo>
                        <a:pt x="13" y="251"/>
                      </a:lnTo>
                      <a:lnTo>
                        <a:pt x="8" y="246"/>
                      </a:lnTo>
                      <a:lnTo>
                        <a:pt x="7" y="242"/>
                      </a:lnTo>
                      <a:lnTo>
                        <a:pt x="9" y="237"/>
                      </a:lnTo>
                      <a:lnTo>
                        <a:pt x="10" y="231"/>
                      </a:lnTo>
                      <a:lnTo>
                        <a:pt x="17" y="232"/>
                      </a:lnTo>
                      <a:lnTo>
                        <a:pt x="22" y="231"/>
                      </a:lnTo>
                      <a:lnTo>
                        <a:pt x="25" y="227"/>
                      </a:lnTo>
                      <a:lnTo>
                        <a:pt x="27" y="226"/>
                      </a:lnTo>
                      <a:lnTo>
                        <a:pt x="42" y="227"/>
                      </a:lnTo>
                      <a:lnTo>
                        <a:pt x="52" y="225"/>
                      </a:lnTo>
                      <a:lnTo>
                        <a:pt x="58" y="218"/>
                      </a:lnTo>
                      <a:lnTo>
                        <a:pt x="65" y="219"/>
                      </a:lnTo>
                      <a:lnTo>
                        <a:pt x="69" y="218"/>
                      </a:lnTo>
                      <a:lnTo>
                        <a:pt x="69" y="212"/>
                      </a:lnTo>
                      <a:lnTo>
                        <a:pt x="66" y="208"/>
                      </a:lnTo>
                      <a:lnTo>
                        <a:pt x="62" y="207"/>
                      </a:lnTo>
                      <a:lnTo>
                        <a:pt x="48" y="209"/>
                      </a:lnTo>
                      <a:lnTo>
                        <a:pt x="33" y="210"/>
                      </a:lnTo>
                      <a:lnTo>
                        <a:pt x="39" y="201"/>
                      </a:lnTo>
                      <a:lnTo>
                        <a:pt x="35" y="194"/>
                      </a:lnTo>
                      <a:lnTo>
                        <a:pt x="25" y="188"/>
                      </a:lnTo>
                      <a:lnTo>
                        <a:pt x="18" y="184"/>
                      </a:lnTo>
                      <a:lnTo>
                        <a:pt x="12" y="185"/>
                      </a:lnTo>
                      <a:lnTo>
                        <a:pt x="11" y="177"/>
                      </a:lnTo>
                      <a:lnTo>
                        <a:pt x="16" y="177"/>
                      </a:lnTo>
                      <a:lnTo>
                        <a:pt x="25" y="168"/>
                      </a:lnTo>
                      <a:lnTo>
                        <a:pt x="37" y="156"/>
                      </a:lnTo>
                      <a:lnTo>
                        <a:pt x="43" y="151"/>
                      </a:lnTo>
                      <a:lnTo>
                        <a:pt x="52" y="157"/>
                      </a:lnTo>
                      <a:lnTo>
                        <a:pt x="60" y="155"/>
                      </a:lnTo>
                      <a:lnTo>
                        <a:pt x="68" y="151"/>
                      </a:lnTo>
                      <a:lnTo>
                        <a:pt x="74" y="147"/>
                      </a:lnTo>
                      <a:lnTo>
                        <a:pt x="78" y="142"/>
                      </a:lnTo>
                      <a:lnTo>
                        <a:pt x="74" y="137"/>
                      </a:lnTo>
                      <a:lnTo>
                        <a:pt x="71" y="130"/>
                      </a:lnTo>
                      <a:lnTo>
                        <a:pt x="58" y="128"/>
                      </a:lnTo>
                      <a:lnTo>
                        <a:pt x="55" y="126"/>
                      </a:lnTo>
                      <a:lnTo>
                        <a:pt x="53" y="121"/>
                      </a:lnTo>
                      <a:lnTo>
                        <a:pt x="49" y="117"/>
                      </a:lnTo>
                      <a:lnTo>
                        <a:pt x="45" y="118"/>
                      </a:lnTo>
                      <a:lnTo>
                        <a:pt x="37" y="117"/>
                      </a:lnTo>
                      <a:lnTo>
                        <a:pt x="42" y="107"/>
                      </a:lnTo>
                      <a:lnTo>
                        <a:pt x="51" y="104"/>
                      </a:lnTo>
                      <a:lnTo>
                        <a:pt x="58" y="102"/>
                      </a:lnTo>
                      <a:lnTo>
                        <a:pt x="62" y="101"/>
                      </a:lnTo>
                      <a:lnTo>
                        <a:pt x="69" y="84"/>
                      </a:lnTo>
                      <a:lnTo>
                        <a:pt x="69" y="79"/>
                      </a:lnTo>
                      <a:lnTo>
                        <a:pt x="78" y="78"/>
                      </a:lnTo>
                      <a:lnTo>
                        <a:pt x="90" y="77"/>
                      </a:lnTo>
                      <a:lnTo>
                        <a:pt x="95" y="68"/>
                      </a:lnTo>
                      <a:lnTo>
                        <a:pt x="100" y="65"/>
                      </a:lnTo>
                      <a:lnTo>
                        <a:pt x="108" y="61"/>
                      </a:lnTo>
                      <a:lnTo>
                        <a:pt x="118" y="52"/>
                      </a:lnTo>
                      <a:lnTo>
                        <a:pt x="126" y="48"/>
                      </a:lnTo>
                      <a:lnTo>
                        <a:pt x="131" y="47"/>
                      </a:lnTo>
                      <a:lnTo>
                        <a:pt x="136" y="50"/>
                      </a:lnTo>
                      <a:lnTo>
                        <a:pt x="145" y="50"/>
                      </a:lnTo>
                      <a:lnTo>
                        <a:pt x="152" y="49"/>
                      </a:lnTo>
                      <a:lnTo>
                        <a:pt x="155" y="47"/>
                      </a:lnTo>
                      <a:lnTo>
                        <a:pt x="159" y="44"/>
                      </a:lnTo>
                      <a:lnTo>
                        <a:pt x="162" y="44"/>
                      </a:lnTo>
                      <a:lnTo>
                        <a:pt x="159" y="40"/>
                      </a:lnTo>
                      <a:lnTo>
                        <a:pt x="155" y="37"/>
                      </a:lnTo>
                      <a:lnTo>
                        <a:pt x="157" y="34"/>
                      </a:lnTo>
                      <a:lnTo>
                        <a:pt x="158" y="32"/>
                      </a:lnTo>
                      <a:lnTo>
                        <a:pt x="159" y="29"/>
                      </a:lnTo>
                      <a:lnTo>
                        <a:pt x="161" y="27"/>
                      </a:lnTo>
                      <a:lnTo>
                        <a:pt x="168" y="23"/>
                      </a:lnTo>
                      <a:lnTo>
                        <a:pt x="171" y="19"/>
                      </a:lnTo>
                      <a:lnTo>
                        <a:pt x="171" y="11"/>
                      </a:lnTo>
                      <a:lnTo>
                        <a:pt x="170" y="13"/>
                      </a:lnTo>
                      <a:lnTo>
                        <a:pt x="178" y="6"/>
                      </a:lnTo>
                      <a:lnTo>
                        <a:pt x="186" y="0"/>
                      </a:lnTo>
                      <a:lnTo>
                        <a:pt x="191" y="3"/>
                      </a:lnTo>
                      <a:lnTo>
                        <a:pt x="184" y="5"/>
                      </a:lnTo>
                      <a:lnTo>
                        <a:pt x="188" y="7"/>
                      </a:lnTo>
                      <a:lnTo>
                        <a:pt x="192" y="9"/>
                      </a:lnTo>
                      <a:lnTo>
                        <a:pt x="218" y="23"/>
                      </a:lnTo>
                      <a:lnTo>
                        <a:pt x="218" y="25"/>
                      </a:lnTo>
                      <a:lnTo>
                        <a:pt x="213" y="31"/>
                      </a:lnTo>
                      <a:lnTo>
                        <a:pt x="209" y="33"/>
                      </a:lnTo>
                      <a:lnTo>
                        <a:pt x="205" y="33"/>
                      </a:lnTo>
                      <a:lnTo>
                        <a:pt x="203" y="30"/>
                      </a:lnTo>
                      <a:lnTo>
                        <a:pt x="197" y="27"/>
                      </a:lnTo>
                      <a:lnTo>
                        <a:pt x="193" y="29"/>
                      </a:lnTo>
                      <a:lnTo>
                        <a:pt x="194" y="33"/>
                      </a:lnTo>
                      <a:lnTo>
                        <a:pt x="198" y="34"/>
                      </a:lnTo>
                      <a:lnTo>
                        <a:pt x="204" y="35"/>
                      </a:lnTo>
                      <a:lnTo>
                        <a:pt x="202" y="41"/>
                      </a:lnTo>
                      <a:lnTo>
                        <a:pt x="203" y="47"/>
                      </a:lnTo>
                      <a:lnTo>
                        <a:pt x="203" y="53"/>
                      </a:lnTo>
                    </a:path>
                  </a:pathLst>
                </a:custGeom>
                <a:solidFill>
                  <a:srgbClr val="00E000"/>
                </a:solidFill>
                <a:ln w="9525" cap="rnd">
                  <a:noFill/>
                  <a:round/>
                  <a:headEnd/>
                  <a:tailEnd/>
                </a:ln>
              </p:spPr>
              <p:txBody>
                <a:bodyPr/>
                <a:lstStyle/>
                <a:p>
                  <a:endParaRPr lang="en-US"/>
                </a:p>
              </p:txBody>
            </p:sp>
            <p:grpSp>
              <p:nvGrpSpPr>
                <p:cNvPr id="36929" name="Group 118"/>
                <p:cNvGrpSpPr>
                  <a:grpSpLocks/>
                </p:cNvGrpSpPr>
                <p:nvPr/>
              </p:nvGrpSpPr>
              <p:grpSpPr bwMode="auto">
                <a:xfrm>
                  <a:off x="3842" y="2750"/>
                  <a:ext cx="249" cy="305"/>
                  <a:chOff x="3842" y="2750"/>
                  <a:chExt cx="249" cy="305"/>
                </a:xfrm>
              </p:grpSpPr>
              <p:sp>
                <p:nvSpPr>
                  <p:cNvPr id="36930" name="Freeform 119"/>
                  <p:cNvSpPr>
                    <a:spLocks/>
                  </p:cNvSpPr>
                  <p:nvPr/>
                </p:nvSpPr>
                <p:spPr bwMode="auto">
                  <a:xfrm>
                    <a:off x="3979" y="2766"/>
                    <a:ext cx="30" cy="19"/>
                  </a:xfrm>
                  <a:custGeom>
                    <a:avLst/>
                    <a:gdLst>
                      <a:gd name="T0" fmla="*/ 29 w 30"/>
                      <a:gd name="T1" fmla="*/ 1 h 19"/>
                      <a:gd name="T2" fmla="*/ 29 w 30"/>
                      <a:gd name="T3" fmla="*/ 0 h 19"/>
                      <a:gd name="T4" fmla="*/ 27 w 30"/>
                      <a:gd name="T5" fmla="*/ 0 h 19"/>
                      <a:gd name="T6" fmla="*/ 23 w 30"/>
                      <a:gd name="T7" fmla="*/ 4 h 19"/>
                      <a:gd name="T8" fmla="*/ 15 w 30"/>
                      <a:gd name="T9" fmla="*/ 10 h 19"/>
                      <a:gd name="T10" fmla="*/ 3 w 30"/>
                      <a:gd name="T11" fmla="*/ 13 h 19"/>
                      <a:gd name="T12" fmla="*/ 0 w 30"/>
                      <a:gd name="T13" fmla="*/ 14 h 19"/>
                      <a:gd name="T14" fmla="*/ 0 w 30"/>
                      <a:gd name="T15" fmla="*/ 17 h 19"/>
                      <a:gd name="T16" fmla="*/ 6 w 30"/>
                      <a:gd name="T17" fmla="*/ 18 h 19"/>
                      <a:gd name="T18" fmla="*/ 7 w 30"/>
                      <a:gd name="T19" fmla="*/ 18 h 19"/>
                      <a:gd name="T20" fmla="*/ 13 w 30"/>
                      <a:gd name="T21" fmla="*/ 16 h 19"/>
                      <a:gd name="T22" fmla="*/ 13 w 30"/>
                      <a:gd name="T23" fmla="*/ 17 h 19"/>
                      <a:gd name="T24" fmla="*/ 19 w 30"/>
                      <a:gd name="T25" fmla="*/ 17 h 19"/>
                      <a:gd name="T26" fmla="*/ 23 w 30"/>
                      <a:gd name="T27" fmla="*/ 9 h 19"/>
                      <a:gd name="T28" fmla="*/ 25 w 30"/>
                      <a:gd name="T29" fmla="*/ 9 h 19"/>
                      <a:gd name="T30" fmla="*/ 27 w 30"/>
                      <a:gd name="T31" fmla="*/ 9 h 19"/>
                      <a:gd name="T32" fmla="*/ 29 w 30"/>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9"/>
                      <a:gd name="T53" fmla="*/ 30 w 3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9">
                        <a:moveTo>
                          <a:pt x="29" y="1"/>
                        </a:moveTo>
                        <a:lnTo>
                          <a:pt x="29" y="0"/>
                        </a:lnTo>
                        <a:lnTo>
                          <a:pt x="27" y="0"/>
                        </a:lnTo>
                        <a:lnTo>
                          <a:pt x="23" y="4"/>
                        </a:lnTo>
                        <a:lnTo>
                          <a:pt x="15" y="10"/>
                        </a:lnTo>
                        <a:lnTo>
                          <a:pt x="3" y="13"/>
                        </a:lnTo>
                        <a:lnTo>
                          <a:pt x="0" y="14"/>
                        </a:lnTo>
                        <a:lnTo>
                          <a:pt x="0" y="17"/>
                        </a:lnTo>
                        <a:lnTo>
                          <a:pt x="6" y="18"/>
                        </a:lnTo>
                        <a:lnTo>
                          <a:pt x="7" y="18"/>
                        </a:lnTo>
                        <a:lnTo>
                          <a:pt x="13" y="16"/>
                        </a:lnTo>
                        <a:lnTo>
                          <a:pt x="13" y="17"/>
                        </a:lnTo>
                        <a:lnTo>
                          <a:pt x="19" y="17"/>
                        </a:lnTo>
                        <a:lnTo>
                          <a:pt x="23" y="9"/>
                        </a:lnTo>
                        <a:lnTo>
                          <a:pt x="25" y="9"/>
                        </a:lnTo>
                        <a:lnTo>
                          <a:pt x="27" y="9"/>
                        </a:lnTo>
                        <a:lnTo>
                          <a:pt x="29" y="1"/>
                        </a:lnTo>
                      </a:path>
                    </a:pathLst>
                  </a:custGeom>
                  <a:solidFill>
                    <a:srgbClr val="00A000"/>
                  </a:solidFill>
                  <a:ln w="9525" cap="rnd">
                    <a:noFill/>
                    <a:round/>
                    <a:headEnd/>
                    <a:tailEnd/>
                  </a:ln>
                </p:spPr>
                <p:txBody>
                  <a:bodyPr/>
                  <a:lstStyle/>
                  <a:p>
                    <a:endParaRPr lang="en-US"/>
                  </a:p>
                </p:txBody>
              </p:sp>
              <p:sp>
                <p:nvSpPr>
                  <p:cNvPr id="36931" name="Freeform 120"/>
                  <p:cNvSpPr>
                    <a:spLocks/>
                  </p:cNvSpPr>
                  <p:nvPr/>
                </p:nvSpPr>
                <p:spPr bwMode="auto">
                  <a:xfrm>
                    <a:off x="3949" y="2750"/>
                    <a:ext cx="17" cy="28"/>
                  </a:xfrm>
                  <a:custGeom>
                    <a:avLst/>
                    <a:gdLst>
                      <a:gd name="T0" fmla="*/ 15 w 17"/>
                      <a:gd name="T1" fmla="*/ 6 h 28"/>
                      <a:gd name="T2" fmla="*/ 15 w 17"/>
                      <a:gd name="T3" fmla="*/ 2 h 28"/>
                      <a:gd name="T4" fmla="*/ 15 w 17"/>
                      <a:gd name="T5" fmla="*/ 0 h 28"/>
                      <a:gd name="T6" fmla="*/ 13 w 17"/>
                      <a:gd name="T7" fmla="*/ 0 h 28"/>
                      <a:gd name="T8" fmla="*/ 11 w 17"/>
                      <a:gd name="T9" fmla="*/ 0 h 28"/>
                      <a:gd name="T10" fmla="*/ 9 w 17"/>
                      <a:gd name="T11" fmla="*/ 1 h 28"/>
                      <a:gd name="T12" fmla="*/ 2 w 17"/>
                      <a:gd name="T13" fmla="*/ 6 h 28"/>
                      <a:gd name="T14" fmla="*/ 2 w 17"/>
                      <a:gd name="T15" fmla="*/ 8 h 28"/>
                      <a:gd name="T16" fmla="*/ 2 w 17"/>
                      <a:gd name="T17" fmla="*/ 10 h 28"/>
                      <a:gd name="T18" fmla="*/ 1 w 17"/>
                      <a:gd name="T19" fmla="*/ 15 h 28"/>
                      <a:gd name="T20" fmla="*/ 0 w 17"/>
                      <a:gd name="T21" fmla="*/ 18 h 28"/>
                      <a:gd name="T22" fmla="*/ 1 w 17"/>
                      <a:gd name="T23" fmla="*/ 22 h 28"/>
                      <a:gd name="T24" fmla="*/ 2 w 17"/>
                      <a:gd name="T25" fmla="*/ 25 h 28"/>
                      <a:gd name="T26" fmla="*/ 4 w 17"/>
                      <a:gd name="T27" fmla="*/ 26 h 28"/>
                      <a:gd name="T28" fmla="*/ 7 w 17"/>
                      <a:gd name="T29" fmla="*/ 27 h 28"/>
                      <a:gd name="T30" fmla="*/ 10 w 17"/>
                      <a:gd name="T31" fmla="*/ 27 h 28"/>
                      <a:gd name="T32" fmla="*/ 10 w 17"/>
                      <a:gd name="T33" fmla="*/ 23 h 28"/>
                      <a:gd name="T34" fmla="*/ 12 w 17"/>
                      <a:gd name="T35" fmla="*/ 18 h 28"/>
                      <a:gd name="T36" fmla="*/ 14 w 17"/>
                      <a:gd name="T37" fmla="*/ 14 h 28"/>
                      <a:gd name="T38" fmla="*/ 16 w 17"/>
                      <a:gd name="T39" fmla="*/ 10 h 28"/>
                      <a:gd name="T40" fmla="*/ 15 w 17"/>
                      <a:gd name="T41" fmla="*/ 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8"/>
                      <a:gd name="T65" fmla="*/ 17 w 1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8">
                        <a:moveTo>
                          <a:pt x="15" y="6"/>
                        </a:moveTo>
                        <a:lnTo>
                          <a:pt x="15" y="2"/>
                        </a:lnTo>
                        <a:lnTo>
                          <a:pt x="15" y="0"/>
                        </a:lnTo>
                        <a:lnTo>
                          <a:pt x="13" y="0"/>
                        </a:lnTo>
                        <a:lnTo>
                          <a:pt x="11" y="0"/>
                        </a:lnTo>
                        <a:lnTo>
                          <a:pt x="9" y="1"/>
                        </a:lnTo>
                        <a:lnTo>
                          <a:pt x="2" y="6"/>
                        </a:lnTo>
                        <a:lnTo>
                          <a:pt x="2" y="8"/>
                        </a:lnTo>
                        <a:lnTo>
                          <a:pt x="2" y="10"/>
                        </a:lnTo>
                        <a:lnTo>
                          <a:pt x="1" y="15"/>
                        </a:lnTo>
                        <a:lnTo>
                          <a:pt x="0" y="18"/>
                        </a:lnTo>
                        <a:lnTo>
                          <a:pt x="1" y="22"/>
                        </a:lnTo>
                        <a:lnTo>
                          <a:pt x="2" y="25"/>
                        </a:lnTo>
                        <a:lnTo>
                          <a:pt x="4" y="26"/>
                        </a:lnTo>
                        <a:lnTo>
                          <a:pt x="7" y="27"/>
                        </a:lnTo>
                        <a:lnTo>
                          <a:pt x="10" y="27"/>
                        </a:lnTo>
                        <a:lnTo>
                          <a:pt x="10" y="23"/>
                        </a:lnTo>
                        <a:lnTo>
                          <a:pt x="12" y="18"/>
                        </a:lnTo>
                        <a:lnTo>
                          <a:pt x="14" y="14"/>
                        </a:lnTo>
                        <a:lnTo>
                          <a:pt x="16" y="10"/>
                        </a:lnTo>
                        <a:lnTo>
                          <a:pt x="15" y="6"/>
                        </a:lnTo>
                      </a:path>
                    </a:pathLst>
                  </a:custGeom>
                  <a:solidFill>
                    <a:srgbClr val="00A000"/>
                  </a:solidFill>
                  <a:ln w="9525" cap="rnd">
                    <a:noFill/>
                    <a:round/>
                    <a:headEnd/>
                    <a:tailEnd/>
                  </a:ln>
                </p:spPr>
                <p:txBody>
                  <a:bodyPr/>
                  <a:lstStyle/>
                  <a:p>
                    <a:endParaRPr lang="en-US"/>
                  </a:p>
                </p:txBody>
              </p:sp>
              <p:sp>
                <p:nvSpPr>
                  <p:cNvPr id="36932" name="Freeform 121"/>
                  <p:cNvSpPr>
                    <a:spLocks/>
                  </p:cNvSpPr>
                  <p:nvPr/>
                </p:nvSpPr>
                <p:spPr bwMode="auto">
                  <a:xfrm>
                    <a:off x="3867" y="2767"/>
                    <a:ext cx="73" cy="23"/>
                  </a:xfrm>
                  <a:custGeom>
                    <a:avLst/>
                    <a:gdLst>
                      <a:gd name="T0" fmla="*/ 71 w 73"/>
                      <a:gd name="T1" fmla="*/ 19 h 23"/>
                      <a:gd name="T2" fmla="*/ 72 w 73"/>
                      <a:gd name="T3" fmla="*/ 2 h 23"/>
                      <a:gd name="T4" fmla="*/ 71 w 73"/>
                      <a:gd name="T5" fmla="*/ 0 h 23"/>
                      <a:gd name="T6" fmla="*/ 70 w 73"/>
                      <a:gd name="T7" fmla="*/ 0 h 23"/>
                      <a:gd name="T8" fmla="*/ 67 w 73"/>
                      <a:gd name="T9" fmla="*/ 0 h 23"/>
                      <a:gd name="T10" fmla="*/ 64 w 73"/>
                      <a:gd name="T11" fmla="*/ 1 h 23"/>
                      <a:gd name="T12" fmla="*/ 20 w 73"/>
                      <a:gd name="T13" fmla="*/ 12 h 23"/>
                      <a:gd name="T14" fmla="*/ 9 w 73"/>
                      <a:gd name="T15" fmla="*/ 12 h 23"/>
                      <a:gd name="T16" fmla="*/ 5 w 73"/>
                      <a:gd name="T17" fmla="*/ 13 h 23"/>
                      <a:gd name="T18" fmla="*/ 1 w 73"/>
                      <a:gd name="T19" fmla="*/ 13 h 23"/>
                      <a:gd name="T20" fmla="*/ 0 w 73"/>
                      <a:gd name="T21" fmla="*/ 15 h 23"/>
                      <a:gd name="T22" fmla="*/ 0 w 73"/>
                      <a:gd name="T23" fmla="*/ 18 h 23"/>
                      <a:gd name="T24" fmla="*/ 1 w 73"/>
                      <a:gd name="T25" fmla="*/ 20 h 23"/>
                      <a:gd name="T26" fmla="*/ 2 w 73"/>
                      <a:gd name="T27" fmla="*/ 22 h 23"/>
                      <a:gd name="T28" fmla="*/ 7 w 73"/>
                      <a:gd name="T29" fmla="*/ 22 h 23"/>
                      <a:gd name="T30" fmla="*/ 8 w 73"/>
                      <a:gd name="T31" fmla="*/ 22 h 23"/>
                      <a:gd name="T32" fmla="*/ 10 w 73"/>
                      <a:gd name="T33" fmla="*/ 20 h 23"/>
                      <a:gd name="T34" fmla="*/ 12 w 73"/>
                      <a:gd name="T35" fmla="*/ 18 h 23"/>
                      <a:gd name="T36" fmla="*/ 15 w 73"/>
                      <a:gd name="T37" fmla="*/ 18 h 23"/>
                      <a:gd name="T38" fmla="*/ 17 w 73"/>
                      <a:gd name="T39" fmla="*/ 18 h 23"/>
                      <a:gd name="T40" fmla="*/ 18 w 73"/>
                      <a:gd name="T41" fmla="*/ 20 h 23"/>
                      <a:gd name="T42" fmla="*/ 23 w 73"/>
                      <a:gd name="T43" fmla="*/ 21 h 23"/>
                      <a:gd name="T44" fmla="*/ 26 w 73"/>
                      <a:gd name="T45" fmla="*/ 21 h 23"/>
                      <a:gd name="T46" fmla="*/ 32 w 73"/>
                      <a:gd name="T47" fmla="*/ 21 h 23"/>
                      <a:gd name="T48" fmla="*/ 35 w 73"/>
                      <a:gd name="T49" fmla="*/ 20 h 23"/>
                      <a:gd name="T50" fmla="*/ 37 w 73"/>
                      <a:gd name="T51" fmla="*/ 19 h 23"/>
                      <a:gd name="T52" fmla="*/ 39 w 73"/>
                      <a:gd name="T53" fmla="*/ 19 h 23"/>
                      <a:gd name="T54" fmla="*/ 41 w 73"/>
                      <a:gd name="T55" fmla="*/ 19 h 23"/>
                      <a:gd name="T56" fmla="*/ 43 w 73"/>
                      <a:gd name="T57" fmla="*/ 20 h 23"/>
                      <a:gd name="T58" fmla="*/ 50 w 73"/>
                      <a:gd name="T59" fmla="*/ 22 h 23"/>
                      <a:gd name="T60" fmla="*/ 51 w 73"/>
                      <a:gd name="T61" fmla="*/ 22 h 23"/>
                      <a:gd name="T62" fmla="*/ 52 w 73"/>
                      <a:gd name="T63" fmla="*/ 21 h 23"/>
                      <a:gd name="T64" fmla="*/ 61 w 73"/>
                      <a:gd name="T65" fmla="*/ 17 h 23"/>
                      <a:gd name="T66" fmla="*/ 63 w 73"/>
                      <a:gd name="T67" fmla="*/ 17 h 23"/>
                      <a:gd name="T68" fmla="*/ 65 w 73"/>
                      <a:gd name="T69" fmla="*/ 20 h 23"/>
                      <a:gd name="T70" fmla="*/ 69 w 73"/>
                      <a:gd name="T71" fmla="*/ 20 h 23"/>
                      <a:gd name="T72" fmla="*/ 71 w 73"/>
                      <a:gd name="T73" fmla="*/ 19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23"/>
                      <a:gd name="T113" fmla="*/ 73 w 73"/>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23">
                        <a:moveTo>
                          <a:pt x="71" y="19"/>
                        </a:moveTo>
                        <a:lnTo>
                          <a:pt x="72" y="2"/>
                        </a:lnTo>
                        <a:lnTo>
                          <a:pt x="71" y="0"/>
                        </a:lnTo>
                        <a:lnTo>
                          <a:pt x="70" y="0"/>
                        </a:lnTo>
                        <a:lnTo>
                          <a:pt x="67" y="0"/>
                        </a:lnTo>
                        <a:lnTo>
                          <a:pt x="64" y="1"/>
                        </a:lnTo>
                        <a:lnTo>
                          <a:pt x="20" y="12"/>
                        </a:lnTo>
                        <a:lnTo>
                          <a:pt x="9" y="12"/>
                        </a:lnTo>
                        <a:lnTo>
                          <a:pt x="5" y="13"/>
                        </a:lnTo>
                        <a:lnTo>
                          <a:pt x="1" y="13"/>
                        </a:lnTo>
                        <a:lnTo>
                          <a:pt x="0" y="15"/>
                        </a:lnTo>
                        <a:lnTo>
                          <a:pt x="0" y="18"/>
                        </a:lnTo>
                        <a:lnTo>
                          <a:pt x="1" y="20"/>
                        </a:lnTo>
                        <a:lnTo>
                          <a:pt x="2" y="22"/>
                        </a:lnTo>
                        <a:lnTo>
                          <a:pt x="7" y="22"/>
                        </a:lnTo>
                        <a:lnTo>
                          <a:pt x="8" y="22"/>
                        </a:lnTo>
                        <a:lnTo>
                          <a:pt x="10" y="20"/>
                        </a:lnTo>
                        <a:lnTo>
                          <a:pt x="12" y="18"/>
                        </a:lnTo>
                        <a:lnTo>
                          <a:pt x="15" y="18"/>
                        </a:lnTo>
                        <a:lnTo>
                          <a:pt x="17" y="18"/>
                        </a:lnTo>
                        <a:lnTo>
                          <a:pt x="18" y="20"/>
                        </a:lnTo>
                        <a:lnTo>
                          <a:pt x="23" y="21"/>
                        </a:lnTo>
                        <a:lnTo>
                          <a:pt x="26" y="21"/>
                        </a:lnTo>
                        <a:lnTo>
                          <a:pt x="32" y="21"/>
                        </a:lnTo>
                        <a:lnTo>
                          <a:pt x="35" y="20"/>
                        </a:lnTo>
                        <a:lnTo>
                          <a:pt x="37" y="19"/>
                        </a:lnTo>
                        <a:lnTo>
                          <a:pt x="39" y="19"/>
                        </a:lnTo>
                        <a:lnTo>
                          <a:pt x="41" y="19"/>
                        </a:lnTo>
                        <a:lnTo>
                          <a:pt x="43" y="20"/>
                        </a:lnTo>
                        <a:lnTo>
                          <a:pt x="50" y="22"/>
                        </a:lnTo>
                        <a:lnTo>
                          <a:pt x="51" y="22"/>
                        </a:lnTo>
                        <a:lnTo>
                          <a:pt x="52" y="21"/>
                        </a:lnTo>
                        <a:lnTo>
                          <a:pt x="61" y="17"/>
                        </a:lnTo>
                        <a:lnTo>
                          <a:pt x="63" y="17"/>
                        </a:lnTo>
                        <a:lnTo>
                          <a:pt x="65" y="20"/>
                        </a:lnTo>
                        <a:lnTo>
                          <a:pt x="69" y="20"/>
                        </a:lnTo>
                        <a:lnTo>
                          <a:pt x="71" y="19"/>
                        </a:lnTo>
                      </a:path>
                    </a:pathLst>
                  </a:custGeom>
                  <a:solidFill>
                    <a:srgbClr val="00A000"/>
                  </a:solidFill>
                  <a:ln w="9525" cap="rnd">
                    <a:noFill/>
                    <a:round/>
                    <a:headEnd/>
                    <a:tailEnd/>
                  </a:ln>
                </p:spPr>
                <p:txBody>
                  <a:bodyPr/>
                  <a:lstStyle/>
                  <a:p>
                    <a:endParaRPr lang="en-US"/>
                  </a:p>
                </p:txBody>
              </p:sp>
              <p:sp>
                <p:nvSpPr>
                  <p:cNvPr id="36933" name="Freeform 122"/>
                  <p:cNvSpPr>
                    <a:spLocks/>
                  </p:cNvSpPr>
                  <p:nvPr/>
                </p:nvSpPr>
                <p:spPr bwMode="auto">
                  <a:xfrm>
                    <a:off x="3842" y="2837"/>
                    <a:ext cx="74" cy="30"/>
                  </a:xfrm>
                  <a:custGeom>
                    <a:avLst/>
                    <a:gdLst>
                      <a:gd name="T0" fmla="*/ 46 w 74"/>
                      <a:gd name="T1" fmla="*/ 8 h 30"/>
                      <a:gd name="T2" fmla="*/ 58 w 74"/>
                      <a:gd name="T3" fmla="*/ 6 h 30"/>
                      <a:gd name="T4" fmla="*/ 59 w 74"/>
                      <a:gd name="T5" fmla="*/ 6 h 30"/>
                      <a:gd name="T6" fmla="*/ 61 w 74"/>
                      <a:gd name="T7" fmla="*/ 8 h 30"/>
                      <a:gd name="T8" fmla="*/ 69 w 74"/>
                      <a:gd name="T9" fmla="*/ 15 h 30"/>
                      <a:gd name="T10" fmla="*/ 73 w 74"/>
                      <a:gd name="T11" fmla="*/ 16 h 30"/>
                      <a:gd name="T12" fmla="*/ 70 w 74"/>
                      <a:gd name="T13" fmla="*/ 20 h 30"/>
                      <a:gd name="T14" fmla="*/ 64 w 74"/>
                      <a:gd name="T15" fmla="*/ 26 h 30"/>
                      <a:gd name="T16" fmla="*/ 60 w 74"/>
                      <a:gd name="T17" fmla="*/ 28 h 30"/>
                      <a:gd name="T18" fmla="*/ 59 w 74"/>
                      <a:gd name="T19" fmla="*/ 29 h 30"/>
                      <a:gd name="T20" fmla="*/ 55 w 74"/>
                      <a:gd name="T21" fmla="*/ 29 h 30"/>
                      <a:gd name="T22" fmla="*/ 52 w 74"/>
                      <a:gd name="T23" fmla="*/ 29 h 30"/>
                      <a:gd name="T24" fmla="*/ 50 w 74"/>
                      <a:gd name="T25" fmla="*/ 28 h 30"/>
                      <a:gd name="T26" fmla="*/ 49 w 74"/>
                      <a:gd name="T27" fmla="*/ 27 h 30"/>
                      <a:gd name="T28" fmla="*/ 43 w 74"/>
                      <a:gd name="T29" fmla="*/ 28 h 30"/>
                      <a:gd name="T30" fmla="*/ 38 w 74"/>
                      <a:gd name="T31" fmla="*/ 25 h 30"/>
                      <a:gd name="T32" fmla="*/ 36 w 74"/>
                      <a:gd name="T33" fmla="*/ 25 h 30"/>
                      <a:gd name="T34" fmla="*/ 31 w 74"/>
                      <a:gd name="T35" fmla="*/ 26 h 30"/>
                      <a:gd name="T36" fmla="*/ 25 w 74"/>
                      <a:gd name="T37" fmla="*/ 23 h 30"/>
                      <a:gd name="T38" fmla="*/ 23 w 74"/>
                      <a:gd name="T39" fmla="*/ 22 h 30"/>
                      <a:gd name="T40" fmla="*/ 16 w 74"/>
                      <a:gd name="T41" fmla="*/ 21 h 30"/>
                      <a:gd name="T42" fmla="*/ 12 w 74"/>
                      <a:gd name="T43" fmla="*/ 19 h 30"/>
                      <a:gd name="T44" fmla="*/ 11 w 74"/>
                      <a:gd name="T45" fmla="*/ 18 h 30"/>
                      <a:gd name="T46" fmla="*/ 5 w 74"/>
                      <a:gd name="T47" fmla="*/ 13 h 30"/>
                      <a:gd name="T48" fmla="*/ 2 w 74"/>
                      <a:gd name="T49" fmla="*/ 9 h 30"/>
                      <a:gd name="T50" fmla="*/ 1 w 74"/>
                      <a:gd name="T51" fmla="*/ 5 h 30"/>
                      <a:gd name="T52" fmla="*/ 1 w 74"/>
                      <a:gd name="T53" fmla="*/ 3 h 30"/>
                      <a:gd name="T54" fmla="*/ 0 w 74"/>
                      <a:gd name="T55" fmla="*/ 2 h 30"/>
                      <a:gd name="T56" fmla="*/ 2 w 74"/>
                      <a:gd name="T57" fmla="*/ 1 h 30"/>
                      <a:gd name="T58" fmla="*/ 5 w 74"/>
                      <a:gd name="T59" fmla="*/ 0 h 30"/>
                      <a:gd name="T60" fmla="*/ 9 w 74"/>
                      <a:gd name="T61" fmla="*/ 0 h 30"/>
                      <a:gd name="T62" fmla="*/ 12 w 74"/>
                      <a:gd name="T63" fmla="*/ 0 h 30"/>
                      <a:gd name="T64" fmla="*/ 17 w 74"/>
                      <a:gd name="T65" fmla="*/ 0 h 30"/>
                      <a:gd name="T66" fmla="*/ 21 w 74"/>
                      <a:gd name="T67" fmla="*/ 2 h 30"/>
                      <a:gd name="T68" fmla="*/ 30 w 74"/>
                      <a:gd name="T69" fmla="*/ 3 h 30"/>
                      <a:gd name="T70" fmla="*/ 39 w 74"/>
                      <a:gd name="T71" fmla="*/ 5 h 30"/>
                      <a:gd name="T72" fmla="*/ 46 w 74"/>
                      <a:gd name="T73" fmla="*/ 8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30"/>
                      <a:gd name="T113" fmla="*/ 74 w 74"/>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30">
                        <a:moveTo>
                          <a:pt x="46" y="8"/>
                        </a:moveTo>
                        <a:lnTo>
                          <a:pt x="58" y="6"/>
                        </a:lnTo>
                        <a:lnTo>
                          <a:pt x="59" y="6"/>
                        </a:lnTo>
                        <a:lnTo>
                          <a:pt x="61" y="8"/>
                        </a:lnTo>
                        <a:lnTo>
                          <a:pt x="69" y="15"/>
                        </a:lnTo>
                        <a:lnTo>
                          <a:pt x="73" y="16"/>
                        </a:lnTo>
                        <a:lnTo>
                          <a:pt x="70" y="20"/>
                        </a:lnTo>
                        <a:lnTo>
                          <a:pt x="64" y="26"/>
                        </a:lnTo>
                        <a:lnTo>
                          <a:pt x="60" y="28"/>
                        </a:lnTo>
                        <a:lnTo>
                          <a:pt x="59" y="29"/>
                        </a:lnTo>
                        <a:lnTo>
                          <a:pt x="55" y="29"/>
                        </a:lnTo>
                        <a:lnTo>
                          <a:pt x="52" y="29"/>
                        </a:lnTo>
                        <a:lnTo>
                          <a:pt x="50" y="28"/>
                        </a:lnTo>
                        <a:lnTo>
                          <a:pt x="49" y="27"/>
                        </a:lnTo>
                        <a:lnTo>
                          <a:pt x="43" y="28"/>
                        </a:lnTo>
                        <a:lnTo>
                          <a:pt x="38" y="25"/>
                        </a:lnTo>
                        <a:lnTo>
                          <a:pt x="36" y="25"/>
                        </a:lnTo>
                        <a:lnTo>
                          <a:pt x="31" y="26"/>
                        </a:lnTo>
                        <a:lnTo>
                          <a:pt x="25" y="23"/>
                        </a:lnTo>
                        <a:lnTo>
                          <a:pt x="23" y="22"/>
                        </a:lnTo>
                        <a:lnTo>
                          <a:pt x="16" y="21"/>
                        </a:lnTo>
                        <a:lnTo>
                          <a:pt x="12" y="19"/>
                        </a:lnTo>
                        <a:lnTo>
                          <a:pt x="11" y="18"/>
                        </a:lnTo>
                        <a:lnTo>
                          <a:pt x="5" y="13"/>
                        </a:lnTo>
                        <a:lnTo>
                          <a:pt x="2" y="9"/>
                        </a:lnTo>
                        <a:lnTo>
                          <a:pt x="1" y="5"/>
                        </a:lnTo>
                        <a:lnTo>
                          <a:pt x="1" y="3"/>
                        </a:lnTo>
                        <a:lnTo>
                          <a:pt x="0" y="2"/>
                        </a:lnTo>
                        <a:lnTo>
                          <a:pt x="2" y="1"/>
                        </a:lnTo>
                        <a:lnTo>
                          <a:pt x="5" y="0"/>
                        </a:lnTo>
                        <a:lnTo>
                          <a:pt x="9" y="0"/>
                        </a:lnTo>
                        <a:lnTo>
                          <a:pt x="12" y="0"/>
                        </a:lnTo>
                        <a:lnTo>
                          <a:pt x="17" y="0"/>
                        </a:lnTo>
                        <a:lnTo>
                          <a:pt x="21" y="2"/>
                        </a:lnTo>
                        <a:lnTo>
                          <a:pt x="30" y="3"/>
                        </a:lnTo>
                        <a:lnTo>
                          <a:pt x="39" y="5"/>
                        </a:lnTo>
                        <a:lnTo>
                          <a:pt x="46" y="8"/>
                        </a:lnTo>
                      </a:path>
                    </a:pathLst>
                  </a:custGeom>
                  <a:solidFill>
                    <a:srgbClr val="00A000"/>
                  </a:solidFill>
                  <a:ln w="9525" cap="rnd">
                    <a:noFill/>
                    <a:round/>
                    <a:headEnd/>
                    <a:tailEnd/>
                  </a:ln>
                </p:spPr>
                <p:txBody>
                  <a:bodyPr/>
                  <a:lstStyle/>
                  <a:p>
                    <a:endParaRPr lang="en-US"/>
                  </a:p>
                </p:txBody>
              </p:sp>
              <p:sp>
                <p:nvSpPr>
                  <p:cNvPr id="36934" name="Freeform 123"/>
                  <p:cNvSpPr>
                    <a:spLocks/>
                  </p:cNvSpPr>
                  <p:nvPr/>
                </p:nvSpPr>
                <p:spPr bwMode="auto">
                  <a:xfrm>
                    <a:off x="4073" y="2849"/>
                    <a:ext cx="18" cy="17"/>
                  </a:xfrm>
                  <a:custGeom>
                    <a:avLst/>
                    <a:gdLst>
                      <a:gd name="T0" fmla="*/ 6 w 18"/>
                      <a:gd name="T1" fmla="*/ 16 h 17"/>
                      <a:gd name="T2" fmla="*/ 13 w 18"/>
                      <a:gd name="T3" fmla="*/ 10 h 17"/>
                      <a:gd name="T4" fmla="*/ 17 w 18"/>
                      <a:gd name="T5" fmla="*/ 3 h 17"/>
                      <a:gd name="T6" fmla="*/ 15 w 18"/>
                      <a:gd name="T7" fmla="*/ 1 h 17"/>
                      <a:gd name="T8" fmla="*/ 13 w 18"/>
                      <a:gd name="T9" fmla="*/ 3 h 17"/>
                      <a:gd name="T10" fmla="*/ 7 w 18"/>
                      <a:gd name="T11" fmla="*/ 3 h 17"/>
                      <a:gd name="T12" fmla="*/ 6 w 18"/>
                      <a:gd name="T13" fmla="*/ 1 h 17"/>
                      <a:gd name="T14" fmla="*/ 4 w 18"/>
                      <a:gd name="T15" fmla="*/ 0 h 17"/>
                      <a:gd name="T16" fmla="*/ 1 w 18"/>
                      <a:gd name="T17" fmla="*/ 0 h 17"/>
                      <a:gd name="T18" fmla="*/ 0 w 18"/>
                      <a:gd name="T19" fmla="*/ 3 h 17"/>
                      <a:gd name="T20" fmla="*/ 2 w 18"/>
                      <a:gd name="T21" fmla="*/ 8 h 17"/>
                      <a:gd name="T22" fmla="*/ 6 w 1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7"/>
                      <a:gd name="T38" fmla="*/ 18 w 1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7">
                        <a:moveTo>
                          <a:pt x="6" y="16"/>
                        </a:moveTo>
                        <a:lnTo>
                          <a:pt x="13" y="10"/>
                        </a:lnTo>
                        <a:lnTo>
                          <a:pt x="17" y="3"/>
                        </a:lnTo>
                        <a:lnTo>
                          <a:pt x="15" y="1"/>
                        </a:lnTo>
                        <a:lnTo>
                          <a:pt x="13" y="3"/>
                        </a:lnTo>
                        <a:lnTo>
                          <a:pt x="7" y="3"/>
                        </a:lnTo>
                        <a:lnTo>
                          <a:pt x="6" y="1"/>
                        </a:lnTo>
                        <a:lnTo>
                          <a:pt x="4" y="0"/>
                        </a:lnTo>
                        <a:lnTo>
                          <a:pt x="1" y="0"/>
                        </a:lnTo>
                        <a:lnTo>
                          <a:pt x="0" y="3"/>
                        </a:lnTo>
                        <a:lnTo>
                          <a:pt x="2" y="8"/>
                        </a:lnTo>
                        <a:lnTo>
                          <a:pt x="6" y="16"/>
                        </a:lnTo>
                      </a:path>
                    </a:pathLst>
                  </a:custGeom>
                  <a:solidFill>
                    <a:srgbClr val="00A000"/>
                  </a:solidFill>
                  <a:ln w="9525" cap="rnd">
                    <a:noFill/>
                    <a:round/>
                    <a:headEnd/>
                    <a:tailEnd/>
                  </a:ln>
                </p:spPr>
                <p:txBody>
                  <a:bodyPr/>
                  <a:lstStyle/>
                  <a:p>
                    <a:endParaRPr lang="en-US"/>
                  </a:p>
                </p:txBody>
              </p:sp>
              <p:sp>
                <p:nvSpPr>
                  <p:cNvPr id="36935" name="Freeform 124"/>
                  <p:cNvSpPr>
                    <a:spLocks/>
                  </p:cNvSpPr>
                  <p:nvPr/>
                </p:nvSpPr>
                <p:spPr bwMode="auto">
                  <a:xfrm>
                    <a:off x="3953" y="2861"/>
                    <a:ext cx="76" cy="39"/>
                  </a:xfrm>
                  <a:custGeom>
                    <a:avLst/>
                    <a:gdLst>
                      <a:gd name="T0" fmla="*/ 57 w 76"/>
                      <a:gd name="T1" fmla="*/ 24 h 39"/>
                      <a:gd name="T2" fmla="*/ 74 w 76"/>
                      <a:gd name="T3" fmla="*/ 12 h 39"/>
                      <a:gd name="T4" fmla="*/ 75 w 76"/>
                      <a:gd name="T5" fmla="*/ 7 h 39"/>
                      <a:gd name="T6" fmla="*/ 75 w 76"/>
                      <a:gd name="T7" fmla="*/ 4 h 39"/>
                      <a:gd name="T8" fmla="*/ 75 w 76"/>
                      <a:gd name="T9" fmla="*/ 0 h 39"/>
                      <a:gd name="T10" fmla="*/ 74 w 76"/>
                      <a:gd name="T11" fmla="*/ 0 h 39"/>
                      <a:gd name="T12" fmla="*/ 71 w 76"/>
                      <a:gd name="T13" fmla="*/ 0 h 39"/>
                      <a:gd name="T14" fmla="*/ 69 w 76"/>
                      <a:gd name="T15" fmla="*/ 1 h 39"/>
                      <a:gd name="T16" fmla="*/ 67 w 76"/>
                      <a:gd name="T17" fmla="*/ 2 h 39"/>
                      <a:gd name="T18" fmla="*/ 65 w 76"/>
                      <a:gd name="T19" fmla="*/ 5 h 39"/>
                      <a:gd name="T20" fmla="*/ 47 w 76"/>
                      <a:gd name="T21" fmla="*/ 8 h 39"/>
                      <a:gd name="T22" fmla="*/ 45 w 76"/>
                      <a:gd name="T23" fmla="*/ 8 h 39"/>
                      <a:gd name="T24" fmla="*/ 22 w 76"/>
                      <a:gd name="T25" fmla="*/ 25 h 39"/>
                      <a:gd name="T26" fmla="*/ 18 w 76"/>
                      <a:gd name="T27" fmla="*/ 25 h 39"/>
                      <a:gd name="T28" fmla="*/ 11 w 76"/>
                      <a:gd name="T29" fmla="*/ 27 h 39"/>
                      <a:gd name="T30" fmla="*/ 3 w 76"/>
                      <a:gd name="T31" fmla="*/ 27 h 39"/>
                      <a:gd name="T32" fmla="*/ 1 w 76"/>
                      <a:gd name="T33" fmla="*/ 29 h 39"/>
                      <a:gd name="T34" fmla="*/ 0 w 76"/>
                      <a:gd name="T35" fmla="*/ 33 h 39"/>
                      <a:gd name="T36" fmla="*/ 0 w 76"/>
                      <a:gd name="T37" fmla="*/ 37 h 39"/>
                      <a:gd name="T38" fmla="*/ 7 w 76"/>
                      <a:gd name="T39" fmla="*/ 32 h 39"/>
                      <a:gd name="T40" fmla="*/ 4 w 76"/>
                      <a:gd name="T41" fmla="*/ 38 h 39"/>
                      <a:gd name="T42" fmla="*/ 9 w 76"/>
                      <a:gd name="T43" fmla="*/ 32 h 39"/>
                      <a:gd name="T44" fmla="*/ 11 w 76"/>
                      <a:gd name="T45" fmla="*/ 33 h 39"/>
                      <a:gd name="T46" fmla="*/ 13 w 76"/>
                      <a:gd name="T47" fmla="*/ 34 h 39"/>
                      <a:gd name="T48" fmla="*/ 21 w 76"/>
                      <a:gd name="T49" fmla="*/ 30 h 39"/>
                      <a:gd name="T50" fmla="*/ 30 w 76"/>
                      <a:gd name="T51" fmla="*/ 30 h 39"/>
                      <a:gd name="T52" fmla="*/ 42 w 76"/>
                      <a:gd name="T53" fmla="*/ 27 h 39"/>
                      <a:gd name="T54" fmla="*/ 50 w 76"/>
                      <a:gd name="T55" fmla="*/ 26 h 39"/>
                      <a:gd name="T56" fmla="*/ 57 w 76"/>
                      <a:gd name="T57" fmla="*/ 24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39"/>
                      <a:gd name="T89" fmla="*/ 76 w 76"/>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39">
                        <a:moveTo>
                          <a:pt x="57" y="24"/>
                        </a:moveTo>
                        <a:lnTo>
                          <a:pt x="74" y="12"/>
                        </a:lnTo>
                        <a:lnTo>
                          <a:pt x="75" y="7"/>
                        </a:lnTo>
                        <a:lnTo>
                          <a:pt x="75" y="4"/>
                        </a:lnTo>
                        <a:lnTo>
                          <a:pt x="75" y="0"/>
                        </a:lnTo>
                        <a:lnTo>
                          <a:pt x="74" y="0"/>
                        </a:lnTo>
                        <a:lnTo>
                          <a:pt x="71" y="0"/>
                        </a:lnTo>
                        <a:lnTo>
                          <a:pt x="69" y="1"/>
                        </a:lnTo>
                        <a:lnTo>
                          <a:pt x="67" y="2"/>
                        </a:lnTo>
                        <a:lnTo>
                          <a:pt x="65" y="5"/>
                        </a:lnTo>
                        <a:lnTo>
                          <a:pt x="47" y="8"/>
                        </a:lnTo>
                        <a:lnTo>
                          <a:pt x="45" y="8"/>
                        </a:lnTo>
                        <a:lnTo>
                          <a:pt x="22" y="25"/>
                        </a:lnTo>
                        <a:lnTo>
                          <a:pt x="18" y="25"/>
                        </a:lnTo>
                        <a:lnTo>
                          <a:pt x="11" y="27"/>
                        </a:lnTo>
                        <a:lnTo>
                          <a:pt x="3" y="27"/>
                        </a:lnTo>
                        <a:lnTo>
                          <a:pt x="1" y="29"/>
                        </a:lnTo>
                        <a:lnTo>
                          <a:pt x="0" y="33"/>
                        </a:lnTo>
                        <a:lnTo>
                          <a:pt x="0" y="37"/>
                        </a:lnTo>
                        <a:lnTo>
                          <a:pt x="7" y="32"/>
                        </a:lnTo>
                        <a:lnTo>
                          <a:pt x="4" y="38"/>
                        </a:lnTo>
                        <a:lnTo>
                          <a:pt x="9" y="32"/>
                        </a:lnTo>
                        <a:lnTo>
                          <a:pt x="11" y="33"/>
                        </a:lnTo>
                        <a:lnTo>
                          <a:pt x="13" y="34"/>
                        </a:lnTo>
                        <a:lnTo>
                          <a:pt x="21" y="30"/>
                        </a:lnTo>
                        <a:lnTo>
                          <a:pt x="30" y="30"/>
                        </a:lnTo>
                        <a:lnTo>
                          <a:pt x="42" y="27"/>
                        </a:lnTo>
                        <a:lnTo>
                          <a:pt x="50" y="26"/>
                        </a:lnTo>
                        <a:lnTo>
                          <a:pt x="57" y="24"/>
                        </a:lnTo>
                      </a:path>
                    </a:pathLst>
                  </a:custGeom>
                  <a:solidFill>
                    <a:srgbClr val="00A000"/>
                  </a:solidFill>
                  <a:ln w="9525" cap="rnd">
                    <a:noFill/>
                    <a:round/>
                    <a:headEnd/>
                    <a:tailEnd/>
                  </a:ln>
                </p:spPr>
                <p:txBody>
                  <a:bodyPr/>
                  <a:lstStyle/>
                  <a:p>
                    <a:endParaRPr lang="en-US"/>
                  </a:p>
                </p:txBody>
              </p:sp>
              <p:sp>
                <p:nvSpPr>
                  <p:cNvPr id="36936" name="Freeform 125"/>
                  <p:cNvSpPr>
                    <a:spLocks/>
                  </p:cNvSpPr>
                  <p:nvPr/>
                </p:nvSpPr>
                <p:spPr bwMode="auto">
                  <a:xfrm>
                    <a:off x="3842" y="2907"/>
                    <a:ext cx="35" cy="35"/>
                  </a:xfrm>
                  <a:custGeom>
                    <a:avLst/>
                    <a:gdLst>
                      <a:gd name="T0" fmla="*/ 11 w 35"/>
                      <a:gd name="T1" fmla="*/ 26 h 35"/>
                      <a:gd name="T2" fmla="*/ 18 w 35"/>
                      <a:gd name="T3" fmla="*/ 26 h 35"/>
                      <a:gd name="T4" fmla="*/ 22 w 35"/>
                      <a:gd name="T5" fmla="*/ 28 h 35"/>
                      <a:gd name="T6" fmla="*/ 28 w 35"/>
                      <a:gd name="T7" fmla="*/ 31 h 35"/>
                      <a:gd name="T8" fmla="*/ 29 w 35"/>
                      <a:gd name="T9" fmla="*/ 34 h 35"/>
                      <a:gd name="T10" fmla="*/ 34 w 35"/>
                      <a:gd name="T11" fmla="*/ 34 h 35"/>
                      <a:gd name="T12" fmla="*/ 30 w 35"/>
                      <a:gd name="T13" fmla="*/ 22 h 35"/>
                      <a:gd name="T14" fmla="*/ 27 w 35"/>
                      <a:gd name="T15" fmla="*/ 19 h 35"/>
                      <a:gd name="T16" fmla="*/ 26 w 35"/>
                      <a:gd name="T17" fmla="*/ 18 h 35"/>
                      <a:gd name="T18" fmla="*/ 27 w 35"/>
                      <a:gd name="T19" fmla="*/ 10 h 35"/>
                      <a:gd name="T20" fmla="*/ 26 w 35"/>
                      <a:gd name="T21" fmla="*/ 7 h 35"/>
                      <a:gd name="T22" fmla="*/ 22 w 35"/>
                      <a:gd name="T23" fmla="*/ 5 h 35"/>
                      <a:gd name="T24" fmla="*/ 19 w 35"/>
                      <a:gd name="T25" fmla="*/ 4 h 35"/>
                      <a:gd name="T26" fmla="*/ 12 w 35"/>
                      <a:gd name="T27" fmla="*/ 3 h 35"/>
                      <a:gd name="T28" fmla="*/ 10 w 35"/>
                      <a:gd name="T29" fmla="*/ 0 h 35"/>
                      <a:gd name="T30" fmla="*/ 7 w 35"/>
                      <a:gd name="T31" fmla="*/ 0 h 35"/>
                      <a:gd name="T32" fmla="*/ 2 w 35"/>
                      <a:gd name="T33" fmla="*/ 0 h 35"/>
                      <a:gd name="T34" fmla="*/ 0 w 35"/>
                      <a:gd name="T35" fmla="*/ 0 h 35"/>
                      <a:gd name="T36" fmla="*/ 0 w 35"/>
                      <a:gd name="T37" fmla="*/ 2 h 35"/>
                      <a:gd name="T38" fmla="*/ 1 w 35"/>
                      <a:gd name="T39" fmla="*/ 3 h 35"/>
                      <a:gd name="T40" fmla="*/ 2 w 35"/>
                      <a:gd name="T41" fmla="*/ 4 h 35"/>
                      <a:gd name="T42" fmla="*/ 5 w 35"/>
                      <a:gd name="T43" fmla="*/ 7 h 35"/>
                      <a:gd name="T44" fmla="*/ 7 w 35"/>
                      <a:gd name="T45" fmla="*/ 11 h 35"/>
                      <a:gd name="T46" fmla="*/ 8 w 35"/>
                      <a:gd name="T47" fmla="*/ 14 h 35"/>
                      <a:gd name="T48" fmla="*/ 10 w 35"/>
                      <a:gd name="T49" fmla="*/ 19 h 35"/>
                      <a:gd name="T50" fmla="*/ 11 w 35"/>
                      <a:gd name="T51" fmla="*/ 26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35"/>
                      <a:gd name="T80" fmla="*/ 35 w 35"/>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35">
                        <a:moveTo>
                          <a:pt x="11" y="26"/>
                        </a:moveTo>
                        <a:lnTo>
                          <a:pt x="18" y="26"/>
                        </a:lnTo>
                        <a:lnTo>
                          <a:pt x="22" y="28"/>
                        </a:lnTo>
                        <a:lnTo>
                          <a:pt x="28" y="31"/>
                        </a:lnTo>
                        <a:lnTo>
                          <a:pt x="29" y="34"/>
                        </a:lnTo>
                        <a:lnTo>
                          <a:pt x="34" y="34"/>
                        </a:lnTo>
                        <a:lnTo>
                          <a:pt x="30" y="22"/>
                        </a:lnTo>
                        <a:lnTo>
                          <a:pt x="27" y="19"/>
                        </a:lnTo>
                        <a:lnTo>
                          <a:pt x="26" y="18"/>
                        </a:lnTo>
                        <a:lnTo>
                          <a:pt x="27" y="10"/>
                        </a:lnTo>
                        <a:lnTo>
                          <a:pt x="26" y="7"/>
                        </a:lnTo>
                        <a:lnTo>
                          <a:pt x="22" y="5"/>
                        </a:lnTo>
                        <a:lnTo>
                          <a:pt x="19" y="4"/>
                        </a:lnTo>
                        <a:lnTo>
                          <a:pt x="12" y="3"/>
                        </a:lnTo>
                        <a:lnTo>
                          <a:pt x="10" y="0"/>
                        </a:lnTo>
                        <a:lnTo>
                          <a:pt x="7" y="0"/>
                        </a:lnTo>
                        <a:lnTo>
                          <a:pt x="2" y="0"/>
                        </a:lnTo>
                        <a:lnTo>
                          <a:pt x="0" y="0"/>
                        </a:lnTo>
                        <a:lnTo>
                          <a:pt x="0" y="2"/>
                        </a:lnTo>
                        <a:lnTo>
                          <a:pt x="1" y="3"/>
                        </a:lnTo>
                        <a:lnTo>
                          <a:pt x="2" y="4"/>
                        </a:lnTo>
                        <a:lnTo>
                          <a:pt x="5" y="7"/>
                        </a:lnTo>
                        <a:lnTo>
                          <a:pt x="7" y="11"/>
                        </a:lnTo>
                        <a:lnTo>
                          <a:pt x="8" y="14"/>
                        </a:lnTo>
                        <a:lnTo>
                          <a:pt x="10" y="19"/>
                        </a:lnTo>
                        <a:lnTo>
                          <a:pt x="11" y="26"/>
                        </a:lnTo>
                      </a:path>
                    </a:pathLst>
                  </a:custGeom>
                  <a:solidFill>
                    <a:srgbClr val="00A000"/>
                  </a:solidFill>
                  <a:ln w="9525" cap="rnd">
                    <a:noFill/>
                    <a:round/>
                    <a:headEnd/>
                    <a:tailEnd/>
                  </a:ln>
                </p:spPr>
                <p:txBody>
                  <a:bodyPr/>
                  <a:lstStyle/>
                  <a:p>
                    <a:endParaRPr lang="en-US"/>
                  </a:p>
                </p:txBody>
              </p:sp>
              <p:sp>
                <p:nvSpPr>
                  <p:cNvPr id="36937" name="Freeform 126"/>
                  <p:cNvSpPr>
                    <a:spLocks/>
                  </p:cNvSpPr>
                  <p:nvPr/>
                </p:nvSpPr>
                <p:spPr bwMode="auto">
                  <a:xfrm>
                    <a:off x="3916" y="2899"/>
                    <a:ext cx="17" cy="22"/>
                  </a:xfrm>
                  <a:custGeom>
                    <a:avLst/>
                    <a:gdLst>
                      <a:gd name="T0" fmla="*/ 14 w 17"/>
                      <a:gd name="T1" fmla="*/ 12 h 22"/>
                      <a:gd name="T2" fmla="*/ 16 w 17"/>
                      <a:gd name="T3" fmla="*/ 4 h 22"/>
                      <a:gd name="T4" fmla="*/ 14 w 17"/>
                      <a:gd name="T5" fmla="*/ 3 h 22"/>
                      <a:gd name="T6" fmla="*/ 10 w 17"/>
                      <a:gd name="T7" fmla="*/ 0 h 22"/>
                      <a:gd name="T8" fmla="*/ 7 w 17"/>
                      <a:gd name="T9" fmla="*/ 0 h 22"/>
                      <a:gd name="T10" fmla="*/ 7 w 17"/>
                      <a:gd name="T11" fmla="*/ 1 h 22"/>
                      <a:gd name="T12" fmla="*/ 3 w 17"/>
                      <a:gd name="T13" fmla="*/ 12 h 22"/>
                      <a:gd name="T14" fmla="*/ 1 w 17"/>
                      <a:gd name="T15" fmla="*/ 16 h 22"/>
                      <a:gd name="T16" fmla="*/ 0 w 17"/>
                      <a:gd name="T17" fmla="*/ 19 h 22"/>
                      <a:gd name="T18" fmla="*/ 0 w 17"/>
                      <a:gd name="T19" fmla="*/ 21 h 22"/>
                      <a:gd name="T20" fmla="*/ 3 w 17"/>
                      <a:gd name="T21" fmla="*/ 21 h 22"/>
                      <a:gd name="T22" fmla="*/ 3 w 17"/>
                      <a:gd name="T23" fmla="*/ 21 h 22"/>
                      <a:gd name="T24" fmla="*/ 5 w 17"/>
                      <a:gd name="T25" fmla="*/ 21 h 22"/>
                      <a:gd name="T26" fmla="*/ 8 w 17"/>
                      <a:gd name="T27" fmla="*/ 19 h 22"/>
                      <a:gd name="T28" fmla="*/ 10 w 17"/>
                      <a:gd name="T29" fmla="*/ 17 h 22"/>
                      <a:gd name="T30" fmla="*/ 14 w 17"/>
                      <a:gd name="T31" fmla="*/ 1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2"/>
                      <a:gd name="T50" fmla="*/ 17 w 17"/>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2">
                        <a:moveTo>
                          <a:pt x="14" y="12"/>
                        </a:moveTo>
                        <a:lnTo>
                          <a:pt x="16" y="4"/>
                        </a:lnTo>
                        <a:lnTo>
                          <a:pt x="14" y="3"/>
                        </a:lnTo>
                        <a:lnTo>
                          <a:pt x="10" y="0"/>
                        </a:lnTo>
                        <a:lnTo>
                          <a:pt x="7" y="0"/>
                        </a:lnTo>
                        <a:lnTo>
                          <a:pt x="7" y="1"/>
                        </a:lnTo>
                        <a:lnTo>
                          <a:pt x="3" y="12"/>
                        </a:lnTo>
                        <a:lnTo>
                          <a:pt x="1" y="16"/>
                        </a:lnTo>
                        <a:lnTo>
                          <a:pt x="0" y="19"/>
                        </a:lnTo>
                        <a:lnTo>
                          <a:pt x="0" y="21"/>
                        </a:lnTo>
                        <a:lnTo>
                          <a:pt x="3" y="21"/>
                        </a:lnTo>
                        <a:lnTo>
                          <a:pt x="5" y="21"/>
                        </a:lnTo>
                        <a:lnTo>
                          <a:pt x="8" y="19"/>
                        </a:lnTo>
                        <a:lnTo>
                          <a:pt x="10" y="17"/>
                        </a:lnTo>
                        <a:lnTo>
                          <a:pt x="14" y="12"/>
                        </a:lnTo>
                      </a:path>
                    </a:pathLst>
                  </a:custGeom>
                  <a:solidFill>
                    <a:srgbClr val="00A000"/>
                  </a:solidFill>
                  <a:ln w="9525" cap="rnd">
                    <a:noFill/>
                    <a:round/>
                    <a:headEnd/>
                    <a:tailEnd/>
                  </a:ln>
                </p:spPr>
                <p:txBody>
                  <a:bodyPr/>
                  <a:lstStyle/>
                  <a:p>
                    <a:endParaRPr lang="en-US"/>
                  </a:p>
                </p:txBody>
              </p:sp>
              <p:sp>
                <p:nvSpPr>
                  <p:cNvPr id="36938" name="Freeform 127"/>
                  <p:cNvSpPr>
                    <a:spLocks/>
                  </p:cNvSpPr>
                  <p:nvPr/>
                </p:nvSpPr>
                <p:spPr bwMode="auto">
                  <a:xfrm>
                    <a:off x="3950" y="2905"/>
                    <a:ext cx="89" cy="46"/>
                  </a:xfrm>
                  <a:custGeom>
                    <a:avLst/>
                    <a:gdLst>
                      <a:gd name="T0" fmla="*/ 59 w 89"/>
                      <a:gd name="T1" fmla="*/ 16 h 46"/>
                      <a:gd name="T2" fmla="*/ 44 w 89"/>
                      <a:gd name="T3" fmla="*/ 26 h 46"/>
                      <a:gd name="T4" fmla="*/ 34 w 89"/>
                      <a:gd name="T5" fmla="*/ 35 h 46"/>
                      <a:gd name="T6" fmla="*/ 32 w 89"/>
                      <a:gd name="T7" fmla="*/ 35 h 46"/>
                      <a:gd name="T8" fmla="*/ 26 w 89"/>
                      <a:gd name="T9" fmla="*/ 36 h 46"/>
                      <a:gd name="T10" fmla="*/ 22 w 89"/>
                      <a:gd name="T11" fmla="*/ 36 h 46"/>
                      <a:gd name="T12" fmla="*/ 18 w 89"/>
                      <a:gd name="T13" fmla="*/ 35 h 46"/>
                      <a:gd name="T14" fmla="*/ 15 w 89"/>
                      <a:gd name="T15" fmla="*/ 35 h 46"/>
                      <a:gd name="T16" fmla="*/ 12 w 89"/>
                      <a:gd name="T17" fmla="*/ 35 h 46"/>
                      <a:gd name="T18" fmla="*/ 11 w 89"/>
                      <a:gd name="T19" fmla="*/ 36 h 46"/>
                      <a:gd name="T20" fmla="*/ 10 w 89"/>
                      <a:gd name="T21" fmla="*/ 42 h 46"/>
                      <a:gd name="T22" fmla="*/ 9 w 89"/>
                      <a:gd name="T23" fmla="*/ 44 h 46"/>
                      <a:gd name="T24" fmla="*/ 5 w 89"/>
                      <a:gd name="T25" fmla="*/ 45 h 46"/>
                      <a:gd name="T26" fmla="*/ 0 w 89"/>
                      <a:gd name="T27" fmla="*/ 39 h 46"/>
                      <a:gd name="T28" fmla="*/ 1 w 89"/>
                      <a:gd name="T29" fmla="*/ 34 h 46"/>
                      <a:gd name="T30" fmla="*/ 2 w 89"/>
                      <a:gd name="T31" fmla="*/ 22 h 46"/>
                      <a:gd name="T32" fmla="*/ 4 w 89"/>
                      <a:gd name="T33" fmla="*/ 20 h 46"/>
                      <a:gd name="T34" fmla="*/ 6 w 89"/>
                      <a:gd name="T35" fmla="*/ 20 h 46"/>
                      <a:gd name="T36" fmla="*/ 7 w 89"/>
                      <a:gd name="T37" fmla="*/ 20 h 46"/>
                      <a:gd name="T38" fmla="*/ 7 w 89"/>
                      <a:gd name="T39" fmla="*/ 22 h 46"/>
                      <a:gd name="T40" fmla="*/ 8 w 89"/>
                      <a:gd name="T41" fmla="*/ 28 h 46"/>
                      <a:gd name="T42" fmla="*/ 10 w 89"/>
                      <a:gd name="T43" fmla="*/ 28 h 46"/>
                      <a:gd name="T44" fmla="*/ 11 w 89"/>
                      <a:gd name="T45" fmla="*/ 27 h 46"/>
                      <a:gd name="T46" fmla="*/ 19 w 89"/>
                      <a:gd name="T47" fmla="*/ 19 h 46"/>
                      <a:gd name="T48" fmla="*/ 21 w 89"/>
                      <a:gd name="T49" fmla="*/ 15 h 46"/>
                      <a:gd name="T50" fmla="*/ 24 w 89"/>
                      <a:gd name="T51" fmla="*/ 11 h 46"/>
                      <a:gd name="T52" fmla="*/ 22 w 89"/>
                      <a:gd name="T53" fmla="*/ 10 h 46"/>
                      <a:gd name="T54" fmla="*/ 19 w 89"/>
                      <a:gd name="T55" fmla="*/ 10 h 46"/>
                      <a:gd name="T56" fmla="*/ 19 w 89"/>
                      <a:gd name="T57" fmla="*/ 8 h 46"/>
                      <a:gd name="T58" fmla="*/ 22 w 89"/>
                      <a:gd name="T59" fmla="*/ 7 h 46"/>
                      <a:gd name="T60" fmla="*/ 26 w 89"/>
                      <a:gd name="T61" fmla="*/ 5 h 46"/>
                      <a:gd name="T62" fmla="*/ 31 w 89"/>
                      <a:gd name="T63" fmla="*/ 5 h 46"/>
                      <a:gd name="T64" fmla="*/ 36 w 89"/>
                      <a:gd name="T65" fmla="*/ 4 h 46"/>
                      <a:gd name="T66" fmla="*/ 40 w 89"/>
                      <a:gd name="T67" fmla="*/ 4 h 46"/>
                      <a:gd name="T68" fmla="*/ 45 w 89"/>
                      <a:gd name="T69" fmla="*/ 0 h 46"/>
                      <a:gd name="T70" fmla="*/ 48 w 89"/>
                      <a:gd name="T71" fmla="*/ 0 h 46"/>
                      <a:gd name="T72" fmla="*/ 48 w 89"/>
                      <a:gd name="T73" fmla="*/ 0 h 46"/>
                      <a:gd name="T74" fmla="*/ 50 w 89"/>
                      <a:gd name="T75" fmla="*/ 1 h 46"/>
                      <a:gd name="T76" fmla="*/ 52 w 89"/>
                      <a:gd name="T77" fmla="*/ 3 h 46"/>
                      <a:gd name="T78" fmla="*/ 54 w 89"/>
                      <a:gd name="T79" fmla="*/ 5 h 46"/>
                      <a:gd name="T80" fmla="*/ 57 w 89"/>
                      <a:gd name="T81" fmla="*/ 4 h 46"/>
                      <a:gd name="T82" fmla="*/ 66 w 89"/>
                      <a:gd name="T83" fmla="*/ 3 h 46"/>
                      <a:gd name="T84" fmla="*/ 76 w 89"/>
                      <a:gd name="T85" fmla="*/ 2 h 46"/>
                      <a:gd name="T86" fmla="*/ 83 w 89"/>
                      <a:gd name="T87" fmla="*/ 2 h 46"/>
                      <a:gd name="T88" fmla="*/ 85 w 89"/>
                      <a:gd name="T89" fmla="*/ 2 h 46"/>
                      <a:gd name="T90" fmla="*/ 87 w 89"/>
                      <a:gd name="T91" fmla="*/ 3 h 46"/>
                      <a:gd name="T92" fmla="*/ 88 w 89"/>
                      <a:gd name="T93" fmla="*/ 4 h 46"/>
                      <a:gd name="T94" fmla="*/ 88 w 89"/>
                      <a:gd name="T95" fmla="*/ 6 h 46"/>
                      <a:gd name="T96" fmla="*/ 87 w 89"/>
                      <a:gd name="T97" fmla="*/ 7 h 46"/>
                      <a:gd name="T98" fmla="*/ 85 w 89"/>
                      <a:gd name="T99" fmla="*/ 9 h 46"/>
                      <a:gd name="T100" fmla="*/ 83 w 89"/>
                      <a:gd name="T101" fmla="*/ 12 h 46"/>
                      <a:gd name="T102" fmla="*/ 76 w 89"/>
                      <a:gd name="T103" fmla="*/ 14 h 46"/>
                      <a:gd name="T104" fmla="*/ 73 w 89"/>
                      <a:gd name="T105" fmla="*/ 15 h 46"/>
                      <a:gd name="T106" fmla="*/ 67 w 89"/>
                      <a:gd name="T107" fmla="*/ 15 h 46"/>
                      <a:gd name="T108" fmla="*/ 59 w 89"/>
                      <a:gd name="T109" fmla="*/ 16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
                      <a:gd name="T166" fmla="*/ 0 h 46"/>
                      <a:gd name="T167" fmla="*/ 89 w 89"/>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 h="46">
                        <a:moveTo>
                          <a:pt x="59" y="16"/>
                        </a:moveTo>
                        <a:lnTo>
                          <a:pt x="44" y="26"/>
                        </a:lnTo>
                        <a:lnTo>
                          <a:pt x="34" y="35"/>
                        </a:lnTo>
                        <a:lnTo>
                          <a:pt x="32" y="35"/>
                        </a:lnTo>
                        <a:lnTo>
                          <a:pt x="26" y="36"/>
                        </a:lnTo>
                        <a:lnTo>
                          <a:pt x="22" y="36"/>
                        </a:lnTo>
                        <a:lnTo>
                          <a:pt x="18" y="35"/>
                        </a:lnTo>
                        <a:lnTo>
                          <a:pt x="15" y="35"/>
                        </a:lnTo>
                        <a:lnTo>
                          <a:pt x="12" y="35"/>
                        </a:lnTo>
                        <a:lnTo>
                          <a:pt x="11" y="36"/>
                        </a:lnTo>
                        <a:lnTo>
                          <a:pt x="10" y="42"/>
                        </a:lnTo>
                        <a:lnTo>
                          <a:pt x="9" y="44"/>
                        </a:lnTo>
                        <a:lnTo>
                          <a:pt x="5" y="45"/>
                        </a:lnTo>
                        <a:lnTo>
                          <a:pt x="0" y="39"/>
                        </a:lnTo>
                        <a:lnTo>
                          <a:pt x="1" y="34"/>
                        </a:lnTo>
                        <a:lnTo>
                          <a:pt x="2" y="22"/>
                        </a:lnTo>
                        <a:lnTo>
                          <a:pt x="4" y="20"/>
                        </a:lnTo>
                        <a:lnTo>
                          <a:pt x="6" y="20"/>
                        </a:lnTo>
                        <a:lnTo>
                          <a:pt x="7" y="20"/>
                        </a:lnTo>
                        <a:lnTo>
                          <a:pt x="7" y="22"/>
                        </a:lnTo>
                        <a:lnTo>
                          <a:pt x="8" y="28"/>
                        </a:lnTo>
                        <a:lnTo>
                          <a:pt x="10" y="28"/>
                        </a:lnTo>
                        <a:lnTo>
                          <a:pt x="11" y="27"/>
                        </a:lnTo>
                        <a:lnTo>
                          <a:pt x="19" y="19"/>
                        </a:lnTo>
                        <a:lnTo>
                          <a:pt x="21" y="15"/>
                        </a:lnTo>
                        <a:lnTo>
                          <a:pt x="24" y="11"/>
                        </a:lnTo>
                        <a:lnTo>
                          <a:pt x="22" y="10"/>
                        </a:lnTo>
                        <a:lnTo>
                          <a:pt x="19" y="10"/>
                        </a:lnTo>
                        <a:lnTo>
                          <a:pt x="19" y="8"/>
                        </a:lnTo>
                        <a:lnTo>
                          <a:pt x="22" y="7"/>
                        </a:lnTo>
                        <a:lnTo>
                          <a:pt x="26" y="5"/>
                        </a:lnTo>
                        <a:lnTo>
                          <a:pt x="31" y="5"/>
                        </a:lnTo>
                        <a:lnTo>
                          <a:pt x="36" y="4"/>
                        </a:lnTo>
                        <a:lnTo>
                          <a:pt x="40" y="4"/>
                        </a:lnTo>
                        <a:lnTo>
                          <a:pt x="45" y="0"/>
                        </a:lnTo>
                        <a:lnTo>
                          <a:pt x="48" y="0"/>
                        </a:lnTo>
                        <a:lnTo>
                          <a:pt x="50" y="1"/>
                        </a:lnTo>
                        <a:lnTo>
                          <a:pt x="52" y="3"/>
                        </a:lnTo>
                        <a:lnTo>
                          <a:pt x="54" y="5"/>
                        </a:lnTo>
                        <a:lnTo>
                          <a:pt x="57" y="4"/>
                        </a:lnTo>
                        <a:lnTo>
                          <a:pt x="66" y="3"/>
                        </a:lnTo>
                        <a:lnTo>
                          <a:pt x="76" y="2"/>
                        </a:lnTo>
                        <a:lnTo>
                          <a:pt x="83" y="2"/>
                        </a:lnTo>
                        <a:lnTo>
                          <a:pt x="85" y="2"/>
                        </a:lnTo>
                        <a:lnTo>
                          <a:pt x="87" y="3"/>
                        </a:lnTo>
                        <a:lnTo>
                          <a:pt x="88" y="4"/>
                        </a:lnTo>
                        <a:lnTo>
                          <a:pt x="88" y="6"/>
                        </a:lnTo>
                        <a:lnTo>
                          <a:pt x="87" y="7"/>
                        </a:lnTo>
                        <a:lnTo>
                          <a:pt x="85" y="9"/>
                        </a:lnTo>
                        <a:lnTo>
                          <a:pt x="83" y="12"/>
                        </a:lnTo>
                        <a:lnTo>
                          <a:pt x="76" y="14"/>
                        </a:lnTo>
                        <a:lnTo>
                          <a:pt x="73" y="15"/>
                        </a:lnTo>
                        <a:lnTo>
                          <a:pt x="67" y="15"/>
                        </a:lnTo>
                        <a:lnTo>
                          <a:pt x="59" y="16"/>
                        </a:lnTo>
                      </a:path>
                    </a:pathLst>
                  </a:custGeom>
                  <a:solidFill>
                    <a:srgbClr val="00A000"/>
                  </a:solidFill>
                  <a:ln w="9525" cap="rnd">
                    <a:noFill/>
                    <a:round/>
                    <a:headEnd/>
                    <a:tailEnd/>
                  </a:ln>
                </p:spPr>
                <p:txBody>
                  <a:bodyPr/>
                  <a:lstStyle/>
                  <a:p>
                    <a:endParaRPr lang="en-US"/>
                  </a:p>
                </p:txBody>
              </p:sp>
              <p:sp>
                <p:nvSpPr>
                  <p:cNvPr id="36939" name="Freeform 128"/>
                  <p:cNvSpPr>
                    <a:spLocks/>
                  </p:cNvSpPr>
                  <p:nvPr/>
                </p:nvSpPr>
                <p:spPr bwMode="auto">
                  <a:xfrm>
                    <a:off x="4009" y="2922"/>
                    <a:ext cx="51" cy="24"/>
                  </a:xfrm>
                  <a:custGeom>
                    <a:avLst/>
                    <a:gdLst>
                      <a:gd name="T0" fmla="*/ 39 w 51"/>
                      <a:gd name="T1" fmla="*/ 5 h 24"/>
                      <a:gd name="T2" fmla="*/ 50 w 51"/>
                      <a:gd name="T3" fmla="*/ 3 h 24"/>
                      <a:gd name="T4" fmla="*/ 46 w 51"/>
                      <a:gd name="T5" fmla="*/ 1 h 24"/>
                      <a:gd name="T6" fmla="*/ 39 w 51"/>
                      <a:gd name="T7" fmla="*/ 0 h 24"/>
                      <a:gd name="T8" fmla="*/ 35 w 51"/>
                      <a:gd name="T9" fmla="*/ 0 h 24"/>
                      <a:gd name="T10" fmla="*/ 31 w 51"/>
                      <a:gd name="T11" fmla="*/ 2 h 24"/>
                      <a:gd name="T12" fmla="*/ 29 w 51"/>
                      <a:gd name="T13" fmla="*/ 3 h 24"/>
                      <a:gd name="T14" fmla="*/ 15 w 51"/>
                      <a:gd name="T15" fmla="*/ 3 h 24"/>
                      <a:gd name="T16" fmla="*/ 10 w 51"/>
                      <a:gd name="T17" fmla="*/ 4 h 24"/>
                      <a:gd name="T18" fmla="*/ 10 w 51"/>
                      <a:gd name="T19" fmla="*/ 5 h 24"/>
                      <a:gd name="T20" fmla="*/ 10 w 51"/>
                      <a:gd name="T21" fmla="*/ 7 h 24"/>
                      <a:gd name="T22" fmla="*/ 10 w 51"/>
                      <a:gd name="T23" fmla="*/ 8 h 24"/>
                      <a:gd name="T24" fmla="*/ 0 w 51"/>
                      <a:gd name="T25" fmla="*/ 17 h 24"/>
                      <a:gd name="T26" fmla="*/ 5 w 51"/>
                      <a:gd name="T27" fmla="*/ 17 h 24"/>
                      <a:gd name="T28" fmla="*/ 6 w 51"/>
                      <a:gd name="T29" fmla="*/ 21 h 24"/>
                      <a:gd name="T30" fmla="*/ 9 w 51"/>
                      <a:gd name="T31" fmla="*/ 23 h 24"/>
                      <a:gd name="T32" fmla="*/ 39 w 51"/>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4"/>
                      <a:gd name="T53" fmla="*/ 51 w 51"/>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4">
                        <a:moveTo>
                          <a:pt x="39" y="5"/>
                        </a:moveTo>
                        <a:lnTo>
                          <a:pt x="50" y="3"/>
                        </a:lnTo>
                        <a:lnTo>
                          <a:pt x="46" y="1"/>
                        </a:lnTo>
                        <a:lnTo>
                          <a:pt x="39" y="0"/>
                        </a:lnTo>
                        <a:lnTo>
                          <a:pt x="35" y="0"/>
                        </a:lnTo>
                        <a:lnTo>
                          <a:pt x="31" y="2"/>
                        </a:lnTo>
                        <a:lnTo>
                          <a:pt x="29" y="3"/>
                        </a:lnTo>
                        <a:lnTo>
                          <a:pt x="15" y="3"/>
                        </a:lnTo>
                        <a:lnTo>
                          <a:pt x="10" y="4"/>
                        </a:lnTo>
                        <a:lnTo>
                          <a:pt x="10" y="5"/>
                        </a:lnTo>
                        <a:lnTo>
                          <a:pt x="10" y="7"/>
                        </a:lnTo>
                        <a:lnTo>
                          <a:pt x="10" y="8"/>
                        </a:lnTo>
                        <a:lnTo>
                          <a:pt x="0" y="17"/>
                        </a:lnTo>
                        <a:lnTo>
                          <a:pt x="5" y="17"/>
                        </a:lnTo>
                        <a:lnTo>
                          <a:pt x="6" y="21"/>
                        </a:lnTo>
                        <a:lnTo>
                          <a:pt x="9" y="23"/>
                        </a:lnTo>
                        <a:lnTo>
                          <a:pt x="39" y="5"/>
                        </a:lnTo>
                      </a:path>
                    </a:pathLst>
                  </a:custGeom>
                  <a:solidFill>
                    <a:srgbClr val="00A000"/>
                  </a:solidFill>
                  <a:ln w="9525" cap="rnd">
                    <a:noFill/>
                    <a:round/>
                    <a:headEnd/>
                    <a:tailEnd/>
                  </a:ln>
                </p:spPr>
                <p:txBody>
                  <a:bodyPr/>
                  <a:lstStyle/>
                  <a:p>
                    <a:endParaRPr lang="en-US"/>
                  </a:p>
                </p:txBody>
              </p:sp>
              <p:sp>
                <p:nvSpPr>
                  <p:cNvPr id="36940" name="Freeform 129"/>
                  <p:cNvSpPr>
                    <a:spLocks/>
                  </p:cNvSpPr>
                  <p:nvPr/>
                </p:nvSpPr>
                <p:spPr bwMode="auto">
                  <a:xfrm>
                    <a:off x="3880" y="2972"/>
                    <a:ext cx="40" cy="17"/>
                  </a:xfrm>
                  <a:custGeom>
                    <a:avLst/>
                    <a:gdLst>
                      <a:gd name="T0" fmla="*/ 35 w 40"/>
                      <a:gd name="T1" fmla="*/ 16 h 17"/>
                      <a:gd name="T2" fmla="*/ 39 w 40"/>
                      <a:gd name="T3" fmla="*/ 8 h 17"/>
                      <a:gd name="T4" fmla="*/ 32 w 40"/>
                      <a:gd name="T5" fmla="*/ 2 h 17"/>
                      <a:gd name="T6" fmla="*/ 24 w 40"/>
                      <a:gd name="T7" fmla="*/ 0 h 17"/>
                      <a:gd name="T8" fmla="*/ 22 w 40"/>
                      <a:gd name="T9" fmla="*/ 4 h 17"/>
                      <a:gd name="T10" fmla="*/ 11 w 40"/>
                      <a:gd name="T11" fmla="*/ 1 h 17"/>
                      <a:gd name="T12" fmla="*/ 8 w 40"/>
                      <a:gd name="T13" fmla="*/ 0 h 17"/>
                      <a:gd name="T14" fmla="*/ 4 w 40"/>
                      <a:gd name="T15" fmla="*/ 1 h 17"/>
                      <a:gd name="T16" fmla="*/ 3 w 40"/>
                      <a:gd name="T17" fmla="*/ 2 h 17"/>
                      <a:gd name="T18" fmla="*/ 1 w 40"/>
                      <a:gd name="T19" fmla="*/ 4 h 17"/>
                      <a:gd name="T20" fmla="*/ 0 w 40"/>
                      <a:gd name="T21" fmla="*/ 5 h 17"/>
                      <a:gd name="T22" fmla="*/ 0 w 40"/>
                      <a:gd name="T23" fmla="*/ 7 h 17"/>
                      <a:gd name="T24" fmla="*/ 1 w 40"/>
                      <a:gd name="T25" fmla="*/ 8 h 17"/>
                      <a:gd name="T26" fmla="*/ 3 w 40"/>
                      <a:gd name="T27" fmla="*/ 8 h 17"/>
                      <a:gd name="T28" fmla="*/ 7 w 40"/>
                      <a:gd name="T29" fmla="*/ 7 h 17"/>
                      <a:gd name="T30" fmla="*/ 12 w 40"/>
                      <a:gd name="T31" fmla="*/ 13 h 17"/>
                      <a:gd name="T32" fmla="*/ 13 w 40"/>
                      <a:gd name="T33" fmla="*/ 13 h 17"/>
                      <a:gd name="T34" fmla="*/ 17 w 40"/>
                      <a:gd name="T35" fmla="*/ 13 h 17"/>
                      <a:gd name="T36" fmla="*/ 20 w 40"/>
                      <a:gd name="T37" fmla="*/ 13 h 17"/>
                      <a:gd name="T38" fmla="*/ 35 w 40"/>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7"/>
                      <a:gd name="T62" fmla="*/ 40 w 40"/>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7">
                        <a:moveTo>
                          <a:pt x="35" y="16"/>
                        </a:moveTo>
                        <a:lnTo>
                          <a:pt x="39" y="8"/>
                        </a:lnTo>
                        <a:lnTo>
                          <a:pt x="32" y="2"/>
                        </a:lnTo>
                        <a:lnTo>
                          <a:pt x="24" y="0"/>
                        </a:lnTo>
                        <a:lnTo>
                          <a:pt x="22" y="4"/>
                        </a:lnTo>
                        <a:lnTo>
                          <a:pt x="11" y="1"/>
                        </a:lnTo>
                        <a:lnTo>
                          <a:pt x="8" y="0"/>
                        </a:lnTo>
                        <a:lnTo>
                          <a:pt x="4" y="1"/>
                        </a:lnTo>
                        <a:lnTo>
                          <a:pt x="3" y="2"/>
                        </a:lnTo>
                        <a:lnTo>
                          <a:pt x="1" y="4"/>
                        </a:lnTo>
                        <a:lnTo>
                          <a:pt x="0" y="5"/>
                        </a:lnTo>
                        <a:lnTo>
                          <a:pt x="0" y="7"/>
                        </a:lnTo>
                        <a:lnTo>
                          <a:pt x="1" y="8"/>
                        </a:lnTo>
                        <a:lnTo>
                          <a:pt x="3" y="8"/>
                        </a:lnTo>
                        <a:lnTo>
                          <a:pt x="7" y="7"/>
                        </a:lnTo>
                        <a:lnTo>
                          <a:pt x="12" y="13"/>
                        </a:lnTo>
                        <a:lnTo>
                          <a:pt x="13" y="13"/>
                        </a:lnTo>
                        <a:lnTo>
                          <a:pt x="17" y="13"/>
                        </a:lnTo>
                        <a:lnTo>
                          <a:pt x="20" y="13"/>
                        </a:lnTo>
                        <a:lnTo>
                          <a:pt x="35" y="16"/>
                        </a:lnTo>
                      </a:path>
                    </a:pathLst>
                  </a:custGeom>
                  <a:solidFill>
                    <a:srgbClr val="00A000"/>
                  </a:solidFill>
                  <a:ln w="9525" cap="rnd">
                    <a:noFill/>
                    <a:round/>
                    <a:headEnd/>
                    <a:tailEnd/>
                  </a:ln>
                </p:spPr>
                <p:txBody>
                  <a:bodyPr/>
                  <a:lstStyle/>
                  <a:p>
                    <a:endParaRPr lang="en-US"/>
                  </a:p>
                </p:txBody>
              </p:sp>
              <p:sp>
                <p:nvSpPr>
                  <p:cNvPr id="36941" name="Freeform 130"/>
                  <p:cNvSpPr>
                    <a:spLocks/>
                  </p:cNvSpPr>
                  <p:nvPr/>
                </p:nvSpPr>
                <p:spPr bwMode="auto">
                  <a:xfrm>
                    <a:off x="3945" y="3003"/>
                    <a:ext cx="48" cy="17"/>
                  </a:xfrm>
                  <a:custGeom>
                    <a:avLst/>
                    <a:gdLst>
                      <a:gd name="T0" fmla="*/ 14 w 48"/>
                      <a:gd name="T1" fmla="*/ 3 h 17"/>
                      <a:gd name="T2" fmla="*/ 31 w 48"/>
                      <a:gd name="T3" fmla="*/ 3 h 17"/>
                      <a:gd name="T4" fmla="*/ 33 w 48"/>
                      <a:gd name="T5" fmla="*/ 1 h 17"/>
                      <a:gd name="T6" fmla="*/ 34 w 48"/>
                      <a:gd name="T7" fmla="*/ 0 h 17"/>
                      <a:gd name="T8" fmla="*/ 36 w 48"/>
                      <a:gd name="T9" fmla="*/ 0 h 17"/>
                      <a:gd name="T10" fmla="*/ 37 w 48"/>
                      <a:gd name="T11" fmla="*/ 0 h 17"/>
                      <a:gd name="T12" fmla="*/ 39 w 48"/>
                      <a:gd name="T13" fmla="*/ 0 h 17"/>
                      <a:gd name="T14" fmla="*/ 41 w 48"/>
                      <a:gd name="T15" fmla="*/ 1 h 17"/>
                      <a:gd name="T16" fmla="*/ 47 w 48"/>
                      <a:gd name="T17" fmla="*/ 2 h 17"/>
                      <a:gd name="T18" fmla="*/ 47 w 48"/>
                      <a:gd name="T19" fmla="*/ 4 h 17"/>
                      <a:gd name="T20" fmla="*/ 46 w 48"/>
                      <a:gd name="T21" fmla="*/ 9 h 17"/>
                      <a:gd name="T22" fmla="*/ 46 w 48"/>
                      <a:gd name="T23" fmla="*/ 12 h 17"/>
                      <a:gd name="T24" fmla="*/ 43 w 48"/>
                      <a:gd name="T25" fmla="*/ 14 h 17"/>
                      <a:gd name="T26" fmla="*/ 26 w 48"/>
                      <a:gd name="T27" fmla="*/ 16 h 17"/>
                      <a:gd name="T28" fmla="*/ 21 w 48"/>
                      <a:gd name="T29" fmla="*/ 13 h 17"/>
                      <a:gd name="T30" fmla="*/ 19 w 48"/>
                      <a:gd name="T31" fmla="*/ 13 h 17"/>
                      <a:gd name="T32" fmla="*/ 17 w 48"/>
                      <a:gd name="T33" fmla="*/ 14 h 17"/>
                      <a:gd name="T34" fmla="*/ 15 w 48"/>
                      <a:gd name="T35" fmla="*/ 16 h 17"/>
                      <a:gd name="T36" fmla="*/ 3 w 48"/>
                      <a:gd name="T37" fmla="*/ 16 h 17"/>
                      <a:gd name="T38" fmla="*/ 1 w 48"/>
                      <a:gd name="T39" fmla="*/ 12 h 17"/>
                      <a:gd name="T40" fmla="*/ 0 w 48"/>
                      <a:gd name="T41" fmla="*/ 12 h 17"/>
                      <a:gd name="T42" fmla="*/ 1 w 48"/>
                      <a:gd name="T43" fmla="*/ 5 h 17"/>
                      <a:gd name="T44" fmla="*/ 1 w 48"/>
                      <a:gd name="T45" fmla="*/ 2 h 17"/>
                      <a:gd name="T46" fmla="*/ 3 w 48"/>
                      <a:gd name="T47" fmla="*/ 0 h 17"/>
                      <a:gd name="T48" fmla="*/ 5 w 48"/>
                      <a:gd name="T49" fmla="*/ 0 h 17"/>
                      <a:gd name="T50" fmla="*/ 7 w 48"/>
                      <a:gd name="T51" fmla="*/ 0 h 17"/>
                      <a:gd name="T52" fmla="*/ 14 w 48"/>
                      <a:gd name="T53" fmla="*/ 3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17"/>
                      <a:gd name="T83" fmla="*/ 48 w 4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17">
                        <a:moveTo>
                          <a:pt x="14" y="3"/>
                        </a:moveTo>
                        <a:lnTo>
                          <a:pt x="31" y="3"/>
                        </a:lnTo>
                        <a:lnTo>
                          <a:pt x="33" y="1"/>
                        </a:lnTo>
                        <a:lnTo>
                          <a:pt x="34" y="0"/>
                        </a:lnTo>
                        <a:lnTo>
                          <a:pt x="36" y="0"/>
                        </a:lnTo>
                        <a:lnTo>
                          <a:pt x="37" y="0"/>
                        </a:lnTo>
                        <a:lnTo>
                          <a:pt x="39" y="0"/>
                        </a:lnTo>
                        <a:lnTo>
                          <a:pt x="41" y="1"/>
                        </a:lnTo>
                        <a:lnTo>
                          <a:pt x="47" y="2"/>
                        </a:lnTo>
                        <a:lnTo>
                          <a:pt x="47" y="4"/>
                        </a:lnTo>
                        <a:lnTo>
                          <a:pt x="46" y="9"/>
                        </a:lnTo>
                        <a:lnTo>
                          <a:pt x="46" y="12"/>
                        </a:lnTo>
                        <a:lnTo>
                          <a:pt x="43" y="14"/>
                        </a:lnTo>
                        <a:lnTo>
                          <a:pt x="26" y="16"/>
                        </a:lnTo>
                        <a:lnTo>
                          <a:pt x="21" y="13"/>
                        </a:lnTo>
                        <a:lnTo>
                          <a:pt x="19" y="13"/>
                        </a:lnTo>
                        <a:lnTo>
                          <a:pt x="17" y="14"/>
                        </a:lnTo>
                        <a:lnTo>
                          <a:pt x="15" y="16"/>
                        </a:lnTo>
                        <a:lnTo>
                          <a:pt x="3" y="16"/>
                        </a:lnTo>
                        <a:lnTo>
                          <a:pt x="1" y="12"/>
                        </a:lnTo>
                        <a:lnTo>
                          <a:pt x="0" y="12"/>
                        </a:lnTo>
                        <a:lnTo>
                          <a:pt x="1" y="5"/>
                        </a:lnTo>
                        <a:lnTo>
                          <a:pt x="1" y="2"/>
                        </a:lnTo>
                        <a:lnTo>
                          <a:pt x="3" y="0"/>
                        </a:lnTo>
                        <a:lnTo>
                          <a:pt x="5" y="0"/>
                        </a:lnTo>
                        <a:lnTo>
                          <a:pt x="7" y="0"/>
                        </a:lnTo>
                        <a:lnTo>
                          <a:pt x="14" y="3"/>
                        </a:lnTo>
                      </a:path>
                    </a:pathLst>
                  </a:custGeom>
                  <a:solidFill>
                    <a:srgbClr val="00A000"/>
                  </a:solidFill>
                  <a:ln w="9525" cap="rnd">
                    <a:noFill/>
                    <a:round/>
                    <a:headEnd/>
                    <a:tailEnd/>
                  </a:ln>
                </p:spPr>
                <p:txBody>
                  <a:bodyPr/>
                  <a:lstStyle/>
                  <a:p>
                    <a:endParaRPr lang="en-US"/>
                  </a:p>
                </p:txBody>
              </p:sp>
              <p:sp>
                <p:nvSpPr>
                  <p:cNvPr id="36942" name="Freeform 131"/>
                  <p:cNvSpPr>
                    <a:spLocks/>
                  </p:cNvSpPr>
                  <p:nvPr/>
                </p:nvSpPr>
                <p:spPr bwMode="auto">
                  <a:xfrm>
                    <a:off x="3879" y="3038"/>
                    <a:ext cx="17" cy="17"/>
                  </a:xfrm>
                  <a:custGeom>
                    <a:avLst/>
                    <a:gdLst>
                      <a:gd name="T0" fmla="*/ 8 w 17"/>
                      <a:gd name="T1" fmla="*/ 0 h 17"/>
                      <a:gd name="T2" fmla="*/ 16 w 17"/>
                      <a:gd name="T3" fmla="*/ 4 h 17"/>
                      <a:gd name="T4" fmla="*/ 16 w 17"/>
                      <a:gd name="T5" fmla="*/ 6 h 17"/>
                      <a:gd name="T6" fmla="*/ 16 w 17"/>
                      <a:gd name="T7" fmla="*/ 7 h 17"/>
                      <a:gd name="T8" fmla="*/ 14 w 17"/>
                      <a:gd name="T9" fmla="*/ 9 h 17"/>
                      <a:gd name="T10" fmla="*/ 13 w 17"/>
                      <a:gd name="T11" fmla="*/ 11 h 17"/>
                      <a:gd name="T12" fmla="*/ 11 w 17"/>
                      <a:gd name="T13" fmla="*/ 13 h 17"/>
                      <a:gd name="T14" fmla="*/ 8 w 17"/>
                      <a:gd name="T15" fmla="*/ 16 h 17"/>
                      <a:gd name="T16" fmla="*/ 5 w 17"/>
                      <a:gd name="T17" fmla="*/ 16 h 17"/>
                      <a:gd name="T18" fmla="*/ 3 w 17"/>
                      <a:gd name="T19" fmla="*/ 14 h 17"/>
                      <a:gd name="T20" fmla="*/ 0 w 17"/>
                      <a:gd name="T21" fmla="*/ 12 h 17"/>
                      <a:gd name="T22" fmla="*/ 0 w 17"/>
                      <a:gd name="T23" fmla="*/ 11 h 17"/>
                      <a:gd name="T24" fmla="*/ 1 w 17"/>
                      <a:gd name="T25" fmla="*/ 8 h 17"/>
                      <a:gd name="T26" fmla="*/ 2 w 17"/>
                      <a:gd name="T27" fmla="*/ 2 h 17"/>
                      <a:gd name="T28" fmla="*/ 8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8" y="0"/>
                        </a:moveTo>
                        <a:lnTo>
                          <a:pt x="16" y="4"/>
                        </a:lnTo>
                        <a:lnTo>
                          <a:pt x="16" y="6"/>
                        </a:lnTo>
                        <a:lnTo>
                          <a:pt x="16" y="7"/>
                        </a:lnTo>
                        <a:lnTo>
                          <a:pt x="14" y="9"/>
                        </a:lnTo>
                        <a:lnTo>
                          <a:pt x="13" y="11"/>
                        </a:lnTo>
                        <a:lnTo>
                          <a:pt x="11" y="13"/>
                        </a:lnTo>
                        <a:lnTo>
                          <a:pt x="8" y="16"/>
                        </a:lnTo>
                        <a:lnTo>
                          <a:pt x="5" y="16"/>
                        </a:lnTo>
                        <a:lnTo>
                          <a:pt x="3" y="14"/>
                        </a:lnTo>
                        <a:lnTo>
                          <a:pt x="0" y="12"/>
                        </a:lnTo>
                        <a:lnTo>
                          <a:pt x="0" y="11"/>
                        </a:lnTo>
                        <a:lnTo>
                          <a:pt x="1" y="8"/>
                        </a:lnTo>
                        <a:lnTo>
                          <a:pt x="2" y="2"/>
                        </a:lnTo>
                        <a:lnTo>
                          <a:pt x="8" y="0"/>
                        </a:lnTo>
                      </a:path>
                    </a:pathLst>
                  </a:custGeom>
                  <a:solidFill>
                    <a:srgbClr val="00A000"/>
                  </a:solidFill>
                  <a:ln w="9525" cap="rnd">
                    <a:noFill/>
                    <a:round/>
                    <a:headEnd/>
                    <a:tailEnd/>
                  </a:ln>
                </p:spPr>
                <p:txBody>
                  <a:bodyPr/>
                  <a:lstStyle/>
                  <a:p>
                    <a:endParaRPr lang="en-US"/>
                  </a:p>
                </p:txBody>
              </p:sp>
            </p:grpSp>
          </p:grpSp>
          <p:grpSp>
            <p:nvGrpSpPr>
              <p:cNvPr id="36900" name="Group 132"/>
              <p:cNvGrpSpPr>
                <a:grpSpLocks/>
              </p:cNvGrpSpPr>
              <p:nvPr/>
            </p:nvGrpSpPr>
            <p:grpSpPr bwMode="auto">
              <a:xfrm>
                <a:off x="3764" y="2288"/>
                <a:ext cx="238" cy="527"/>
                <a:chOff x="3764" y="2288"/>
                <a:chExt cx="238" cy="527"/>
              </a:xfrm>
            </p:grpSpPr>
            <p:sp>
              <p:nvSpPr>
                <p:cNvPr id="36917" name="Freeform 133"/>
                <p:cNvSpPr>
                  <a:spLocks/>
                </p:cNvSpPr>
                <p:nvPr/>
              </p:nvSpPr>
              <p:spPr bwMode="auto">
                <a:xfrm>
                  <a:off x="3796" y="2319"/>
                  <a:ext cx="89" cy="39"/>
                </a:xfrm>
                <a:custGeom>
                  <a:avLst/>
                  <a:gdLst>
                    <a:gd name="T0" fmla="*/ 87 w 89"/>
                    <a:gd name="T1" fmla="*/ 33 h 39"/>
                    <a:gd name="T2" fmla="*/ 88 w 89"/>
                    <a:gd name="T3" fmla="*/ 3 h 39"/>
                    <a:gd name="T4" fmla="*/ 87 w 89"/>
                    <a:gd name="T5" fmla="*/ 0 h 39"/>
                    <a:gd name="T6" fmla="*/ 85 w 89"/>
                    <a:gd name="T7" fmla="*/ 0 h 39"/>
                    <a:gd name="T8" fmla="*/ 83 w 89"/>
                    <a:gd name="T9" fmla="*/ 0 h 39"/>
                    <a:gd name="T10" fmla="*/ 81 w 89"/>
                    <a:gd name="T11" fmla="*/ 0 h 39"/>
                    <a:gd name="T12" fmla="*/ 75 w 89"/>
                    <a:gd name="T13" fmla="*/ 2 h 39"/>
                    <a:gd name="T14" fmla="*/ 26 w 89"/>
                    <a:gd name="T15" fmla="*/ 20 h 39"/>
                    <a:gd name="T16" fmla="*/ 4 w 89"/>
                    <a:gd name="T17" fmla="*/ 22 h 39"/>
                    <a:gd name="T18" fmla="*/ 0 w 89"/>
                    <a:gd name="T19" fmla="*/ 30 h 39"/>
                    <a:gd name="T20" fmla="*/ 0 w 89"/>
                    <a:gd name="T21" fmla="*/ 34 h 39"/>
                    <a:gd name="T22" fmla="*/ 1 w 89"/>
                    <a:gd name="T23" fmla="*/ 36 h 39"/>
                    <a:gd name="T24" fmla="*/ 4 w 89"/>
                    <a:gd name="T25" fmla="*/ 38 h 39"/>
                    <a:gd name="T26" fmla="*/ 6 w 89"/>
                    <a:gd name="T27" fmla="*/ 38 h 39"/>
                    <a:gd name="T28" fmla="*/ 9 w 89"/>
                    <a:gd name="T29" fmla="*/ 38 h 39"/>
                    <a:gd name="T30" fmla="*/ 9 w 89"/>
                    <a:gd name="T31" fmla="*/ 36 h 39"/>
                    <a:gd name="T32" fmla="*/ 15 w 89"/>
                    <a:gd name="T33" fmla="*/ 31 h 39"/>
                    <a:gd name="T34" fmla="*/ 20 w 89"/>
                    <a:gd name="T35" fmla="*/ 33 h 39"/>
                    <a:gd name="T36" fmla="*/ 21 w 89"/>
                    <a:gd name="T37" fmla="*/ 36 h 39"/>
                    <a:gd name="T38" fmla="*/ 28 w 89"/>
                    <a:gd name="T39" fmla="*/ 36 h 39"/>
                    <a:gd name="T40" fmla="*/ 34 w 89"/>
                    <a:gd name="T41" fmla="*/ 36 h 39"/>
                    <a:gd name="T42" fmla="*/ 38 w 89"/>
                    <a:gd name="T43" fmla="*/ 36 h 39"/>
                    <a:gd name="T44" fmla="*/ 41 w 89"/>
                    <a:gd name="T45" fmla="*/ 34 h 39"/>
                    <a:gd name="T46" fmla="*/ 45 w 89"/>
                    <a:gd name="T47" fmla="*/ 33 h 39"/>
                    <a:gd name="T48" fmla="*/ 53 w 89"/>
                    <a:gd name="T49" fmla="*/ 34 h 39"/>
                    <a:gd name="T50" fmla="*/ 58 w 89"/>
                    <a:gd name="T51" fmla="*/ 36 h 39"/>
                    <a:gd name="T52" fmla="*/ 62 w 89"/>
                    <a:gd name="T53" fmla="*/ 36 h 39"/>
                    <a:gd name="T54" fmla="*/ 67 w 89"/>
                    <a:gd name="T55" fmla="*/ 36 h 39"/>
                    <a:gd name="T56" fmla="*/ 75 w 89"/>
                    <a:gd name="T57" fmla="*/ 29 h 39"/>
                    <a:gd name="T58" fmla="*/ 79 w 89"/>
                    <a:gd name="T59" fmla="*/ 36 h 39"/>
                    <a:gd name="T60" fmla="*/ 83 w 89"/>
                    <a:gd name="T61" fmla="*/ 36 h 39"/>
                    <a:gd name="T62" fmla="*/ 87 w 89"/>
                    <a:gd name="T63" fmla="*/ 33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39"/>
                    <a:gd name="T98" fmla="*/ 89 w 89"/>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39">
                      <a:moveTo>
                        <a:pt x="87" y="33"/>
                      </a:moveTo>
                      <a:lnTo>
                        <a:pt x="88" y="3"/>
                      </a:lnTo>
                      <a:lnTo>
                        <a:pt x="87" y="0"/>
                      </a:lnTo>
                      <a:lnTo>
                        <a:pt x="85" y="0"/>
                      </a:lnTo>
                      <a:lnTo>
                        <a:pt x="83" y="0"/>
                      </a:lnTo>
                      <a:lnTo>
                        <a:pt x="81" y="0"/>
                      </a:lnTo>
                      <a:lnTo>
                        <a:pt x="75" y="2"/>
                      </a:lnTo>
                      <a:lnTo>
                        <a:pt x="26" y="20"/>
                      </a:lnTo>
                      <a:lnTo>
                        <a:pt x="4" y="22"/>
                      </a:lnTo>
                      <a:lnTo>
                        <a:pt x="0" y="30"/>
                      </a:lnTo>
                      <a:lnTo>
                        <a:pt x="0" y="34"/>
                      </a:lnTo>
                      <a:lnTo>
                        <a:pt x="1" y="36"/>
                      </a:lnTo>
                      <a:lnTo>
                        <a:pt x="4" y="38"/>
                      </a:lnTo>
                      <a:lnTo>
                        <a:pt x="6" y="38"/>
                      </a:lnTo>
                      <a:lnTo>
                        <a:pt x="9" y="38"/>
                      </a:lnTo>
                      <a:lnTo>
                        <a:pt x="9" y="36"/>
                      </a:lnTo>
                      <a:lnTo>
                        <a:pt x="15" y="31"/>
                      </a:lnTo>
                      <a:lnTo>
                        <a:pt x="20" y="33"/>
                      </a:lnTo>
                      <a:lnTo>
                        <a:pt x="21" y="36"/>
                      </a:lnTo>
                      <a:lnTo>
                        <a:pt x="28" y="36"/>
                      </a:lnTo>
                      <a:lnTo>
                        <a:pt x="34" y="36"/>
                      </a:lnTo>
                      <a:lnTo>
                        <a:pt x="38" y="36"/>
                      </a:lnTo>
                      <a:lnTo>
                        <a:pt x="41" y="34"/>
                      </a:lnTo>
                      <a:lnTo>
                        <a:pt x="45" y="33"/>
                      </a:lnTo>
                      <a:lnTo>
                        <a:pt x="53" y="34"/>
                      </a:lnTo>
                      <a:lnTo>
                        <a:pt x="58" y="36"/>
                      </a:lnTo>
                      <a:lnTo>
                        <a:pt x="62" y="36"/>
                      </a:lnTo>
                      <a:lnTo>
                        <a:pt x="67" y="36"/>
                      </a:lnTo>
                      <a:lnTo>
                        <a:pt x="75" y="29"/>
                      </a:lnTo>
                      <a:lnTo>
                        <a:pt x="79" y="36"/>
                      </a:lnTo>
                      <a:lnTo>
                        <a:pt x="83" y="36"/>
                      </a:lnTo>
                      <a:lnTo>
                        <a:pt x="87" y="33"/>
                      </a:lnTo>
                    </a:path>
                  </a:pathLst>
                </a:custGeom>
                <a:solidFill>
                  <a:srgbClr val="006000"/>
                </a:solidFill>
                <a:ln w="9525" cap="rnd">
                  <a:noFill/>
                  <a:round/>
                  <a:headEnd/>
                  <a:tailEnd/>
                </a:ln>
              </p:spPr>
              <p:txBody>
                <a:bodyPr/>
                <a:lstStyle/>
                <a:p>
                  <a:endParaRPr lang="en-US"/>
                </a:p>
              </p:txBody>
            </p:sp>
            <p:sp>
              <p:nvSpPr>
                <p:cNvPr id="36918" name="Freeform 134"/>
                <p:cNvSpPr>
                  <a:spLocks/>
                </p:cNvSpPr>
                <p:nvPr/>
              </p:nvSpPr>
              <p:spPr bwMode="auto">
                <a:xfrm>
                  <a:off x="3895" y="2288"/>
                  <a:ext cx="22" cy="49"/>
                </a:xfrm>
                <a:custGeom>
                  <a:avLst/>
                  <a:gdLst>
                    <a:gd name="T0" fmla="*/ 8 w 22"/>
                    <a:gd name="T1" fmla="*/ 6 h 49"/>
                    <a:gd name="T2" fmla="*/ 15 w 22"/>
                    <a:gd name="T3" fmla="*/ 0 h 49"/>
                    <a:gd name="T4" fmla="*/ 17 w 22"/>
                    <a:gd name="T5" fmla="*/ 0 h 49"/>
                    <a:gd name="T6" fmla="*/ 19 w 22"/>
                    <a:gd name="T7" fmla="*/ 1 h 49"/>
                    <a:gd name="T8" fmla="*/ 20 w 22"/>
                    <a:gd name="T9" fmla="*/ 5 h 49"/>
                    <a:gd name="T10" fmla="*/ 20 w 22"/>
                    <a:gd name="T11" fmla="*/ 16 h 49"/>
                    <a:gd name="T12" fmla="*/ 21 w 22"/>
                    <a:gd name="T13" fmla="*/ 18 h 49"/>
                    <a:gd name="T14" fmla="*/ 21 w 22"/>
                    <a:gd name="T15" fmla="*/ 21 h 49"/>
                    <a:gd name="T16" fmla="*/ 21 w 22"/>
                    <a:gd name="T17" fmla="*/ 24 h 49"/>
                    <a:gd name="T18" fmla="*/ 19 w 22"/>
                    <a:gd name="T19" fmla="*/ 26 h 49"/>
                    <a:gd name="T20" fmla="*/ 15 w 22"/>
                    <a:gd name="T21" fmla="*/ 32 h 49"/>
                    <a:gd name="T22" fmla="*/ 14 w 22"/>
                    <a:gd name="T23" fmla="*/ 46 h 49"/>
                    <a:gd name="T24" fmla="*/ 12 w 22"/>
                    <a:gd name="T25" fmla="*/ 48 h 49"/>
                    <a:gd name="T26" fmla="*/ 6 w 22"/>
                    <a:gd name="T27" fmla="*/ 48 h 49"/>
                    <a:gd name="T28" fmla="*/ 4 w 22"/>
                    <a:gd name="T29" fmla="*/ 45 h 49"/>
                    <a:gd name="T30" fmla="*/ 0 w 22"/>
                    <a:gd name="T31" fmla="*/ 41 h 49"/>
                    <a:gd name="T32" fmla="*/ 0 w 22"/>
                    <a:gd name="T33" fmla="*/ 34 h 49"/>
                    <a:gd name="T34" fmla="*/ 0 w 22"/>
                    <a:gd name="T35" fmla="*/ 28 h 49"/>
                    <a:gd name="T36" fmla="*/ 2 w 22"/>
                    <a:gd name="T37" fmla="*/ 22 h 49"/>
                    <a:gd name="T38" fmla="*/ 8 w 22"/>
                    <a:gd name="T39" fmla="*/ 6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49"/>
                    <a:gd name="T62" fmla="*/ 22 w 22"/>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49">
                      <a:moveTo>
                        <a:pt x="8" y="6"/>
                      </a:moveTo>
                      <a:lnTo>
                        <a:pt x="15" y="0"/>
                      </a:lnTo>
                      <a:lnTo>
                        <a:pt x="17" y="0"/>
                      </a:lnTo>
                      <a:lnTo>
                        <a:pt x="19" y="1"/>
                      </a:lnTo>
                      <a:lnTo>
                        <a:pt x="20" y="5"/>
                      </a:lnTo>
                      <a:lnTo>
                        <a:pt x="20" y="16"/>
                      </a:lnTo>
                      <a:lnTo>
                        <a:pt x="21" y="18"/>
                      </a:lnTo>
                      <a:lnTo>
                        <a:pt x="21" y="21"/>
                      </a:lnTo>
                      <a:lnTo>
                        <a:pt x="21" y="24"/>
                      </a:lnTo>
                      <a:lnTo>
                        <a:pt x="19" y="26"/>
                      </a:lnTo>
                      <a:lnTo>
                        <a:pt x="15" y="32"/>
                      </a:lnTo>
                      <a:lnTo>
                        <a:pt x="14" y="46"/>
                      </a:lnTo>
                      <a:lnTo>
                        <a:pt x="12" y="48"/>
                      </a:lnTo>
                      <a:lnTo>
                        <a:pt x="6" y="48"/>
                      </a:lnTo>
                      <a:lnTo>
                        <a:pt x="4" y="45"/>
                      </a:lnTo>
                      <a:lnTo>
                        <a:pt x="0" y="41"/>
                      </a:lnTo>
                      <a:lnTo>
                        <a:pt x="0" y="34"/>
                      </a:lnTo>
                      <a:lnTo>
                        <a:pt x="0" y="28"/>
                      </a:lnTo>
                      <a:lnTo>
                        <a:pt x="2" y="22"/>
                      </a:lnTo>
                      <a:lnTo>
                        <a:pt x="8" y="6"/>
                      </a:lnTo>
                    </a:path>
                  </a:pathLst>
                </a:custGeom>
                <a:solidFill>
                  <a:srgbClr val="006000"/>
                </a:solidFill>
                <a:ln w="9525" cap="rnd">
                  <a:noFill/>
                  <a:round/>
                  <a:headEnd/>
                  <a:tailEnd/>
                </a:ln>
              </p:spPr>
              <p:txBody>
                <a:bodyPr/>
                <a:lstStyle/>
                <a:p>
                  <a:endParaRPr lang="en-US"/>
                </a:p>
              </p:txBody>
            </p:sp>
            <p:sp>
              <p:nvSpPr>
                <p:cNvPr id="36919" name="Freeform 135"/>
                <p:cNvSpPr>
                  <a:spLocks/>
                </p:cNvSpPr>
                <p:nvPr/>
              </p:nvSpPr>
              <p:spPr bwMode="auto">
                <a:xfrm>
                  <a:off x="3931" y="2315"/>
                  <a:ext cx="39" cy="37"/>
                </a:xfrm>
                <a:custGeom>
                  <a:avLst/>
                  <a:gdLst>
                    <a:gd name="T0" fmla="*/ 37 w 39"/>
                    <a:gd name="T1" fmla="*/ 0 h 37"/>
                    <a:gd name="T2" fmla="*/ 19 w 39"/>
                    <a:gd name="T3" fmla="*/ 21 h 37"/>
                    <a:gd name="T4" fmla="*/ 5 w 39"/>
                    <a:gd name="T5" fmla="*/ 24 h 37"/>
                    <a:gd name="T6" fmla="*/ 0 w 39"/>
                    <a:gd name="T7" fmla="*/ 26 h 37"/>
                    <a:gd name="T8" fmla="*/ 0 w 39"/>
                    <a:gd name="T9" fmla="*/ 29 h 37"/>
                    <a:gd name="T10" fmla="*/ 2 w 39"/>
                    <a:gd name="T11" fmla="*/ 32 h 37"/>
                    <a:gd name="T12" fmla="*/ 5 w 39"/>
                    <a:gd name="T13" fmla="*/ 36 h 37"/>
                    <a:gd name="T14" fmla="*/ 10 w 39"/>
                    <a:gd name="T15" fmla="*/ 36 h 37"/>
                    <a:gd name="T16" fmla="*/ 17 w 39"/>
                    <a:gd name="T17" fmla="*/ 31 h 37"/>
                    <a:gd name="T18" fmla="*/ 21 w 39"/>
                    <a:gd name="T19" fmla="*/ 31 h 37"/>
                    <a:gd name="T20" fmla="*/ 24 w 39"/>
                    <a:gd name="T21" fmla="*/ 31 h 37"/>
                    <a:gd name="T22" fmla="*/ 27 w 39"/>
                    <a:gd name="T23" fmla="*/ 29 h 37"/>
                    <a:gd name="T24" fmla="*/ 28 w 39"/>
                    <a:gd name="T25" fmla="*/ 26 h 37"/>
                    <a:gd name="T26" fmla="*/ 28 w 39"/>
                    <a:gd name="T27" fmla="*/ 20 h 37"/>
                    <a:gd name="T28" fmla="*/ 32 w 39"/>
                    <a:gd name="T29" fmla="*/ 18 h 37"/>
                    <a:gd name="T30" fmla="*/ 34 w 39"/>
                    <a:gd name="T31" fmla="*/ 18 h 37"/>
                    <a:gd name="T32" fmla="*/ 36 w 39"/>
                    <a:gd name="T33" fmla="*/ 16 h 37"/>
                    <a:gd name="T34" fmla="*/ 37 w 39"/>
                    <a:gd name="T35" fmla="*/ 14 h 37"/>
                    <a:gd name="T36" fmla="*/ 38 w 39"/>
                    <a:gd name="T37" fmla="*/ 10 h 37"/>
                    <a:gd name="T38" fmla="*/ 37 w 39"/>
                    <a:gd name="T39" fmla="*/ 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37"/>
                    <a:gd name="T62" fmla="*/ 39 w 39"/>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37">
                      <a:moveTo>
                        <a:pt x="37" y="0"/>
                      </a:moveTo>
                      <a:lnTo>
                        <a:pt x="19" y="21"/>
                      </a:lnTo>
                      <a:lnTo>
                        <a:pt x="5" y="24"/>
                      </a:lnTo>
                      <a:lnTo>
                        <a:pt x="0" y="26"/>
                      </a:lnTo>
                      <a:lnTo>
                        <a:pt x="0" y="29"/>
                      </a:lnTo>
                      <a:lnTo>
                        <a:pt x="2" y="32"/>
                      </a:lnTo>
                      <a:lnTo>
                        <a:pt x="5" y="36"/>
                      </a:lnTo>
                      <a:lnTo>
                        <a:pt x="10" y="36"/>
                      </a:lnTo>
                      <a:lnTo>
                        <a:pt x="17" y="31"/>
                      </a:lnTo>
                      <a:lnTo>
                        <a:pt x="21" y="31"/>
                      </a:lnTo>
                      <a:lnTo>
                        <a:pt x="24" y="31"/>
                      </a:lnTo>
                      <a:lnTo>
                        <a:pt x="27" y="29"/>
                      </a:lnTo>
                      <a:lnTo>
                        <a:pt x="28" y="26"/>
                      </a:lnTo>
                      <a:lnTo>
                        <a:pt x="28" y="20"/>
                      </a:lnTo>
                      <a:lnTo>
                        <a:pt x="32" y="18"/>
                      </a:lnTo>
                      <a:lnTo>
                        <a:pt x="34" y="18"/>
                      </a:lnTo>
                      <a:lnTo>
                        <a:pt x="36" y="16"/>
                      </a:lnTo>
                      <a:lnTo>
                        <a:pt x="37" y="14"/>
                      </a:lnTo>
                      <a:lnTo>
                        <a:pt x="38" y="10"/>
                      </a:lnTo>
                      <a:lnTo>
                        <a:pt x="37" y="0"/>
                      </a:lnTo>
                    </a:path>
                  </a:pathLst>
                </a:custGeom>
                <a:solidFill>
                  <a:srgbClr val="006000"/>
                </a:solidFill>
                <a:ln w="9525" cap="rnd">
                  <a:noFill/>
                  <a:round/>
                  <a:headEnd/>
                  <a:tailEnd/>
                </a:ln>
              </p:spPr>
              <p:txBody>
                <a:bodyPr/>
                <a:lstStyle/>
                <a:p>
                  <a:endParaRPr lang="en-US"/>
                </a:p>
              </p:txBody>
            </p:sp>
            <p:sp>
              <p:nvSpPr>
                <p:cNvPr id="36920" name="Freeform 136"/>
                <p:cNvSpPr>
                  <a:spLocks/>
                </p:cNvSpPr>
                <p:nvPr/>
              </p:nvSpPr>
              <p:spPr bwMode="auto">
                <a:xfrm>
                  <a:off x="3764" y="2439"/>
                  <a:ext cx="89" cy="51"/>
                </a:xfrm>
                <a:custGeom>
                  <a:avLst/>
                  <a:gdLst>
                    <a:gd name="T0" fmla="*/ 26 w 89"/>
                    <a:gd name="T1" fmla="*/ 5 h 51"/>
                    <a:gd name="T2" fmla="*/ 39 w 89"/>
                    <a:gd name="T3" fmla="*/ 7 h 51"/>
                    <a:gd name="T4" fmla="*/ 58 w 89"/>
                    <a:gd name="T5" fmla="*/ 14 h 51"/>
                    <a:gd name="T6" fmla="*/ 67 w 89"/>
                    <a:gd name="T7" fmla="*/ 13 h 51"/>
                    <a:gd name="T8" fmla="*/ 73 w 89"/>
                    <a:gd name="T9" fmla="*/ 13 h 51"/>
                    <a:gd name="T10" fmla="*/ 75 w 89"/>
                    <a:gd name="T11" fmla="*/ 15 h 51"/>
                    <a:gd name="T12" fmla="*/ 87 w 89"/>
                    <a:gd name="T13" fmla="*/ 28 h 51"/>
                    <a:gd name="T14" fmla="*/ 87 w 89"/>
                    <a:gd name="T15" fmla="*/ 30 h 51"/>
                    <a:gd name="T16" fmla="*/ 88 w 89"/>
                    <a:gd name="T17" fmla="*/ 33 h 51"/>
                    <a:gd name="T18" fmla="*/ 82 w 89"/>
                    <a:gd name="T19" fmla="*/ 45 h 51"/>
                    <a:gd name="T20" fmla="*/ 73 w 89"/>
                    <a:gd name="T21" fmla="*/ 49 h 51"/>
                    <a:gd name="T22" fmla="*/ 69 w 89"/>
                    <a:gd name="T23" fmla="*/ 50 h 51"/>
                    <a:gd name="T24" fmla="*/ 61 w 89"/>
                    <a:gd name="T25" fmla="*/ 50 h 51"/>
                    <a:gd name="T26" fmla="*/ 58 w 89"/>
                    <a:gd name="T27" fmla="*/ 49 h 51"/>
                    <a:gd name="T28" fmla="*/ 54 w 89"/>
                    <a:gd name="T29" fmla="*/ 48 h 51"/>
                    <a:gd name="T30" fmla="*/ 50 w 89"/>
                    <a:gd name="T31" fmla="*/ 46 h 51"/>
                    <a:gd name="T32" fmla="*/ 48 w 89"/>
                    <a:gd name="T33" fmla="*/ 44 h 51"/>
                    <a:gd name="T34" fmla="*/ 41 w 89"/>
                    <a:gd name="T35" fmla="*/ 45 h 51"/>
                    <a:gd name="T36" fmla="*/ 37 w 89"/>
                    <a:gd name="T37" fmla="*/ 45 h 51"/>
                    <a:gd name="T38" fmla="*/ 33 w 89"/>
                    <a:gd name="T39" fmla="*/ 45 h 51"/>
                    <a:gd name="T40" fmla="*/ 31 w 89"/>
                    <a:gd name="T41" fmla="*/ 43 h 51"/>
                    <a:gd name="T42" fmla="*/ 21 w 89"/>
                    <a:gd name="T43" fmla="*/ 37 h 51"/>
                    <a:gd name="T44" fmla="*/ 16 w 89"/>
                    <a:gd name="T45" fmla="*/ 35 h 51"/>
                    <a:gd name="T46" fmla="*/ 14 w 89"/>
                    <a:gd name="T47" fmla="*/ 33 h 51"/>
                    <a:gd name="T48" fmla="*/ 4 w 89"/>
                    <a:gd name="T49" fmla="*/ 21 h 51"/>
                    <a:gd name="T50" fmla="*/ 1 w 89"/>
                    <a:gd name="T51" fmla="*/ 15 h 51"/>
                    <a:gd name="T52" fmla="*/ 0 w 89"/>
                    <a:gd name="T53" fmla="*/ 9 h 51"/>
                    <a:gd name="T54" fmla="*/ 0 w 89"/>
                    <a:gd name="T55" fmla="*/ 5 h 51"/>
                    <a:gd name="T56" fmla="*/ 3 w 89"/>
                    <a:gd name="T57" fmla="*/ 1 h 51"/>
                    <a:gd name="T58" fmla="*/ 9 w 89"/>
                    <a:gd name="T59" fmla="*/ 0 h 51"/>
                    <a:gd name="T60" fmla="*/ 11 w 89"/>
                    <a:gd name="T61" fmla="*/ 0 h 51"/>
                    <a:gd name="T62" fmla="*/ 26 w 89"/>
                    <a:gd name="T63" fmla="*/ 5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1"/>
                    <a:gd name="T98" fmla="*/ 89 w 8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1">
                      <a:moveTo>
                        <a:pt x="26" y="5"/>
                      </a:moveTo>
                      <a:lnTo>
                        <a:pt x="39" y="7"/>
                      </a:lnTo>
                      <a:lnTo>
                        <a:pt x="58" y="14"/>
                      </a:lnTo>
                      <a:lnTo>
                        <a:pt x="67" y="13"/>
                      </a:lnTo>
                      <a:lnTo>
                        <a:pt x="73" y="13"/>
                      </a:lnTo>
                      <a:lnTo>
                        <a:pt x="75" y="15"/>
                      </a:lnTo>
                      <a:lnTo>
                        <a:pt x="87" y="28"/>
                      </a:lnTo>
                      <a:lnTo>
                        <a:pt x="87" y="30"/>
                      </a:lnTo>
                      <a:lnTo>
                        <a:pt x="88" y="33"/>
                      </a:lnTo>
                      <a:lnTo>
                        <a:pt x="82" y="45"/>
                      </a:lnTo>
                      <a:lnTo>
                        <a:pt x="73" y="49"/>
                      </a:lnTo>
                      <a:lnTo>
                        <a:pt x="69" y="50"/>
                      </a:lnTo>
                      <a:lnTo>
                        <a:pt x="61" y="50"/>
                      </a:lnTo>
                      <a:lnTo>
                        <a:pt x="58" y="49"/>
                      </a:lnTo>
                      <a:lnTo>
                        <a:pt x="54" y="48"/>
                      </a:lnTo>
                      <a:lnTo>
                        <a:pt x="50" y="46"/>
                      </a:lnTo>
                      <a:lnTo>
                        <a:pt x="48" y="44"/>
                      </a:lnTo>
                      <a:lnTo>
                        <a:pt x="41" y="45"/>
                      </a:lnTo>
                      <a:lnTo>
                        <a:pt x="37" y="45"/>
                      </a:lnTo>
                      <a:lnTo>
                        <a:pt x="33" y="45"/>
                      </a:lnTo>
                      <a:lnTo>
                        <a:pt x="31" y="43"/>
                      </a:lnTo>
                      <a:lnTo>
                        <a:pt x="21" y="37"/>
                      </a:lnTo>
                      <a:lnTo>
                        <a:pt x="16" y="35"/>
                      </a:lnTo>
                      <a:lnTo>
                        <a:pt x="14" y="33"/>
                      </a:lnTo>
                      <a:lnTo>
                        <a:pt x="4" y="21"/>
                      </a:lnTo>
                      <a:lnTo>
                        <a:pt x="1" y="15"/>
                      </a:lnTo>
                      <a:lnTo>
                        <a:pt x="0" y="9"/>
                      </a:lnTo>
                      <a:lnTo>
                        <a:pt x="0" y="5"/>
                      </a:lnTo>
                      <a:lnTo>
                        <a:pt x="3" y="1"/>
                      </a:lnTo>
                      <a:lnTo>
                        <a:pt x="9" y="0"/>
                      </a:lnTo>
                      <a:lnTo>
                        <a:pt x="11" y="0"/>
                      </a:lnTo>
                      <a:lnTo>
                        <a:pt x="26" y="5"/>
                      </a:lnTo>
                    </a:path>
                  </a:pathLst>
                </a:custGeom>
                <a:solidFill>
                  <a:srgbClr val="006000"/>
                </a:solidFill>
                <a:ln w="9525" cap="rnd">
                  <a:noFill/>
                  <a:round/>
                  <a:headEnd/>
                  <a:tailEnd/>
                </a:ln>
              </p:spPr>
              <p:txBody>
                <a:bodyPr/>
                <a:lstStyle/>
                <a:p>
                  <a:endParaRPr lang="en-US"/>
                </a:p>
              </p:txBody>
            </p:sp>
            <p:sp>
              <p:nvSpPr>
                <p:cNvPr id="36921" name="Freeform 137"/>
                <p:cNvSpPr>
                  <a:spLocks/>
                </p:cNvSpPr>
                <p:nvPr/>
              </p:nvSpPr>
              <p:spPr bwMode="auto">
                <a:xfrm>
                  <a:off x="3764" y="2561"/>
                  <a:ext cx="42" cy="62"/>
                </a:xfrm>
                <a:custGeom>
                  <a:avLst/>
                  <a:gdLst>
                    <a:gd name="T0" fmla="*/ 16 w 42"/>
                    <a:gd name="T1" fmla="*/ 6 h 62"/>
                    <a:gd name="T2" fmla="*/ 25 w 42"/>
                    <a:gd name="T3" fmla="*/ 8 h 62"/>
                    <a:gd name="T4" fmla="*/ 31 w 42"/>
                    <a:gd name="T5" fmla="*/ 15 h 62"/>
                    <a:gd name="T6" fmla="*/ 33 w 42"/>
                    <a:gd name="T7" fmla="*/ 21 h 62"/>
                    <a:gd name="T8" fmla="*/ 33 w 42"/>
                    <a:gd name="T9" fmla="*/ 31 h 62"/>
                    <a:gd name="T10" fmla="*/ 37 w 42"/>
                    <a:gd name="T11" fmla="*/ 42 h 62"/>
                    <a:gd name="T12" fmla="*/ 40 w 42"/>
                    <a:gd name="T13" fmla="*/ 50 h 62"/>
                    <a:gd name="T14" fmla="*/ 41 w 42"/>
                    <a:gd name="T15" fmla="*/ 55 h 62"/>
                    <a:gd name="T16" fmla="*/ 41 w 42"/>
                    <a:gd name="T17" fmla="*/ 58 h 62"/>
                    <a:gd name="T18" fmla="*/ 40 w 42"/>
                    <a:gd name="T19" fmla="*/ 61 h 62"/>
                    <a:gd name="T20" fmla="*/ 37 w 42"/>
                    <a:gd name="T21" fmla="*/ 61 h 62"/>
                    <a:gd name="T22" fmla="*/ 33 w 42"/>
                    <a:gd name="T23" fmla="*/ 57 h 62"/>
                    <a:gd name="T24" fmla="*/ 29 w 42"/>
                    <a:gd name="T25" fmla="*/ 51 h 62"/>
                    <a:gd name="T26" fmla="*/ 25 w 42"/>
                    <a:gd name="T27" fmla="*/ 49 h 62"/>
                    <a:gd name="T28" fmla="*/ 21 w 42"/>
                    <a:gd name="T29" fmla="*/ 46 h 62"/>
                    <a:gd name="T30" fmla="*/ 14 w 42"/>
                    <a:gd name="T31" fmla="*/ 46 h 62"/>
                    <a:gd name="T32" fmla="*/ 12 w 42"/>
                    <a:gd name="T33" fmla="*/ 43 h 62"/>
                    <a:gd name="T34" fmla="*/ 12 w 42"/>
                    <a:gd name="T35" fmla="*/ 38 h 62"/>
                    <a:gd name="T36" fmla="*/ 12 w 42"/>
                    <a:gd name="T37" fmla="*/ 28 h 62"/>
                    <a:gd name="T38" fmla="*/ 2 w 42"/>
                    <a:gd name="T39" fmla="*/ 6 h 62"/>
                    <a:gd name="T40" fmla="*/ 0 w 42"/>
                    <a:gd name="T41" fmla="*/ 3 h 62"/>
                    <a:gd name="T42" fmla="*/ 2 w 42"/>
                    <a:gd name="T43" fmla="*/ 0 h 62"/>
                    <a:gd name="T44" fmla="*/ 16 w 42"/>
                    <a:gd name="T45" fmla="*/ 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62"/>
                    <a:gd name="T71" fmla="*/ 42 w 42"/>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62">
                      <a:moveTo>
                        <a:pt x="16" y="6"/>
                      </a:moveTo>
                      <a:lnTo>
                        <a:pt x="25" y="8"/>
                      </a:lnTo>
                      <a:lnTo>
                        <a:pt x="31" y="15"/>
                      </a:lnTo>
                      <a:lnTo>
                        <a:pt x="33" y="21"/>
                      </a:lnTo>
                      <a:lnTo>
                        <a:pt x="33" y="31"/>
                      </a:lnTo>
                      <a:lnTo>
                        <a:pt x="37" y="42"/>
                      </a:lnTo>
                      <a:lnTo>
                        <a:pt x="40" y="50"/>
                      </a:lnTo>
                      <a:lnTo>
                        <a:pt x="41" y="55"/>
                      </a:lnTo>
                      <a:lnTo>
                        <a:pt x="41" y="58"/>
                      </a:lnTo>
                      <a:lnTo>
                        <a:pt x="40" y="61"/>
                      </a:lnTo>
                      <a:lnTo>
                        <a:pt x="37" y="61"/>
                      </a:lnTo>
                      <a:lnTo>
                        <a:pt x="33" y="57"/>
                      </a:lnTo>
                      <a:lnTo>
                        <a:pt x="29" y="51"/>
                      </a:lnTo>
                      <a:lnTo>
                        <a:pt x="25" y="49"/>
                      </a:lnTo>
                      <a:lnTo>
                        <a:pt x="21" y="46"/>
                      </a:lnTo>
                      <a:lnTo>
                        <a:pt x="14" y="46"/>
                      </a:lnTo>
                      <a:lnTo>
                        <a:pt x="12" y="43"/>
                      </a:lnTo>
                      <a:lnTo>
                        <a:pt x="12" y="38"/>
                      </a:lnTo>
                      <a:lnTo>
                        <a:pt x="12" y="28"/>
                      </a:lnTo>
                      <a:lnTo>
                        <a:pt x="2" y="6"/>
                      </a:lnTo>
                      <a:lnTo>
                        <a:pt x="0" y="3"/>
                      </a:lnTo>
                      <a:lnTo>
                        <a:pt x="2" y="0"/>
                      </a:lnTo>
                      <a:lnTo>
                        <a:pt x="16" y="6"/>
                      </a:lnTo>
                    </a:path>
                  </a:pathLst>
                </a:custGeom>
                <a:solidFill>
                  <a:srgbClr val="006000"/>
                </a:solidFill>
                <a:ln w="9525" cap="rnd">
                  <a:noFill/>
                  <a:round/>
                  <a:headEnd/>
                  <a:tailEnd/>
                </a:ln>
              </p:spPr>
              <p:txBody>
                <a:bodyPr/>
                <a:lstStyle/>
                <a:p>
                  <a:endParaRPr lang="en-US"/>
                </a:p>
              </p:txBody>
            </p:sp>
            <p:sp>
              <p:nvSpPr>
                <p:cNvPr id="36922" name="Freeform 138"/>
                <p:cNvSpPr>
                  <a:spLocks/>
                </p:cNvSpPr>
                <p:nvPr/>
              </p:nvSpPr>
              <p:spPr bwMode="auto">
                <a:xfrm>
                  <a:off x="3854" y="2550"/>
                  <a:ext cx="17" cy="34"/>
                </a:xfrm>
                <a:custGeom>
                  <a:avLst/>
                  <a:gdLst>
                    <a:gd name="T0" fmla="*/ 1 w 17"/>
                    <a:gd name="T1" fmla="*/ 22 h 34"/>
                    <a:gd name="T2" fmla="*/ 0 w 17"/>
                    <a:gd name="T3" fmla="*/ 30 h 34"/>
                    <a:gd name="T4" fmla="*/ 1 w 17"/>
                    <a:gd name="T5" fmla="*/ 32 h 34"/>
                    <a:gd name="T6" fmla="*/ 2 w 17"/>
                    <a:gd name="T7" fmla="*/ 33 h 34"/>
                    <a:gd name="T8" fmla="*/ 5 w 17"/>
                    <a:gd name="T9" fmla="*/ 33 h 34"/>
                    <a:gd name="T10" fmla="*/ 6 w 17"/>
                    <a:gd name="T11" fmla="*/ 32 h 34"/>
                    <a:gd name="T12" fmla="*/ 8 w 17"/>
                    <a:gd name="T13" fmla="*/ 30 h 34"/>
                    <a:gd name="T14" fmla="*/ 10 w 17"/>
                    <a:gd name="T15" fmla="*/ 26 h 34"/>
                    <a:gd name="T16" fmla="*/ 13 w 17"/>
                    <a:gd name="T17" fmla="*/ 18 h 34"/>
                    <a:gd name="T18" fmla="*/ 14 w 17"/>
                    <a:gd name="T19" fmla="*/ 15 h 34"/>
                    <a:gd name="T20" fmla="*/ 16 w 17"/>
                    <a:gd name="T21" fmla="*/ 10 h 34"/>
                    <a:gd name="T22" fmla="*/ 16 w 17"/>
                    <a:gd name="T23" fmla="*/ 7 h 34"/>
                    <a:gd name="T24" fmla="*/ 16 w 17"/>
                    <a:gd name="T25" fmla="*/ 4 h 34"/>
                    <a:gd name="T26" fmla="*/ 14 w 17"/>
                    <a:gd name="T27" fmla="*/ 2 h 34"/>
                    <a:gd name="T28" fmla="*/ 13 w 17"/>
                    <a:gd name="T29" fmla="*/ 1 h 34"/>
                    <a:gd name="T30" fmla="*/ 10 w 17"/>
                    <a:gd name="T31" fmla="*/ 0 h 34"/>
                    <a:gd name="T32" fmla="*/ 9 w 17"/>
                    <a:gd name="T33" fmla="*/ 0 h 34"/>
                    <a:gd name="T34" fmla="*/ 8 w 17"/>
                    <a:gd name="T35" fmla="*/ 0 h 34"/>
                    <a:gd name="T36" fmla="*/ 6 w 17"/>
                    <a:gd name="T37" fmla="*/ 0 h 34"/>
                    <a:gd name="T38" fmla="*/ 6 w 17"/>
                    <a:gd name="T39" fmla="*/ 1 h 34"/>
                    <a:gd name="T40" fmla="*/ 6 w 17"/>
                    <a:gd name="T41" fmla="*/ 3 h 34"/>
                    <a:gd name="T42" fmla="*/ 5 w 17"/>
                    <a:gd name="T43" fmla="*/ 8 h 34"/>
                    <a:gd name="T44" fmla="*/ 2 w 17"/>
                    <a:gd name="T45" fmla="*/ 17 h 34"/>
                    <a:gd name="T46" fmla="*/ 1 w 17"/>
                    <a:gd name="T47" fmla="*/ 22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34"/>
                    <a:gd name="T74" fmla="*/ 17 w 17"/>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34">
                      <a:moveTo>
                        <a:pt x="1" y="22"/>
                      </a:moveTo>
                      <a:lnTo>
                        <a:pt x="0" y="30"/>
                      </a:lnTo>
                      <a:lnTo>
                        <a:pt x="1" y="32"/>
                      </a:lnTo>
                      <a:lnTo>
                        <a:pt x="2" y="33"/>
                      </a:lnTo>
                      <a:lnTo>
                        <a:pt x="5" y="33"/>
                      </a:lnTo>
                      <a:lnTo>
                        <a:pt x="6" y="32"/>
                      </a:lnTo>
                      <a:lnTo>
                        <a:pt x="8" y="30"/>
                      </a:lnTo>
                      <a:lnTo>
                        <a:pt x="10" y="26"/>
                      </a:lnTo>
                      <a:lnTo>
                        <a:pt x="13" y="18"/>
                      </a:lnTo>
                      <a:lnTo>
                        <a:pt x="14" y="15"/>
                      </a:lnTo>
                      <a:lnTo>
                        <a:pt x="16" y="10"/>
                      </a:lnTo>
                      <a:lnTo>
                        <a:pt x="16" y="7"/>
                      </a:lnTo>
                      <a:lnTo>
                        <a:pt x="16" y="4"/>
                      </a:lnTo>
                      <a:lnTo>
                        <a:pt x="14" y="2"/>
                      </a:lnTo>
                      <a:lnTo>
                        <a:pt x="13" y="1"/>
                      </a:lnTo>
                      <a:lnTo>
                        <a:pt x="10" y="0"/>
                      </a:lnTo>
                      <a:lnTo>
                        <a:pt x="9" y="0"/>
                      </a:lnTo>
                      <a:lnTo>
                        <a:pt x="8" y="0"/>
                      </a:lnTo>
                      <a:lnTo>
                        <a:pt x="6" y="0"/>
                      </a:lnTo>
                      <a:lnTo>
                        <a:pt x="6" y="1"/>
                      </a:lnTo>
                      <a:lnTo>
                        <a:pt x="6" y="3"/>
                      </a:lnTo>
                      <a:lnTo>
                        <a:pt x="5" y="8"/>
                      </a:lnTo>
                      <a:lnTo>
                        <a:pt x="2" y="17"/>
                      </a:lnTo>
                      <a:lnTo>
                        <a:pt x="1" y="22"/>
                      </a:lnTo>
                    </a:path>
                  </a:pathLst>
                </a:custGeom>
                <a:solidFill>
                  <a:srgbClr val="006000"/>
                </a:solidFill>
                <a:ln w="9525" cap="rnd">
                  <a:noFill/>
                  <a:round/>
                  <a:headEnd/>
                  <a:tailEnd/>
                </a:ln>
              </p:spPr>
              <p:txBody>
                <a:bodyPr/>
                <a:lstStyle/>
                <a:p>
                  <a:endParaRPr lang="en-US"/>
                </a:p>
              </p:txBody>
            </p:sp>
            <p:sp>
              <p:nvSpPr>
                <p:cNvPr id="36923" name="Freeform 139"/>
                <p:cNvSpPr>
                  <a:spLocks/>
                </p:cNvSpPr>
                <p:nvPr/>
              </p:nvSpPr>
              <p:spPr bwMode="auto">
                <a:xfrm>
                  <a:off x="3899" y="2481"/>
                  <a:ext cx="96" cy="69"/>
                </a:xfrm>
                <a:custGeom>
                  <a:avLst/>
                  <a:gdLst>
                    <a:gd name="T0" fmla="*/ 95 w 96"/>
                    <a:gd name="T1" fmla="*/ 8 h 69"/>
                    <a:gd name="T2" fmla="*/ 94 w 96"/>
                    <a:gd name="T3" fmla="*/ 1 h 69"/>
                    <a:gd name="T4" fmla="*/ 93 w 96"/>
                    <a:gd name="T5" fmla="*/ 0 h 69"/>
                    <a:gd name="T6" fmla="*/ 90 w 96"/>
                    <a:gd name="T7" fmla="*/ 0 h 69"/>
                    <a:gd name="T8" fmla="*/ 88 w 96"/>
                    <a:gd name="T9" fmla="*/ 0 h 69"/>
                    <a:gd name="T10" fmla="*/ 86 w 96"/>
                    <a:gd name="T11" fmla="*/ 1 h 69"/>
                    <a:gd name="T12" fmla="*/ 85 w 96"/>
                    <a:gd name="T13" fmla="*/ 2 h 69"/>
                    <a:gd name="T14" fmla="*/ 84 w 96"/>
                    <a:gd name="T15" fmla="*/ 3 h 69"/>
                    <a:gd name="T16" fmla="*/ 83 w 96"/>
                    <a:gd name="T17" fmla="*/ 9 h 69"/>
                    <a:gd name="T18" fmla="*/ 62 w 96"/>
                    <a:gd name="T19" fmla="*/ 13 h 69"/>
                    <a:gd name="T20" fmla="*/ 60 w 96"/>
                    <a:gd name="T21" fmla="*/ 14 h 69"/>
                    <a:gd name="T22" fmla="*/ 58 w 96"/>
                    <a:gd name="T23" fmla="*/ 16 h 69"/>
                    <a:gd name="T24" fmla="*/ 55 w 96"/>
                    <a:gd name="T25" fmla="*/ 19 h 69"/>
                    <a:gd name="T26" fmla="*/ 27 w 96"/>
                    <a:gd name="T27" fmla="*/ 45 h 69"/>
                    <a:gd name="T28" fmla="*/ 20 w 96"/>
                    <a:gd name="T29" fmla="*/ 48 h 69"/>
                    <a:gd name="T30" fmla="*/ 17 w 96"/>
                    <a:gd name="T31" fmla="*/ 48 h 69"/>
                    <a:gd name="T32" fmla="*/ 10 w 96"/>
                    <a:gd name="T33" fmla="*/ 49 h 69"/>
                    <a:gd name="T34" fmla="*/ 6 w 96"/>
                    <a:gd name="T35" fmla="*/ 50 h 69"/>
                    <a:gd name="T36" fmla="*/ 2 w 96"/>
                    <a:gd name="T37" fmla="*/ 51 h 69"/>
                    <a:gd name="T38" fmla="*/ 1 w 96"/>
                    <a:gd name="T39" fmla="*/ 55 h 69"/>
                    <a:gd name="T40" fmla="*/ 1 w 96"/>
                    <a:gd name="T41" fmla="*/ 60 h 69"/>
                    <a:gd name="T42" fmla="*/ 0 w 96"/>
                    <a:gd name="T43" fmla="*/ 68 h 69"/>
                    <a:gd name="T44" fmla="*/ 8 w 96"/>
                    <a:gd name="T45" fmla="*/ 57 h 69"/>
                    <a:gd name="T46" fmla="*/ 6 w 96"/>
                    <a:gd name="T47" fmla="*/ 67 h 69"/>
                    <a:gd name="T48" fmla="*/ 11 w 96"/>
                    <a:gd name="T49" fmla="*/ 58 h 69"/>
                    <a:gd name="T50" fmla="*/ 16 w 96"/>
                    <a:gd name="T51" fmla="*/ 61 h 69"/>
                    <a:gd name="T52" fmla="*/ 17 w 96"/>
                    <a:gd name="T53" fmla="*/ 61 h 69"/>
                    <a:gd name="T54" fmla="*/ 20 w 96"/>
                    <a:gd name="T55" fmla="*/ 59 h 69"/>
                    <a:gd name="T56" fmla="*/ 22 w 96"/>
                    <a:gd name="T57" fmla="*/ 58 h 69"/>
                    <a:gd name="T58" fmla="*/ 25 w 96"/>
                    <a:gd name="T59" fmla="*/ 53 h 69"/>
                    <a:gd name="T60" fmla="*/ 27 w 96"/>
                    <a:gd name="T61" fmla="*/ 53 h 69"/>
                    <a:gd name="T62" fmla="*/ 31 w 96"/>
                    <a:gd name="T63" fmla="*/ 53 h 69"/>
                    <a:gd name="T64" fmla="*/ 33 w 96"/>
                    <a:gd name="T65" fmla="*/ 53 h 69"/>
                    <a:gd name="T66" fmla="*/ 37 w 96"/>
                    <a:gd name="T67" fmla="*/ 53 h 69"/>
                    <a:gd name="T68" fmla="*/ 42 w 96"/>
                    <a:gd name="T69" fmla="*/ 53 h 69"/>
                    <a:gd name="T70" fmla="*/ 47 w 96"/>
                    <a:gd name="T71" fmla="*/ 50 h 69"/>
                    <a:gd name="T72" fmla="*/ 50 w 96"/>
                    <a:gd name="T73" fmla="*/ 50 h 69"/>
                    <a:gd name="T74" fmla="*/ 55 w 96"/>
                    <a:gd name="T75" fmla="*/ 50 h 69"/>
                    <a:gd name="T76" fmla="*/ 60 w 96"/>
                    <a:gd name="T77" fmla="*/ 48 h 69"/>
                    <a:gd name="T78" fmla="*/ 86 w 96"/>
                    <a:gd name="T79" fmla="*/ 37 h 69"/>
                    <a:gd name="T80" fmla="*/ 95 w 96"/>
                    <a:gd name="T81" fmla="*/ 8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69"/>
                    <a:gd name="T125" fmla="*/ 96 w 96"/>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69">
                      <a:moveTo>
                        <a:pt x="95" y="8"/>
                      </a:moveTo>
                      <a:lnTo>
                        <a:pt x="94" y="1"/>
                      </a:lnTo>
                      <a:lnTo>
                        <a:pt x="93" y="0"/>
                      </a:lnTo>
                      <a:lnTo>
                        <a:pt x="90" y="0"/>
                      </a:lnTo>
                      <a:lnTo>
                        <a:pt x="88" y="0"/>
                      </a:lnTo>
                      <a:lnTo>
                        <a:pt x="86" y="1"/>
                      </a:lnTo>
                      <a:lnTo>
                        <a:pt x="85" y="2"/>
                      </a:lnTo>
                      <a:lnTo>
                        <a:pt x="84" y="3"/>
                      </a:lnTo>
                      <a:lnTo>
                        <a:pt x="83" y="9"/>
                      </a:lnTo>
                      <a:lnTo>
                        <a:pt x="62" y="13"/>
                      </a:lnTo>
                      <a:lnTo>
                        <a:pt x="60" y="14"/>
                      </a:lnTo>
                      <a:lnTo>
                        <a:pt x="58" y="16"/>
                      </a:lnTo>
                      <a:lnTo>
                        <a:pt x="55" y="19"/>
                      </a:lnTo>
                      <a:lnTo>
                        <a:pt x="27" y="45"/>
                      </a:lnTo>
                      <a:lnTo>
                        <a:pt x="20" y="48"/>
                      </a:lnTo>
                      <a:lnTo>
                        <a:pt x="17" y="48"/>
                      </a:lnTo>
                      <a:lnTo>
                        <a:pt x="10" y="49"/>
                      </a:lnTo>
                      <a:lnTo>
                        <a:pt x="6" y="50"/>
                      </a:lnTo>
                      <a:lnTo>
                        <a:pt x="2" y="51"/>
                      </a:lnTo>
                      <a:lnTo>
                        <a:pt x="1" y="55"/>
                      </a:lnTo>
                      <a:lnTo>
                        <a:pt x="1" y="60"/>
                      </a:lnTo>
                      <a:lnTo>
                        <a:pt x="0" y="68"/>
                      </a:lnTo>
                      <a:lnTo>
                        <a:pt x="8" y="57"/>
                      </a:lnTo>
                      <a:lnTo>
                        <a:pt x="6" y="67"/>
                      </a:lnTo>
                      <a:lnTo>
                        <a:pt x="11" y="58"/>
                      </a:lnTo>
                      <a:lnTo>
                        <a:pt x="16" y="61"/>
                      </a:lnTo>
                      <a:lnTo>
                        <a:pt x="17" y="61"/>
                      </a:lnTo>
                      <a:lnTo>
                        <a:pt x="20" y="59"/>
                      </a:lnTo>
                      <a:lnTo>
                        <a:pt x="22" y="58"/>
                      </a:lnTo>
                      <a:lnTo>
                        <a:pt x="25" y="53"/>
                      </a:lnTo>
                      <a:lnTo>
                        <a:pt x="27" y="53"/>
                      </a:lnTo>
                      <a:lnTo>
                        <a:pt x="31" y="53"/>
                      </a:lnTo>
                      <a:lnTo>
                        <a:pt x="33" y="53"/>
                      </a:lnTo>
                      <a:lnTo>
                        <a:pt x="37" y="53"/>
                      </a:lnTo>
                      <a:lnTo>
                        <a:pt x="42" y="53"/>
                      </a:lnTo>
                      <a:lnTo>
                        <a:pt x="47" y="50"/>
                      </a:lnTo>
                      <a:lnTo>
                        <a:pt x="50" y="50"/>
                      </a:lnTo>
                      <a:lnTo>
                        <a:pt x="55" y="50"/>
                      </a:lnTo>
                      <a:lnTo>
                        <a:pt x="60" y="48"/>
                      </a:lnTo>
                      <a:lnTo>
                        <a:pt x="86" y="37"/>
                      </a:lnTo>
                      <a:lnTo>
                        <a:pt x="95" y="8"/>
                      </a:lnTo>
                    </a:path>
                  </a:pathLst>
                </a:custGeom>
                <a:solidFill>
                  <a:srgbClr val="006000"/>
                </a:solidFill>
                <a:ln w="9525" cap="rnd">
                  <a:noFill/>
                  <a:round/>
                  <a:headEnd/>
                  <a:tailEnd/>
                </a:ln>
              </p:spPr>
              <p:txBody>
                <a:bodyPr/>
                <a:lstStyle/>
                <a:p>
                  <a:endParaRPr lang="en-US"/>
                </a:p>
              </p:txBody>
            </p:sp>
            <p:sp>
              <p:nvSpPr>
                <p:cNvPr id="36924" name="Freeform 140"/>
                <p:cNvSpPr>
                  <a:spLocks/>
                </p:cNvSpPr>
                <p:nvPr/>
              </p:nvSpPr>
              <p:spPr bwMode="auto">
                <a:xfrm>
                  <a:off x="3894" y="2557"/>
                  <a:ext cx="108" cy="83"/>
                </a:xfrm>
                <a:custGeom>
                  <a:avLst/>
                  <a:gdLst>
                    <a:gd name="T0" fmla="*/ 90 w 108"/>
                    <a:gd name="T1" fmla="*/ 4 h 83"/>
                    <a:gd name="T2" fmla="*/ 69 w 108"/>
                    <a:gd name="T3" fmla="*/ 8 h 83"/>
                    <a:gd name="T4" fmla="*/ 67 w 108"/>
                    <a:gd name="T5" fmla="*/ 8 h 83"/>
                    <a:gd name="T6" fmla="*/ 63 w 108"/>
                    <a:gd name="T7" fmla="*/ 1 h 83"/>
                    <a:gd name="T8" fmla="*/ 61 w 108"/>
                    <a:gd name="T9" fmla="*/ 0 h 83"/>
                    <a:gd name="T10" fmla="*/ 61 w 108"/>
                    <a:gd name="T11" fmla="*/ 0 h 83"/>
                    <a:gd name="T12" fmla="*/ 59 w 108"/>
                    <a:gd name="T13" fmla="*/ 1 h 83"/>
                    <a:gd name="T14" fmla="*/ 53 w 108"/>
                    <a:gd name="T15" fmla="*/ 8 h 83"/>
                    <a:gd name="T16" fmla="*/ 35 w 108"/>
                    <a:gd name="T17" fmla="*/ 9 h 83"/>
                    <a:gd name="T18" fmla="*/ 32 w 108"/>
                    <a:gd name="T19" fmla="*/ 10 h 83"/>
                    <a:gd name="T20" fmla="*/ 25 w 108"/>
                    <a:gd name="T21" fmla="*/ 15 h 83"/>
                    <a:gd name="T22" fmla="*/ 25 w 108"/>
                    <a:gd name="T23" fmla="*/ 19 h 83"/>
                    <a:gd name="T24" fmla="*/ 28 w 108"/>
                    <a:gd name="T25" fmla="*/ 18 h 83"/>
                    <a:gd name="T26" fmla="*/ 33 w 108"/>
                    <a:gd name="T27" fmla="*/ 21 h 83"/>
                    <a:gd name="T28" fmla="*/ 28 w 108"/>
                    <a:gd name="T29" fmla="*/ 26 h 83"/>
                    <a:gd name="T30" fmla="*/ 27 w 108"/>
                    <a:gd name="T31" fmla="*/ 28 h 83"/>
                    <a:gd name="T32" fmla="*/ 27 w 108"/>
                    <a:gd name="T33" fmla="*/ 29 h 83"/>
                    <a:gd name="T34" fmla="*/ 24 w 108"/>
                    <a:gd name="T35" fmla="*/ 38 h 83"/>
                    <a:gd name="T36" fmla="*/ 15 w 108"/>
                    <a:gd name="T37" fmla="*/ 50 h 83"/>
                    <a:gd name="T38" fmla="*/ 11 w 108"/>
                    <a:gd name="T39" fmla="*/ 50 h 83"/>
                    <a:gd name="T40" fmla="*/ 11 w 108"/>
                    <a:gd name="T41" fmla="*/ 37 h 83"/>
                    <a:gd name="T42" fmla="*/ 11 w 108"/>
                    <a:gd name="T43" fmla="*/ 35 h 83"/>
                    <a:gd name="T44" fmla="*/ 9 w 108"/>
                    <a:gd name="T45" fmla="*/ 35 h 83"/>
                    <a:gd name="T46" fmla="*/ 7 w 108"/>
                    <a:gd name="T47" fmla="*/ 35 h 83"/>
                    <a:gd name="T48" fmla="*/ 6 w 108"/>
                    <a:gd name="T49" fmla="*/ 35 h 83"/>
                    <a:gd name="T50" fmla="*/ 4 w 108"/>
                    <a:gd name="T51" fmla="*/ 37 h 83"/>
                    <a:gd name="T52" fmla="*/ 3 w 108"/>
                    <a:gd name="T53" fmla="*/ 58 h 83"/>
                    <a:gd name="T54" fmla="*/ 0 w 108"/>
                    <a:gd name="T55" fmla="*/ 69 h 83"/>
                    <a:gd name="T56" fmla="*/ 8 w 108"/>
                    <a:gd name="T57" fmla="*/ 82 h 83"/>
                    <a:gd name="T58" fmla="*/ 14 w 108"/>
                    <a:gd name="T59" fmla="*/ 76 h 83"/>
                    <a:gd name="T60" fmla="*/ 16 w 108"/>
                    <a:gd name="T61" fmla="*/ 70 h 83"/>
                    <a:gd name="T62" fmla="*/ 18 w 108"/>
                    <a:gd name="T63" fmla="*/ 63 h 83"/>
                    <a:gd name="T64" fmla="*/ 20 w 108"/>
                    <a:gd name="T65" fmla="*/ 63 h 83"/>
                    <a:gd name="T66" fmla="*/ 20 w 108"/>
                    <a:gd name="T67" fmla="*/ 63 h 83"/>
                    <a:gd name="T68" fmla="*/ 22 w 108"/>
                    <a:gd name="T69" fmla="*/ 63 h 83"/>
                    <a:gd name="T70" fmla="*/ 29 w 108"/>
                    <a:gd name="T71" fmla="*/ 66 h 83"/>
                    <a:gd name="T72" fmla="*/ 33 w 108"/>
                    <a:gd name="T73" fmla="*/ 66 h 83"/>
                    <a:gd name="T74" fmla="*/ 35 w 108"/>
                    <a:gd name="T75" fmla="*/ 66 h 83"/>
                    <a:gd name="T76" fmla="*/ 50 w 108"/>
                    <a:gd name="T77" fmla="*/ 63 h 83"/>
                    <a:gd name="T78" fmla="*/ 74 w 108"/>
                    <a:gd name="T79" fmla="*/ 29 h 83"/>
                    <a:gd name="T80" fmla="*/ 82 w 108"/>
                    <a:gd name="T81" fmla="*/ 28 h 83"/>
                    <a:gd name="T82" fmla="*/ 88 w 108"/>
                    <a:gd name="T83" fmla="*/ 28 h 83"/>
                    <a:gd name="T84" fmla="*/ 91 w 108"/>
                    <a:gd name="T85" fmla="*/ 28 h 83"/>
                    <a:gd name="T86" fmla="*/ 95 w 108"/>
                    <a:gd name="T87" fmla="*/ 28 h 83"/>
                    <a:gd name="T88" fmla="*/ 107 w 108"/>
                    <a:gd name="T89" fmla="*/ 18 h 83"/>
                    <a:gd name="T90" fmla="*/ 98 w 108"/>
                    <a:gd name="T91" fmla="*/ 1 h 83"/>
                    <a:gd name="T92" fmla="*/ 90 w 108"/>
                    <a:gd name="T93" fmla="*/ 4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83"/>
                    <a:gd name="T143" fmla="*/ 108 w 108"/>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83">
                      <a:moveTo>
                        <a:pt x="90" y="4"/>
                      </a:moveTo>
                      <a:lnTo>
                        <a:pt x="69" y="8"/>
                      </a:lnTo>
                      <a:lnTo>
                        <a:pt x="67" y="8"/>
                      </a:lnTo>
                      <a:lnTo>
                        <a:pt x="63" y="1"/>
                      </a:lnTo>
                      <a:lnTo>
                        <a:pt x="61" y="0"/>
                      </a:lnTo>
                      <a:lnTo>
                        <a:pt x="59" y="1"/>
                      </a:lnTo>
                      <a:lnTo>
                        <a:pt x="53" y="8"/>
                      </a:lnTo>
                      <a:lnTo>
                        <a:pt x="35" y="9"/>
                      </a:lnTo>
                      <a:lnTo>
                        <a:pt x="32" y="10"/>
                      </a:lnTo>
                      <a:lnTo>
                        <a:pt x="25" y="15"/>
                      </a:lnTo>
                      <a:lnTo>
                        <a:pt x="25" y="19"/>
                      </a:lnTo>
                      <a:lnTo>
                        <a:pt x="28" y="18"/>
                      </a:lnTo>
                      <a:lnTo>
                        <a:pt x="33" y="21"/>
                      </a:lnTo>
                      <a:lnTo>
                        <a:pt x="28" y="26"/>
                      </a:lnTo>
                      <a:lnTo>
                        <a:pt x="27" y="28"/>
                      </a:lnTo>
                      <a:lnTo>
                        <a:pt x="27" y="29"/>
                      </a:lnTo>
                      <a:lnTo>
                        <a:pt x="24" y="38"/>
                      </a:lnTo>
                      <a:lnTo>
                        <a:pt x="15" y="50"/>
                      </a:lnTo>
                      <a:lnTo>
                        <a:pt x="11" y="50"/>
                      </a:lnTo>
                      <a:lnTo>
                        <a:pt x="11" y="37"/>
                      </a:lnTo>
                      <a:lnTo>
                        <a:pt x="11" y="35"/>
                      </a:lnTo>
                      <a:lnTo>
                        <a:pt x="9" y="35"/>
                      </a:lnTo>
                      <a:lnTo>
                        <a:pt x="7" y="35"/>
                      </a:lnTo>
                      <a:lnTo>
                        <a:pt x="6" y="35"/>
                      </a:lnTo>
                      <a:lnTo>
                        <a:pt x="4" y="37"/>
                      </a:lnTo>
                      <a:lnTo>
                        <a:pt x="3" y="58"/>
                      </a:lnTo>
                      <a:lnTo>
                        <a:pt x="0" y="69"/>
                      </a:lnTo>
                      <a:lnTo>
                        <a:pt x="8" y="82"/>
                      </a:lnTo>
                      <a:lnTo>
                        <a:pt x="14" y="76"/>
                      </a:lnTo>
                      <a:lnTo>
                        <a:pt x="16" y="70"/>
                      </a:lnTo>
                      <a:lnTo>
                        <a:pt x="18" y="63"/>
                      </a:lnTo>
                      <a:lnTo>
                        <a:pt x="20" y="63"/>
                      </a:lnTo>
                      <a:lnTo>
                        <a:pt x="22" y="63"/>
                      </a:lnTo>
                      <a:lnTo>
                        <a:pt x="29" y="66"/>
                      </a:lnTo>
                      <a:lnTo>
                        <a:pt x="33" y="66"/>
                      </a:lnTo>
                      <a:lnTo>
                        <a:pt x="35" y="66"/>
                      </a:lnTo>
                      <a:lnTo>
                        <a:pt x="50" y="63"/>
                      </a:lnTo>
                      <a:lnTo>
                        <a:pt x="74" y="29"/>
                      </a:lnTo>
                      <a:lnTo>
                        <a:pt x="82" y="28"/>
                      </a:lnTo>
                      <a:lnTo>
                        <a:pt x="88" y="28"/>
                      </a:lnTo>
                      <a:lnTo>
                        <a:pt x="91" y="28"/>
                      </a:lnTo>
                      <a:lnTo>
                        <a:pt x="95" y="28"/>
                      </a:lnTo>
                      <a:lnTo>
                        <a:pt x="107" y="18"/>
                      </a:lnTo>
                      <a:lnTo>
                        <a:pt x="98" y="1"/>
                      </a:lnTo>
                      <a:lnTo>
                        <a:pt x="90" y="4"/>
                      </a:lnTo>
                    </a:path>
                  </a:pathLst>
                </a:custGeom>
                <a:solidFill>
                  <a:srgbClr val="006000"/>
                </a:solidFill>
                <a:ln w="9525" cap="rnd">
                  <a:noFill/>
                  <a:round/>
                  <a:headEnd/>
                  <a:tailEnd/>
                </a:ln>
              </p:spPr>
              <p:txBody>
                <a:bodyPr/>
                <a:lstStyle/>
                <a:p>
                  <a:endParaRPr lang="en-US"/>
                </a:p>
              </p:txBody>
            </p:sp>
            <p:sp>
              <p:nvSpPr>
                <p:cNvPr id="36925" name="Freeform 141"/>
                <p:cNvSpPr>
                  <a:spLocks/>
                </p:cNvSpPr>
                <p:nvPr/>
              </p:nvSpPr>
              <p:spPr bwMode="auto">
                <a:xfrm>
                  <a:off x="3809" y="2676"/>
                  <a:ext cx="51" cy="21"/>
                </a:xfrm>
                <a:custGeom>
                  <a:avLst/>
                  <a:gdLst>
                    <a:gd name="T0" fmla="*/ 48 w 51"/>
                    <a:gd name="T1" fmla="*/ 14 h 21"/>
                    <a:gd name="T2" fmla="*/ 50 w 51"/>
                    <a:gd name="T3" fmla="*/ 10 h 21"/>
                    <a:gd name="T4" fmla="*/ 40 w 51"/>
                    <a:gd name="T5" fmla="*/ 5 h 21"/>
                    <a:gd name="T6" fmla="*/ 30 w 51"/>
                    <a:gd name="T7" fmla="*/ 1 h 21"/>
                    <a:gd name="T8" fmla="*/ 29 w 51"/>
                    <a:gd name="T9" fmla="*/ 5 h 21"/>
                    <a:gd name="T10" fmla="*/ 16 w 51"/>
                    <a:gd name="T11" fmla="*/ 1 h 21"/>
                    <a:gd name="T12" fmla="*/ 13 w 51"/>
                    <a:gd name="T13" fmla="*/ 0 h 21"/>
                    <a:gd name="T14" fmla="*/ 11 w 51"/>
                    <a:gd name="T15" fmla="*/ 0 h 21"/>
                    <a:gd name="T16" fmla="*/ 8 w 51"/>
                    <a:gd name="T17" fmla="*/ 1 h 21"/>
                    <a:gd name="T18" fmla="*/ 5 w 51"/>
                    <a:gd name="T19" fmla="*/ 2 h 21"/>
                    <a:gd name="T20" fmla="*/ 3 w 51"/>
                    <a:gd name="T21" fmla="*/ 3 h 21"/>
                    <a:gd name="T22" fmla="*/ 0 w 51"/>
                    <a:gd name="T23" fmla="*/ 7 h 21"/>
                    <a:gd name="T24" fmla="*/ 3 w 51"/>
                    <a:gd name="T25" fmla="*/ 12 h 21"/>
                    <a:gd name="T26" fmla="*/ 10 w 51"/>
                    <a:gd name="T27" fmla="*/ 9 h 21"/>
                    <a:gd name="T28" fmla="*/ 15 w 51"/>
                    <a:gd name="T29" fmla="*/ 14 h 21"/>
                    <a:gd name="T30" fmla="*/ 16 w 51"/>
                    <a:gd name="T31" fmla="*/ 17 h 21"/>
                    <a:gd name="T32" fmla="*/ 22 w 51"/>
                    <a:gd name="T33" fmla="*/ 18 h 21"/>
                    <a:gd name="T34" fmla="*/ 27 w 51"/>
                    <a:gd name="T35" fmla="*/ 16 h 21"/>
                    <a:gd name="T36" fmla="*/ 44 w 51"/>
                    <a:gd name="T37" fmla="*/ 20 h 21"/>
                    <a:gd name="T38" fmla="*/ 48 w 51"/>
                    <a:gd name="T39" fmla="*/ 1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21"/>
                    <a:gd name="T62" fmla="*/ 51 w 51"/>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21">
                      <a:moveTo>
                        <a:pt x="48" y="14"/>
                      </a:moveTo>
                      <a:lnTo>
                        <a:pt x="50" y="10"/>
                      </a:lnTo>
                      <a:lnTo>
                        <a:pt x="40" y="5"/>
                      </a:lnTo>
                      <a:lnTo>
                        <a:pt x="30" y="1"/>
                      </a:lnTo>
                      <a:lnTo>
                        <a:pt x="29" y="5"/>
                      </a:lnTo>
                      <a:lnTo>
                        <a:pt x="16" y="1"/>
                      </a:lnTo>
                      <a:lnTo>
                        <a:pt x="13" y="0"/>
                      </a:lnTo>
                      <a:lnTo>
                        <a:pt x="11" y="0"/>
                      </a:lnTo>
                      <a:lnTo>
                        <a:pt x="8" y="1"/>
                      </a:lnTo>
                      <a:lnTo>
                        <a:pt x="5" y="2"/>
                      </a:lnTo>
                      <a:lnTo>
                        <a:pt x="3" y="3"/>
                      </a:lnTo>
                      <a:lnTo>
                        <a:pt x="0" y="7"/>
                      </a:lnTo>
                      <a:lnTo>
                        <a:pt x="3" y="12"/>
                      </a:lnTo>
                      <a:lnTo>
                        <a:pt x="10" y="9"/>
                      </a:lnTo>
                      <a:lnTo>
                        <a:pt x="15" y="14"/>
                      </a:lnTo>
                      <a:lnTo>
                        <a:pt x="16" y="17"/>
                      </a:lnTo>
                      <a:lnTo>
                        <a:pt x="22" y="18"/>
                      </a:lnTo>
                      <a:lnTo>
                        <a:pt x="27" y="16"/>
                      </a:lnTo>
                      <a:lnTo>
                        <a:pt x="44" y="20"/>
                      </a:lnTo>
                      <a:lnTo>
                        <a:pt x="48" y="14"/>
                      </a:lnTo>
                    </a:path>
                  </a:pathLst>
                </a:custGeom>
                <a:solidFill>
                  <a:srgbClr val="006000"/>
                </a:solidFill>
                <a:ln w="9525" cap="rnd">
                  <a:noFill/>
                  <a:round/>
                  <a:headEnd/>
                  <a:tailEnd/>
                </a:ln>
              </p:spPr>
              <p:txBody>
                <a:bodyPr/>
                <a:lstStyle/>
                <a:p>
                  <a:endParaRPr lang="en-US"/>
                </a:p>
              </p:txBody>
            </p:sp>
            <p:sp>
              <p:nvSpPr>
                <p:cNvPr id="36926" name="Freeform 142"/>
                <p:cNvSpPr>
                  <a:spLocks/>
                </p:cNvSpPr>
                <p:nvPr/>
              </p:nvSpPr>
              <p:spPr bwMode="auto">
                <a:xfrm>
                  <a:off x="3809" y="2789"/>
                  <a:ext cx="24" cy="26"/>
                </a:xfrm>
                <a:custGeom>
                  <a:avLst/>
                  <a:gdLst>
                    <a:gd name="T0" fmla="*/ 12 w 24"/>
                    <a:gd name="T1" fmla="*/ 0 h 26"/>
                    <a:gd name="T2" fmla="*/ 23 w 24"/>
                    <a:gd name="T3" fmla="*/ 10 h 26"/>
                    <a:gd name="T4" fmla="*/ 16 w 24"/>
                    <a:gd name="T5" fmla="*/ 21 h 26"/>
                    <a:gd name="T6" fmla="*/ 13 w 24"/>
                    <a:gd name="T7" fmla="*/ 24 h 26"/>
                    <a:gd name="T8" fmla="*/ 10 w 24"/>
                    <a:gd name="T9" fmla="*/ 25 h 26"/>
                    <a:gd name="T10" fmla="*/ 7 w 24"/>
                    <a:gd name="T11" fmla="*/ 25 h 26"/>
                    <a:gd name="T12" fmla="*/ 0 w 24"/>
                    <a:gd name="T13" fmla="*/ 20 h 26"/>
                    <a:gd name="T14" fmla="*/ 4 w 24"/>
                    <a:gd name="T15" fmla="*/ 5 h 26"/>
                    <a:gd name="T16" fmla="*/ 12 w 24"/>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12" y="0"/>
                      </a:moveTo>
                      <a:lnTo>
                        <a:pt x="23" y="10"/>
                      </a:lnTo>
                      <a:lnTo>
                        <a:pt x="16" y="21"/>
                      </a:lnTo>
                      <a:lnTo>
                        <a:pt x="13" y="24"/>
                      </a:lnTo>
                      <a:lnTo>
                        <a:pt x="10" y="25"/>
                      </a:lnTo>
                      <a:lnTo>
                        <a:pt x="7" y="25"/>
                      </a:lnTo>
                      <a:lnTo>
                        <a:pt x="0" y="20"/>
                      </a:lnTo>
                      <a:lnTo>
                        <a:pt x="4" y="5"/>
                      </a:lnTo>
                      <a:lnTo>
                        <a:pt x="12" y="0"/>
                      </a:lnTo>
                    </a:path>
                  </a:pathLst>
                </a:custGeom>
                <a:solidFill>
                  <a:srgbClr val="006000"/>
                </a:solidFill>
                <a:ln w="9525" cap="rnd">
                  <a:noFill/>
                  <a:round/>
                  <a:headEnd/>
                  <a:tailEnd/>
                </a:ln>
              </p:spPr>
              <p:txBody>
                <a:bodyPr/>
                <a:lstStyle/>
                <a:p>
                  <a:endParaRPr lang="en-US"/>
                </a:p>
              </p:txBody>
            </p:sp>
            <p:sp>
              <p:nvSpPr>
                <p:cNvPr id="36927" name="Freeform 143"/>
                <p:cNvSpPr>
                  <a:spLocks/>
                </p:cNvSpPr>
                <p:nvPr/>
              </p:nvSpPr>
              <p:spPr bwMode="auto">
                <a:xfrm>
                  <a:off x="3890" y="2728"/>
                  <a:ext cx="61" cy="29"/>
                </a:xfrm>
                <a:custGeom>
                  <a:avLst/>
                  <a:gdLst>
                    <a:gd name="T0" fmla="*/ 48 w 61"/>
                    <a:gd name="T1" fmla="*/ 0 h 29"/>
                    <a:gd name="T2" fmla="*/ 43 w 61"/>
                    <a:gd name="T3" fmla="*/ 0 h 29"/>
                    <a:gd name="T4" fmla="*/ 39 w 61"/>
                    <a:gd name="T5" fmla="*/ 6 h 29"/>
                    <a:gd name="T6" fmla="*/ 17 w 61"/>
                    <a:gd name="T7" fmla="*/ 7 h 29"/>
                    <a:gd name="T8" fmla="*/ 11 w 61"/>
                    <a:gd name="T9" fmla="*/ 2 h 29"/>
                    <a:gd name="T10" fmla="*/ 8 w 61"/>
                    <a:gd name="T11" fmla="*/ 1 h 29"/>
                    <a:gd name="T12" fmla="*/ 3 w 61"/>
                    <a:gd name="T13" fmla="*/ 1 h 29"/>
                    <a:gd name="T14" fmla="*/ 2 w 61"/>
                    <a:gd name="T15" fmla="*/ 5 h 29"/>
                    <a:gd name="T16" fmla="*/ 1 w 61"/>
                    <a:gd name="T17" fmla="*/ 11 h 29"/>
                    <a:gd name="T18" fmla="*/ 1 w 61"/>
                    <a:gd name="T19" fmla="*/ 15 h 29"/>
                    <a:gd name="T20" fmla="*/ 0 w 61"/>
                    <a:gd name="T21" fmla="*/ 22 h 29"/>
                    <a:gd name="T22" fmla="*/ 2 w 61"/>
                    <a:gd name="T23" fmla="*/ 22 h 29"/>
                    <a:gd name="T24" fmla="*/ 4 w 61"/>
                    <a:gd name="T25" fmla="*/ 28 h 29"/>
                    <a:gd name="T26" fmla="*/ 20 w 61"/>
                    <a:gd name="T27" fmla="*/ 28 h 29"/>
                    <a:gd name="T28" fmla="*/ 24 w 61"/>
                    <a:gd name="T29" fmla="*/ 25 h 29"/>
                    <a:gd name="T30" fmla="*/ 27 w 61"/>
                    <a:gd name="T31" fmla="*/ 25 h 29"/>
                    <a:gd name="T32" fmla="*/ 28 w 61"/>
                    <a:gd name="T33" fmla="*/ 25 h 29"/>
                    <a:gd name="T34" fmla="*/ 34 w 61"/>
                    <a:gd name="T35" fmla="*/ 27 h 29"/>
                    <a:gd name="T36" fmla="*/ 54 w 61"/>
                    <a:gd name="T37" fmla="*/ 26 h 29"/>
                    <a:gd name="T38" fmla="*/ 60 w 61"/>
                    <a:gd name="T39" fmla="*/ 11 h 29"/>
                    <a:gd name="T40" fmla="*/ 48 w 61"/>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9"/>
                    <a:gd name="T65" fmla="*/ 61 w 61"/>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9">
                      <a:moveTo>
                        <a:pt x="48" y="0"/>
                      </a:moveTo>
                      <a:lnTo>
                        <a:pt x="43" y="0"/>
                      </a:lnTo>
                      <a:lnTo>
                        <a:pt x="39" y="6"/>
                      </a:lnTo>
                      <a:lnTo>
                        <a:pt x="17" y="7"/>
                      </a:lnTo>
                      <a:lnTo>
                        <a:pt x="11" y="2"/>
                      </a:lnTo>
                      <a:lnTo>
                        <a:pt x="8" y="1"/>
                      </a:lnTo>
                      <a:lnTo>
                        <a:pt x="3" y="1"/>
                      </a:lnTo>
                      <a:lnTo>
                        <a:pt x="2" y="5"/>
                      </a:lnTo>
                      <a:lnTo>
                        <a:pt x="1" y="11"/>
                      </a:lnTo>
                      <a:lnTo>
                        <a:pt x="1" y="15"/>
                      </a:lnTo>
                      <a:lnTo>
                        <a:pt x="0" y="22"/>
                      </a:lnTo>
                      <a:lnTo>
                        <a:pt x="2" y="22"/>
                      </a:lnTo>
                      <a:lnTo>
                        <a:pt x="4" y="28"/>
                      </a:lnTo>
                      <a:lnTo>
                        <a:pt x="20" y="28"/>
                      </a:lnTo>
                      <a:lnTo>
                        <a:pt x="24" y="25"/>
                      </a:lnTo>
                      <a:lnTo>
                        <a:pt x="27" y="25"/>
                      </a:lnTo>
                      <a:lnTo>
                        <a:pt x="28" y="25"/>
                      </a:lnTo>
                      <a:lnTo>
                        <a:pt x="34" y="27"/>
                      </a:lnTo>
                      <a:lnTo>
                        <a:pt x="54" y="26"/>
                      </a:lnTo>
                      <a:lnTo>
                        <a:pt x="60" y="11"/>
                      </a:lnTo>
                      <a:lnTo>
                        <a:pt x="48" y="0"/>
                      </a:lnTo>
                    </a:path>
                  </a:pathLst>
                </a:custGeom>
                <a:solidFill>
                  <a:srgbClr val="006000"/>
                </a:solidFill>
                <a:ln w="9525" cap="rnd">
                  <a:noFill/>
                  <a:round/>
                  <a:headEnd/>
                  <a:tailEnd/>
                </a:ln>
              </p:spPr>
              <p:txBody>
                <a:bodyPr/>
                <a:lstStyle/>
                <a:p>
                  <a:endParaRPr lang="en-US"/>
                </a:p>
              </p:txBody>
            </p:sp>
          </p:grpSp>
          <p:grpSp>
            <p:nvGrpSpPr>
              <p:cNvPr id="36901" name="Group 144"/>
              <p:cNvGrpSpPr>
                <a:grpSpLocks/>
              </p:cNvGrpSpPr>
              <p:nvPr/>
            </p:nvGrpSpPr>
            <p:grpSpPr bwMode="auto">
              <a:xfrm>
                <a:off x="3989" y="2273"/>
                <a:ext cx="432" cy="1100"/>
                <a:chOff x="3989" y="2273"/>
                <a:chExt cx="432" cy="1100"/>
              </a:xfrm>
            </p:grpSpPr>
            <p:sp>
              <p:nvSpPr>
                <p:cNvPr id="36902" name="Freeform 145"/>
                <p:cNvSpPr>
                  <a:spLocks/>
                </p:cNvSpPr>
                <p:nvPr/>
              </p:nvSpPr>
              <p:spPr bwMode="auto">
                <a:xfrm>
                  <a:off x="3989" y="2273"/>
                  <a:ext cx="432" cy="1100"/>
                </a:xfrm>
                <a:custGeom>
                  <a:avLst/>
                  <a:gdLst>
                    <a:gd name="T0" fmla="*/ 285 w 432"/>
                    <a:gd name="T1" fmla="*/ 65 h 1100"/>
                    <a:gd name="T2" fmla="*/ 313 w 432"/>
                    <a:gd name="T3" fmla="*/ 67 h 1100"/>
                    <a:gd name="T4" fmla="*/ 308 w 432"/>
                    <a:gd name="T5" fmla="*/ 104 h 1100"/>
                    <a:gd name="T6" fmla="*/ 300 w 432"/>
                    <a:gd name="T7" fmla="*/ 131 h 1100"/>
                    <a:gd name="T8" fmla="*/ 346 w 432"/>
                    <a:gd name="T9" fmla="*/ 120 h 1100"/>
                    <a:gd name="T10" fmla="*/ 294 w 432"/>
                    <a:gd name="T11" fmla="*/ 178 h 1100"/>
                    <a:gd name="T12" fmla="*/ 325 w 432"/>
                    <a:gd name="T13" fmla="*/ 161 h 1100"/>
                    <a:gd name="T14" fmla="*/ 341 w 432"/>
                    <a:gd name="T15" fmla="*/ 204 h 1100"/>
                    <a:gd name="T16" fmla="*/ 362 w 432"/>
                    <a:gd name="T17" fmla="*/ 238 h 1100"/>
                    <a:gd name="T18" fmla="*/ 395 w 432"/>
                    <a:gd name="T19" fmla="*/ 232 h 1100"/>
                    <a:gd name="T20" fmla="*/ 412 w 432"/>
                    <a:gd name="T21" fmla="*/ 251 h 1100"/>
                    <a:gd name="T22" fmla="*/ 381 w 432"/>
                    <a:gd name="T23" fmla="*/ 287 h 1100"/>
                    <a:gd name="T24" fmla="*/ 384 w 432"/>
                    <a:gd name="T25" fmla="*/ 309 h 1100"/>
                    <a:gd name="T26" fmla="*/ 338 w 432"/>
                    <a:gd name="T27" fmla="*/ 360 h 1100"/>
                    <a:gd name="T28" fmla="*/ 369 w 432"/>
                    <a:gd name="T29" fmla="*/ 383 h 1100"/>
                    <a:gd name="T30" fmla="*/ 414 w 432"/>
                    <a:gd name="T31" fmla="*/ 394 h 1100"/>
                    <a:gd name="T32" fmla="*/ 346 w 432"/>
                    <a:gd name="T33" fmla="*/ 422 h 1100"/>
                    <a:gd name="T34" fmla="*/ 400 w 432"/>
                    <a:gd name="T35" fmla="*/ 420 h 1100"/>
                    <a:gd name="T36" fmla="*/ 413 w 432"/>
                    <a:gd name="T37" fmla="*/ 440 h 1100"/>
                    <a:gd name="T38" fmla="*/ 362 w 432"/>
                    <a:gd name="T39" fmla="*/ 456 h 1100"/>
                    <a:gd name="T40" fmla="*/ 312 w 432"/>
                    <a:gd name="T41" fmla="*/ 476 h 1100"/>
                    <a:gd name="T42" fmla="*/ 273 w 432"/>
                    <a:gd name="T43" fmla="*/ 478 h 1100"/>
                    <a:gd name="T44" fmla="*/ 247 w 432"/>
                    <a:gd name="T45" fmla="*/ 511 h 1100"/>
                    <a:gd name="T46" fmla="*/ 296 w 432"/>
                    <a:gd name="T47" fmla="*/ 515 h 1100"/>
                    <a:gd name="T48" fmla="*/ 300 w 432"/>
                    <a:gd name="T49" fmla="*/ 524 h 1100"/>
                    <a:gd name="T50" fmla="*/ 268 w 432"/>
                    <a:gd name="T51" fmla="*/ 559 h 1100"/>
                    <a:gd name="T52" fmla="*/ 306 w 432"/>
                    <a:gd name="T53" fmla="*/ 600 h 1100"/>
                    <a:gd name="T54" fmla="*/ 311 w 432"/>
                    <a:gd name="T55" fmla="*/ 608 h 1100"/>
                    <a:gd name="T56" fmla="*/ 279 w 432"/>
                    <a:gd name="T57" fmla="*/ 606 h 1100"/>
                    <a:gd name="T58" fmla="*/ 219 w 432"/>
                    <a:gd name="T59" fmla="*/ 586 h 1100"/>
                    <a:gd name="T60" fmla="*/ 187 w 432"/>
                    <a:gd name="T61" fmla="*/ 1068 h 1100"/>
                    <a:gd name="T62" fmla="*/ 146 w 432"/>
                    <a:gd name="T63" fmla="*/ 1096 h 1100"/>
                    <a:gd name="T64" fmla="*/ 131 w 432"/>
                    <a:gd name="T65" fmla="*/ 617 h 1100"/>
                    <a:gd name="T66" fmla="*/ 64 w 432"/>
                    <a:gd name="T67" fmla="*/ 605 h 1100"/>
                    <a:gd name="T68" fmla="*/ 39 w 432"/>
                    <a:gd name="T69" fmla="*/ 579 h 1100"/>
                    <a:gd name="T70" fmla="*/ 21 w 432"/>
                    <a:gd name="T71" fmla="*/ 553 h 1100"/>
                    <a:gd name="T72" fmla="*/ 12 w 432"/>
                    <a:gd name="T73" fmla="*/ 521 h 1100"/>
                    <a:gd name="T74" fmla="*/ 63 w 432"/>
                    <a:gd name="T75" fmla="*/ 536 h 1100"/>
                    <a:gd name="T76" fmla="*/ 111 w 432"/>
                    <a:gd name="T77" fmla="*/ 553 h 1100"/>
                    <a:gd name="T78" fmla="*/ 149 w 432"/>
                    <a:gd name="T79" fmla="*/ 546 h 1100"/>
                    <a:gd name="T80" fmla="*/ 168 w 432"/>
                    <a:gd name="T81" fmla="*/ 586 h 1100"/>
                    <a:gd name="T82" fmla="*/ 173 w 432"/>
                    <a:gd name="T83" fmla="*/ 560 h 1100"/>
                    <a:gd name="T84" fmla="*/ 154 w 432"/>
                    <a:gd name="T85" fmla="*/ 533 h 1100"/>
                    <a:gd name="T86" fmla="*/ 109 w 432"/>
                    <a:gd name="T87" fmla="*/ 521 h 1100"/>
                    <a:gd name="T88" fmla="*/ 73 w 432"/>
                    <a:gd name="T89" fmla="*/ 515 h 1100"/>
                    <a:gd name="T90" fmla="*/ 39 w 432"/>
                    <a:gd name="T91" fmla="*/ 504 h 1100"/>
                    <a:gd name="T92" fmla="*/ 61 w 432"/>
                    <a:gd name="T93" fmla="*/ 461 h 1100"/>
                    <a:gd name="T94" fmla="*/ 52 w 432"/>
                    <a:gd name="T95" fmla="*/ 416 h 1100"/>
                    <a:gd name="T96" fmla="*/ 7 w 432"/>
                    <a:gd name="T97" fmla="*/ 369 h 1100"/>
                    <a:gd name="T98" fmla="*/ 27 w 432"/>
                    <a:gd name="T99" fmla="*/ 345 h 1100"/>
                    <a:gd name="T100" fmla="*/ 70 w 432"/>
                    <a:gd name="T101" fmla="*/ 323 h 1100"/>
                    <a:gd name="T102" fmla="*/ 35 w 432"/>
                    <a:gd name="T103" fmla="*/ 296 h 1100"/>
                    <a:gd name="T104" fmla="*/ 24 w 432"/>
                    <a:gd name="T105" fmla="*/ 257 h 1100"/>
                    <a:gd name="T106" fmla="*/ 75 w 432"/>
                    <a:gd name="T107" fmla="*/ 223 h 1100"/>
                    <a:gd name="T108" fmla="*/ 54 w 432"/>
                    <a:gd name="T109" fmla="*/ 185 h 1100"/>
                    <a:gd name="T110" fmla="*/ 59 w 432"/>
                    <a:gd name="T111" fmla="*/ 156 h 1100"/>
                    <a:gd name="T112" fmla="*/ 96 w 432"/>
                    <a:gd name="T113" fmla="*/ 104 h 1100"/>
                    <a:gd name="T114" fmla="*/ 139 w 432"/>
                    <a:gd name="T115" fmla="*/ 76 h 1100"/>
                    <a:gd name="T116" fmla="*/ 162 w 432"/>
                    <a:gd name="T117" fmla="*/ 61 h 1100"/>
                    <a:gd name="T118" fmla="*/ 171 w 432"/>
                    <a:gd name="T119" fmla="*/ 35 h 1100"/>
                    <a:gd name="T120" fmla="*/ 194 w 432"/>
                    <a:gd name="T121" fmla="*/ 4 h 1100"/>
                    <a:gd name="T122" fmla="*/ 218 w 432"/>
                    <a:gd name="T123" fmla="*/ 47 h 1100"/>
                    <a:gd name="T124" fmla="*/ 198 w 432"/>
                    <a:gd name="T125" fmla="*/ 49 h 11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1100"/>
                    <a:gd name="T191" fmla="*/ 432 w 432"/>
                    <a:gd name="T192" fmla="*/ 1100 h 11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1100">
                      <a:moveTo>
                        <a:pt x="207" y="81"/>
                      </a:moveTo>
                      <a:lnTo>
                        <a:pt x="225" y="76"/>
                      </a:lnTo>
                      <a:lnTo>
                        <a:pt x="247" y="74"/>
                      </a:lnTo>
                      <a:lnTo>
                        <a:pt x="261" y="74"/>
                      </a:lnTo>
                      <a:lnTo>
                        <a:pt x="277" y="67"/>
                      </a:lnTo>
                      <a:lnTo>
                        <a:pt x="285" y="65"/>
                      </a:lnTo>
                      <a:lnTo>
                        <a:pt x="289" y="61"/>
                      </a:lnTo>
                      <a:lnTo>
                        <a:pt x="295" y="56"/>
                      </a:lnTo>
                      <a:lnTo>
                        <a:pt x="298" y="61"/>
                      </a:lnTo>
                      <a:lnTo>
                        <a:pt x="298" y="69"/>
                      </a:lnTo>
                      <a:lnTo>
                        <a:pt x="309" y="62"/>
                      </a:lnTo>
                      <a:lnTo>
                        <a:pt x="313" y="67"/>
                      </a:lnTo>
                      <a:lnTo>
                        <a:pt x="318" y="74"/>
                      </a:lnTo>
                      <a:lnTo>
                        <a:pt x="322" y="78"/>
                      </a:lnTo>
                      <a:lnTo>
                        <a:pt x="322" y="85"/>
                      </a:lnTo>
                      <a:lnTo>
                        <a:pt x="322" y="87"/>
                      </a:lnTo>
                      <a:lnTo>
                        <a:pt x="322" y="92"/>
                      </a:lnTo>
                      <a:lnTo>
                        <a:pt x="308" y="104"/>
                      </a:lnTo>
                      <a:lnTo>
                        <a:pt x="299" y="111"/>
                      </a:lnTo>
                      <a:lnTo>
                        <a:pt x="287" y="116"/>
                      </a:lnTo>
                      <a:lnTo>
                        <a:pt x="280" y="125"/>
                      </a:lnTo>
                      <a:lnTo>
                        <a:pt x="275" y="141"/>
                      </a:lnTo>
                      <a:lnTo>
                        <a:pt x="284" y="134"/>
                      </a:lnTo>
                      <a:lnTo>
                        <a:pt x="300" y="131"/>
                      </a:lnTo>
                      <a:lnTo>
                        <a:pt x="314" y="121"/>
                      </a:lnTo>
                      <a:lnTo>
                        <a:pt x="325" y="113"/>
                      </a:lnTo>
                      <a:lnTo>
                        <a:pt x="334" y="111"/>
                      </a:lnTo>
                      <a:lnTo>
                        <a:pt x="344" y="111"/>
                      </a:lnTo>
                      <a:lnTo>
                        <a:pt x="347" y="113"/>
                      </a:lnTo>
                      <a:lnTo>
                        <a:pt x="346" y="120"/>
                      </a:lnTo>
                      <a:lnTo>
                        <a:pt x="343" y="134"/>
                      </a:lnTo>
                      <a:lnTo>
                        <a:pt x="325" y="154"/>
                      </a:lnTo>
                      <a:lnTo>
                        <a:pt x="313" y="163"/>
                      </a:lnTo>
                      <a:lnTo>
                        <a:pt x="306" y="161"/>
                      </a:lnTo>
                      <a:lnTo>
                        <a:pt x="305" y="166"/>
                      </a:lnTo>
                      <a:lnTo>
                        <a:pt x="294" y="178"/>
                      </a:lnTo>
                      <a:lnTo>
                        <a:pt x="296" y="187"/>
                      </a:lnTo>
                      <a:lnTo>
                        <a:pt x="303" y="187"/>
                      </a:lnTo>
                      <a:lnTo>
                        <a:pt x="308" y="182"/>
                      </a:lnTo>
                      <a:lnTo>
                        <a:pt x="309" y="179"/>
                      </a:lnTo>
                      <a:lnTo>
                        <a:pt x="315" y="170"/>
                      </a:lnTo>
                      <a:lnTo>
                        <a:pt x="325" y="161"/>
                      </a:lnTo>
                      <a:lnTo>
                        <a:pt x="335" y="159"/>
                      </a:lnTo>
                      <a:lnTo>
                        <a:pt x="332" y="174"/>
                      </a:lnTo>
                      <a:lnTo>
                        <a:pt x="329" y="180"/>
                      </a:lnTo>
                      <a:lnTo>
                        <a:pt x="327" y="189"/>
                      </a:lnTo>
                      <a:lnTo>
                        <a:pt x="333" y="199"/>
                      </a:lnTo>
                      <a:lnTo>
                        <a:pt x="341" y="204"/>
                      </a:lnTo>
                      <a:lnTo>
                        <a:pt x="346" y="200"/>
                      </a:lnTo>
                      <a:lnTo>
                        <a:pt x="350" y="200"/>
                      </a:lnTo>
                      <a:lnTo>
                        <a:pt x="360" y="202"/>
                      </a:lnTo>
                      <a:lnTo>
                        <a:pt x="362" y="211"/>
                      </a:lnTo>
                      <a:lnTo>
                        <a:pt x="369" y="211"/>
                      </a:lnTo>
                      <a:lnTo>
                        <a:pt x="362" y="238"/>
                      </a:lnTo>
                      <a:lnTo>
                        <a:pt x="360" y="247"/>
                      </a:lnTo>
                      <a:lnTo>
                        <a:pt x="355" y="253"/>
                      </a:lnTo>
                      <a:lnTo>
                        <a:pt x="362" y="253"/>
                      </a:lnTo>
                      <a:lnTo>
                        <a:pt x="379" y="236"/>
                      </a:lnTo>
                      <a:lnTo>
                        <a:pt x="388" y="231"/>
                      </a:lnTo>
                      <a:lnTo>
                        <a:pt x="395" y="232"/>
                      </a:lnTo>
                      <a:lnTo>
                        <a:pt x="398" y="237"/>
                      </a:lnTo>
                      <a:lnTo>
                        <a:pt x="398" y="245"/>
                      </a:lnTo>
                      <a:lnTo>
                        <a:pt x="398" y="252"/>
                      </a:lnTo>
                      <a:lnTo>
                        <a:pt x="407" y="247"/>
                      </a:lnTo>
                      <a:lnTo>
                        <a:pt x="412" y="245"/>
                      </a:lnTo>
                      <a:lnTo>
                        <a:pt x="412" y="251"/>
                      </a:lnTo>
                      <a:lnTo>
                        <a:pt x="415" y="257"/>
                      </a:lnTo>
                      <a:lnTo>
                        <a:pt x="410" y="265"/>
                      </a:lnTo>
                      <a:lnTo>
                        <a:pt x="402" y="278"/>
                      </a:lnTo>
                      <a:lnTo>
                        <a:pt x="393" y="284"/>
                      </a:lnTo>
                      <a:lnTo>
                        <a:pt x="386" y="289"/>
                      </a:lnTo>
                      <a:lnTo>
                        <a:pt x="381" y="287"/>
                      </a:lnTo>
                      <a:lnTo>
                        <a:pt x="371" y="289"/>
                      </a:lnTo>
                      <a:lnTo>
                        <a:pt x="363" y="306"/>
                      </a:lnTo>
                      <a:lnTo>
                        <a:pt x="367" y="312"/>
                      </a:lnTo>
                      <a:lnTo>
                        <a:pt x="372" y="309"/>
                      </a:lnTo>
                      <a:lnTo>
                        <a:pt x="381" y="307"/>
                      </a:lnTo>
                      <a:lnTo>
                        <a:pt x="384" y="309"/>
                      </a:lnTo>
                      <a:lnTo>
                        <a:pt x="386" y="318"/>
                      </a:lnTo>
                      <a:lnTo>
                        <a:pt x="383" y="324"/>
                      </a:lnTo>
                      <a:lnTo>
                        <a:pt x="375" y="330"/>
                      </a:lnTo>
                      <a:lnTo>
                        <a:pt x="365" y="336"/>
                      </a:lnTo>
                      <a:lnTo>
                        <a:pt x="350" y="348"/>
                      </a:lnTo>
                      <a:lnTo>
                        <a:pt x="338" y="360"/>
                      </a:lnTo>
                      <a:lnTo>
                        <a:pt x="338" y="377"/>
                      </a:lnTo>
                      <a:lnTo>
                        <a:pt x="342" y="393"/>
                      </a:lnTo>
                      <a:lnTo>
                        <a:pt x="345" y="399"/>
                      </a:lnTo>
                      <a:lnTo>
                        <a:pt x="353" y="392"/>
                      </a:lnTo>
                      <a:lnTo>
                        <a:pt x="362" y="384"/>
                      </a:lnTo>
                      <a:lnTo>
                        <a:pt x="369" y="383"/>
                      </a:lnTo>
                      <a:lnTo>
                        <a:pt x="388" y="376"/>
                      </a:lnTo>
                      <a:lnTo>
                        <a:pt x="396" y="378"/>
                      </a:lnTo>
                      <a:lnTo>
                        <a:pt x="401" y="381"/>
                      </a:lnTo>
                      <a:lnTo>
                        <a:pt x="412" y="380"/>
                      </a:lnTo>
                      <a:lnTo>
                        <a:pt x="414" y="387"/>
                      </a:lnTo>
                      <a:lnTo>
                        <a:pt x="414" y="394"/>
                      </a:lnTo>
                      <a:lnTo>
                        <a:pt x="404" y="403"/>
                      </a:lnTo>
                      <a:lnTo>
                        <a:pt x="394" y="416"/>
                      </a:lnTo>
                      <a:lnTo>
                        <a:pt x="381" y="416"/>
                      </a:lnTo>
                      <a:lnTo>
                        <a:pt x="369" y="411"/>
                      </a:lnTo>
                      <a:lnTo>
                        <a:pt x="350" y="420"/>
                      </a:lnTo>
                      <a:lnTo>
                        <a:pt x="346" y="422"/>
                      </a:lnTo>
                      <a:lnTo>
                        <a:pt x="343" y="429"/>
                      </a:lnTo>
                      <a:lnTo>
                        <a:pt x="360" y="433"/>
                      </a:lnTo>
                      <a:lnTo>
                        <a:pt x="371" y="431"/>
                      </a:lnTo>
                      <a:lnTo>
                        <a:pt x="384" y="425"/>
                      </a:lnTo>
                      <a:lnTo>
                        <a:pt x="395" y="424"/>
                      </a:lnTo>
                      <a:lnTo>
                        <a:pt x="400" y="420"/>
                      </a:lnTo>
                      <a:lnTo>
                        <a:pt x="409" y="411"/>
                      </a:lnTo>
                      <a:lnTo>
                        <a:pt x="416" y="411"/>
                      </a:lnTo>
                      <a:lnTo>
                        <a:pt x="429" y="410"/>
                      </a:lnTo>
                      <a:lnTo>
                        <a:pt x="427" y="419"/>
                      </a:lnTo>
                      <a:lnTo>
                        <a:pt x="431" y="422"/>
                      </a:lnTo>
                      <a:lnTo>
                        <a:pt x="413" y="440"/>
                      </a:lnTo>
                      <a:lnTo>
                        <a:pt x="385" y="452"/>
                      </a:lnTo>
                      <a:lnTo>
                        <a:pt x="378" y="451"/>
                      </a:lnTo>
                      <a:lnTo>
                        <a:pt x="381" y="444"/>
                      </a:lnTo>
                      <a:lnTo>
                        <a:pt x="375" y="444"/>
                      </a:lnTo>
                      <a:lnTo>
                        <a:pt x="369" y="449"/>
                      </a:lnTo>
                      <a:lnTo>
                        <a:pt x="362" y="456"/>
                      </a:lnTo>
                      <a:lnTo>
                        <a:pt x="355" y="467"/>
                      </a:lnTo>
                      <a:lnTo>
                        <a:pt x="348" y="472"/>
                      </a:lnTo>
                      <a:lnTo>
                        <a:pt x="337" y="472"/>
                      </a:lnTo>
                      <a:lnTo>
                        <a:pt x="333" y="468"/>
                      </a:lnTo>
                      <a:lnTo>
                        <a:pt x="322" y="472"/>
                      </a:lnTo>
                      <a:lnTo>
                        <a:pt x="312" y="476"/>
                      </a:lnTo>
                      <a:lnTo>
                        <a:pt x="307" y="477"/>
                      </a:lnTo>
                      <a:lnTo>
                        <a:pt x="303" y="485"/>
                      </a:lnTo>
                      <a:lnTo>
                        <a:pt x="294" y="483"/>
                      </a:lnTo>
                      <a:lnTo>
                        <a:pt x="294" y="474"/>
                      </a:lnTo>
                      <a:lnTo>
                        <a:pt x="288" y="474"/>
                      </a:lnTo>
                      <a:lnTo>
                        <a:pt x="273" y="478"/>
                      </a:lnTo>
                      <a:lnTo>
                        <a:pt x="249" y="481"/>
                      </a:lnTo>
                      <a:lnTo>
                        <a:pt x="237" y="478"/>
                      </a:lnTo>
                      <a:lnTo>
                        <a:pt x="223" y="480"/>
                      </a:lnTo>
                      <a:lnTo>
                        <a:pt x="217" y="487"/>
                      </a:lnTo>
                      <a:lnTo>
                        <a:pt x="217" y="494"/>
                      </a:lnTo>
                      <a:lnTo>
                        <a:pt x="247" y="511"/>
                      </a:lnTo>
                      <a:lnTo>
                        <a:pt x="254" y="502"/>
                      </a:lnTo>
                      <a:lnTo>
                        <a:pt x="261" y="515"/>
                      </a:lnTo>
                      <a:lnTo>
                        <a:pt x="269" y="516"/>
                      </a:lnTo>
                      <a:lnTo>
                        <a:pt x="283" y="511"/>
                      </a:lnTo>
                      <a:lnTo>
                        <a:pt x="290" y="511"/>
                      </a:lnTo>
                      <a:lnTo>
                        <a:pt x="296" y="515"/>
                      </a:lnTo>
                      <a:lnTo>
                        <a:pt x="308" y="508"/>
                      </a:lnTo>
                      <a:lnTo>
                        <a:pt x="315" y="509"/>
                      </a:lnTo>
                      <a:lnTo>
                        <a:pt x="308" y="533"/>
                      </a:lnTo>
                      <a:lnTo>
                        <a:pt x="304" y="530"/>
                      </a:lnTo>
                      <a:lnTo>
                        <a:pt x="306" y="522"/>
                      </a:lnTo>
                      <a:lnTo>
                        <a:pt x="300" y="524"/>
                      </a:lnTo>
                      <a:lnTo>
                        <a:pt x="290" y="530"/>
                      </a:lnTo>
                      <a:lnTo>
                        <a:pt x="280" y="531"/>
                      </a:lnTo>
                      <a:lnTo>
                        <a:pt x="274" y="535"/>
                      </a:lnTo>
                      <a:lnTo>
                        <a:pt x="263" y="537"/>
                      </a:lnTo>
                      <a:lnTo>
                        <a:pt x="254" y="542"/>
                      </a:lnTo>
                      <a:lnTo>
                        <a:pt x="268" y="559"/>
                      </a:lnTo>
                      <a:lnTo>
                        <a:pt x="274" y="570"/>
                      </a:lnTo>
                      <a:lnTo>
                        <a:pt x="277" y="581"/>
                      </a:lnTo>
                      <a:lnTo>
                        <a:pt x="284" y="577"/>
                      </a:lnTo>
                      <a:lnTo>
                        <a:pt x="295" y="585"/>
                      </a:lnTo>
                      <a:lnTo>
                        <a:pt x="302" y="589"/>
                      </a:lnTo>
                      <a:lnTo>
                        <a:pt x="306" y="600"/>
                      </a:lnTo>
                      <a:lnTo>
                        <a:pt x="311" y="600"/>
                      </a:lnTo>
                      <a:lnTo>
                        <a:pt x="315" y="603"/>
                      </a:lnTo>
                      <a:lnTo>
                        <a:pt x="320" y="600"/>
                      </a:lnTo>
                      <a:lnTo>
                        <a:pt x="326" y="601"/>
                      </a:lnTo>
                      <a:lnTo>
                        <a:pt x="318" y="604"/>
                      </a:lnTo>
                      <a:lnTo>
                        <a:pt x="311" y="608"/>
                      </a:lnTo>
                      <a:lnTo>
                        <a:pt x="305" y="607"/>
                      </a:lnTo>
                      <a:lnTo>
                        <a:pt x="302" y="611"/>
                      </a:lnTo>
                      <a:lnTo>
                        <a:pt x="299" y="611"/>
                      </a:lnTo>
                      <a:lnTo>
                        <a:pt x="296" y="600"/>
                      </a:lnTo>
                      <a:lnTo>
                        <a:pt x="282" y="600"/>
                      </a:lnTo>
                      <a:lnTo>
                        <a:pt x="279" y="606"/>
                      </a:lnTo>
                      <a:lnTo>
                        <a:pt x="263" y="602"/>
                      </a:lnTo>
                      <a:lnTo>
                        <a:pt x="254" y="591"/>
                      </a:lnTo>
                      <a:lnTo>
                        <a:pt x="237" y="590"/>
                      </a:lnTo>
                      <a:lnTo>
                        <a:pt x="231" y="583"/>
                      </a:lnTo>
                      <a:lnTo>
                        <a:pt x="223" y="584"/>
                      </a:lnTo>
                      <a:lnTo>
                        <a:pt x="219" y="586"/>
                      </a:lnTo>
                      <a:lnTo>
                        <a:pt x="214" y="580"/>
                      </a:lnTo>
                      <a:lnTo>
                        <a:pt x="208" y="581"/>
                      </a:lnTo>
                      <a:lnTo>
                        <a:pt x="197" y="596"/>
                      </a:lnTo>
                      <a:lnTo>
                        <a:pt x="194" y="631"/>
                      </a:lnTo>
                      <a:lnTo>
                        <a:pt x="185" y="1061"/>
                      </a:lnTo>
                      <a:lnTo>
                        <a:pt x="187" y="1068"/>
                      </a:lnTo>
                      <a:lnTo>
                        <a:pt x="191" y="1075"/>
                      </a:lnTo>
                      <a:lnTo>
                        <a:pt x="211" y="1099"/>
                      </a:lnTo>
                      <a:lnTo>
                        <a:pt x="199" y="1098"/>
                      </a:lnTo>
                      <a:lnTo>
                        <a:pt x="174" y="1080"/>
                      </a:lnTo>
                      <a:lnTo>
                        <a:pt x="167" y="1080"/>
                      </a:lnTo>
                      <a:lnTo>
                        <a:pt x="146" y="1096"/>
                      </a:lnTo>
                      <a:lnTo>
                        <a:pt x="138" y="1093"/>
                      </a:lnTo>
                      <a:lnTo>
                        <a:pt x="154" y="1070"/>
                      </a:lnTo>
                      <a:lnTo>
                        <a:pt x="159" y="1059"/>
                      </a:lnTo>
                      <a:lnTo>
                        <a:pt x="171" y="637"/>
                      </a:lnTo>
                      <a:lnTo>
                        <a:pt x="157" y="624"/>
                      </a:lnTo>
                      <a:lnTo>
                        <a:pt x="131" y="617"/>
                      </a:lnTo>
                      <a:lnTo>
                        <a:pt x="105" y="611"/>
                      </a:lnTo>
                      <a:lnTo>
                        <a:pt x="101" y="620"/>
                      </a:lnTo>
                      <a:lnTo>
                        <a:pt x="85" y="609"/>
                      </a:lnTo>
                      <a:lnTo>
                        <a:pt x="82" y="609"/>
                      </a:lnTo>
                      <a:lnTo>
                        <a:pt x="73" y="606"/>
                      </a:lnTo>
                      <a:lnTo>
                        <a:pt x="64" y="605"/>
                      </a:lnTo>
                      <a:lnTo>
                        <a:pt x="63" y="602"/>
                      </a:lnTo>
                      <a:lnTo>
                        <a:pt x="60" y="596"/>
                      </a:lnTo>
                      <a:lnTo>
                        <a:pt x="55" y="595"/>
                      </a:lnTo>
                      <a:lnTo>
                        <a:pt x="48" y="590"/>
                      </a:lnTo>
                      <a:lnTo>
                        <a:pt x="45" y="580"/>
                      </a:lnTo>
                      <a:lnTo>
                        <a:pt x="39" y="579"/>
                      </a:lnTo>
                      <a:lnTo>
                        <a:pt x="35" y="577"/>
                      </a:lnTo>
                      <a:lnTo>
                        <a:pt x="36" y="570"/>
                      </a:lnTo>
                      <a:lnTo>
                        <a:pt x="30" y="566"/>
                      </a:lnTo>
                      <a:lnTo>
                        <a:pt x="26" y="563"/>
                      </a:lnTo>
                      <a:lnTo>
                        <a:pt x="25" y="557"/>
                      </a:lnTo>
                      <a:lnTo>
                        <a:pt x="21" y="553"/>
                      </a:lnTo>
                      <a:lnTo>
                        <a:pt x="11" y="548"/>
                      </a:lnTo>
                      <a:lnTo>
                        <a:pt x="7" y="542"/>
                      </a:lnTo>
                      <a:lnTo>
                        <a:pt x="4" y="533"/>
                      </a:lnTo>
                      <a:lnTo>
                        <a:pt x="0" y="525"/>
                      </a:lnTo>
                      <a:lnTo>
                        <a:pt x="7" y="525"/>
                      </a:lnTo>
                      <a:lnTo>
                        <a:pt x="12" y="521"/>
                      </a:lnTo>
                      <a:lnTo>
                        <a:pt x="21" y="522"/>
                      </a:lnTo>
                      <a:lnTo>
                        <a:pt x="33" y="525"/>
                      </a:lnTo>
                      <a:lnTo>
                        <a:pt x="41" y="531"/>
                      </a:lnTo>
                      <a:lnTo>
                        <a:pt x="51" y="536"/>
                      </a:lnTo>
                      <a:lnTo>
                        <a:pt x="58" y="535"/>
                      </a:lnTo>
                      <a:lnTo>
                        <a:pt x="63" y="536"/>
                      </a:lnTo>
                      <a:lnTo>
                        <a:pt x="73" y="542"/>
                      </a:lnTo>
                      <a:lnTo>
                        <a:pt x="83" y="551"/>
                      </a:lnTo>
                      <a:lnTo>
                        <a:pt x="93" y="550"/>
                      </a:lnTo>
                      <a:lnTo>
                        <a:pt x="99" y="545"/>
                      </a:lnTo>
                      <a:lnTo>
                        <a:pt x="103" y="545"/>
                      </a:lnTo>
                      <a:lnTo>
                        <a:pt x="111" y="553"/>
                      </a:lnTo>
                      <a:lnTo>
                        <a:pt x="116" y="560"/>
                      </a:lnTo>
                      <a:lnTo>
                        <a:pt x="129" y="562"/>
                      </a:lnTo>
                      <a:lnTo>
                        <a:pt x="136" y="544"/>
                      </a:lnTo>
                      <a:lnTo>
                        <a:pt x="143" y="534"/>
                      </a:lnTo>
                      <a:lnTo>
                        <a:pt x="146" y="535"/>
                      </a:lnTo>
                      <a:lnTo>
                        <a:pt x="149" y="546"/>
                      </a:lnTo>
                      <a:lnTo>
                        <a:pt x="151" y="553"/>
                      </a:lnTo>
                      <a:lnTo>
                        <a:pt x="155" y="581"/>
                      </a:lnTo>
                      <a:lnTo>
                        <a:pt x="158" y="587"/>
                      </a:lnTo>
                      <a:lnTo>
                        <a:pt x="164" y="593"/>
                      </a:lnTo>
                      <a:lnTo>
                        <a:pt x="169" y="595"/>
                      </a:lnTo>
                      <a:lnTo>
                        <a:pt x="168" y="586"/>
                      </a:lnTo>
                      <a:lnTo>
                        <a:pt x="165" y="580"/>
                      </a:lnTo>
                      <a:lnTo>
                        <a:pt x="168" y="575"/>
                      </a:lnTo>
                      <a:lnTo>
                        <a:pt x="167" y="567"/>
                      </a:lnTo>
                      <a:lnTo>
                        <a:pt x="163" y="557"/>
                      </a:lnTo>
                      <a:lnTo>
                        <a:pt x="165" y="555"/>
                      </a:lnTo>
                      <a:lnTo>
                        <a:pt x="173" y="560"/>
                      </a:lnTo>
                      <a:lnTo>
                        <a:pt x="174" y="552"/>
                      </a:lnTo>
                      <a:lnTo>
                        <a:pt x="177" y="545"/>
                      </a:lnTo>
                      <a:lnTo>
                        <a:pt x="174" y="539"/>
                      </a:lnTo>
                      <a:lnTo>
                        <a:pt x="174" y="529"/>
                      </a:lnTo>
                      <a:lnTo>
                        <a:pt x="165" y="531"/>
                      </a:lnTo>
                      <a:lnTo>
                        <a:pt x="154" y="533"/>
                      </a:lnTo>
                      <a:lnTo>
                        <a:pt x="142" y="523"/>
                      </a:lnTo>
                      <a:lnTo>
                        <a:pt x="138" y="521"/>
                      </a:lnTo>
                      <a:lnTo>
                        <a:pt x="132" y="521"/>
                      </a:lnTo>
                      <a:lnTo>
                        <a:pt x="123" y="525"/>
                      </a:lnTo>
                      <a:lnTo>
                        <a:pt x="117" y="527"/>
                      </a:lnTo>
                      <a:lnTo>
                        <a:pt x="109" y="521"/>
                      </a:lnTo>
                      <a:lnTo>
                        <a:pt x="101" y="520"/>
                      </a:lnTo>
                      <a:lnTo>
                        <a:pt x="96" y="524"/>
                      </a:lnTo>
                      <a:lnTo>
                        <a:pt x="91" y="524"/>
                      </a:lnTo>
                      <a:lnTo>
                        <a:pt x="86" y="519"/>
                      </a:lnTo>
                      <a:lnTo>
                        <a:pt x="79" y="515"/>
                      </a:lnTo>
                      <a:lnTo>
                        <a:pt x="73" y="515"/>
                      </a:lnTo>
                      <a:lnTo>
                        <a:pt x="72" y="521"/>
                      </a:lnTo>
                      <a:lnTo>
                        <a:pt x="68" y="522"/>
                      </a:lnTo>
                      <a:lnTo>
                        <a:pt x="62" y="518"/>
                      </a:lnTo>
                      <a:lnTo>
                        <a:pt x="56" y="513"/>
                      </a:lnTo>
                      <a:lnTo>
                        <a:pt x="47" y="513"/>
                      </a:lnTo>
                      <a:lnTo>
                        <a:pt x="39" y="504"/>
                      </a:lnTo>
                      <a:lnTo>
                        <a:pt x="37" y="486"/>
                      </a:lnTo>
                      <a:lnTo>
                        <a:pt x="42" y="475"/>
                      </a:lnTo>
                      <a:lnTo>
                        <a:pt x="46" y="473"/>
                      </a:lnTo>
                      <a:lnTo>
                        <a:pt x="54" y="474"/>
                      </a:lnTo>
                      <a:lnTo>
                        <a:pt x="63" y="473"/>
                      </a:lnTo>
                      <a:lnTo>
                        <a:pt x="61" y="461"/>
                      </a:lnTo>
                      <a:lnTo>
                        <a:pt x="54" y="457"/>
                      </a:lnTo>
                      <a:lnTo>
                        <a:pt x="51" y="450"/>
                      </a:lnTo>
                      <a:lnTo>
                        <a:pt x="45" y="447"/>
                      </a:lnTo>
                      <a:lnTo>
                        <a:pt x="45" y="439"/>
                      </a:lnTo>
                      <a:lnTo>
                        <a:pt x="49" y="427"/>
                      </a:lnTo>
                      <a:lnTo>
                        <a:pt x="52" y="416"/>
                      </a:lnTo>
                      <a:lnTo>
                        <a:pt x="39" y="409"/>
                      </a:lnTo>
                      <a:lnTo>
                        <a:pt x="24" y="405"/>
                      </a:lnTo>
                      <a:lnTo>
                        <a:pt x="24" y="396"/>
                      </a:lnTo>
                      <a:lnTo>
                        <a:pt x="13" y="383"/>
                      </a:lnTo>
                      <a:lnTo>
                        <a:pt x="8" y="376"/>
                      </a:lnTo>
                      <a:lnTo>
                        <a:pt x="7" y="369"/>
                      </a:lnTo>
                      <a:lnTo>
                        <a:pt x="9" y="362"/>
                      </a:lnTo>
                      <a:lnTo>
                        <a:pt x="10" y="353"/>
                      </a:lnTo>
                      <a:lnTo>
                        <a:pt x="17" y="354"/>
                      </a:lnTo>
                      <a:lnTo>
                        <a:pt x="22" y="353"/>
                      </a:lnTo>
                      <a:lnTo>
                        <a:pt x="24" y="346"/>
                      </a:lnTo>
                      <a:lnTo>
                        <a:pt x="27" y="345"/>
                      </a:lnTo>
                      <a:lnTo>
                        <a:pt x="42" y="347"/>
                      </a:lnTo>
                      <a:lnTo>
                        <a:pt x="53" y="342"/>
                      </a:lnTo>
                      <a:lnTo>
                        <a:pt x="59" y="333"/>
                      </a:lnTo>
                      <a:lnTo>
                        <a:pt x="65" y="334"/>
                      </a:lnTo>
                      <a:lnTo>
                        <a:pt x="70" y="331"/>
                      </a:lnTo>
                      <a:lnTo>
                        <a:pt x="70" y="323"/>
                      </a:lnTo>
                      <a:lnTo>
                        <a:pt x="67" y="316"/>
                      </a:lnTo>
                      <a:lnTo>
                        <a:pt x="63" y="316"/>
                      </a:lnTo>
                      <a:lnTo>
                        <a:pt x="49" y="319"/>
                      </a:lnTo>
                      <a:lnTo>
                        <a:pt x="33" y="319"/>
                      </a:lnTo>
                      <a:lnTo>
                        <a:pt x="39" y="306"/>
                      </a:lnTo>
                      <a:lnTo>
                        <a:pt x="35" y="296"/>
                      </a:lnTo>
                      <a:lnTo>
                        <a:pt x="25" y="287"/>
                      </a:lnTo>
                      <a:lnTo>
                        <a:pt x="18" y="281"/>
                      </a:lnTo>
                      <a:lnTo>
                        <a:pt x="11" y="282"/>
                      </a:lnTo>
                      <a:lnTo>
                        <a:pt x="10" y="269"/>
                      </a:lnTo>
                      <a:lnTo>
                        <a:pt x="16" y="269"/>
                      </a:lnTo>
                      <a:lnTo>
                        <a:pt x="24" y="257"/>
                      </a:lnTo>
                      <a:lnTo>
                        <a:pt x="37" y="238"/>
                      </a:lnTo>
                      <a:lnTo>
                        <a:pt x="44" y="230"/>
                      </a:lnTo>
                      <a:lnTo>
                        <a:pt x="52" y="239"/>
                      </a:lnTo>
                      <a:lnTo>
                        <a:pt x="61" y="236"/>
                      </a:lnTo>
                      <a:lnTo>
                        <a:pt x="69" y="230"/>
                      </a:lnTo>
                      <a:lnTo>
                        <a:pt x="75" y="223"/>
                      </a:lnTo>
                      <a:lnTo>
                        <a:pt x="79" y="216"/>
                      </a:lnTo>
                      <a:lnTo>
                        <a:pt x="75" y="209"/>
                      </a:lnTo>
                      <a:lnTo>
                        <a:pt x="73" y="198"/>
                      </a:lnTo>
                      <a:lnTo>
                        <a:pt x="59" y="195"/>
                      </a:lnTo>
                      <a:lnTo>
                        <a:pt x="56" y="191"/>
                      </a:lnTo>
                      <a:lnTo>
                        <a:pt x="54" y="185"/>
                      </a:lnTo>
                      <a:lnTo>
                        <a:pt x="50" y="179"/>
                      </a:lnTo>
                      <a:lnTo>
                        <a:pt x="45" y="180"/>
                      </a:lnTo>
                      <a:lnTo>
                        <a:pt x="37" y="179"/>
                      </a:lnTo>
                      <a:lnTo>
                        <a:pt x="42" y="163"/>
                      </a:lnTo>
                      <a:lnTo>
                        <a:pt x="51" y="158"/>
                      </a:lnTo>
                      <a:lnTo>
                        <a:pt x="59" y="156"/>
                      </a:lnTo>
                      <a:lnTo>
                        <a:pt x="63" y="153"/>
                      </a:lnTo>
                      <a:lnTo>
                        <a:pt x="70" y="127"/>
                      </a:lnTo>
                      <a:lnTo>
                        <a:pt x="70" y="120"/>
                      </a:lnTo>
                      <a:lnTo>
                        <a:pt x="79" y="118"/>
                      </a:lnTo>
                      <a:lnTo>
                        <a:pt x="91" y="118"/>
                      </a:lnTo>
                      <a:lnTo>
                        <a:pt x="96" y="104"/>
                      </a:lnTo>
                      <a:lnTo>
                        <a:pt x="102" y="99"/>
                      </a:lnTo>
                      <a:lnTo>
                        <a:pt x="110" y="93"/>
                      </a:lnTo>
                      <a:lnTo>
                        <a:pt x="119" y="79"/>
                      </a:lnTo>
                      <a:lnTo>
                        <a:pt x="128" y="72"/>
                      </a:lnTo>
                      <a:lnTo>
                        <a:pt x="134" y="72"/>
                      </a:lnTo>
                      <a:lnTo>
                        <a:pt x="139" y="76"/>
                      </a:lnTo>
                      <a:lnTo>
                        <a:pt x="148" y="76"/>
                      </a:lnTo>
                      <a:lnTo>
                        <a:pt x="155" y="74"/>
                      </a:lnTo>
                      <a:lnTo>
                        <a:pt x="158" y="71"/>
                      </a:lnTo>
                      <a:lnTo>
                        <a:pt x="162" y="67"/>
                      </a:lnTo>
                      <a:lnTo>
                        <a:pt x="165" y="66"/>
                      </a:lnTo>
                      <a:lnTo>
                        <a:pt x="162" y="61"/>
                      </a:lnTo>
                      <a:lnTo>
                        <a:pt x="157" y="56"/>
                      </a:lnTo>
                      <a:lnTo>
                        <a:pt x="159" y="51"/>
                      </a:lnTo>
                      <a:lnTo>
                        <a:pt x="161" y="48"/>
                      </a:lnTo>
                      <a:lnTo>
                        <a:pt x="162" y="44"/>
                      </a:lnTo>
                      <a:lnTo>
                        <a:pt x="164" y="41"/>
                      </a:lnTo>
                      <a:lnTo>
                        <a:pt x="171" y="35"/>
                      </a:lnTo>
                      <a:lnTo>
                        <a:pt x="174" y="29"/>
                      </a:lnTo>
                      <a:lnTo>
                        <a:pt x="174" y="17"/>
                      </a:lnTo>
                      <a:lnTo>
                        <a:pt x="173" y="19"/>
                      </a:lnTo>
                      <a:lnTo>
                        <a:pt x="181" y="8"/>
                      </a:lnTo>
                      <a:lnTo>
                        <a:pt x="190" y="0"/>
                      </a:lnTo>
                      <a:lnTo>
                        <a:pt x="194" y="4"/>
                      </a:lnTo>
                      <a:lnTo>
                        <a:pt x="187" y="7"/>
                      </a:lnTo>
                      <a:lnTo>
                        <a:pt x="191" y="10"/>
                      </a:lnTo>
                      <a:lnTo>
                        <a:pt x="196" y="13"/>
                      </a:lnTo>
                      <a:lnTo>
                        <a:pt x="223" y="35"/>
                      </a:lnTo>
                      <a:lnTo>
                        <a:pt x="223" y="38"/>
                      </a:lnTo>
                      <a:lnTo>
                        <a:pt x="218" y="47"/>
                      </a:lnTo>
                      <a:lnTo>
                        <a:pt x="214" y="49"/>
                      </a:lnTo>
                      <a:lnTo>
                        <a:pt x="210" y="49"/>
                      </a:lnTo>
                      <a:lnTo>
                        <a:pt x="207" y="46"/>
                      </a:lnTo>
                      <a:lnTo>
                        <a:pt x="200" y="41"/>
                      </a:lnTo>
                      <a:lnTo>
                        <a:pt x="197" y="44"/>
                      </a:lnTo>
                      <a:lnTo>
                        <a:pt x="198" y="49"/>
                      </a:lnTo>
                      <a:lnTo>
                        <a:pt x="201" y="51"/>
                      </a:lnTo>
                      <a:lnTo>
                        <a:pt x="208" y="54"/>
                      </a:lnTo>
                      <a:lnTo>
                        <a:pt x="206" y="62"/>
                      </a:lnTo>
                      <a:lnTo>
                        <a:pt x="207" y="71"/>
                      </a:lnTo>
                      <a:lnTo>
                        <a:pt x="207" y="81"/>
                      </a:lnTo>
                    </a:path>
                  </a:pathLst>
                </a:custGeom>
                <a:solidFill>
                  <a:srgbClr val="008000"/>
                </a:solidFill>
                <a:ln w="9525" cap="rnd">
                  <a:noFill/>
                  <a:round/>
                  <a:headEnd/>
                  <a:tailEnd/>
                </a:ln>
              </p:spPr>
              <p:txBody>
                <a:bodyPr/>
                <a:lstStyle/>
                <a:p>
                  <a:endParaRPr lang="en-US"/>
                </a:p>
              </p:txBody>
            </p:sp>
            <p:grpSp>
              <p:nvGrpSpPr>
                <p:cNvPr id="36903" name="Group 146"/>
                <p:cNvGrpSpPr>
                  <a:grpSpLocks/>
                </p:cNvGrpSpPr>
                <p:nvPr/>
              </p:nvGrpSpPr>
              <p:grpSpPr bwMode="auto">
                <a:xfrm>
                  <a:off x="4078" y="2424"/>
                  <a:ext cx="255" cy="459"/>
                  <a:chOff x="4078" y="2424"/>
                  <a:chExt cx="255" cy="459"/>
                </a:xfrm>
              </p:grpSpPr>
              <p:sp>
                <p:nvSpPr>
                  <p:cNvPr id="36904" name="Freeform 147"/>
                  <p:cNvSpPr>
                    <a:spLocks/>
                  </p:cNvSpPr>
                  <p:nvPr/>
                </p:nvSpPr>
                <p:spPr bwMode="auto">
                  <a:xfrm>
                    <a:off x="4218" y="2447"/>
                    <a:ext cx="32" cy="29"/>
                  </a:xfrm>
                  <a:custGeom>
                    <a:avLst/>
                    <a:gdLst>
                      <a:gd name="T0" fmla="*/ 31 w 32"/>
                      <a:gd name="T1" fmla="*/ 2 h 29"/>
                      <a:gd name="T2" fmla="*/ 31 w 32"/>
                      <a:gd name="T3" fmla="*/ 0 h 29"/>
                      <a:gd name="T4" fmla="*/ 29 w 32"/>
                      <a:gd name="T5" fmla="*/ 0 h 29"/>
                      <a:gd name="T6" fmla="*/ 24 w 32"/>
                      <a:gd name="T7" fmla="*/ 6 h 29"/>
                      <a:gd name="T8" fmla="*/ 16 w 32"/>
                      <a:gd name="T9" fmla="*/ 16 h 29"/>
                      <a:gd name="T10" fmla="*/ 3 w 32"/>
                      <a:gd name="T11" fmla="*/ 20 h 29"/>
                      <a:gd name="T12" fmla="*/ 0 w 32"/>
                      <a:gd name="T13" fmla="*/ 22 h 29"/>
                      <a:gd name="T14" fmla="*/ 0 w 32"/>
                      <a:gd name="T15" fmla="*/ 26 h 29"/>
                      <a:gd name="T16" fmla="*/ 7 w 32"/>
                      <a:gd name="T17" fmla="*/ 28 h 29"/>
                      <a:gd name="T18" fmla="*/ 8 w 32"/>
                      <a:gd name="T19" fmla="*/ 28 h 29"/>
                      <a:gd name="T20" fmla="*/ 15 w 32"/>
                      <a:gd name="T21" fmla="*/ 26 h 29"/>
                      <a:gd name="T22" fmla="*/ 15 w 32"/>
                      <a:gd name="T23" fmla="*/ 26 h 29"/>
                      <a:gd name="T24" fmla="*/ 20 w 32"/>
                      <a:gd name="T25" fmla="*/ 26 h 29"/>
                      <a:gd name="T26" fmla="*/ 24 w 32"/>
                      <a:gd name="T27" fmla="*/ 14 h 29"/>
                      <a:gd name="T28" fmla="*/ 27 w 32"/>
                      <a:gd name="T29" fmla="*/ 14 h 29"/>
                      <a:gd name="T30" fmla="*/ 29 w 32"/>
                      <a:gd name="T31" fmla="*/ 14 h 29"/>
                      <a:gd name="T32" fmla="*/ 31 w 32"/>
                      <a:gd name="T33" fmla="*/ 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9"/>
                      <a:gd name="T53" fmla="*/ 32 w 3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9">
                        <a:moveTo>
                          <a:pt x="31" y="2"/>
                        </a:moveTo>
                        <a:lnTo>
                          <a:pt x="31" y="0"/>
                        </a:lnTo>
                        <a:lnTo>
                          <a:pt x="29" y="0"/>
                        </a:lnTo>
                        <a:lnTo>
                          <a:pt x="24" y="6"/>
                        </a:lnTo>
                        <a:lnTo>
                          <a:pt x="16" y="16"/>
                        </a:lnTo>
                        <a:lnTo>
                          <a:pt x="3" y="20"/>
                        </a:lnTo>
                        <a:lnTo>
                          <a:pt x="0" y="22"/>
                        </a:lnTo>
                        <a:lnTo>
                          <a:pt x="0" y="26"/>
                        </a:lnTo>
                        <a:lnTo>
                          <a:pt x="7" y="28"/>
                        </a:lnTo>
                        <a:lnTo>
                          <a:pt x="8" y="28"/>
                        </a:lnTo>
                        <a:lnTo>
                          <a:pt x="15" y="26"/>
                        </a:lnTo>
                        <a:lnTo>
                          <a:pt x="20" y="26"/>
                        </a:lnTo>
                        <a:lnTo>
                          <a:pt x="24" y="14"/>
                        </a:lnTo>
                        <a:lnTo>
                          <a:pt x="27" y="14"/>
                        </a:lnTo>
                        <a:lnTo>
                          <a:pt x="29" y="14"/>
                        </a:lnTo>
                        <a:lnTo>
                          <a:pt x="31" y="2"/>
                        </a:lnTo>
                      </a:path>
                    </a:pathLst>
                  </a:custGeom>
                  <a:solidFill>
                    <a:srgbClr val="006000"/>
                  </a:solidFill>
                  <a:ln w="9525" cap="rnd">
                    <a:noFill/>
                    <a:round/>
                    <a:headEnd/>
                    <a:tailEnd/>
                  </a:ln>
                </p:spPr>
                <p:txBody>
                  <a:bodyPr/>
                  <a:lstStyle/>
                  <a:p>
                    <a:endParaRPr lang="en-US"/>
                  </a:p>
                </p:txBody>
              </p:sp>
              <p:sp>
                <p:nvSpPr>
                  <p:cNvPr id="36905" name="Freeform 148"/>
                  <p:cNvSpPr>
                    <a:spLocks/>
                  </p:cNvSpPr>
                  <p:nvPr/>
                </p:nvSpPr>
                <p:spPr bwMode="auto">
                  <a:xfrm>
                    <a:off x="4187" y="2424"/>
                    <a:ext cx="19" cy="42"/>
                  </a:xfrm>
                  <a:custGeom>
                    <a:avLst/>
                    <a:gdLst>
                      <a:gd name="T0" fmla="*/ 17 w 19"/>
                      <a:gd name="T1" fmla="*/ 10 h 42"/>
                      <a:gd name="T2" fmla="*/ 17 w 19"/>
                      <a:gd name="T3" fmla="*/ 3 h 42"/>
                      <a:gd name="T4" fmla="*/ 17 w 19"/>
                      <a:gd name="T5" fmla="*/ 1 h 42"/>
                      <a:gd name="T6" fmla="*/ 14 w 19"/>
                      <a:gd name="T7" fmla="*/ 0 h 42"/>
                      <a:gd name="T8" fmla="*/ 12 w 19"/>
                      <a:gd name="T9" fmla="*/ 0 h 42"/>
                      <a:gd name="T10" fmla="*/ 11 w 19"/>
                      <a:gd name="T11" fmla="*/ 1 h 42"/>
                      <a:gd name="T12" fmla="*/ 2 w 19"/>
                      <a:gd name="T13" fmla="*/ 10 h 42"/>
                      <a:gd name="T14" fmla="*/ 2 w 19"/>
                      <a:gd name="T15" fmla="*/ 12 h 42"/>
                      <a:gd name="T16" fmla="*/ 2 w 19"/>
                      <a:gd name="T17" fmla="*/ 16 h 42"/>
                      <a:gd name="T18" fmla="*/ 1 w 19"/>
                      <a:gd name="T19" fmla="*/ 23 h 42"/>
                      <a:gd name="T20" fmla="*/ 0 w 19"/>
                      <a:gd name="T21" fmla="*/ 28 h 42"/>
                      <a:gd name="T22" fmla="*/ 1 w 19"/>
                      <a:gd name="T23" fmla="*/ 34 h 42"/>
                      <a:gd name="T24" fmla="*/ 2 w 19"/>
                      <a:gd name="T25" fmla="*/ 38 h 42"/>
                      <a:gd name="T26" fmla="*/ 4 w 19"/>
                      <a:gd name="T27" fmla="*/ 40 h 42"/>
                      <a:gd name="T28" fmla="*/ 7 w 19"/>
                      <a:gd name="T29" fmla="*/ 41 h 42"/>
                      <a:gd name="T30" fmla="*/ 11 w 19"/>
                      <a:gd name="T31" fmla="*/ 41 h 42"/>
                      <a:gd name="T32" fmla="*/ 12 w 19"/>
                      <a:gd name="T33" fmla="*/ 35 h 42"/>
                      <a:gd name="T34" fmla="*/ 13 w 19"/>
                      <a:gd name="T35" fmla="*/ 27 h 42"/>
                      <a:gd name="T36" fmla="*/ 15 w 19"/>
                      <a:gd name="T37" fmla="*/ 22 h 42"/>
                      <a:gd name="T38" fmla="*/ 18 w 19"/>
                      <a:gd name="T39" fmla="*/ 16 h 42"/>
                      <a:gd name="T40" fmla="*/ 17 w 19"/>
                      <a:gd name="T41" fmla="*/ 1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42"/>
                      <a:gd name="T65" fmla="*/ 19 w 1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42">
                        <a:moveTo>
                          <a:pt x="17" y="10"/>
                        </a:moveTo>
                        <a:lnTo>
                          <a:pt x="17" y="3"/>
                        </a:lnTo>
                        <a:lnTo>
                          <a:pt x="17" y="1"/>
                        </a:lnTo>
                        <a:lnTo>
                          <a:pt x="14" y="0"/>
                        </a:lnTo>
                        <a:lnTo>
                          <a:pt x="12" y="0"/>
                        </a:lnTo>
                        <a:lnTo>
                          <a:pt x="11" y="1"/>
                        </a:lnTo>
                        <a:lnTo>
                          <a:pt x="2" y="10"/>
                        </a:lnTo>
                        <a:lnTo>
                          <a:pt x="2" y="12"/>
                        </a:lnTo>
                        <a:lnTo>
                          <a:pt x="2" y="16"/>
                        </a:lnTo>
                        <a:lnTo>
                          <a:pt x="1" y="23"/>
                        </a:lnTo>
                        <a:lnTo>
                          <a:pt x="0" y="28"/>
                        </a:lnTo>
                        <a:lnTo>
                          <a:pt x="1" y="34"/>
                        </a:lnTo>
                        <a:lnTo>
                          <a:pt x="2" y="38"/>
                        </a:lnTo>
                        <a:lnTo>
                          <a:pt x="4" y="40"/>
                        </a:lnTo>
                        <a:lnTo>
                          <a:pt x="7" y="41"/>
                        </a:lnTo>
                        <a:lnTo>
                          <a:pt x="11" y="41"/>
                        </a:lnTo>
                        <a:lnTo>
                          <a:pt x="12" y="35"/>
                        </a:lnTo>
                        <a:lnTo>
                          <a:pt x="13" y="27"/>
                        </a:lnTo>
                        <a:lnTo>
                          <a:pt x="15" y="22"/>
                        </a:lnTo>
                        <a:lnTo>
                          <a:pt x="18" y="16"/>
                        </a:lnTo>
                        <a:lnTo>
                          <a:pt x="17" y="10"/>
                        </a:lnTo>
                      </a:path>
                    </a:pathLst>
                  </a:custGeom>
                  <a:solidFill>
                    <a:srgbClr val="006000"/>
                  </a:solidFill>
                  <a:ln w="9525" cap="rnd">
                    <a:noFill/>
                    <a:round/>
                    <a:headEnd/>
                    <a:tailEnd/>
                  </a:ln>
                </p:spPr>
                <p:txBody>
                  <a:bodyPr/>
                  <a:lstStyle/>
                  <a:p>
                    <a:endParaRPr lang="en-US"/>
                  </a:p>
                </p:txBody>
              </p:sp>
              <p:sp>
                <p:nvSpPr>
                  <p:cNvPr id="36906" name="Freeform 149"/>
                  <p:cNvSpPr>
                    <a:spLocks/>
                  </p:cNvSpPr>
                  <p:nvPr/>
                </p:nvSpPr>
                <p:spPr bwMode="auto">
                  <a:xfrm>
                    <a:off x="4104" y="2448"/>
                    <a:ext cx="75" cy="36"/>
                  </a:xfrm>
                  <a:custGeom>
                    <a:avLst/>
                    <a:gdLst>
                      <a:gd name="T0" fmla="*/ 73 w 75"/>
                      <a:gd name="T1" fmla="*/ 30 h 36"/>
                      <a:gd name="T2" fmla="*/ 74 w 75"/>
                      <a:gd name="T3" fmla="*/ 3 h 36"/>
                      <a:gd name="T4" fmla="*/ 73 w 75"/>
                      <a:gd name="T5" fmla="*/ 1 h 36"/>
                      <a:gd name="T6" fmla="*/ 72 w 75"/>
                      <a:gd name="T7" fmla="*/ 1 h 36"/>
                      <a:gd name="T8" fmla="*/ 68 w 75"/>
                      <a:gd name="T9" fmla="*/ 0 h 36"/>
                      <a:gd name="T10" fmla="*/ 65 w 75"/>
                      <a:gd name="T11" fmla="*/ 1 h 36"/>
                      <a:gd name="T12" fmla="*/ 21 w 75"/>
                      <a:gd name="T13" fmla="*/ 19 h 36"/>
                      <a:gd name="T14" fmla="*/ 9 w 75"/>
                      <a:gd name="T15" fmla="*/ 19 h 36"/>
                      <a:gd name="T16" fmla="*/ 5 w 75"/>
                      <a:gd name="T17" fmla="*/ 21 h 36"/>
                      <a:gd name="T18" fmla="*/ 1 w 75"/>
                      <a:gd name="T19" fmla="*/ 21 h 36"/>
                      <a:gd name="T20" fmla="*/ 0 w 75"/>
                      <a:gd name="T21" fmla="*/ 23 h 36"/>
                      <a:gd name="T22" fmla="*/ 0 w 75"/>
                      <a:gd name="T23" fmla="*/ 29 h 36"/>
                      <a:gd name="T24" fmla="*/ 1 w 75"/>
                      <a:gd name="T25" fmla="*/ 32 h 36"/>
                      <a:gd name="T26" fmla="*/ 2 w 75"/>
                      <a:gd name="T27" fmla="*/ 34 h 36"/>
                      <a:gd name="T28" fmla="*/ 7 w 75"/>
                      <a:gd name="T29" fmla="*/ 35 h 36"/>
                      <a:gd name="T30" fmla="*/ 9 w 75"/>
                      <a:gd name="T31" fmla="*/ 34 h 36"/>
                      <a:gd name="T32" fmla="*/ 11 w 75"/>
                      <a:gd name="T33" fmla="*/ 33 h 36"/>
                      <a:gd name="T34" fmla="*/ 12 w 75"/>
                      <a:gd name="T35" fmla="*/ 29 h 36"/>
                      <a:gd name="T36" fmla="*/ 16 w 75"/>
                      <a:gd name="T37" fmla="*/ 29 h 36"/>
                      <a:gd name="T38" fmla="*/ 17 w 75"/>
                      <a:gd name="T39" fmla="*/ 29 h 36"/>
                      <a:gd name="T40" fmla="*/ 19 w 75"/>
                      <a:gd name="T41" fmla="*/ 31 h 36"/>
                      <a:gd name="T42" fmla="*/ 23 w 75"/>
                      <a:gd name="T43" fmla="*/ 33 h 36"/>
                      <a:gd name="T44" fmla="*/ 27 w 75"/>
                      <a:gd name="T45" fmla="*/ 33 h 36"/>
                      <a:gd name="T46" fmla="*/ 32 w 75"/>
                      <a:gd name="T47" fmla="*/ 33 h 36"/>
                      <a:gd name="T48" fmla="*/ 36 w 75"/>
                      <a:gd name="T49" fmla="*/ 32 h 36"/>
                      <a:gd name="T50" fmla="*/ 38 w 75"/>
                      <a:gd name="T51" fmla="*/ 31 h 36"/>
                      <a:gd name="T52" fmla="*/ 40 w 75"/>
                      <a:gd name="T53" fmla="*/ 30 h 36"/>
                      <a:gd name="T54" fmla="*/ 42 w 75"/>
                      <a:gd name="T55" fmla="*/ 31 h 36"/>
                      <a:gd name="T56" fmla="*/ 44 w 75"/>
                      <a:gd name="T57" fmla="*/ 31 h 36"/>
                      <a:gd name="T58" fmla="*/ 51 w 75"/>
                      <a:gd name="T59" fmla="*/ 34 h 36"/>
                      <a:gd name="T60" fmla="*/ 53 w 75"/>
                      <a:gd name="T61" fmla="*/ 34 h 36"/>
                      <a:gd name="T62" fmla="*/ 53 w 75"/>
                      <a:gd name="T63" fmla="*/ 33 h 36"/>
                      <a:gd name="T64" fmla="*/ 63 w 75"/>
                      <a:gd name="T65" fmla="*/ 27 h 36"/>
                      <a:gd name="T66" fmla="*/ 65 w 75"/>
                      <a:gd name="T67" fmla="*/ 28 h 36"/>
                      <a:gd name="T68" fmla="*/ 66 w 75"/>
                      <a:gd name="T69" fmla="*/ 33 h 36"/>
                      <a:gd name="T70" fmla="*/ 70 w 75"/>
                      <a:gd name="T71" fmla="*/ 33 h 36"/>
                      <a:gd name="T72" fmla="*/ 73 w 75"/>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36"/>
                      <a:gd name="T113" fmla="*/ 75 w 75"/>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36">
                        <a:moveTo>
                          <a:pt x="73" y="30"/>
                        </a:moveTo>
                        <a:lnTo>
                          <a:pt x="74" y="3"/>
                        </a:lnTo>
                        <a:lnTo>
                          <a:pt x="73" y="1"/>
                        </a:lnTo>
                        <a:lnTo>
                          <a:pt x="72" y="1"/>
                        </a:lnTo>
                        <a:lnTo>
                          <a:pt x="68" y="0"/>
                        </a:lnTo>
                        <a:lnTo>
                          <a:pt x="65" y="1"/>
                        </a:lnTo>
                        <a:lnTo>
                          <a:pt x="21" y="19"/>
                        </a:lnTo>
                        <a:lnTo>
                          <a:pt x="9" y="19"/>
                        </a:lnTo>
                        <a:lnTo>
                          <a:pt x="5" y="21"/>
                        </a:lnTo>
                        <a:lnTo>
                          <a:pt x="1" y="21"/>
                        </a:lnTo>
                        <a:lnTo>
                          <a:pt x="0" y="23"/>
                        </a:lnTo>
                        <a:lnTo>
                          <a:pt x="0" y="29"/>
                        </a:lnTo>
                        <a:lnTo>
                          <a:pt x="1" y="32"/>
                        </a:lnTo>
                        <a:lnTo>
                          <a:pt x="2" y="34"/>
                        </a:lnTo>
                        <a:lnTo>
                          <a:pt x="7" y="35"/>
                        </a:lnTo>
                        <a:lnTo>
                          <a:pt x="9" y="34"/>
                        </a:lnTo>
                        <a:lnTo>
                          <a:pt x="11" y="33"/>
                        </a:lnTo>
                        <a:lnTo>
                          <a:pt x="12" y="29"/>
                        </a:lnTo>
                        <a:lnTo>
                          <a:pt x="16" y="29"/>
                        </a:lnTo>
                        <a:lnTo>
                          <a:pt x="17" y="29"/>
                        </a:lnTo>
                        <a:lnTo>
                          <a:pt x="19" y="31"/>
                        </a:lnTo>
                        <a:lnTo>
                          <a:pt x="23" y="33"/>
                        </a:lnTo>
                        <a:lnTo>
                          <a:pt x="27" y="33"/>
                        </a:lnTo>
                        <a:lnTo>
                          <a:pt x="32" y="33"/>
                        </a:lnTo>
                        <a:lnTo>
                          <a:pt x="36" y="32"/>
                        </a:lnTo>
                        <a:lnTo>
                          <a:pt x="38" y="31"/>
                        </a:lnTo>
                        <a:lnTo>
                          <a:pt x="40" y="30"/>
                        </a:lnTo>
                        <a:lnTo>
                          <a:pt x="42" y="31"/>
                        </a:lnTo>
                        <a:lnTo>
                          <a:pt x="44" y="31"/>
                        </a:lnTo>
                        <a:lnTo>
                          <a:pt x="51" y="34"/>
                        </a:lnTo>
                        <a:lnTo>
                          <a:pt x="53" y="34"/>
                        </a:lnTo>
                        <a:lnTo>
                          <a:pt x="53" y="33"/>
                        </a:lnTo>
                        <a:lnTo>
                          <a:pt x="63" y="27"/>
                        </a:lnTo>
                        <a:lnTo>
                          <a:pt x="65" y="28"/>
                        </a:lnTo>
                        <a:lnTo>
                          <a:pt x="66" y="33"/>
                        </a:lnTo>
                        <a:lnTo>
                          <a:pt x="70" y="33"/>
                        </a:lnTo>
                        <a:lnTo>
                          <a:pt x="73" y="30"/>
                        </a:lnTo>
                      </a:path>
                    </a:pathLst>
                  </a:custGeom>
                  <a:solidFill>
                    <a:srgbClr val="006000"/>
                  </a:solidFill>
                  <a:ln w="9525" cap="rnd">
                    <a:noFill/>
                    <a:round/>
                    <a:headEnd/>
                    <a:tailEnd/>
                  </a:ln>
                </p:spPr>
                <p:txBody>
                  <a:bodyPr/>
                  <a:lstStyle/>
                  <a:p>
                    <a:endParaRPr lang="en-US"/>
                  </a:p>
                </p:txBody>
              </p:sp>
              <p:sp>
                <p:nvSpPr>
                  <p:cNvPr id="36907" name="Freeform 150"/>
                  <p:cNvSpPr>
                    <a:spLocks/>
                  </p:cNvSpPr>
                  <p:nvPr/>
                </p:nvSpPr>
                <p:spPr bwMode="auto">
                  <a:xfrm>
                    <a:off x="4079" y="2557"/>
                    <a:ext cx="75" cy="43"/>
                  </a:xfrm>
                  <a:custGeom>
                    <a:avLst/>
                    <a:gdLst>
                      <a:gd name="T0" fmla="*/ 47 w 75"/>
                      <a:gd name="T1" fmla="*/ 11 h 43"/>
                      <a:gd name="T2" fmla="*/ 58 w 75"/>
                      <a:gd name="T3" fmla="*/ 9 h 43"/>
                      <a:gd name="T4" fmla="*/ 60 w 75"/>
                      <a:gd name="T5" fmla="*/ 9 h 43"/>
                      <a:gd name="T6" fmla="*/ 62 w 75"/>
                      <a:gd name="T7" fmla="*/ 12 h 43"/>
                      <a:gd name="T8" fmla="*/ 70 w 75"/>
                      <a:gd name="T9" fmla="*/ 21 h 43"/>
                      <a:gd name="T10" fmla="*/ 74 w 75"/>
                      <a:gd name="T11" fmla="*/ 23 h 43"/>
                      <a:gd name="T12" fmla="*/ 71 w 75"/>
                      <a:gd name="T13" fmla="*/ 30 h 43"/>
                      <a:gd name="T14" fmla="*/ 65 w 75"/>
                      <a:gd name="T15" fmla="*/ 38 h 43"/>
                      <a:gd name="T16" fmla="*/ 61 w 75"/>
                      <a:gd name="T17" fmla="*/ 41 h 43"/>
                      <a:gd name="T18" fmla="*/ 60 w 75"/>
                      <a:gd name="T19" fmla="*/ 41 h 43"/>
                      <a:gd name="T20" fmla="*/ 56 w 75"/>
                      <a:gd name="T21" fmla="*/ 42 h 43"/>
                      <a:gd name="T22" fmla="*/ 52 w 75"/>
                      <a:gd name="T23" fmla="*/ 42 h 43"/>
                      <a:gd name="T24" fmla="*/ 51 w 75"/>
                      <a:gd name="T25" fmla="*/ 40 h 43"/>
                      <a:gd name="T26" fmla="*/ 49 w 75"/>
                      <a:gd name="T27" fmla="*/ 40 h 43"/>
                      <a:gd name="T28" fmla="*/ 43 w 75"/>
                      <a:gd name="T29" fmla="*/ 40 h 43"/>
                      <a:gd name="T30" fmla="*/ 39 w 75"/>
                      <a:gd name="T31" fmla="*/ 36 h 43"/>
                      <a:gd name="T32" fmla="*/ 37 w 75"/>
                      <a:gd name="T33" fmla="*/ 36 h 43"/>
                      <a:gd name="T34" fmla="*/ 32 w 75"/>
                      <a:gd name="T35" fmla="*/ 38 h 43"/>
                      <a:gd name="T36" fmla="*/ 25 w 75"/>
                      <a:gd name="T37" fmla="*/ 33 h 43"/>
                      <a:gd name="T38" fmla="*/ 23 w 75"/>
                      <a:gd name="T39" fmla="*/ 32 h 43"/>
                      <a:gd name="T40" fmla="*/ 16 w 75"/>
                      <a:gd name="T41" fmla="*/ 30 h 43"/>
                      <a:gd name="T42" fmla="*/ 12 w 75"/>
                      <a:gd name="T43" fmla="*/ 28 h 43"/>
                      <a:gd name="T44" fmla="*/ 11 w 75"/>
                      <a:gd name="T45" fmla="*/ 27 h 43"/>
                      <a:gd name="T46" fmla="*/ 6 w 75"/>
                      <a:gd name="T47" fmla="*/ 19 h 43"/>
                      <a:gd name="T48" fmla="*/ 2 w 75"/>
                      <a:gd name="T49" fmla="*/ 12 h 43"/>
                      <a:gd name="T50" fmla="*/ 1 w 75"/>
                      <a:gd name="T51" fmla="*/ 8 h 43"/>
                      <a:gd name="T52" fmla="*/ 1 w 75"/>
                      <a:gd name="T53" fmla="*/ 5 h 43"/>
                      <a:gd name="T54" fmla="*/ 0 w 75"/>
                      <a:gd name="T55" fmla="*/ 3 h 43"/>
                      <a:gd name="T56" fmla="*/ 2 w 75"/>
                      <a:gd name="T57" fmla="*/ 2 h 43"/>
                      <a:gd name="T58" fmla="*/ 6 w 75"/>
                      <a:gd name="T59" fmla="*/ 0 h 43"/>
                      <a:gd name="T60" fmla="*/ 9 w 75"/>
                      <a:gd name="T61" fmla="*/ 0 h 43"/>
                      <a:gd name="T62" fmla="*/ 12 w 75"/>
                      <a:gd name="T63" fmla="*/ 0 h 43"/>
                      <a:gd name="T64" fmla="*/ 17 w 75"/>
                      <a:gd name="T65" fmla="*/ 1 h 43"/>
                      <a:gd name="T66" fmla="*/ 22 w 75"/>
                      <a:gd name="T67" fmla="*/ 3 h 43"/>
                      <a:gd name="T68" fmla="*/ 31 w 75"/>
                      <a:gd name="T69" fmla="*/ 4 h 43"/>
                      <a:gd name="T70" fmla="*/ 39 w 75"/>
                      <a:gd name="T71" fmla="*/ 8 h 43"/>
                      <a:gd name="T72" fmla="*/ 47 w 75"/>
                      <a:gd name="T73" fmla="*/ 11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43"/>
                      <a:gd name="T113" fmla="*/ 75 w 7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43">
                        <a:moveTo>
                          <a:pt x="47" y="11"/>
                        </a:moveTo>
                        <a:lnTo>
                          <a:pt x="58" y="9"/>
                        </a:lnTo>
                        <a:lnTo>
                          <a:pt x="60" y="9"/>
                        </a:lnTo>
                        <a:lnTo>
                          <a:pt x="62" y="12"/>
                        </a:lnTo>
                        <a:lnTo>
                          <a:pt x="70" y="21"/>
                        </a:lnTo>
                        <a:lnTo>
                          <a:pt x="74" y="23"/>
                        </a:lnTo>
                        <a:lnTo>
                          <a:pt x="71" y="30"/>
                        </a:lnTo>
                        <a:lnTo>
                          <a:pt x="65" y="38"/>
                        </a:lnTo>
                        <a:lnTo>
                          <a:pt x="61" y="41"/>
                        </a:lnTo>
                        <a:lnTo>
                          <a:pt x="60" y="41"/>
                        </a:lnTo>
                        <a:lnTo>
                          <a:pt x="56" y="42"/>
                        </a:lnTo>
                        <a:lnTo>
                          <a:pt x="52" y="42"/>
                        </a:lnTo>
                        <a:lnTo>
                          <a:pt x="51" y="40"/>
                        </a:lnTo>
                        <a:lnTo>
                          <a:pt x="49" y="40"/>
                        </a:lnTo>
                        <a:lnTo>
                          <a:pt x="43" y="40"/>
                        </a:lnTo>
                        <a:lnTo>
                          <a:pt x="39" y="36"/>
                        </a:lnTo>
                        <a:lnTo>
                          <a:pt x="37" y="36"/>
                        </a:lnTo>
                        <a:lnTo>
                          <a:pt x="32" y="38"/>
                        </a:lnTo>
                        <a:lnTo>
                          <a:pt x="25" y="33"/>
                        </a:lnTo>
                        <a:lnTo>
                          <a:pt x="23" y="32"/>
                        </a:lnTo>
                        <a:lnTo>
                          <a:pt x="16" y="30"/>
                        </a:lnTo>
                        <a:lnTo>
                          <a:pt x="12" y="28"/>
                        </a:lnTo>
                        <a:lnTo>
                          <a:pt x="11" y="27"/>
                        </a:lnTo>
                        <a:lnTo>
                          <a:pt x="6" y="19"/>
                        </a:lnTo>
                        <a:lnTo>
                          <a:pt x="2" y="12"/>
                        </a:lnTo>
                        <a:lnTo>
                          <a:pt x="1" y="8"/>
                        </a:lnTo>
                        <a:lnTo>
                          <a:pt x="1" y="5"/>
                        </a:lnTo>
                        <a:lnTo>
                          <a:pt x="0" y="3"/>
                        </a:lnTo>
                        <a:lnTo>
                          <a:pt x="2" y="2"/>
                        </a:lnTo>
                        <a:lnTo>
                          <a:pt x="6" y="0"/>
                        </a:lnTo>
                        <a:lnTo>
                          <a:pt x="9" y="0"/>
                        </a:lnTo>
                        <a:lnTo>
                          <a:pt x="12" y="0"/>
                        </a:lnTo>
                        <a:lnTo>
                          <a:pt x="17" y="1"/>
                        </a:lnTo>
                        <a:lnTo>
                          <a:pt x="22" y="3"/>
                        </a:lnTo>
                        <a:lnTo>
                          <a:pt x="31" y="4"/>
                        </a:lnTo>
                        <a:lnTo>
                          <a:pt x="39" y="8"/>
                        </a:lnTo>
                        <a:lnTo>
                          <a:pt x="47" y="11"/>
                        </a:lnTo>
                      </a:path>
                    </a:pathLst>
                  </a:custGeom>
                  <a:solidFill>
                    <a:srgbClr val="006000"/>
                  </a:solidFill>
                  <a:ln w="9525" cap="rnd">
                    <a:noFill/>
                    <a:round/>
                    <a:headEnd/>
                    <a:tailEnd/>
                  </a:ln>
                </p:spPr>
                <p:txBody>
                  <a:bodyPr/>
                  <a:lstStyle/>
                  <a:p>
                    <a:endParaRPr lang="en-US"/>
                  </a:p>
                </p:txBody>
              </p:sp>
              <p:sp>
                <p:nvSpPr>
                  <p:cNvPr id="36908" name="Freeform 151"/>
                  <p:cNvSpPr>
                    <a:spLocks/>
                  </p:cNvSpPr>
                  <p:nvPr/>
                </p:nvSpPr>
                <p:spPr bwMode="auto">
                  <a:xfrm>
                    <a:off x="4314" y="2576"/>
                    <a:ext cx="19" cy="17"/>
                  </a:xfrm>
                  <a:custGeom>
                    <a:avLst/>
                    <a:gdLst>
                      <a:gd name="T0" fmla="*/ 7 w 19"/>
                      <a:gd name="T1" fmla="*/ 16 h 17"/>
                      <a:gd name="T2" fmla="*/ 14 w 19"/>
                      <a:gd name="T3" fmla="*/ 11 h 17"/>
                      <a:gd name="T4" fmla="*/ 18 w 19"/>
                      <a:gd name="T5" fmla="*/ 4 h 17"/>
                      <a:gd name="T6" fmla="*/ 16 w 19"/>
                      <a:gd name="T7" fmla="*/ 1 h 17"/>
                      <a:gd name="T8" fmla="*/ 14 w 19"/>
                      <a:gd name="T9" fmla="*/ 4 h 17"/>
                      <a:gd name="T10" fmla="*/ 7 w 19"/>
                      <a:gd name="T11" fmla="*/ 4 h 17"/>
                      <a:gd name="T12" fmla="*/ 7 w 19"/>
                      <a:gd name="T13" fmla="*/ 1 h 17"/>
                      <a:gd name="T14" fmla="*/ 4 w 19"/>
                      <a:gd name="T15" fmla="*/ 0 h 17"/>
                      <a:gd name="T16" fmla="*/ 2 w 19"/>
                      <a:gd name="T17" fmla="*/ 0 h 17"/>
                      <a:gd name="T18" fmla="*/ 0 w 19"/>
                      <a:gd name="T19" fmla="*/ 2 h 17"/>
                      <a:gd name="T20" fmla="*/ 2 w 19"/>
                      <a:gd name="T21" fmla="*/ 8 h 17"/>
                      <a:gd name="T22" fmla="*/ 7 w 19"/>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7" y="16"/>
                        </a:moveTo>
                        <a:lnTo>
                          <a:pt x="14" y="11"/>
                        </a:lnTo>
                        <a:lnTo>
                          <a:pt x="18" y="4"/>
                        </a:lnTo>
                        <a:lnTo>
                          <a:pt x="16" y="1"/>
                        </a:lnTo>
                        <a:lnTo>
                          <a:pt x="14" y="4"/>
                        </a:lnTo>
                        <a:lnTo>
                          <a:pt x="7" y="4"/>
                        </a:lnTo>
                        <a:lnTo>
                          <a:pt x="7" y="1"/>
                        </a:lnTo>
                        <a:lnTo>
                          <a:pt x="4" y="0"/>
                        </a:lnTo>
                        <a:lnTo>
                          <a:pt x="2" y="0"/>
                        </a:lnTo>
                        <a:lnTo>
                          <a:pt x="0" y="2"/>
                        </a:lnTo>
                        <a:lnTo>
                          <a:pt x="2" y="8"/>
                        </a:lnTo>
                        <a:lnTo>
                          <a:pt x="7" y="16"/>
                        </a:lnTo>
                      </a:path>
                    </a:pathLst>
                  </a:custGeom>
                  <a:solidFill>
                    <a:srgbClr val="006000"/>
                  </a:solidFill>
                  <a:ln w="9525" cap="rnd">
                    <a:noFill/>
                    <a:round/>
                    <a:headEnd/>
                    <a:tailEnd/>
                  </a:ln>
                </p:spPr>
                <p:txBody>
                  <a:bodyPr/>
                  <a:lstStyle/>
                  <a:p>
                    <a:endParaRPr lang="en-US"/>
                  </a:p>
                </p:txBody>
              </p:sp>
              <p:sp>
                <p:nvSpPr>
                  <p:cNvPr id="36909" name="Freeform 152"/>
                  <p:cNvSpPr>
                    <a:spLocks/>
                  </p:cNvSpPr>
                  <p:nvPr/>
                </p:nvSpPr>
                <p:spPr bwMode="auto">
                  <a:xfrm>
                    <a:off x="4190" y="2592"/>
                    <a:ext cx="80" cy="60"/>
                  </a:xfrm>
                  <a:custGeom>
                    <a:avLst/>
                    <a:gdLst>
                      <a:gd name="T0" fmla="*/ 60 w 80"/>
                      <a:gd name="T1" fmla="*/ 37 h 60"/>
                      <a:gd name="T2" fmla="*/ 78 w 80"/>
                      <a:gd name="T3" fmla="*/ 18 h 60"/>
                      <a:gd name="T4" fmla="*/ 79 w 80"/>
                      <a:gd name="T5" fmla="*/ 11 h 60"/>
                      <a:gd name="T6" fmla="*/ 79 w 80"/>
                      <a:gd name="T7" fmla="*/ 6 h 60"/>
                      <a:gd name="T8" fmla="*/ 79 w 80"/>
                      <a:gd name="T9" fmla="*/ 1 h 60"/>
                      <a:gd name="T10" fmla="*/ 78 w 80"/>
                      <a:gd name="T11" fmla="*/ 0 h 60"/>
                      <a:gd name="T12" fmla="*/ 75 w 80"/>
                      <a:gd name="T13" fmla="*/ 0 h 60"/>
                      <a:gd name="T14" fmla="*/ 73 w 80"/>
                      <a:gd name="T15" fmla="*/ 1 h 60"/>
                      <a:gd name="T16" fmla="*/ 71 w 80"/>
                      <a:gd name="T17" fmla="*/ 3 h 60"/>
                      <a:gd name="T18" fmla="*/ 69 w 80"/>
                      <a:gd name="T19" fmla="*/ 8 h 60"/>
                      <a:gd name="T20" fmla="*/ 50 w 80"/>
                      <a:gd name="T21" fmla="*/ 12 h 60"/>
                      <a:gd name="T22" fmla="*/ 48 w 80"/>
                      <a:gd name="T23" fmla="*/ 13 h 60"/>
                      <a:gd name="T24" fmla="*/ 24 w 80"/>
                      <a:gd name="T25" fmla="*/ 38 h 60"/>
                      <a:gd name="T26" fmla="*/ 20 w 80"/>
                      <a:gd name="T27" fmla="*/ 40 h 60"/>
                      <a:gd name="T28" fmla="*/ 12 w 80"/>
                      <a:gd name="T29" fmla="*/ 42 h 60"/>
                      <a:gd name="T30" fmla="*/ 4 w 80"/>
                      <a:gd name="T31" fmla="*/ 42 h 60"/>
                      <a:gd name="T32" fmla="*/ 1 w 80"/>
                      <a:gd name="T33" fmla="*/ 45 h 60"/>
                      <a:gd name="T34" fmla="*/ 0 w 80"/>
                      <a:gd name="T35" fmla="*/ 51 h 60"/>
                      <a:gd name="T36" fmla="*/ 0 w 80"/>
                      <a:gd name="T37" fmla="*/ 57 h 60"/>
                      <a:gd name="T38" fmla="*/ 8 w 80"/>
                      <a:gd name="T39" fmla="*/ 49 h 60"/>
                      <a:gd name="T40" fmla="*/ 5 w 80"/>
                      <a:gd name="T41" fmla="*/ 59 h 60"/>
                      <a:gd name="T42" fmla="*/ 10 w 80"/>
                      <a:gd name="T43" fmla="*/ 50 h 60"/>
                      <a:gd name="T44" fmla="*/ 12 w 80"/>
                      <a:gd name="T45" fmla="*/ 51 h 60"/>
                      <a:gd name="T46" fmla="*/ 14 w 80"/>
                      <a:gd name="T47" fmla="*/ 52 h 60"/>
                      <a:gd name="T48" fmla="*/ 23 w 80"/>
                      <a:gd name="T49" fmla="*/ 46 h 60"/>
                      <a:gd name="T50" fmla="*/ 32 w 80"/>
                      <a:gd name="T51" fmla="*/ 46 h 60"/>
                      <a:gd name="T52" fmla="*/ 45 w 80"/>
                      <a:gd name="T53" fmla="*/ 42 h 60"/>
                      <a:gd name="T54" fmla="*/ 53 w 80"/>
                      <a:gd name="T55" fmla="*/ 41 h 60"/>
                      <a:gd name="T56" fmla="*/ 60 w 80"/>
                      <a:gd name="T57" fmla="*/ 3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0"/>
                      <a:gd name="T89" fmla="*/ 80 w 8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0">
                        <a:moveTo>
                          <a:pt x="60" y="37"/>
                        </a:moveTo>
                        <a:lnTo>
                          <a:pt x="78" y="18"/>
                        </a:lnTo>
                        <a:lnTo>
                          <a:pt x="79" y="11"/>
                        </a:lnTo>
                        <a:lnTo>
                          <a:pt x="79" y="6"/>
                        </a:lnTo>
                        <a:lnTo>
                          <a:pt x="79" y="1"/>
                        </a:lnTo>
                        <a:lnTo>
                          <a:pt x="78" y="0"/>
                        </a:lnTo>
                        <a:lnTo>
                          <a:pt x="75" y="0"/>
                        </a:lnTo>
                        <a:lnTo>
                          <a:pt x="73" y="1"/>
                        </a:lnTo>
                        <a:lnTo>
                          <a:pt x="71" y="3"/>
                        </a:lnTo>
                        <a:lnTo>
                          <a:pt x="69" y="8"/>
                        </a:lnTo>
                        <a:lnTo>
                          <a:pt x="50" y="12"/>
                        </a:lnTo>
                        <a:lnTo>
                          <a:pt x="48" y="13"/>
                        </a:lnTo>
                        <a:lnTo>
                          <a:pt x="24" y="38"/>
                        </a:lnTo>
                        <a:lnTo>
                          <a:pt x="20" y="40"/>
                        </a:lnTo>
                        <a:lnTo>
                          <a:pt x="12" y="42"/>
                        </a:lnTo>
                        <a:lnTo>
                          <a:pt x="4" y="42"/>
                        </a:lnTo>
                        <a:lnTo>
                          <a:pt x="1" y="45"/>
                        </a:lnTo>
                        <a:lnTo>
                          <a:pt x="0" y="51"/>
                        </a:lnTo>
                        <a:lnTo>
                          <a:pt x="0" y="57"/>
                        </a:lnTo>
                        <a:lnTo>
                          <a:pt x="8" y="49"/>
                        </a:lnTo>
                        <a:lnTo>
                          <a:pt x="5" y="59"/>
                        </a:lnTo>
                        <a:lnTo>
                          <a:pt x="10" y="50"/>
                        </a:lnTo>
                        <a:lnTo>
                          <a:pt x="12" y="51"/>
                        </a:lnTo>
                        <a:lnTo>
                          <a:pt x="14" y="52"/>
                        </a:lnTo>
                        <a:lnTo>
                          <a:pt x="23" y="46"/>
                        </a:lnTo>
                        <a:lnTo>
                          <a:pt x="32" y="46"/>
                        </a:lnTo>
                        <a:lnTo>
                          <a:pt x="45" y="42"/>
                        </a:lnTo>
                        <a:lnTo>
                          <a:pt x="53" y="41"/>
                        </a:lnTo>
                        <a:lnTo>
                          <a:pt x="60" y="37"/>
                        </a:lnTo>
                      </a:path>
                    </a:pathLst>
                  </a:custGeom>
                  <a:solidFill>
                    <a:srgbClr val="006000"/>
                  </a:solidFill>
                  <a:ln w="9525" cap="rnd">
                    <a:noFill/>
                    <a:round/>
                    <a:headEnd/>
                    <a:tailEnd/>
                  </a:ln>
                </p:spPr>
                <p:txBody>
                  <a:bodyPr/>
                  <a:lstStyle/>
                  <a:p>
                    <a:endParaRPr lang="en-US"/>
                  </a:p>
                </p:txBody>
              </p:sp>
              <p:sp>
                <p:nvSpPr>
                  <p:cNvPr id="36910" name="Freeform 153"/>
                  <p:cNvSpPr>
                    <a:spLocks/>
                  </p:cNvSpPr>
                  <p:nvPr/>
                </p:nvSpPr>
                <p:spPr bwMode="auto">
                  <a:xfrm>
                    <a:off x="4078" y="2663"/>
                    <a:ext cx="36" cy="54"/>
                  </a:xfrm>
                  <a:custGeom>
                    <a:avLst/>
                    <a:gdLst>
                      <a:gd name="T0" fmla="*/ 11 w 36"/>
                      <a:gd name="T1" fmla="*/ 41 h 54"/>
                      <a:gd name="T2" fmla="*/ 18 w 36"/>
                      <a:gd name="T3" fmla="*/ 41 h 54"/>
                      <a:gd name="T4" fmla="*/ 22 w 36"/>
                      <a:gd name="T5" fmla="*/ 43 h 54"/>
                      <a:gd name="T6" fmla="*/ 28 w 36"/>
                      <a:gd name="T7" fmla="*/ 49 h 54"/>
                      <a:gd name="T8" fmla="*/ 30 w 36"/>
                      <a:gd name="T9" fmla="*/ 53 h 54"/>
                      <a:gd name="T10" fmla="*/ 35 w 36"/>
                      <a:gd name="T11" fmla="*/ 53 h 54"/>
                      <a:gd name="T12" fmla="*/ 31 w 36"/>
                      <a:gd name="T13" fmla="*/ 35 h 54"/>
                      <a:gd name="T14" fmla="*/ 28 w 36"/>
                      <a:gd name="T15" fmla="*/ 30 h 54"/>
                      <a:gd name="T16" fmla="*/ 26 w 36"/>
                      <a:gd name="T17" fmla="*/ 28 h 54"/>
                      <a:gd name="T18" fmla="*/ 27 w 36"/>
                      <a:gd name="T19" fmla="*/ 16 h 54"/>
                      <a:gd name="T20" fmla="*/ 26 w 36"/>
                      <a:gd name="T21" fmla="*/ 11 h 54"/>
                      <a:gd name="T22" fmla="*/ 22 w 36"/>
                      <a:gd name="T23" fmla="*/ 9 h 54"/>
                      <a:gd name="T24" fmla="*/ 20 w 36"/>
                      <a:gd name="T25" fmla="*/ 7 h 54"/>
                      <a:gd name="T26" fmla="*/ 13 w 36"/>
                      <a:gd name="T27" fmla="*/ 5 h 54"/>
                      <a:gd name="T28" fmla="*/ 10 w 36"/>
                      <a:gd name="T29" fmla="*/ 1 h 54"/>
                      <a:gd name="T30" fmla="*/ 7 w 36"/>
                      <a:gd name="T31" fmla="*/ 1 h 54"/>
                      <a:gd name="T32" fmla="*/ 2 w 36"/>
                      <a:gd name="T33" fmla="*/ 0 h 54"/>
                      <a:gd name="T34" fmla="*/ 0 w 36"/>
                      <a:gd name="T35" fmla="*/ 0 h 54"/>
                      <a:gd name="T36" fmla="*/ 0 w 36"/>
                      <a:gd name="T37" fmla="*/ 3 h 54"/>
                      <a:gd name="T38" fmla="*/ 1 w 36"/>
                      <a:gd name="T39" fmla="*/ 5 h 54"/>
                      <a:gd name="T40" fmla="*/ 2 w 36"/>
                      <a:gd name="T41" fmla="*/ 7 h 54"/>
                      <a:gd name="T42" fmla="*/ 5 w 36"/>
                      <a:gd name="T43" fmla="*/ 11 h 54"/>
                      <a:gd name="T44" fmla="*/ 7 w 36"/>
                      <a:gd name="T45" fmla="*/ 18 h 54"/>
                      <a:gd name="T46" fmla="*/ 9 w 36"/>
                      <a:gd name="T47" fmla="*/ 22 h 54"/>
                      <a:gd name="T48" fmla="*/ 11 w 36"/>
                      <a:gd name="T49" fmla="*/ 30 h 54"/>
                      <a:gd name="T50" fmla="*/ 11 w 36"/>
                      <a:gd name="T51" fmla="*/ 41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54"/>
                      <a:gd name="T80" fmla="*/ 36 w 36"/>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54">
                        <a:moveTo>
                          <a:pt x="11" y="41"/>
                        </a:moveTo>
                        <a:lnTo>
                          <a:pt x="18" y="41"/>
                        </a:lnTo>
                        <a:lnTo>
                          <a:pt x="22" y="43"/>
                        </a:lnTo>
                        <a:lnTo>
                          <a:pt x="28" y="49"/>
                        </a:lnTo>
                        <a:lnTo>
                          <a:pt x="30" y="53"/>
                        </a:lnTo>
                        <a:lnTo>
                          <a:pt x="35" y="53"/>
                        </a:lnTo>
                        <a:lnTo>
                          <a:pt x="31" y="35"/>
                        </a:lnTo>
                        <a:lnTo>
                          <a:pt x="28" y="30"/>
                        </a:lnTo>
                        <a:lnTo>
                          <a:pt x="26" y="28"/>
                        </a:lnTo>
                        <a:lnTo>
                          <a:pt x="27" y="16"/>
                        </a:lnTo>
                        <a:lnTo>
                          <a:pt x="26" y="11"/>
                        </a:lnTo>
                        <a:lnTo>
                          <a:pt x="22" y="9"/>
                        </a:lnTo>
                        <a:lnTo>
                          <a:pt x="20" y="7"/>
                        </a:lnTo>
                        <a:lnTo>
                          <a:pt x="13" y="5"/>
                        </a:lnTo>
                        <a:lnTo>
                          <a:pt x="10" y="1"/>
                        </a:lnTo>
                        <a:lnTo>
                          <a:pt x="7" y="1"/>
                        </a:lnTo>
                        <a:lnTo>
                          <a:pt x="2" y="0"/>
                        </a:lnTo>
                        <a:lnTo>
                          <a:pt x="0" y="0"/>
                        </a:lnTo>
                        <a:lnTo>
                          <a:pt x="0" y="3"/>
                        </a:lnTo>
                        <a:lnTo>
                          <a:pt x="1" y="5"/>
                        </a:lnTo>
                        <a:lnTo>
                          <a:pt x="2" y="7"/>
                        </a:lnTo>
                        <a:lnTo>
                          <a:pt x="5" y="11"/>
                        </a:lnTo>
                        <a:lnTo>
                          <a:pt x="7" y="18"/>
                        </a:lnTo>
                        <a:lnTo>
                          <a:pt x="9" y="22"/>
                        </a:lnTo>
                        <a:lnTo>
                          <a:pt x="11" y="30"/>
                        </a:lnTo>
                        <a:lnTo>
                          <a:pt x="11" y="41"/>
                        </a:lnTo>
                      </a:path>
                    </a:pathLst>
                  </a:custGeom>
                  <a:solidFill>
                    <a:srgbClr val="006000"/>
                  </a:solidFill>
                  <a:ln w="9525" cap="rnd">
                    <a:noFill/>
                    <a:round/>
                    <a:headEnd/>
                    <a:tailEnd/>
                  </a:ln>
                </p:spPr>
                <p:txBody>
                  <a:bodyPr/>
                  <a:lstStyle/>
                  <a:p>
                    <a:endParaRPr lang="en-US"/>
                  </a:p>
                </p:txBody>
              </p:sp>
              <p:sp>
                <p:nvSpPr>
                  <p:cNvPr id="36911" name="Freeform 154"/>
                  <p:cNvSpPr>
                    <a:spLocks/>
                  </p:cNvSpPr>
                  <p:nvPr/>
                </p:nvSpPr>
                <p:spPr bwMode="auto">
                  <a:xfrm>
                    <a:off x="4154" y="2651"/>
                    <a:ext cx="17" cy="33"/>
                  </a:xfrm>
                  <a:custGeom>
                    <a:avLst/>
                    <a:gdLst>
                      <a:gd name="T0" fmla="*/ 14 w 17"/>
                      <a:gd name="T1" fmla="*/ 19 h 33"/>
                      <a:gd name="T2" fmla="*/ 16 w 17"/>
                      <a:gd name="T3" fmla="*/ 6 h 33"/>
                      <a:gd name="T4" fmla="*/ 14 w 17"/>
                      <a:gd name="T5" fmla="*/ 5 h 33"/>
                      <a:gd name="T6" fmla="*/ 8 w 17"/>
                      <a:gd name="T7" fmla="*/ 0 h 33"/>
                      <a:gd name="T8" fmla="*/ 5 w 17"/>
                      <a:gd name="T9" fmla="*/ 0 h 33"/>
                      <a:gd name="T10" fmla="*/ 5 w 17"/>
                      <a:gd name="T11" fmla="*/ 2 h 33"/>
                      <a:gd name="T12" fmla="*/ 1 w 17"/>
                      <a:gd name="T13" fmla="*/ 18 h 33"/>
                      <a:gd name="T14" fmla="*/ 0 w 17"/>
                      <a:gd name="T15" fmla="*/ 25 h 33"/>
                      <a:gd name="T16" fmla="*/ 0 w 17"/>
                      <a:gd name="T17" fmla="*/ 30 h 33"/>
                      <a:gd name="T18" fmla="*/ 0 w 17"/>
                      <a:gd name="T19" fmla="*/ 31 h 33"/>
                      <a:gd name="T20" fmla="*/ 1 w 17"/>
                      <a:gd name="T21" fmla="*/ 32 h 33"/>
                      <a:gd name="T22" fmla="*/ 3 w 17"/>
                      <a:gd name="T23" fmla="*/ 32 h 33"/>
                      <a:gd name="T24" fmla="*/ 5 w 17"/>
                      <a:gd name="T25" fmla="*/ 31 h 33"/>
                      <a:gd name="T26" fmla="*/ 7 w 17"/>
                      <a:gd name="T27" fmla="*/ 29 h 33"/>
                      <a:gd name="T28" fmla="*/ 10 w 17"/>
                      <a:gd name="T29" fmla="*/ 26 h 33"/>
                      <a:gd name="T30" fmla="*/ 14 w 17"/>
                      <a:gd name="T31" fmla="*/ 19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3"/>
                      <a:gd name="T50" fmla="*/ 17 w 17"/>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3">
                        <a:moveTo>
                          <a:pt x="14" y="19"/>
                        </a:moveTo>
                        <a:lnTo>
                          <a:pt x="16" y="6"/>
                        </a:lnTo>
                        <a:lnTo>
                          <a:pt x="14" y="5"/>
                        </a:lnTo>
                        <a:lnTo>
                          <a:pt x="8" y="0"/>
                        </a:lnTo>
                        <a:lnTo>
                          <a:pt x="5" y="0"/>
                        </a:lnTo>
                        <a:lnTo>
                          <a:pt x="5" y="2"/>
                        </a:lnTo>
                        <a:lnTo>
                          <a:pt x="1" y="18"/>
                        </a:lnTo>
                        <a:lnTo>
                          <a:pt x="0" y="25"/>
                        </a:lnTo>
                        <a:lnTo>
                          <a:pt x="0" y="30"/>
                        </a:lnTo>
                        <a:lnTo>
                          <a:pt x="0" y="31"/>
                        </a:lnTo>
                        <a:lnTo>
                          <a:pt x="1" y="32"/>
                        </a:lnTo>
                        <a:lnTo>
                          <a:pt x="3" y="32"/>
                        </a:lnTo>
                        <a:lnTo>
                          <a:pt x="5" y="31"/>
                        </a:lnTo>
                        <a:lnTo>
                          <a:pt x="7" y="29"/>
                        </a:lnTo>
                        <a:lnTo>
                          <a:pt x="10" y="26"/>
                        </a:lnTo>
                        <a:lnTo>
                          <a:pt x="14" y="19"/>
                        </a:lnTo>
                      </a:path>
                    </a:pathLst>
                  </a:custGeom>
                  <a:solidFill>
                    <a:srgbClr val="006000"/>
                  </a:solidFill>
                  <a:ln w="9525" cap="rnd">
                    <a:noFill/>
                    <a:round/>
                    <a:headEnd/>
                    <a:tailEnd/>
                  </a:ln>
                </p:spPr>
                <p:txBody>
                  <a:bodyPr/>
                  <a:lstStyle/>
                  <a:p>
                    <a:endParaRPr lang="en-US"/>
                  </a:p>
                </p:txBody>
              </p:sp>
              <p:sp>
                <p:nvSpPr>
                  <p:cNvPr id="36912" name="Freeform 155"/>
                  <p:cNvSpPr>
                    <a:spLocks/>
                  </p:cNvSpPr>
                  <p:nvPr/>
                </p:nvSpPr>
                <p:spPr bwMode="auto">
                  <a:xfrm>
                    <a:off x="4188" y="2660"/>
                    <a:ext cx="93" cy="70"/>
                  </a:xfrm>
                  <a:custGeom>
                    <a:avLst/>
                    <a:gdLst>
                      <a:gd name="T0" fmla="*/ 62 w 93"/>
                      <a:gd name="T1" fmla="*/ 24 h 70"/>
                      <a:gd name="T2" fmla="*/ 47 w 93"/>
                      <a:gd name="T3" fmla="*/ 40 h 70"/>
                      <a:gd name="T4" fmla="*/ 37 w 93"/>
                      <a:gd name="T5" fmla="*/ 53 h 70"/>
                      <a:gd name="T6" fmla="*/ 35 w 93"/>
                      <a:gd name="T7" fmla="*/ 55 h 70"/>
                      <a:gd name="T8" fmla="*/ 28 w 93"/>
                      <a:gd name="T9" fmla="*/ 56 h 70"/>
                      <a:gd name="T10" fmla="*/ 24 w 93"/>
                      <a:gd name="T11" fmla="*/ 56 h 70"/>
                      <a:gd name="T12" fmla="*/ 19 w 93"/>
                      <a:gd name="T13" fmla="*/ 55 h 70"/>
                      <a:gd name="T14" fmla="*/ 16 w 93"/>
                      <a:gd name="T15" fmla="*/ 54 h 70"/>
                      <a:gd name="T16" fmla="*/ 14 w 93"/>
                      <a:gd name="T17" fmla="*/ 54 h 70"/>
                      <a:gd name="T18" fmla="*/ 12 w 93"/>
                      <a:gd name="T19" fmla="*/ 55 h 70"/>
                      <a:gd name="T20" fmla="*/ 10 w 93"/>
                      <a:gd name="T21" fmla="*/ 64 h 70"/>
                      <a:gd name="T22" fmla="*/ 9 w 93"/>
                      <a:gd name="T23" fmla="*/ 67 h 70"/>
                      <a:gd name="T24" fmla="*/ 6 w 93"/>
                      <a:gd name="T25" fmla="*/ 69 h 70"/>
                      <a:gd name="T26" fmla="*/ 0 w 93"/>
                      <a:gd name="T27" fmla="*/ 60 h 70"/>
                      <a:gd name="T28" fmla="*/ 1 w 93"/>
                      <a:gd name="T29" fmla="*/ 52 h 70"/>
                      <a:gd name="T30" fmla="*/ 2 w 93"/>
                      <a:gd name="T31" fmla="*/ 34 h 70"/>
                      <a:gd name="T32" fmla="*/ 4 w 93"/>
                      <a:gd name="T33" fmla="*/ 32 h 70"/>
                      <a:gd name="T34" fmla="*/ 6 w 93"/>
                      <a:gd name="T35" fmla="*/ 31 h 70"/>
                      <a:gd name="T36" fmla="*/ 8 w 93"/>
                      <a:gd name="T37" fmla="*/ 32 h 70"/>
                      <a:gd name="T38" fmla="*/ 8 w 93"/>
                      <a:gd name="T39" fmla="*/ 34 h 70"/>
                      <a:gd name="T40" fmla="*/ 9 w 93"/>
                      <a:gd name="T41" fmla="*/ 43 h 70"/>
                      <a:gd name="T42" fmla="*/ 10 w 93"/>
                      <a:gd name="T43" fmla="*/ 43 h 70"/>
                      <a:gd name="T44" fmla="*/ 12 w 93"/>
                      <a:gd name="T45" fmla="*/ 42 h 70"/>
                      <a:gd name="T46" fmla="*/ 21 w 93"/>
                      <a:gd name="T47" fmla="*/ 30 h 70"/>
                      <a:gd name="T48" fmla="*/ 22 w 93"/>
                      <a:gd name="T49" fmla="*/ 23 h 70"/>
                      <a:gd name="T50" fmla="*/ 26 w 93"/>
                      <a:gd name="T51" fmla="*/ 18 h 70"/>
                      <a:gd name="T52" fmla="*/ 24 w 93"/>
                      <a:gd name="T53" fmla="*/ 14 h 70"/>
                      <a:gd name="T54" fmla="*/ 21 w 93"/>
                      <a:gd name="T55" fmla="*/ 14 h 70"/>
                      <a:gd name="T56" fmla="*/ 21 w 93"/>
                      <a:gd name="T57" fmla="*/ 12 h 70"/>
                      <a:gd name="T58" fmla="*/ 24 w 93"/>
                      <a:gd name="T59" fmla="*/ 11 h 70"/>
                      <a:gd name="T60" fmla="*/ 28 w 93"/>
                      <a:gd name="T61" fmla="*/ 9 h 70"/>
                      <a:gd name="T62" fmla="*/ 33 w 93"/>
                      <a:gd name="T63" fmla="*/ 7 h 70"/>
                      <a:gd name="T64" fmla="*/ 38 w 93"/>
                      <a:gd name="T65" fmla="*/ 7 h 70"/>
                      <a:gd name="T66" fmla="*/ 42 w 93"/>
                      <a:gd name="T67" fmla="*/ 7 h 70"/>
                      <a:gd name="T68" fmla="*/ 48 w 93"/>
                      <a:gd name="T69" fmla="*/ 0 h 70"/>
                      <a:gd name="T70" fmla="*/ 50 w 93"/>
                      <a:gd name="T71" fmla="*/ 0 h 70"/>
                      <a:gd name="T72" fmla="*/ 51 w 93"/>
                      <a:gd name="T73" fmla="*/ 0 h 70"/>
                      <a:gd name="T74" fmla="*/ 52 w 93"/>
                      <a:gd name="T75" fmla="*/ 1 h 70"/>
                      <a:gd name="T76" fmla="*/ 55 w 93"/>
                      <a:gd name="T77" fmla="*/ 4 h 70"/>
                      <a:gd name="T78" fmla="*/ 56 w 93"/>
                      <a:gd name="T79" fmla="*/ 8 h 70"/>
                      <a:gd name="T80" fmla="*/ 60 w 93"/>
                      <a:gd name="T81" fmla="*/ 7 h 70"/>
                      <a:gd name="T82" fmla="*/ 69 w 93"/>
                      <a:gd name="T83" fmla="*/ 4 h 70"/>
                      <a:gd name="T84" fmla="*/ 80 w 93"/>
                      <a:gd name="T85" fmla="*/ 3 h 70"/>
                      <a:gd name="T86" fmla="*/ 87 w 93"/>
                      <a:gd name="T87" fmla="*/ 3 h 70"/>
                      <a:gd name="T88" fmla="*/ 89 w 93"/>
                      <a:gd name="T89" fmla="*/ 3 h 70"/>
                      <a:gd name="T90" fmla="*/ 91 w 93"/>
                      <a:gd name="T91" fmla="*/ 5 h 70"/>
                      <a:gd name="T92" fmla="*/ 92 w 93"/>
                      <a:gd name="T93" fmla="*/ 7 h 70"/>
                      <a:gd name="T94" fmla="*/ 92 w 93"/>
                      <a:gd name="T95" fmla="*/ 9 h 70"/>
                      <a:gd name="T96" fmla="*/ 91 w 93"/>
                      <a:gd name="T97" fmla="*/ 11 h 70"/>
                      <a:gd name="T98" fmla="*/ 89 w 93"/>
                      <a:gd name="T99" fmla="*/ 13 h 70"/>
                      <a:gd name="T100" fmla="*/ 87 w 93"/>
                      <a:gd name="T101" fmla="*/ 18 h 70"/>
                      <a:gd name="T102" fmla="*/ 80 w 93"/>
                      <a:gd name="T103" fmla="*/ 22 h 70"/>
                      <a:gd name="T104" fmla="*/ 76 w 93"/>
                      <a:gd name="T105" fmla="*/ 22 h 70"/>
                      <a:gd name="T106" fmla="*/ 71 w 93"/>
                      <a:gd name="T107" fmla="*/ 22 h 70"/>
                      <a:gd name="T108" fmla="*/ 62 w 93"/>
                      <a:gd name="T109" fmla="*/ 24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70"/>
                      <a:gd name="T167" fmla="*/ 93 w 93"/>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70">
                        <a:moveTo>
                          <a:pt x="62" y="24"/>
                        </a:moveTo>
                        <a:lnTo>
                          <a:pt x="47" y="40"/>
                        </a:lnTo>
                        <a:lnTo>
                          <a:pt x="37" y="53"/>
                        </a:lnTo>
                        <a:lnTo>
                          <a:pt x="35" y="55"/>
                        </a:lnTo>
                        <a:lnTo>
                          <a:pt x="28" y="56"/>
                        </a:lnTo>
                        <a:lnTo>
                          <a:pt x="24" y="56"/>
                        </a:lnTo>
                        <a:lnTo>
                          <a:pt x="19" y="55"/>
                        </a:lnTo>
                        <a:lnTo>
                          <a:pt x="16" y="54"/>
                        </a:lnTo>
                        <a:lnTo>
                          <a:pt x="14" y="54"/>
                        </a:lnTo>
                        <a:lnTo>
                          <a:pt x="12" y="55"/>
                        </a:lnTo>
                        <a:lnTo>
                          <a:pt x="10" y="64"/>
                        </a:lnTo>
                        <a:lnTo>
                          <a:pt x="9" y="67"/>
                        </a:lnTo>
                        <a:lnTo>
                          <a:pt x="6" y="69"/>
                        </a:lnTo>
                        <a:lnTo>
                          <a:pt x="0" y="60"/>
                        </a:lnTo>
                        <a:lnTo>
                          <a:pt x="1" y="52"/>
                        </a:lnTo>
                        <a:lnTo>
                          <a:pt x="2" y="34"/>
                        </a:lnTo>
                        <a:lnTo>
                          <a:pt x="4" y="32"/>
                        </a:lnTo>
                        <a:lnTo>
                          <a:pt x="6" y="31"/>
                        </a:lnTo>
                        <a:lnTo>
                          <a:pt x="8" y="32"/>
                        </a:lnTo>
                        <a:lnTo>
                          <a:pt x="8" y="34"/>
                        </a:lnTo>
                        <a:lnTo>
                          <a:pt x="9" y="43"/>
                        </a:lnTo>
                        <a:lnTo>
                          <a:pt x="10" y="43"/>
                        </a:lnTo>
                        <a:lnTo>
                          <a:pt x="12" y="42"/>
                        </a:lnTo>
                        <a:lnTo>
                          <a:pt x="21" y="30"/>
                        </a:lnTo>
                        <a:lnTo>
                          <a:pt x="22" y="23"/>
                        </a:lnTo>
                        <a:lnTo>
                          <a:pt x="26" y="18"/>
                        </a:lnTo>
                        <a:lnTo>
                          <a:pt x="24" y="14"/>
                        </a:lnTo>
                        <a:lnTo>
                          <a:pt x="21" y="14"/>
                        </a:lnTo>
                        <a:lnTo>
                          <a:pt x="21" y="12"/>
                        </a:lnTo>
                        <a:lnTo>
                          <a:pt x="24" y="11"/>
                        </a:lnTo>
                        <a:lnTo>
                          <a:pt x="28" y="9"/>
                        </a:lnTo>
                        <a:lnTo>
                          <a:pt x="33" y="7"/>
                        </a:lnTo>
                        <a:lnTo>
                          <a:pt x="38" y="7"/>
                        </a:lnTo>
                        <a:lnTo>
                          <a:pt x="42" y="7"/>
                        </a:lnTo>
                        <a:lnTo>
                          <a:pt x="48" y="0"/>
                        </a:lnTo>
                        <a:lnTo>
                          <a:pt x="50" y="0"/>
                        </a:lnTo>
                        <a:lnTo>
                          <a:pt x="51" y="0"/>
                        </a:lnTo>
                        <a:lnTo>
                          <a:pt x="52" y="1"/>
                        </a:lnTo>
                        <a:lnTo>
                          <a:pt x="55" y="4"/>
                        </a:lnTo>
                        <a:lnTo>
                          <a:pt x="56" y="8"/>
                        </a:lnTo>
                        <a:lnTo>
                          <a:pt x="60" y="7"/>
                        </a:lnTo>
                        <a:lnTo>
                          <a:pt x="69" y="4"/>
                        </a:lnTo>
                        <a:lnTo>
                          <a:pt x="80" y="3"/>
                        </a:lnTo>
                        <a:lnTo>
                          <a:pt x="87" y="3"/>
                        </a:lnTo>
                        <a:lnTo>
                          <a:pt x="89" y="3"/>
                        </a:lnTo>
                        <a:lnTo>
                          <a:pt x="91" y="5"/>
                        </a:lnTo>
                        <a:lnTo>
                          <a:pt x="92" y="7"/>
                        </a:lnTo>
                        <a:lnTo>
                          <a:pt x="92" y="9"/>
                        </a:lnTo>
                        <a:lnTo>
                          <a:pt x="91" y="11"/>
                        </a:lnTo>
                        <a:lnTo>
                          <a:pt x="89" y="13"/>
                        </a:lnTo>
                        <a:lnTo>
                          <a:pt x="87" y="18"/>
                        </a:lnTo>
                        <a:lnTo>
                          <a:pt x="80" y="22"/>
                        </a:lnTo>
                        <a:lnTo>
                          <a:pt x="76" y="22"/>
                        </a:lnTo>
                        <a:lnTo>
                          <a:pt x="71" y="22"/>
                        </a:lnTo>
                        <a:lnTo>
                          <a:pt x="62" y="24"/>
                        </a:lnTo>
                      </a:path>
                    </a:pathLst>
                  </a:custGeom>
                  <a:solidFill>
                    <a:srgbClr val="006000"/>
                  </a:solidFill>
                  <a:ln w="9525" cap="rnd">
                    <a:noFill/>
                    <a:round/>
                    <a:headEnd/>
                    <a:tailEnd/>
                  </a:ln>
                </p:spPr>
                <p:txBody>
                  <a:bodyPr/>
                  <a:lstStyle/>
                  <a:p>
                    <a:endParaRPr lang="en-US"/>
                  </a:p>
                </p:txBody>
              </p:sp>
              <p:sp>
                <p:nvSpPr>
                  <p:cNvPr id="36913" name="Freeform 156"/>
                  <p:cNvSpPr>
                    <a:spLocks/>
                  </p:cNvSpPr>
                  <p:nvPr/>
                </p:nvSpPr>
                <p:spPr bwMode="auto">
                  <a:xfrm>
                    <a:off x="4250" y="2686"/>
                    <a:ext cx="52" cy="35"/>
                  </a:xfrm>
                  <a:custGeom>
                    <a:avLst/>
                    <a:gdLst>
                      <a:gd name="T0" fmla="*/ 40 w 52"/>
                      <a:gd name="T1" fmla="*/ 8 h 35"/>
                      <a:gd name="T2" fmla="*/ 51 w 52"/>
                      <a:gd name="T3" fmla="*/ 4 h 35"/>
                      <a:gd name="T4" fmla="*/ 46 w 52"/>
                      <a:gd name="T5" fmla="*/ 2 h 35"/>
                      <a:gd name="T6" fmla="*/ 39 w 52"/>
                      <a:gd name="T7" fmla="*/ 0 h 35"/>
                      <a:gd name="T8" fmla="*/ 35 w 52"/>
                      <a:gd name="T9" fmla="*/ 0 h 35"/>
                      <a:gd name="T10" fmla="*/ 31 w 52"/>
                      <a:gd name="T11" fmla="*/ 3 h 35"/>
                      <a:gd name="T12" fmla="*/ 29 w 52"/>
                      <a:gd name="T13" fmla="*/ 5 h 35"/>
                      <a:gd name="T14" fmla="*/ 15 w 52"/>
                      <a:gd name="T15" fmla="*/ 5 h 35"/>
                      <a:gd name="T16" fmla="*/ 10 w 52"/>
                      <a:gd name="T17" fmla="*/ 6 h 35"/>
                      <a:gd name="T18" fmla="*/ 10 w 52"/>
                      <a:gd name="T19" fmla="*/ 7 h 35"/>
                      <a:gd name="T20" fmla="*/ 10 w 52"/>
                      <a:gd name="T21" fmla="*/ 10 h 35"/>
                      <a:gd name="T22" fmla="*/ 10 w 52"/>
                      <a:gd name="T23" fmla="*/ 12 h 35"/>
                      <a:gd name="T24" fmla="*/ 0 w 52"/>
                      <a:gd name="T25" fmla="*/ 25 h 35"/>
                      <a:gd name="T26" fmla="*/ 5 w 52"/>
                      <a:gd name="T27" fmla="*/ 26 h 35"/>
                      <a:gd name="T28" fmla="*/ 5 w 52"/>
                      <a:gd name="T29" fmla="*/ 32 h 35"/>
                      <a:gd name="T30" fmla="*/ 9 w 52"/>
                      <a:gd name="T31" fmla="*/ 34 h 35"/>
                      <a:gd name="T32" fmla="*/ 40 w 52"/>
                      <a:gd name="T33" fmla="*/ 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35"/>
                      <a:gd name="T53" fmla="*/ 52 w 5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35">
                        <a:moveTo>
                          <a:pt x="40" y="8"/>
                        </a:moveTo>
                        <a:lnTo>
                          <a:pt x="51" y="4"/>
                        </a:lnTo>
                        <a:lnTo>
                          <a:pt x="46" y="2"/>
                        </a:lnTo>
                        <a:lnTo>
                          <a:pt x="39" y="0"/>
                        </a:lnTo>
                        <a:lnTo>
                          <a:pt x="35" y="0"/>
                        </a:lnTo>
                        <a:lnTo>
                          <a:pt x="31" y="3"/>
                        </a:lnTo>
                        <a:lnTo>
                          <a:pt x="29" y="5"/>
                        </a:lnTo>
                        <a:lnTo>
                          <a:pt x="15" y="5"/>
                        </a:lnTo>
                        <a:lnTo>
                          <a:pt x="10" y="6"/>
                        </a:lnTo>
                        <a:lnTo>
                          <a:pt x="10" y="7"/>
                        </a:lnTo>
                        <a:lnTo>
                          <a:pt x="10" y="10"/>
                        </a:lnTo>
                        <a:lnTo>
                          <a:pt x="10" y="12"/>
                        </a:lnTo>
                        <a:lnTo>
                          <a:pt x="0" y="25"/>
                        </a:lnTo>
                        <a:lnTo>
                          <a:pt x="5" y="26"/>
                        </a:lnTo>
                        <a:lnTo>
                          <a:pt x="5" y="32"/>
                        </a:lnTo>
                        <a:lnTo>
                          <a:pt x="9" y="34"/>
                        </a:lnTo>
                        <a:lnTo>
                          <a:pt x="40" y="8"/>
                        </a:lnTo>
                      </a:path>
                    </a:pathLst>
                  </a:custGeom>
                  <a:solidFill>
                    <a:srgbClr val="006000"/>
                  </a:solidFill>
                  <a:ln w="9525" cap="rnd">
                    <a:noFill/>
                    <a:round/>
                    <a:headEnd/>
                    <a:tailEnd/>
                  </a:ln>
                </p:spPr>
                <p:txBody>
                  <a:bodyPr/>
                  <a:lstStyle/>
                  <a:p>
                    <a:endParaRPr lang="en-US"/>
                  </a:p>
                </p:txBody>
              </p:sp>
              <p:sp>
                <p:nvSpPr>
                  <p:cNvPr id="36914" name="Freeform 157"/>
                  <p:cNvSpPr>
                    <a:spLocks/>
                  </p:cNvSpPr>
                  <p:nvPr/>
                </p:nvSpPr>
                <p:spPr bwMode="auto">
                  <a:xfrm>
                    <a:off x="4117" y="2763"/>
                    <a:ext cx="41" cy="17"/>
                  </a:xfrm>
                  <a:custGeom>
                    <a:avLst/>
                    <a:gdLst>
                      <a:gd name="T0" fmla="*/ 36 w 41"/>
                      <a:gd name="T1" fmla="*/ 16 h 17"/>
                      <a:gd name="T2" fmla="*/ 40 w 41"/>
                      <a:gd name="T3" fmla="*/ 8 h 17"/>
                      <a:gd name="T4" fmla="*/ 33 w 41"/>
                      <a:gd name="T5" fmla="*/ 3 h 17"/>
                      <a:gd name="T6" fmla="*/ 25 w 41"/>
                      <a:gd name="T7" fmla="*/ 1 h 17"/>
                      <a:gd name="T8" fmla="*/ 23 w 41"/>
                      <a:gd name="T9" fmla="*/ 4 h 17"/>
                      <a:gd name="T10" fmla="*/ 12 w 41"/>
                      <a:gd name="T11" fmla="*/ 1 h 17"/>
                      <a:gd name="T12" fmla="*/ 8 w 41"/>
                      <a:gd name="T13" fmla="*/ 0 h 17"/>
                      <a:gd name="T14" fmla="*/ 4 w 41"/>
                      <a:gd name="T15" fmla="*/ 1 h 17"/>
                      <a:gd name="T16" fmla="*/ 3 w 41"/>
                      <a:gd name="T17" fmla="*/ 2 h 17"/>
                      <a:gd name="T18" fmla="*/ 1 w 41"/>
                      <a:gd name="T19" fmla="*/ 5 h 17"/>
                      <a:gd name="T20" fmla="*/ 0 w 41"/>
                      <a:gd name="T21" fmla="*/ 7 h 17"/>
                      <a:gd name="T22" fmla="*/ 0 w 41"/>
                      <a:gd name="T23" fmla="*/ 7 h 17"/>
                      <a:gd name="T24" fmla="*/ 1 w 41"/>
                      <a:gd name="T25" fmla="*/ 8 h 17"/>
                      <a:gd name="T26" fmla="*/ 3 w 41"/>
                      <a:gd name="T27" fmla="*/ 9 h 17"/>
                      <a:gd name="T28" fmla="*/ 7 w 41"/>
                      <a:gd name="T29" fmla="*/ 7 h 17"/>
                      <a:gd name="T30" fmla="*/ 12 w 41"/>
                      <a:gd name="T31" fmla="*/ 13 h 17"/>
                      <a:gd name="T32" fmla="*/ 14 w 41"/>
                      <a:gd name="T33" fmla="*/ 14 h 17"/>
                      <a:gd name="T34" fmla="*/ 17 w 41"/>
                      <a:gd name="T35" fmla="*/ 14 h 17"/>
                      <a:gd name="T36" fmla="*/ 20 w 41"/>
                      <a:gd name="T37" fmla="*/ 12 h 17"/>
                      <a:gd name="T38" fmla="*/ 36 w 41"/>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7"/>
                      <a:gd name="T62" fmla="*/ 41 w 41"/>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7">
                        <a:moveTo>
                          <a:pt x="36" y="16"/>
                        </a:moveTo>
                        <a:lnTo>
                          <a:pt x="40" y="8"/>
                        </a:lnTo>
                        <a:lnTo>
                          <a:pt x="33" y="3"/>
                        </a:lnTo>
                        <a:lnTo>
                          <a:pt x="25" y="1"/>
                        </a:lnTo>
                        <a:lnTo>
                          <a:pt x="23" y="4"/>
                        </a:lnTo>
                        <a:lnTo>
                          <a:pt x="12" y="1"/>
                        </a:lnTo>
                        <a:lnTo>
                          <a:pt x="8" y="0"/>
                        </a:lnTo>
                        <a:lnTo>
                          <a:pt x="4" y="1"/>
                        </a:lnTo>
                        <a:lnTo>
                          <a:pt x="3" y="2"/>
                        </a:lnTo>
                        <a:lnTo>
                          <a:pt x="1" y="5"/>
                        </a:lnTo>
                        <a:lnTo>
                          <a:pt x="0" y="7"/>
                        </a:lnTo>
                        <a:lnTo>
                          <a:pt x="1" y="8"/>
                        </a:lnTo>
                        <a:lnTo>
                          <a:pt x="3" y="9"/>
                        </a:lnTo>
                        <a:lnTo>
                          <a:pt x="7" y="7"/>
                        </a:lnTo>
                        <a:lnTo>
                          <a:pt x="12" y="13"/>
                        </a:lnTo>
                        <a:lnTo>
                          <a:pt x="14" y="14"/>
                        </a:lnTo>
                        <a:lnTo>
                          <a:pt x="17" y="14"/>
                        </a:lnTo>
                        <a:lnTo>
                          <a:pt x="20" y="12"/>
                        </a:lnTo>
                        <a:lnTo>
                          <a:pt x="36" y="16"/>
                        </a:lnTo>
                      </a:path>
                    </a:pathLst>
                  </a:custGeom>
                  <a:solidFill>
                    <a:srgbClr val="006000"/>
                  </a:solidFill>
                  <a:ln w="9525" cap="rnd">
                    <a:noFill/>
                    <a:round/>
                    <a:headEnd/>
                    <a:tailEnd/>
                  </a:ln>
                </p:spPr>
                <p:txBody>
                  <a:bodyPr/>
                  <a:lstStyle/>
                  <a:p>
                    <a:endParaRPr lang="en-US"/>
                  </a:p>
                </p:txBody>
              </p:sp>
              <p:sp>
                <p:nvSpPr>
                  <p:cNvPr id="36915" name="Freeform 158"/>
                  <p:cNvSpPr>
                    <a:spLocks/>
                  </p:cNvSpPr>
                  <p:nvPr/>
                </p:nvSpPr>
                <p:spPr bwMode="auto">
                  <a:xfrm>
                    <a:off x="4184" y="2810"/>
                    <a:ext cx="49" cy="23"/>
                  </a:xfrm>
                  <a:custGeom>
                    <a:avLst/>
                    <a:gdLst>
                      <a:gd name="T0" fmla="*/ 14 w 49"/>
                      <a:gd name="T1" fmla="*/ 5 h 23"/>
                      <a:gd name="T2" fmla="*/ 31 w 49"/>
                      <a:gd name="T3" fmla="*/ 5 h 23"/>
                      <a:gd name="T4" fmla="*/ 34 w 49"/>
                      <a:gd name="T5" fmla="*/ 1 h 23"/>
                      <a:gd name="T6" fmla="*/ 35 w 49"/>
                      <a:gd name="T7" fmla="*/ 0 h 23"/>
                      <a:gd name="T8" fmla="*/ 37 w 49"/>
                      <a:gd name="T9" fmla="*/ 0 h 23"/>
                      <a:gd name="T10" fmla="*/ 38 w 49"/>
                      <a:gd name="T11" fmla="*/ 0 h 23"/>
                      <a:gd name="T12" fmla="*/ 40 w 49"/>
                      <a:gd name="T13" fmla="*/ 0 h 23"/>
                      <a:gd name="T14" fmla="*/ 42 w 49"/>
                      <a:gd name="T15" fmla="*/ 2 h 23"/>
                      <a:gd name="T16" fmla="*/ 48 w 49"/>
                      <a:gd name="T17" fmla="*/ 2 h 23"/>
                      <a:gd name="T18" fmla="*/ 48 w 49"/>
                      <a:gd name="T19" fmla="*/ 6 h 23"/>
                      <a:gd name="T20" fmla="*/ 47 w 49"/>
                      <a:gd name="T21" fmla="*/ 13 h 23"/>
                      <a:gd name="T22" fmla="*/ 47 w 49"/>
                      <a:gd name="T23" fmla="*/ 17 h 23"/>
                      <a:gd name="T24" fmla="*/ 43 w 49"/>
                      <a:gd name="T25" fmla="*/ 20 h 23"/>
                      <a:gd name="T26" fmla="*/ 27 w 49"/>
                      <a:gd name="T27" fmla="*/ 21 h 23"/>
                      <a:gd name="T28" fmla="*/ 22 w 49"/>
                      <a:gd name="T29" fmla="*/ 20 h 23"/>
                      <a:gd name="T30" fmla="*/ 20 w 49"/>
                      <a:gd name="T31" fmla="*/ 20 h 23"/>
                      <a:gd name="T32" fmla="*/ 18 w 49"/>
                      <a:gd name="T33" fmla="*/ 20 h 23"/>
                      <a:gd name="T34" fmla="*/ 16 w 49"/>
                      <a:gd name="T35" fmla="*/ 22 h 23"/>
                      <a:gd name="T36" fmla="*/ 3 w 49"/>
                      <a:gd name="T37" fmla="*/ 22 h 23"/>
                      <a:gd name="T38" fmla="*/ 1 w 49"/>
                      <a:gd name="T39" fmla="*/ 18 h 23"/>
                      <a:gd name="T40" fmla="*/ 0 w 49"/>
                      <a:gd name="T41" fmla="*/ 17 h 23"/>
                      <a:gd name="T42" fmla="*/ 1 w 49"/>
                      <a:gd name="T43" fmla="*/ 9 h 23"/>
                      <a:gd name="T44" fmla="*/ 1 w 49"/>
                      <a:gd name="T45" fmla="*/ 4 h 23"/>
                      <a:gd name="T46" fmla="*/ 3 w 49"/>
                      <a:gd name="T47" fmla="*/ 1 h 23"/>
                      <a:gd name="T48" fmla="*/ 5 w 49"/>
                      <a:gd name="T49" fmla="*/ 0 h 23"/>
                      <a:gd name="T50" fmla="*/ 7 w 49"/>
                      <a:gd name="T51" fmla="*/ 0 h 23"/>
                      <a:gd name="T52" fmla="*/ 14 w 49"/>
                      <a:gd name="T53" fmla="*/ 5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23"/>
                      <a:gd name="T83" fmla="*/ 49 w 49"/>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23">
                        <a:moveTo>
                          <a:pt x="14" y="5"/>
                        </a:moveTo>
                        <a:lnTo>
                          <a:pt x="31" y="5"/>
                        </a:lnTo>
                        <a:lnTo>
                          <a:pt x="34" y="1"/>
                        </a:lnTo>
                        <a:lnTo>
                          <a:pt x="35" y="0"/>
                        </a:lnTo>
                        <a:lnTo>
                          <a:pt x="37" y="0"/>
                        </a:lnTo>
                        <a:lnTo>
                          <a:pt x="38" y="0"/>
                        </a:lnTo>
                        <a:lnTo>
                          <a:pt x="40" y="0"/>
                        </a:lnTo>
                        <a:lnTo>
                          <a:pt x="42" y="2"/>
                        </a:lnTo>
                        <a:lnTo>
                          <a:pt x="48" y="2"/>
                        </a:lnTo>
                        <a:lnTo>
                          <a:pt x="48" y="6"/>
                        </a:lnTo>
                        <a:lnTo>
                          <a:pt x="47" y="13"/>
                        </a:lnTo>
                        <a:lnTo>
                          <a:pt x="47" y="17"/>
                        </a:lnTo>
                        <a:lnTo>
                          <a:pt x="43" y="20"/>
                        </a:lnTo>
                        <a:lnTo>
                          <a:pt x="27" y="21"/>
                        </a:lnTo>
                        <a:lnTo>
                          <a:pt x="22" y="20"/>
                        </a:lnTo>
                        <a:lnTo>
                          <a:pt x="20" y="20"/>
                        </a:lnTo>
                        <a:lnTo>
                          <a:pt x="18" y="20"/>
                        </a:lnTo>
                        <a:lnTo>
                          <a:pt x="16" y="22"/>
                        </a:lnTo>
                        <a:lnTo>
                          <a:pt x="3" y="22"/>
                        </a:lnTo>
                        <a:lnTo>
                          <a:pt x="1" y="18"/>
                        </a:lnTo>
                        <a:lnTo>
                          <a:pt x="0" y="17"/>
                        </a:lnTo>
                        <a:lnTo>
                          <a:pt x="1" y="9"/>
                        </a:lnTo>
                        <a:lnTo>
                          <a:pt x="1" y="4"/>
                        </a:lnTo>
                        <a:lnTo>
                          <a:pt x="3" y="1"/>
                        </a:lnTo>
                        <a:lnTo>
                          <a:pt x="5" y="0"/>
                        </a:lnTo>
                        <a:lnTo>
                          <a:pt x="7" y="0"/>
                        </a:lnTo>
                        <a:lnTo>
                          <a:pt x="14" y="5"/>
                        </a:lnTo>
                      </a:path>
                    </a:pathLst>
                  </a:custGeom>
                  <a:solidFill>
                    <a:srgbClr val="006000"/>
                  </a:solidFill>
                  <a:ln w="9525" cap="rnd">
                    <a:noFill/>
                    <a:round/>
                    <a:headEnd/>
                    <a:tailEnd/>
                  </a:ln>
                </p:spPr>
                <p:txBody>
                  <a:bodyPr/>
                  <a:lstStyle/>
                  <a:p>
                    <a:endParaRPr lang="en-US"/>
                  </a:p>
                </p:txBody>
              </p:sp>
              <p:sp>
                <p:nvSpPr>
                  <p:cNvPr id="36916" name="Freeform 159"/>
                  <p:cNvSpPr>
                    <a:spLocks/>
                  </p:cNvSpPr>
                  <p:nvPr/>
                </p:nvSpPr>
                <p:spPr bwMode="auto">
                  <a:xfrm>
                    <a:off x="4116" y="2862"/>
                    <a:ext cx="17" cy="21"/>
                  </a:xfrm>
                  <a:custGeom>
                    <a:avLst/>
                    <a:gdLst>
                      <a:gd name="T0" fmla="*/ 9 w 17"/>
                      <a:gd name="T1" fmla="*/ 0 h 21"/>
                      <a:gd name="T2" fmla="*/ 16 w 17"/>
                      <a:gd name="T3" fmla="*/ 5 h 21"/>
                      <a:gd name="T4" fmla="*/ 16 w 17"/>
                      <a:gd name="T5" fmla="*/ 8 h 21"/>
                      <a:gd name="T6" fmla="*/ 16 w 17"/>
                      <a:gd name="T7" fmla="*/ 9 h 21"/>
                      <a:gd name="T8" fmla="*/ 15 w 17"/>
                      <a:gd name="T9" fmla="*/ 12 h 21"/>
                      <a:gd name="T10" fmla="*/ 14 w 17"/>
                      <a:gd name="T11" fmla="*/ 14 h 21"/>
                      <a:gd name="T12" fmla="*/ 12 w 17"/>
                      <a:gd name="T13" fmla="*/ 18 h 21"/>
                      <a:gd name="T14" fmla="*/ 8 w 17"/>
                      <a:gd name="T15" fmla="*/ 20 h 21"/>
                      <a:gd name="T16" fmla="*/ 5 w 17"/>
                      <a:gd name="T17" fmla="*/ 20 h 21"/>
                      <a:gd name="T18" fmla="*/ 3 w 17"/>
                      <a:gd name="T19" fmla="*/ 19 h 21"/>
                      <a:gd name="T20" fmla="*/ 0 w 17"/>
                      <a:gd name="T21" fmla="*/ 15 h 21"/>
                      <a:gd name="T22" fmla="*/ 0 w 17"/>
                      <a:gd name="T23" fmla="*/ 14 h 21"/>
                      <a:gd name="T24" fmla="*/ 1 w 17"/>
                      <a:gd name="T25" fmla="*/ 10 h 21"/>
                      <a:gd name="T26" fmla="*/ 2 w 17"/>
                      <a:gd name="T27" fmla="*/ 3 h 21"/>
                      <a:gd name="T28" fmla="*/ 9 w 1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1"/>
                      <a:gd name="T47" fmla="*/ 17 w 1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1">
                        <a:moveTo>
                          <a:pt x="9" y="0"/>
                        </a:moveTo>
                        <a:lnTo>
                          <a:pt x="16" y="5"/>
                        </a:lnTo>
                        <a:lnTo>
                          <a:pt x="16" y="8"/>
                        </a:lnTo>
                        <a:lnTo>
                          <a:pt x="16" y="9"/>
                        </a:lnTo>
                        <a:lnTo>
                          <a:pt x="15" y="12"/>
                        </a:lnTo>
                        <a:lnTo>
                          <a:pt x="14" y="14"/>
                        </a:lnTo>
                        <a:lnTo>
                          <a:pt x="12" y="18"/>
                        </a:lnTo>
                        <a:lnTo>
                          <a:pt x="8" y="20"/>
                        </a:lnTo>
                        <a:lnTo>
                          <a:pt x="5" y="20"/>
                        </a:lnTo>
                        <a:lnTo>
                          <a:pt x="3" y="19"/>
                        </a:lnTo>
                        <a:lnTo>
                          <a:pt x="0" y="15"/>
                        </a:lnTo>
                        <a:lnTo>
                          <a:pt x="0" y="14"/>
                        </a:lnTo>
                        <a:lnTo>
                          <a:pt x="1" y="10"/>
                        </a:lnTo>
                        <a:lnTo>
                          <a:pt x="2" y="3"/>
                        </a:lnTo>
                        <a:lnTo>
                          <a:pt x="9" y="0"/>
                        </a:lnTo>
                      </a:path>
                    </a:pathLst>
                  </a:custGeom>
                  <a:solidFill>
                    <a:srgbClr val="006000"/>
                  </a:solidFill>
                  <a:ln w="9525" cap="rnd">
                    <a:noFill/>
                    <a:round/>
                    <a:headEnd/>
                    <a:tailEnd/>
                  </a:ln>
                </p:spPr>
                <p:txBody>
                  <a:bodyPr/>
                  <a:lstStyle/>
                  <a:p>
                    <a:endParaRPr lang="en-US"/>
                  </a:p>
                </p:txBody>
              </p:sp>
            </p:grpSp>
          </p:grpSp>
        </p:grpSp>
        <p:sp>
          <p:nvSpPr>
            <p:cNvPr id="36870" name="Arc 160"/>
            <p:cNvSpPr>
              <a:spLocks/>
            </p:cNvSpPr>
            <p:nvPr/>
          </p:nvSpPr>
          <p:spPr bwMode="auto">
            <a:xfrm rot="1020000">
              <a:off x="2633" y="2761"/>
              <a:ext cx="362" cy="109"/>
            </a:xfrm>
            <a:custGeom>
              <a:avLst/>
              <a:gdLst>
                <a:gd name="T0" fmla="*/ 0 w 21660"/>
                <a:gd name="T1" fmla="*/ 0 h 21799"/>
                <a:gd name="T2" fmla="*/ 0 w 21660"/>
                <a:gd name="T3" fmla="*/ 0 h 21799"/>
                <a:gd name="T4" fmla="*/ 0 w 21660"/>
                <a:gd name="T5" fmla="*/ 0 h 21799"/>
                <a:gd name="T6" fmla="*/ 0 60000 65536"/>
                <a:gd name="T7" fmla="*/ 0 60000 65536"/>
                <a:gd name="T8" fmla="*/ 0 60000 65536"/>
                <a:gd name="T9" fmla="*/ 0 w 21660"/>
                <a:gd name="T10" fmla="*/ 0 h 21799"/>
                <a:gd name="T11" fmla="*/ 21660 w 21660"/>
                <a:gd name="T12" fmla="*/ 21799 h 21799"/>
              </a:gdLst>
              <a:ahLst/>
              <a:cxnLst>
                <a:cxn ang="T6">
                  <a:pos x="T0" y="T1"/>
                </a:cxn>
                <a:cxn ang="T7">
                  <a:pos x="T2" y="T3"/>
                </a:cxn>
                <a:cxn ang="T8">
                  <a:pos x="T4" y="T5"/>
                </a:cxn>
              </a:cxnLst>
              <a:rect l="T9" t="T10" r="T11" b="T12"/>
              <a:pathLst>
                <a:path w="21660" h="21799" fill="none" extrusionOk="0">
                  <a:moveTo>
                    <a:pt x="21659" y="-1"/>
                  </a:moveTo>
                  <a:cubicBezTo>
                    <a:pt x="21659" y="66"/>
                    <a:pt x="21660" y="132"/>
                    <a:pt x="21660" y="199"/>
                  </a:cubicBezTo>
                  <a:cubicBezTo>
                    <a:pt x="21660" y="12128"/>
                    <a:pt x="11989" y="21799"/>
                    <a:pt x="60" y="21799"/>
                  </a:cubicBezTo>
                  <a:cubicBezTo>
                    <a:pt x="40" y="21799"/>
                    <a:pt x="20" y="21798"/>
                    <a:pt x="0" y="21798"/>
                  </a:cubicBezTo>
                </a:path>
                <a:path w="21660" h="21799" stroke="0" extrusionOk="0">
                  <a:moveTo>
                    <a:pt x="21659" y="-1"/>
                  </a:moveTo>
                  <a:cubicBezTo>
                    <a:pt x="21659" y="66"/>
                    <a:pt x="21660" y="132"/>
                    <a:pt x="21660" y="199"/>
                  </a:cubicBezTo>
                  <a:cubicBezTo>
                    <a:pt x="21660" y="12128"/>
                    <a:pt x="11989" y="21799"/>
                    <a:pt x="60" y="21799"/>
                  </a:cubicBezTo>
                  <a:cubicBezTo>
                    <a:pt x="40" y="21799"/>
                    <a:pt x="20" y="21798"/>
                    <a:pt x="0" y="21798"/>
                  </a:cubicBezTo>
                  <a:lnTo>
                    <a:pt x="60" y="199"/>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1" name="Arc 161"/>
            <p:cNvSpPr>
              <a:spLocks/>
            </p:cNvSpPr>
            <p:nvPr/>
          </p:nvSpPr>
          <p:spPr bwMode="auto">
            <a:xfrm rot="9780000">
              <a:off x="2665" y="2580"/>
              <a:ext cx="360"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2" name="Arc 162"/>
            <p:cNvSpPr>
              <a:spLocks/>
            </p:cNvSpPr>
            <p:nvPr/>
          </p:nvSpPr>
          <p:spPr bwMode="auto">
            <a:xfrm rot="2580000">
              <a:off x="2953" y="2565"/>
              <a:ext cx="288" cy="413"/>
            </a:xfrm>
            <a:custGeom>
              <a:avLst/>
              <a:gdLst>
                <a:gd name="T0" fmla="*/ 0 w 21675"/>
                <a:gd name="T1" fmla="*/ 0 h 21600"/>
                <a:gd name="T2" fmla="*/ 0 w 21675"/>
                <a:gd name="T3" fmla="*/ 0 h 21600"/>
                <a:gd name="T4" fmla="*/ 0 w 21675"/>
                <a:gd name="T5" fmla="*/ 0 h 21600"/>
                <a:gd name="T6" fmla="*/ 0 60000 65536"/>
                <a:gd name="T7" fmla="*/ 0 60000 65536"/>
                <a:gd name="T8" fmla="*/ 0 60000 65536"/>
                <a:gd name="T9" fmla="*/ 0 w 21675"/>
                <a:gd name="T10" fmla="*/ 0 h 21600"/>
                <a:gd name="T11" fmla="*/ 21675 w 21675"/>
                <a:gd name="T12" fmla="*/ 21600 h 21600"/>
              </a:gdLst>
              <a:ahLst/>
              <a:cxnLst>
                <a:cxn ang="T6">
                  <a:pos x="T0" y="T1"/>
                </a:cxn>
                <a:cxn ang="T7">
                  <a:pos x="T2" y="T3"/>
                </a:cxn>
                <a:cxn ang="T8">
                  <a:pos x="T4" y="T5"/>
                </a:cxn>
              </a:cxnLst>
              <a:rect l="T9" t="T10" r="T11" b="T12"/>
              <a:pathLst>
                <a:path w="21675" h="21600" fill="none" extrusionOk="0">
                  <a:moveTo>
                    <a:pt x="0" y="0"/>
                  </a:moveTo>
                  <a:cubicBezTo>
                    <a:pt x="25" y="0"/>
                    <a:pt x="50" y="-1"/>
                    <a:pt x="75" y="0"/>
                  </a:cubicBezTo>
                  <a:cubicBezTo>
                    <a:pt x="12004" y="0"/>
                    <a:pt x="21675" y="9670"/>
                    <a:pt x="21675" y="21600"/>
                  </a:cubicBezTo>
                </a:path>
                <a:path w="21675" h="21600" stroke="0" extrusionOk="0">
                  <a:moveTo>
                    <a:pt x="0" y="0"/>
                  </a:moveTo>
                  <a:cubicBezTo>
                    <a:pt x="25" y="0"/>
                    <a:pt x="50" y="-1"/>
                    <a:pt x="75" y="0"/>
                  </a:cubicBezTo>
                  <a:cubicBezTo>
                    <a:pt x="12004" y="0"/>
                    <a:pt x="21675" y="9670"/>
                    <a:pt x="21675" y="21600"/>
                  </a:cubicBezTo>
                  <a:lnTo>
                    <a:pt x="75"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3" name="Arc 163"/>
            <p:cNvSpPr>
              <a:spLocks/>
            </p:cNvSpPr>
            <p:nvPr/>
          </p:nvSpPr>
          <p:spPr bwMode="auto">
            <a:xfrm rot="3540000">
              <a:off x="3215" y="2690"/>
              <a:ext cx="326" cy="432"/>
            </a:xfrm>
            <a:custGeom>
              <a:avLst/>
              <a:gdLst>
                <a:gd name="T0" fmla="*/ 0 w 21667"/>
                <a:gd name="T1" fmla="*/ 0 h 21600"/>
                <a:gd name="T2" fmla="*/ 0 w 21667"/>
                <a:gd name="T3" fmla="*/ 0 h 21600"/>
                <a:gd name="T4" fmla="*/ 0 w 21667"/>
                <a:gd name="T5" fmla="*/ 0 h 21600"/>
                <a:gd name="T6" fmla="*/ 0 60000 65536"/>
                <a:gd name="T7" fmla="*/ 0 60000 65536"/>
                <a:gd name="T8" fmla="*/ 0 60000 65536"/>
                <a:gd name="T9" fmla="*/ 0 w 21667"/>
                <a:gd name="T10" fmla="*/ 0 h 21600"/>
                <a:gd name="T11" fmla="*/ 21667 w 21667"/>
                <a:gd name="T12" fmla="*/ 21600 h 21600"/>
              </a:gdLst>
              <a:ahLst/>
              <a:cxnLst>
                <a:cxn ang="T6">
                  <a:pos x="T0" y="T1"/>
                </a:cxn>
                <a:cxn ang="T7">
                  <a:pos x="T2" y="T3"/>
                </a:cxn>
                <a:cxn ang="T8">
                  <a:pos x="T4" y="T5"/>
                </a:cxn>
              </a:cxnLst>
              <a:rect l="T9" t="T10" r="T11" b="T12"/>
              <a:pathLst>
                <a:path w="21667" h="21600" fill="none" extrusionOk="0">
                  <a:moveTo>
                    <a:pt x="0" y="0"/>
                  </a:moveTo>
                  <a:cubicBezTo>
                    <a:pt x="22" y="0"/>
                    <a:pt x="44" y="-1"/>
                    <a:pt x="67" y="0"/>
                  </a:cubicBezTo>
                  <a:cubicBezTo>
                    <a:pt x="11996" y="0"/>
                    <a:pt x="21667" y="9670"/>
                    <a:pt x="21667" y="21600"/>
                  </a:cubicBezTo>
                </a:path>
                <a:path w="21667" h="21600" stroke="0" extrusionOk="0">
                  <a:moveTo>
                    <a:pt x="0" y="0"/>
                  </a:moveTo>
                  <a:cubicBezTo>
                    <a:pt x="22" y="0"/>
                    <a:pt x="44" y="-1"/>
                    <a:pt x="67" y="0"/>
                  </a:cubicBezTo>
                  <a:cubicBezTo>
                    <a:pt x="11996" y="0"/>
                    <a:pt x="21667" y="9670"/>
                    <a:pt x="21667" y="21600"/>
                  </a:cubicBezTo>
                  <a:lnTo>
                    <a:pt x="67"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4" name="Arc 164"/>
            <p:cNvSpPr>
              <a:spLocks/>
            </p:cNvSpPr>
            <p:nvPr/>
          </p:nvSpPr>
          <p:spPr bwMode="auto">
            <a:xfrm>
              <a:off x="3096" y="2293"/>
              <a:ext cx="324"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5" name="Arc 165"/>
            <p:cNvSpPr>
              <a:spLocks/>
            </p:cNvSpPr>
            <p:nvPr/>
          </p:nvSpPr>
          <p:spPr bwMode="auto">
            <a:xfrm rot="-660000">
              <a:off x="2556" y="3076"/>
              <a:ext cx="612" cy="1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6" name="Arc 166"/>
            <p:cNvSpPr>
              <a:spLocks/>
            </p:cNvSpPr>
            <p:nvPr/>
          </p:nvSpPr>
          <p:spPr bwMode="auto">
            <a:xfrm>
              <a:off x="2197" y="2293"/>
              <a:ext cx="468" cy="4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8"/>
                    <a:pt x="9642" y="25"/>
                    <a:pt x="21554" y="0"/>
                  </a:cubicBezTo>
                </a:path>
                <a:path w="21600" h="21600" stroke="0" extrusionOk="0">
                  <a:moveTo>
                    <a:pt x="0" y="21600"/>
                  </a:moveTo>
                  <a:cubicBezTo>
                    <a:pt x="0" y="9688"/>
                    <a:pt x="9642" y="25"/>
                    <a:pt x="21554" y="0"/>
                  </a:cubicBezTo>
                  <a:lnTo>
                    <a:pt x="2160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7" name="Arc 167"/>
            <p:cNvSpPr>
              <a:spLocks/>
            </p:cNvSpPr>
            <p:nvPr/>
          </p:nvSpPr>
          <p:spPr bwMode="auto">
            <a:xfrm rot="-9900000">
              <a:off x="2182" y="2903"/>
              <a:ext cx="253" cy="2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95" y="0"/>
                    <a:pt x="21552" y="9618"/>
                    <a:pt x="21599" y="21514"/>
                  </a:cubicBezTo>
                </a:path>
                <a:path w="21600" h="21600" stroke="0" extrusionOk="0">
                  <a:moveTo>
                    <a:pt x="-1" y="0"/>
                  </a:moveTo>
                  <a:cubicBezTo>
                    <a:pt x="11895" y="0"/>
                    <a:pt x="21552" y="9618"/>
                    <a:pt x="21599" y="21514"/>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8" name="Arc 168"/>
            <p:cNvSpPr>
              <a:spLocks/>
            </p:cNvSpPr>
            <p:nvPr/>
          </p:nvSpPr>
          <p:spPr bwMode="auto">
            <a:xfrm rot="-7020000">
              <a:off x="2301" y="2631"/>
              <a:ext cx="386" cy="30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1" y="0"/>
                    <a:pt x="21560" y="9626"/>
                    <a:pt x="21599" y="21528"/>
                  </a:cubicBezTo>
                </a:path>
                <a:path w="21600" h="21600" stroke="0" extrusionOk="0">
                  <a:moveTo>
                    <a:pt x="-1" y="0"/>
                  </a:moveTo>
                  <a:cubicBezTo>
                    <a:pt x="11901" y="0"/>
                    <a:pt x="21560" y="9626"/>
                    <a:pt x="21599" y="21528"/>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79" name="Arc 169"/>
            <p:cNvSpPr>
              <a:spLocks/>
            </p:cNvSpPr>
            <p:nvPr/>
          </p:nvSpPr>
          <p:spPr bwMode="auto">
            <a:xfrm>
              <a:off x="3025" y="2077"/>
              <a:ext cx="648" cy="108"/>
            </a:xfrm>
            <a:custGeom>
              <a:avLst/>
              <a:gdLst>
                <a:gd name="T0" fmla="*/ 0 w 21600"/>
                <a:gd name="T1" fmla="*/ 0 h 21600"/>
                <a:gd name="T2" fmla="*/ 1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3"/>
                    <a:pt x="9650" y="18"/>
                    <a:pt x="21567" y="0"/>
                  </a:cubicBezTo>
                </a:path>
                <a:path w="21600" h="21600" stroke="0" extrusionOk="0">
                  <a:moveTo>
                    <a:pt x="0" y="21600"/>
                  </a:moveTo>
                  <a:cubicBezTo>
                    <a:pt x="0" y="9683"/>
                    <a:pt x="9650" y="18"/>
                    <a:pt x="21567" y="0"/>
                  </a:cubicBezTo>
                  <a:lnTo>
                    <a:pt x="2160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80" name="Line 170"/>
            <p:cNvSpPr>
              <a:spLocks noChangeShapeType="1"/>
            </p:cNvSpPr>
            <p:nvPr/>
          </p:nvSpPr>
          <p:spPr bwMode="auto">
            <a:xfrm>
              <a:off x="3816" y="2076"/>
              <a:ext cx="90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1" name="Line 171"/>
            <p:cNvSpPr>
              <a:spLocks noChangeShapeType="1"/>
            </p:cNvSpPr>
            <p:nvPr/>
          </p:nvSpPr>
          <p:spPr bwMode="auto">
            <a:xfrm>
              <a:off x="900" y="2040"/>
              <a:ext cx="612"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2" name="Arc 172"/>
            <p:cNvSpPr>
              <a:spLocks/>
            </p:cNvSpPr>
            <p:nvPr/>
          </p:nvSpPr>
          <p:spPr bwMode="auto">
            <a:xfrm>
              <a:off x="1764" y="2041"/>
              <a:ext cx="900" cy="108"/>
            </a:xfrm>
            <a:custGeom>
              <a:avLst/>
              <a:gdLst>
                <a:gd name="T0" fmla="*/ 0 w 21600"/>
                <a:gd name="T1" fmla="*/ 0 h 21600"/>
                <a:gd name="T2" fmla="*/ 2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36883" name="Line 173"/>
            <p:cNvSpPr>
              <a:spLocks noChangeShapeType="1"/>
            </p:cNvSpPr>
            <p:nvPr/>
          </p:nvSpPr>
          <p:spPr bwMode="auto">
            <a:xfrm>
              <a:off x="936" y="1536"/>
              <a:ext cx="612"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4" name="Line 174"/>
            <p:cNvSpPr>
              <a:spLocks noChangeShapeType="1"/>
            </p:cNvSpPr>
            <p:nvPr/>
          </p:nvSpPr>
          <p:spPr bwMode="auto">
            <a:xfrm>
              <a:off x="1872" y="1536"/>
              <a:ext cx="1152"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5" name="Line 175"/>
            <p:cNvSpPr>
              <a:spLocks noChangeShapeType="1"/>
            </p:cNvSpPr>
            <p:nvPr/>
          </p:nvSpPr>
          <p:spPr bwMode="auto">
            <a:xfrm>
              <a:off x="3672" y="1536"/>
              <a:ext cx="1116"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6" name="Line 176"/>
            <p:cNvSpPr>
              <a:spLocks noChangeShapeType="1"/>
            </p:cNvSpPr>
            <p:nvPr/>
          </p:nvSpPr>
          <p:spPr bwMode="auto">
            <a:xfrm>
              <a:off x="900" y="1752"/>
              <a:ext cx="612"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7" name="Line 177"/>
            <p:cNvSpPr>
              <a:spLocks noChangeShapeType="1"/>
            </p:cNvSpPr>
            <p:nvPr/>
          </p:nvSpPr>
          <p:spPr bwMode="auto">
            <a:xfrm>
              <a:off x="1836" y="1752"/>
              <a:ext cx="1152"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6888" name="Line 178"/>
            <p:cNvSpPr>
              <a:spLocks noChangeShapeType="1"/>
            </p:cNvSpPr>
            <p:nvPr/>
          </p:nvSpPr>
          <p:spPr bwMode="auto">
            <a:xfrm>
              <a:off x="3636" y="1752"/>
              <a:ext cx="1116" cy="0"/>
            </a:xfrm>
            <a:prstGeom prst="line">
              <a:avLst/>
            </a:prstGeom>
            <a:noFill/>
            <a:ln w="12700">
              <a:solidFill>
                <a:schemeClr val="tx1"/>
              </a:solidFill>
              <a:round/>
              <a:headEnd type="none" w="sm" len="sm"/>
              <a:tailEnd type="stealth" w="med" len="lg"/>
            </a:ln>
          </p:spPr>
          <p:txBody>
            <a:bodyPr wrap="none" anchor="ctr"/>
            <a:lstStyle/>
            <a:p>
              <a:endParaRPr lang="en-US"/>
            </a:p>
          </p:txBody>
        </p:sp>
      </p:grpSp>
      <p:sp>
        <p:nvSpPr>
          <p:cNvPr id="36868" name="Rectangle 179"/>
          <p:cNvSpPr>
            <a:spLocks noChangeArrowheads="1"/>
          </p:cNvSpPr>
          <p:nvPr/>
        </p:nvSpPr>
        <p:spPr bwMode="auto">
          <a:xfrm>
            <a:off x="3063875" y="5334000"/>
            <a:ext cx="3105150" cy="825500"/>
          </a:xfrm>
          <a:prstGeom prst="rect">
            <a:avLst/>
          </a:prstGeom>
          <a:noFill/>
          <a:ln w="9525">
            <a:noFill/>
            <a:miter lim="800000"/>
            <a:headEnd/>
            <a:tailEnd/>
          </a:ln>
        </p:spPr>
        <p:txBody>
          <a:bodyPr wrap="none" lIns="92075" tIns="46038" rIns="92075" bIns="46038">
            <a:spAutoFit/>
          </a:bodyPr>
          <a:lstStyle/>
          <a:p>
            <a:pPr algn="ctr"/>
            <a:r>
              <a:rPr lang="en-US" sz="1600">
                <a:latin typeface="Arial" pitchFamily="34" charset="0"/>
              </a:rPr>
              <a:t>Adapted from Survey of Climatology:</a:t>
            </a:r>
          </a:p>
          <a:p>
            <a:pPr algn="ctr"/>
            <a:r>
              <a:rPr lang="en-US" sz="1600">
                <a:latin typeface="Arial" pitchFamily="34" charset="0"/>
              </a:rPr>
              <a:t>Griffiths and Driscoll, </a:t>
            </a:r>
          </a:p>
          <a:p>
            <a:pPr algn="ctr"/>
            <a:r>
              <a:rPr lang="en-US" sz="1600">
                <a:latin typeface="Arial" pitchFamily="34" charset="0"/>
              </a:rPr>
              <a:t>Texas A&amp;M University, 1982</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2400" y="457200"/>
            <a:ext cx="7975600" cy="685800"/>
          </a:xfrm>
          <a:noFill/>
        </p:spPr>
        <p:txBody>
          <a:bodyPr lIns="92075" tIns="46038" rIns="92075" bIns="46038" anchor="ctr"/>
          <a:lstStyle/>
          <a:p>
            <a:r>
              <a:rPr lang="en-US" sz="3600" smtClean="0"/>
              <a:t>Wind Patterns Around Buildings:</a:t>
            </a:r>
          </a:p>
        </p:txBody>
      </p:sp>
      <p:sp>
        <p:nvSpPr>
          <p:cNvPr id="8196" name="Rectangle 3"/>
          <p:cNvSpPr>
            <a:spLocks noChangeArrowheads="1"/>
          </p:cNvSpPr>
          <p:nvPr/>
        </p:nvSpPr>
        <p:spPr bwMode="auto">
          <a:xfrm>
            <a:off x="1997075" y="4518025"/>
            <a:ext cx="4711700" cy="611188"/>
          </a:xfrm>
          <a:prstGeom prst="rect">
            <a:avLst/>
          </a:prstGeom>
          <a:noFill/>
          <a:ln w="9525">
            <a:noFill/>
            <a:miter lim="800000"/>
            <a:headEnd/>
            <a:tailEnd/>
          </a:ln>
        </p:spPr>
        <p:txBody>
          <a:bodyPr lIns="92075" tIns="46038" rIns="92075" bIns="46038">
            <a:spAutoFit/>
          </a:bodyPr>
          <a:lstStyle/>
          <a:p>
            <a:pPr algn="ctr"/>
            <a:r>
              <a:rPr lang="en-US" sz="1800" b="1">
                <a:latin typeface="Arial" pitchFamily="34" charset="0"/>
              </a:rPr>
              <a:t>Diagram of wind around a building.</a:t>
            </a:r>
          </a:p>
          <a:p>
            <a:pPr algn="ctr"/>
            <a:r>
              <a:rPr lang="en-US" sz="1600" b="1">
                <a:latin typeface="Arial" pitchFamily="34" charset="0"/>
              </a:rPr>
              <a:t>Adapted from Farm Structures*</a:t>
            </a:r>
          </a:p>
        </p:txBody>
      </p:sp>
      <p:grpSp>
        <p:nvGrpSpPr>
          <p:cNvPr id="8197" name="Group 4"/>
          <p:cNvGrpSpPr>
            <a:grpSpLocks/>
          </p:cNvGrpSpPr>
          <p:nvPr/>
        </p:nvGrpSpPr>
        <p:grpSpPr bwMode="auto">
          <a:xfrm>
            <a:off x="1219200" y="4038600"/>
            <a:ext cx="6705600" cy="171450"/>
            <a:chOff x="768" y="3120"/>
            <a:chExt cx="4224" cy="108"/>
          </a:xfrm>
        </p:grpSpPr>
        <p:grpSp>
          <p:nvGrpSpPr>
            <p:cNvPr id="8252" name="Group 5"/>
            <p:cNvGrpSpPr>
              <a:grpSpLocks/>
            </p:cNvGrpSpPr>
            <p:nvPr/>
          </p:nvGrpSpPr>
          <p:grpSpPr bwMode="auto">
            <a:xfrm>
              <a:off x="768" y="3120"/>
              <a:ext cx="2217" cy="108"/>
              <a:chOff x="768" y="3120"/>
              <a:chExt cx="2217" cy="108"/>
            </a:xfrm>
          </p:grpSpPr>
          <p:grpSp>
            <p:nvGrpSpPr>
              <p:cNvPr id="8332" name="Group 6"/>
              <p:cNvGrpSpPr>
                <a:grpSpLocks/>
              </p:cNvGrpSpPr>
              <p:nvPr/>
            </p:nvGrpSpPr>
            <p:grpSpPr bwMode="auto">
              <a:xfrm>
                <a:off x="768" y="3120"/>
                <a:ext cx="1213" cy="108"/>
                <a:chOff x="768" y="3120"/>
                <a:chExt cx="1213" cy="108"/>
              </a:xfrm>
            </p:grpSpPr>
            <p:grpSp>
              <p:nvGrpSpPr>
                <p:cNvPr id="8372" name="Group 7"/>
                <p:cNvGrpSpPr>
                  <a:grpSpLocks/>
                </p:cNvGrpSpPr>
                <p:nvPr/>
              </p:nvGrpSpPr>
              <p:grpSpPr bwMode="auto">
                <a:xfrm>
                  <a:off x="768" y="3120"/>
                  <a:ext cx="710" cy="108"/>
                  <a:chOff x="768" y="3120"/>
                  <a:chExt cx="710" cy="108"/>
                </a:xfrm>
              </p:grpSpPr>
              <p:grpSp>
                <p:nvGrpSpPr>
                  <p:cNvPr id="8392" name="Group 8"/>
                  <p:cNvGrpSpPr>
                    <a:grpSpLocks/>
                  </p:cNvGrpSpPr>
                  <p:nvPr/>
                </p:nvGrpSpPr>
                <p:grpSpPr bwMode="auto">
                  <a:xfrm>
                    <a:off x="768" y="3120"/>
                    <a:ext cx="377" cy="108"/>
                    <a:chOff x="768" y="3120"/>
                    <a:chExt cx="377" cy="108"/>
                  </a:xfrm>
                </p:grpSpPr>
                <p:grpSp>
                  <p:nvGrpSpPr>
                    <p:cNvPr id="8404" name="Group 9"/>
                    <p:cNvGrpSpPr>
                      <a:grpSpLocks/>
                    </p:cNvGrpSpPr>
                    <p:nvPr/>
                  </p:nvGrpSpPr>
                  <p:grpSpPr bwMode="auto">
                    <a:xfrm>
                      <a:off x="768" y="3120"/>
                      <a:ext cx="209" cy="108"/>
                      <a:chOff x="768" y="3120"/>
                      <a:chExt cx="209" cy="108"/>
                    </a:xfrm>
                  </p:grpSpPr>
                  <p:sp>
                    <p:nvSpPr>
                      <p:cNvPr id="8408" name="Line 10"/>
                      <p:cNvSpPr>
                        <a:spLocks noChangeShapeType="1"/>
                      </p:cNvSpPr>
                      <p:nvPr/>
                    </p:nvSpPr>
                    <p:spPr bwMode="auto">
                      <a:xfrm>
                        <a:off x="768"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409" name="Line 11"/>
                      <p:cNvSpPr>
                        <a:spLocks noChangeShapeType="1"/>
                      </p:cNvSpPr>
                      <p:nvPr/>
                    </p:nvSpPr>
                    <p:spPr bwMode="auto">
                      <a:xfrm flipH="1">
                        <a:off x="851"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405" name="Group 12"/>
                    <p:cNvGrpSpPr>
                      <a:grpSpLocks/>
                    </p:cNvGrpSpPr>
                    <p:nvPr/>
                  </p:nvGrpSpPr>
                  <p:grpSpPr bwMode="auto">
                    <a:xfrm>
                      <a:off x="935" y="3120"/>
                      <a:ext cx="210" cy="108"/>
                      <a:chOff x="935" y="3120"/>
                      <a:chExt cx="210" cy="108"/>
                    </a:xfrm>
                  </p:grpSpPr>
                  <p:sp>
                    <p:nvSpPr>
                      <p:cNvPr id="8406" name="Line 13"/>
                      <p:cNvSpPr>
                        <a:spLocks noChangeShapeType="1"/>
                      </p:cNvSpPr>
                      <p:nvPr/>
                    </p:nvSpPr>
                    <p:spPr bwMode="auto">
                      <a:xfrm>
                        <a:off x="935"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407" name="Line 14"/>
                      <p:cNvSpPr>
                        <a:spLocks noChangeShapeType="1"/>
                      </p:cNvSpPr>
                      <p:nvPr/>
                    </p:nvSpPr>
                    <p:spPr bwMode="auto">
                      <a:xfrm flipH="1">
                        <a:off x="1019"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393" name="Group 15"/>
                  <p:cNvGrpSpPr>
                    <a:grpSpLocks/>
                  </p:cNvGrpSpPr>
                  <p:nvPr/>
                </p:nvGrpSpPr>
                <p:grpSpPr bwMode="auto">
                  <a:xfrm>
                    <a:off x="768" y="3120"/>
                    <a:ext cx="710" cy="108"/>
                    <a:chOff x="768" y="3120"/>
                    <a:chExt cx="710" cy="108"/>
                  </a:xfrm>
                </p:grpSpPr>
                <p:grpSp>
                  <p:nvGrpSpPr>
                    <p:cNvPr id="8394" name="Group 16"/>
                    <p:cNvGrpSpPr>
                      <a:grpSpLocks/>
                    </p:cNvGrpSpPr>
                    <p:nvPr/>
                  </p:nvGrpSpPr>
                  <p:grpSpPr bwMode="auto">
                    <a:xfrm>
                      <a:off x="768" y="3120"/>
                      <a:ext cx="209" cy="108"/>
                      <a:chOff x="768" y="3120"/>
                      <a:chExt cx="209" cy="108"/>
                    </a:xfrm>
                  </p:grpSpPr>
                  <p:sp>
                    <p:nvSpPr>
                      <p:cNvPr id="8402" name="Line 17"/>
                      <p:cNvSpPr>
                        <a:spLocks noChangeShapeType="1"/>
                      </p:cNvSpPr>
                      <p:nvPr/>
                    </p:nvSpPr>
                    <p:spPr bwMode="auto">
                      <a:xfrm>
                        <a:off x="768"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403" name="Line 18"/>
                      <p:cNvSpPr>
                        <a:spLocks noChangeShapeType="1"/>
                      </p:cNvSpPr>
                      <p:nvPr/>
                    </p:nvSpPr>
                    <p:spPr bwMode="auto">
                      <a:xfrm flipH="1">
                        <a:off x="851"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95" name="Group 19"/>
                    <p:cNvGrpSpPr>
                      <a:grpSpLocks/>
                    </p:cNvGrpSpPr>
                    <p:nvPr/>
                  </p:nvGrpSpPr>
                  <p:grpSpPr bwMode="auto">
                    <a:xfrm>
                      <a:off x="1103" y="3120"/>
                      <a:ext cx="375" cy="108"/>
                      <a:chOff x="1103" y="3120"/>
                      <a:chExt cx="375" cy="108"/>
                    </a:xfrm>
                  </p:grpSpPr>
                  <p:grpSp>
                    <p:nvGrpSpPr>
                      <p:cNvPr id="8396" name="Group 20"/>
                      <p:cNvGrpSpPr>
                        <a:grpSpLocks/>
                      </p:cNvGrpSpPr>
                      <p:nvPr/>
                    </p:nvGrpSpPr>
                    <p:grpSpPr bwMode="auto">
                      <a:xfrm>
                        <a:off x="1103" y="3120"/>
                        <a:ext cx="209" cy="108"/>
                        <a:chOff x="1103" y="3120"/>
                        <a:chExt cx="209" cy="108"/>
                      </a:xfrm>
                    </p:grpSpPr>
                    <p:sp>
                      <p:nvSpPr>
                        <p:cNvPr id="8400" name="Line 21"/>
                        <p:cNvSpPr>
                          <a:spLocks noChangeShapeType="1"/>
                        </p:cNvSpPr>
                        <p:nvPr/>
                      </p:nvSpPr>
                      <p:spPr bwMode="auto">
                        <a:xfrm>
                          <a:off x="1103"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401" name="Line 22"/>
                        <p:cNvSpPr>
                          <a:spLocks noChangeShapeType="1"/>
                        </p:cNvSpPr>
                        <p:nvPr/>
                      </p:nvSpPr>
                      <p:spPr bwMode="auto">
                        <a:xfrm flipH="1">
                          <a:off x="1186"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97" name="Group 23"/>
                      <p:cNvGrpSpPr>
                        <a:grpSpLocks/>
                      </p:cNvGrpSpPr>
                      <p:nvPr/>
                    </p:nvGrpSpPr>
                    <p:grpSpPr bwMode="auto">
                      <a:xfrm>
                        <a:off x="1270" y="3120"/>
                        <a:ext cx="208" cy="108"/>
                        <a:chOff x="1270" y="3120"/>
                        <a:chExt cx="208" cy="108"/>
                      </a:xfrm>
                    </p:grpSpPr>
                    <p:sp>
                      <p:nvSpPr>
                        <p:cNvPr id="8398" name="Line 24"/>
                        <p:cNvSpPr>
                          <a:spLocks noChangeShapeType="1"/>
                        </p:cNvSpPr>
                        <p:nvPr/>
                      </p:nvSpPr>
                      <p:spPr bwMode="auto">
                        <a:xfrm>
                          <a:off x="1270"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99" name="Line 25"/>
                        <p:cNvSpPr>
                          <a:spLocks noChangeShapeType="1"/>
                        </p:cNvSpPr>
                        <p:nvPr/>
                      </p:nvSpPr>
                      <p:spPr bwMode="auto">
                        <a:xfrm flipH="1">
                          <a:off x="135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nvGrpSpPr>
                <p:cNvPr id="8373" name="Group 26"/>
                <p:cNvGrpSpPr>
                  <a:grpSpLocks/>
                </p:cNvGrpSpPr>
                <p:nvPr/>
              </p:nvGrpSpPr>
              <p:grpSpPr bwMode="auto">
                <a:xfrm>
                  <a:off x="1270" y="3120"/>
                  <a:ext cx="711" cy="108"/>
                  <a:chOff x="1270" y="3120"/>
                  <a:chExt cx="711" cy="108"/>
                </a:xfrm>
              </p:grpSpPr>
              <p:grpSp>
                <p:nvGrpSpPr>
                  <p:cNvPr id="8374" name="Group 27"/>
                  <p:cNvGrpSpPr>
                    <a:grpSpLocks/>
                  </p:cNvGrpSpPr>
                  <p:nvPr/>
                </p:nvGrpSpPr>
                <p:grpSpPr bwMode="auto">
                  <a:xfrm>
                    <a:off x="1270" y="3120"/>
                    <a:ext cx="376" cy="108"/>
                    <a:chOff x="1270" y="3120"/>
                    <a:chExt cx="376" cy="108"/>
                  </a:xfrm>
                </p:grpSpPr>
                <p:grpSp>
                  <p:nvGrpSpPr>
                    <p:cNvPr id="8386" name="Group 28"/>
                    <p:cNvGrpSpPr>
                      <a:grpSpLocks/>
                    </p:cNvGrpSpPr>
                    <p:nvPr/>
                  </p:nvGrpSpPr>
                  <p:grpSpPr bwMode="auto">
                    <a:xfrm>
                      <a:off x="1270" y="3120"/>
                      <a:ext cx="208" cy="108"/>
                      <a:chOff x="1270" y="3120"/>
                      <a:chExt cx="208" cy="108"/>
                    </a:xfrm>
                  </p:grpSpPr>
                  <p:sp>
                    <p:nvSpPr>
                      <p:cNvPr id="8390" name="Line 29"/>
                      <p:cNvSpPr>
                        <a:spLocks noChangeShapeType="1"/>
                      </p:cNvSpPr>
                      <p:nvPr/>
                    </p:nvSpPr>
                    <p:spPr bwMode="auto">
                      <a:xfrm>
                        <a:off x="1270"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91" name="Line 30"/>
                      <p:cNvSpPr>
                        <a:spLocks noChangeShapeType="1"/>
                      </p:cNvSpPr>
                      <p:nvPr/>
                    </p:nvSpPr>
                    <p:spPr bwMode="auto">
                      <a:xfrm flipH="1">
                        <a:off x="135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87" name="Group 31"/>
                    <p:cNvGrpSpPr>
                      <a:grpSpLocks/>
                    </p:cNvGrpSpPr>
                    <p:nvPr/>
                  </p:nvGrpSpPr>
                  <p:grpSpPr bwMode="auto">
                    <a:xfrm>
                      <a:off x="1437" y="3120"/>
                      <a:ext cx="209" cy="108"/>
                      <a:chOff x="1437" y="3120"/>
                      <a:chExt cx="209" cy="108"/>
                    </a:xfrm>
                  </p:grpSpPr>
                  <p:sp>
                    <p:nvSpPr>
                      <p:cNvPr id="8388" name="Line 32"/>
                      <p:cNvSpPr>
                        <a:spLocks noChangeShapeType="1"/>
                      </p:cNvSpPr>
                      <p:nvPr/>
                    </p:nvSpPr>
                    <p:spPr bwMode="auto">
                      <a:xfrm>
                        <a:off x="1437"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89" name="Line 33"/>
                      <p:cNvSpPr>
                        <a:spLocks noChangeShapeType="1"/>
                      </p:cNvSpPr>
                      <p:nvPr/>
                    </p:nvSpPr>
                    <p:spPr bwMode="auto">
                      <a:xfrm flipH="1">
                        <a:off x="1521"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375" name="Group 34"/>
                  <p:cNvGrpSpPr>
                    <a:grpSpLocks/>
                  </p:cNvGrpSpPr>
                  <p:nvPr/>
                </p:nvGrpSpPr>
                <p:grpSpPr bwMode="auto">
                  <a:xfrm>
                    <a:off x="1270" y="3120"/>
                    <a:ext cx="711" cy="108"/>
                    <a:chOff x="1270" y="3120"/>
                    <a:chExt cx="711" cy="108"/>
                  </a:xfrm>
                </p:grpSpPr>
                <p:grpSp>
                  <p:nvGrpSpPr>
                    <p:cNvPr id="8376" name="Group 35"/>
                    <p:cNvGrpSpPr>
                      <a:grpSpLocks/>
                    </p:cNvGrpSpPr>
                    <p:nvPr/>
                  </p:nvGrpSpPr>
                  <p:grpSpPr bwMode="auto">
                    <a:xfrm>
                      <a:off x="1270" y="3120"/>
                      <a:ext cx="208" cy="108"/>
                      <a:chOff x="1270" y="3120"/>
                      <a:chExt cx="208" cy="108"/>
                    </a:xfrm>
                  </p:grpSpPr>
                  <p:sp>
                    <p:nvSpPr>
                      <p:cNvPr id="8384" name="Line 36"/>
                      <p:cNvSpPr>
                        <a:spLocks noChangeShapeType="1"/>
                      </p:cNvSpPr>
                      <p:nvPr/>
                    </p:nvSpPr>
                    <p:spPr bwMode="auto">
                      <a:xfrm>
                        <a:off x="1270"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85" name="Line 37"/>
                      <p:cNvSpPr>
                        <a:spLocks noChangeShapeType="1"/>
                      </p:cNvSpPr>
                      <p:nvPr/>
                    </p:nvSpPr>
                    <p:spPr bwMode="auto">
                      <a:xfrm flipH="1">
                        <a:off x="135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77" name="Group 38"/>
                    <p:cNvGrpSpPr>
                      <a:grpSpLocks/>
                    </p:cNvGrpSpPr>
                    <p:nvPr/>
                  </p:nvGrpSpPr>
                  <p:grpSpPr bwMode="auto">
                    <a:xfrm>
                      <a:off x="1605" y="3120"/>
                      <a:ext cx="376" cy="108"/>
                      <a:chOff x="1605" y="3120"/>
                      <a:chExt cx="376" cy="108"/>
                    </a:xfrm>
                  </p:grpSpPr>
                  <p:grpSp>
                    <p:nvGrpSpPr>
                      <p:cNvPr id="8378" name="Group 39"/>
                      <p:cNvGrpSpPr>
                        <a:grpSpLocks/>
                      </p:cNvGrpSpPr>
                      <p:nvPr/>
                    </p:nvGrpSpPr>
                    <p:grpSpPr bwMode="auto">
                      <a:xfrm>
                        <a:off x="1605" y="3120"/>
                        <a:ext cx="208" cy="108"/>
                        <a:chOff x="1605" y="3120"/>
                        <a:chExt cx="208" cy="108"/>
                      </a:xfrm>
                    </p:grpSpPr>
                    <p:sp>
                      <p:nvSpPr>
                        <p:cNvPr id="8382" name="Line 40"/>
                        <p:cNvSpPr>
                          <a:spLocks noChangeShapeType="1"/>
                        </p:cNvSpPr>
                        <p:nvPr/>
                      </p:nvSpPr>
                      <p:spPr bwMode="auto">
                        <a:xfrm>
                          <a:off x="1605"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83" name="Line 41"/>
                        <p:cNvSpPr>
                          <a:spLocks noChangeShapeType="1"/>
                        </p:cNvSpPr>
                        <p:nvPr/>
                      </p:nvSpPr>
                      <p:spPr bwMode="auto">
                        <a:xfrm flipH="1">
                          <a:off x="1688"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79" name="Group 42"/>
                      <p:cNvGrpSpPr>
                        <a:grpSpLocks/>
                      </p:cNvGrpSpPr>
                      <p:nvPr/>
                    </p:nvGrpSpPr>
                    <p:grpSpPr bwMode="auto">
                      <a:xfrm>
                        <a:off x="1772" y="3120"/>
                        <a:ext cx="209" cy="108"/>
                        <a:chOff x="1772" y="3120"/>
                        <a:chExt cx="209" cy="108"/>
                      </a:xfrm>
                    </p:grpSpPr>
                    <p:sp>
                      <p:nvSpPr>
                        <p:cNvPr id="8380" name="Line 43"/>
                        <p:cNvSpPr>
                          <a:spLocks noChangeShapeType="1"/>
                        </p:cNvSpPr>
                        <p:nvPr/>
                      </p:nvSpPr>
                      <p:spPr bwMode="auto">
                        <a:xfrm>
                          <a:off x="1772"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81" name="Line 44"/>
                        <p:cNvSpPr>
                          <a:spLocks noChangeShapeType="1"/>
                        </p:cNvSpPr>
                        <p:nvPr/>
                      </p:nvSpPr>
                      <p:spPr bwMode="auto">
                        <a:xfrm flipH="1">
                          <a:off x="1855"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grpSp>
            <p:nvGrpSpPr>
              <p:cNvPr id="8333" name="Group 45"/>
              <p:cNvGrpSpPr>
                <a:grpSpLocks/>
              </p:cNvGrpSpPr>
              <p:nvPr/>
            </p:nvGrpSpPr>
            <p:grpSpPr bwMode="auto">
              <a:xfrm>
                <a:off x="1772" y="3120"/>
                <a:ext cx="1213" cy="108"/>
                <a:chOff x="1772" y="3120"/>
                <a:chExt cx="1213" cy="108"/>
              </a:xfrm>
            </p:grpSpPr>
            <p:grpSp>
              <p:nvGrpSpPr>
                <p:cNvPr id="8334" name="Group 46"/>
                <p:cNvGrpSpPr>
                  <a:grpSpLocks/>
                </p:cNvGrpSpPr>
                <p:nvPr/>
              </p:nvGrpSpPr>
              <p:grpSpPr bwMode="auto">
                <a:xfrm>
                  <a:off x="1772" y="3120"/>
                  <a:ext cx="711" cy="108"/>
                  <a:chOff x="1772" y="3120"/>
                  <a:chExt cx="711" cy="108"/>
                </a:xfrm>
              </p:grpSpPr>
              <p:grpSp>
                <p:nvGrpSpPr>
                  <p:cNvPr id="8354" name="Group 47"/>
                  <p:cNvGrpSpPr>
                    <a:grpSpLocks/>
                  </p:cNvGrpSpPr>
                  <p:nvPr/>
                </p:nvGrpSpPr>
                <p:grpSpPr bwMode="auto">
                  <a:xfrm>
                    <a:off x="1772" y="3120"/>
                    <a:ext cx="376" cy="108"/>
                    <a:chOff x="1772" y="3120"/>
                    <a:chExt cx="376" cy="108"/>
                  </a:xfrm>
                </p:grpSpPr>
                <p:grpSp>
                  <p:nvGrpSpPr>
                    <p:cNvPr id="8366" name="Group 48"/>
                    <p:cNvGrpSpPr>
                      <a:grpSpLocks/>
                    </p:cNvGrpSpPr>
                    <p:nvPr/>
                  </p:nvGrpSpPr>
                  <p:grpSpPr bwMode="auto">
                    <a:xfrm>
                      <a:off x="1772" y="3120"/>
                      <a:ext cx="209" cy="108"/>
                      <a:chOff x="1772" y="3120"/>
                      <a:chExt cx="209" cy="108"/>
                    </a:xfrm>
                  </p:grpSpPr>
                  <p:sp>
                    <p:nvSpPr>
                      <p:cNvPr id="8370" name="Line 49"/>
                      <p:cNvSpPr>
                        <a:spLocks noChangeShapeType="1"/>
                      </p:cNvSpPr>
                      <p:nvPr/>
                    </p:nvSpPr>
                    <p:spPr bwMode="auto">
                      <a:xfrm>
                        <a:off x="1772"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71" name="Line 50"/>
                      <p:cNvSpPr>
                        <a:spLocks noChangeShapeType="1"/>
                      </p:cNvSpPr>
                      <p:nvPr/>
                    </p:nvSpPr>
                    <p:spPr bwMode="auto">
                      <a:xfrm flipH="1">
                        <a:off x="1855"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67" name="Group 51"/>
                    <p:cNvGrpSpPr>
                      <a:grpSpLocks/>
                    </p:cNvGrpSpPr>
                    <p:nvPr/>
                  </p:nvGrpSpPr>
                  <p:grpSpPr bwMode="auto">
                    <a:xfrm>
                      <a:off x="1940" y="3120"/>
                      <a:ext cx="208" cy="108"/>
                      <a:chOff x="1940" y="3120"/>
                      <a:chExt cx="208" cy="108"/>
                    </a:xfrm>
                  </p:grpSpPr>
                  <p:sp>
                    <p:nvSpPr>
                      <p:cNvPr id="8368" name="Line 52"/>
                      <p:cNvSpPr>
                        <a:spLocks noChangeShapeType="1"/>
                      </p:cNvSpPr>
                      <p:nvPr/>
                    </p:nvSpPr>
                    <p:spPr bwMode="auto">
                      <a:xfrm>
                        <a:off x="1940"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69" name="Line 53"/>
                      <p:cNvSpPr>
                        <a:spLocks noChangeShapeType="1"/>
                      </p:cNvSpPr>
                      <p:nvPr/>
                    </p:nvSpPr>
                    <p:spPr bwMode="auto">
                      <a:xfrm flipH="1">
                        <a:off x="2023"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355" name="Group 54"/>
                  <p:cNvGrpSpPr>
                    <a:grpSpLocks/>
                  </p:cNvGrpSpPr>
                  <p:nvPr/>
                </p:nvGrpSpPr>
                <p:grpSpPr bwMode="auto">
                  <a:xfrm>
                    <a:off x="1772" y="3120"/>
                    <a:ext cx="711" cy="108"/>
                    <a:chOff x="1772" y="3120"/>
                    <a:chExt cx="711" cy="108"/>
                  </a:xfrm>
                </p:grpSpPr>
                <p:grpSp>
                  <p:nvGrpSpPr>
                    <p:cNvPr id="8356" name="Group 55"/>
                    <p:cNvGrpSpPr>
                      <a:grpSpLocks/>
                    </p:cNvGrpSpPr>
                    <p:nvPr/>
                  </p:nvGrpSpPr>
                  <p:grpSpPr bwMode="auto">
                    <a:xfrm>
                      <a:off x="1772" y="3120"/>
                      <a:ext cx="209" cy="108"/>
                      <a:chOff x="1772" y="3120"/>
                      <a:chExt cx="209" cy="108"/>
                    </a:xfrm>
                  </p:grpSpPr>
                  <p:sp>
                    <p:nvSpPr>
                      <p:cNvPr id="8364" name="Line 56"/>
                      <p:cNvSpPr>
                        <a:spLocks noChangeShapeType="1"/>
                      </p:cNvSpPr>
                      <p:nvPr/>
                    </p:nvSpPr>
                    <p:spPr bwMode="auto">
                      <a:xfrm>
                        <a:off x="1772"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65" name="Line 57"/>
                      <p:cNvSpPr>
                        <a:spLocks noChangeShapeType="1"/>
                      </p:cNvSpPr>
                      <p:nvPr/>
                    </p:nvSpPr>
                    <p:spPr bwMode="auto">
                      <a:xfrm flipH="1">
                        <a:off x="1855"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57" name="Group 58"/>
                    <p:cNvGrpSpPr>
                      <a:grpSpLocks/>
                    </p:cNvGrpSpPr>
                    <p:nvPr/>
                  </p:nvGrpSpPr>
                  <p:grpSpPr bwMode="auto">
                    <a:xfrm>
                      <a:off x="2106" y="3120"/>
                      <a:ext cx="377" cy="108"/>
                      <a:chOff x="2106" y="3120"/>
                      <a:chExt cx="377" cy="108"/>
                    </a:xfrm>
                  </p:grpSpPr>
                  <p:grpSp>
                    <p:nvGrpSpPr>
                      <p:cNvPr id="8358" name="Group 59"/>
                      <p:cNvGrpSpPr>
                        <a:grpSpLocks/>
                      </p:cNvGrpSpPr>
                      <p:nvPr/>
                    </p:nvGrpSpPr>
                    <p:grpSpPr bwMode="auto">
                      <a:xfrm>
                        <a:off x="2106" y="3120"/>
                        <a:ext cx="209" cy="108"/>
                        <a:chOff x="2106" y="3120"/>
                        <a:chExt cx="209" cy="108"/>
                      </a:xfrm>
                    </p:grpSpPr>
                    <p:sp>
                      <p:nvSpPr>
                        <p:cNvPr id="8362" name="Line 60"/>
                        <p:cNvSpPr>
                          <a:spLocks noChangeShapeType="1"/>
                        </p:cNvSpPr>
                        <p:nvPr/>
                      </p:nvSpPr>
                      <p:spPr bwMode="auto">
                        <a:xfrm>
                          <a:off x="2106"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63" name="Line 61"/>
                        <p:cNvSpPr>
                          <a:spLocks noChangeShapeType="1"/>
                        </p:cNvSpPr>
                        <p:nvPr/>
                      </p:nvSpPr>
                      <p:spPr bwMode="auto">
                        <a:xfrm flipH="1">
                          <a:off x="2190"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59" name="Group 62"/>
                      <p:cNvGrpSpPr>
                        <a:grpSpLocks/>
                      </p:cNvGrpSpPr>
                      <p:nvPr/>
                    </p:nvGrpSpPr>
                    <p:grpSpPr bwMode="auto">
                      <a:xfrm>
                        <a:off x="2273" y="3120"/>
                        <a:ext cx="210" cy="108"/>
                        <a:chOff x="2273" y="3120"/>
                        <a:chExt cx="210" cy="108"/>
                      </a:xfrm>
                    </p:grpSpPr>
                    <p:sp>
                      <p:nvSpPr>
                        <p:cNvPr id="8360" name="Line 63"/>
                        <p:cNvSpPr>
                          <a:spLocks noChangeShapeType="1"/>
                        </p:cNvSpPr>
                        <p:nvPr/>
                      </p:nvSpPr>
                      <p:spPr bwMode="auto">
                        <a:xfrm>
                          <a:off x="2273"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61" name="Line 64"/>
                        <p:cNvSpPr>
                          <a:spLocks noChangeShapeType="1"/>
                        </p:cNvSpPr>
                        <p:nvPr/>
                      </p:nvSpPr>
                      <p:spPr bwMode="auto">
                        <a:xfrm flipH="1">
                          <a:off x="2357"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nvGrpSpPr>
                <p:cNvPr id="8335" name="Group 65"/>
                <p:cNvGrpSpPr>
                  <a:grpSpLocks/>
                </p:cNvGrpSpPr>
                <p:nvPr/>
              </p:nvGrpSpPr>
              <p:grpSpPr bwMode="auto">
                <a:xfrm>
                  <a:off x="2273" y="3120"/>
                  <a:ext cx="712" cy="108"/>
                  <a:chOff x="2273" y="3120"/>
                  <a:chExt cx="712" cy="108"/>
                </a:xfrm>
              </p:grpSpPr>
              <p:grpSp>
                <p:nvGrpSpPr>
                  <p:cNvPr id="8336" name="Group 66"/>
                  <p:cNvGrpSpPr>
                    <a:grpSpLocks/>
                  </p:cNvGrpSpPr>
                  <p:nvPr/>
                </p:nvGrpSpPr>
                <p:grpSpPr bwMode="auto">
                  <a:xfrm>
                    <a:off x="2273" y="3120"/>
                    <a:ext cx="377" cy="108"/>
                    <a:chOff x="2273" y="3120"/>
                    <a:chExt cx="377" cy="108"/>
                  </a:xfrm>
                </p:grpSpPr>
                <p:grpSp>
                  <p:nvGrpSpPr>
                    <p:cNvPr id="8348" name="Group 67"/>
                    <p:cNvGrpSpPr>
                      <a:grpSpLocks/>
                    </p:cNvGrpSpPr>
                    <p:nvPr/>
                  </p:nvGrpSpPr>
                  <p:grpSpPr bwMode="auto">
                    <a:xfrm>
                      <a:off x="2273" y="3120"/>
                      <a:ext cx="210" cy="108"/>
                      <a:chOff x="2273" y="3120"/>
                      <a:chExt cx="210" cy="108"/>
                    </a:xfrm>
                  </p:grpSpPr>
                  <p:sp>
                    <p:nvSpPr>
                      <p:cNvPr id="8352" name="Line 68"/>
                      <p:cNvSpPr>
                        <a:spLocks noChangeShapeType="1"/>
                      </p:cNvSpPr>
                      <p:nvPr/>
                    </p:nvSpPr>
                    <p:spPr bwMode="auto">
                      <a:xfrm>
                        <a:off x="2273"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53" name="Line 69"/>
                      <p:cNvSpPr>
                        <a:spLocks noChangeShapeType="1"/>
                      </p:cNvSpPr>
                      <p:nvPr/>
                    </p:nvSpPr>
                    <p:spPr bwMode="auto">
                      <a:xfrm flipH="1">
                        <a:off x="2357"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49" name="Group 70"/>
                    <p:cNvGrpSpPr>
                      <a:grpSpLocks/>
                    </p:cNvGrpSpPr>
                    <p:nvPr/>
                  </p:nvGrpSpPr>
                  <p:grpSpPr bwMode="auto">
                    <a:xfrm>
                      <a:off x="2441" y="3120"/>
                      <a:ext cx="209" cy="108"/>
                      <a:chOff x="2441" y="3120"/>
                      <a:chExt cx="209" cy="108"/>
                    </a:xfrm>
                  </p:grpSpPr>
                  <p:sp>
                    <p:nvSpPr>
                      <p:cNvPr id="8350" name="Line 71"/>
                      <p:cNvSpPr>
                        <a:spLocks noChangeShapeType="1"/>
                      </p:cNvSpPr>
                      <p:nvPr/>
                    </p:nvSpPr>
                    <p:spPr bwMode="auto">
                      <a:xfrm>
                        <a:off x="2441"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51" name="Line 72"/>
                      <p:cNvSpPr>
                        <a:spLocks noChangeShapeType="1"/>
                      </p:cNvSpPr>
                      <p:nvPr/>
                    </p:nvSpPr>
                    <p:spPr bwMode="auto">
                      <a:xfrm flipH="1">
                        <a:off x="2525"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337" name="Group 73"/>
                  <p:cNvGrpSpPr>
                    <a:grpSpLocks/>
                  </p:cNvGrpSpPr>
                  <p:nvPr/>
                </p:nvGrpSpPr>
                <p:grpSpPr bwMode="auto">
                  <a:xfrm>
                    <a:off x="2273" y="3120"/>
                    <a:ext cx="712" cy="108"/>
                    <a:chOff x="2273" y="3120"/>
                    <a:chExt cx="712" cy="108"/>
                  </a:xfrm>
                </p:grpSpPr>
                <p:grpSp>
                  <p:nvGrpSpPr>
                    <p:cNvPr id="8338" name="Group 74"/>
                    <p:cNvGrpSpPr>
                      <a:grpSpLocks/>
                    </p:cNvGrpSpPr>
                    <p:nvPr/>
                  </p:nvGrpSpPr>
                  <p:grpSpPr bwMode="auto">
                    <a:xfrm>
                      <a:off x="2273" y="3120"/>
                      <a:ext cx="210" cy="108"/>
                      <a:chOff x="2273" y="3120"/>
                      <a:chExt cx="210" cy="108"/>
                    </a:xfrm>
                  </p:grpSpPr>
                  <p:sp>
                    <p:nvSpPr>
                      <p:cNvPr id="8346" name="Line 75"/>
                      <p:cNvSpPr>
                        <a:spLocks noChangeShapeType="1"/>
                      </p:cNvSpPr>
                      <p:nvPr/>
                    </p:nvSpPr>
                    <p:spPr bwMode="auto">
                      <a:xfrm>
                        <a:off x="2273"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7" name="Line 76"/>
                      <p:cNvSpPr>
                        <a:spLocks noChangeShapeType="1"/>
                      </p:cNvSpPr>
                      <p:nvPr/>
                    </p:nvSpPr>
                    <p:spPr bwMode="auto">
                      <a:xfrm flipH="1">
                        <a:off x="2357"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39" name="Group 77"/>
                    <p:cNvGrpSpPr>
                      <a:grpSpLocks/>
                    </p:cNvGrpSpPr>
                    <p:nvPr/>
                  </p:nvGrpSpPr>
                  <p:grpSpPr bwMode="auto">
                    <a:xfrm>
                      <a:off x="2608" y="3120"/>
                      <a:ext cx="377" cy="108"/>
                      <a:chOff x="2608" y="3120"/>
                      <a:chExt cx="377" cy="108"/>
                    </a:xfrm>
                  </p:grpSpPr>
                  <p:grpSp>
                    <p:nvGrpSpPr>
                      <p:cNvPr id="8340" name="Group 78"/>
                      <p:cNvGrpSpPr>
                        <a:grpSpLocks/>
                      </p:cNvGrpSpPr>
                      <p:nvPr/>
                    </p:nvGrpSpPr>
                    <p:grpSpPr bwMode="auto">
                      <a:xfrm>
                        <a:off x="2608" y="3120"/>
                        <a:ext cx="209" cy="108"/>
                        <a:chOff x="2608" y="3120"/>
                        <a:chExt cx="209" cy="108"/>
                      </a:xfrm>
                    </p:grpSpPr>
                    <p:sp>
                      <p:nvSpPr>
                        <p:cNvPr id="8344" name="Line 79"/>
                        <p:cNvSpPr>
                          <a:spLocks noChangeShapeType="1"/>
                        </p:cNvSpPr>
                        <p:nvPr/>
                      </p:nvSpPr>
                      <p:spPr bwMode="auto">
                        <a:xfrm>
                          <a:off x="2608"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 name="Line 80"/>
                        <p:cNvSpPr>
                          <a:spLocks noChangeShapeType="1"/>
                        </p:cNvSpPr>
                        <p:nvPr/>
                      </p:nvSpPr>
                      <p:spPr bwMode="auto">
                        <a:xfrm flipH="1">
                          <a:off x="2692"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41" name="Group 81"/>
                      <p:cNvGrpSpPr>
                        <a:grpSpLocks/>
                      </p:cNvGrpSpPr>
                      <p:nvPr/>
                    </p:nvGrpSpPr>
                    <p:grpSpPr bwMode="auto">
                      <a:xfrm>
                        <a:off x="2775" y="3120"/>
                        <a:ext cx="210" cy="108"/>
                        <a:chOff x="2775" y="3120"/>
                        <a:chExt cx="210" cy="108"/>
                      </a:xfrm>
                    </p:grpSpPr>
                    <p:sp>
                      <p:nvSpPr>
                        <p:cNvPr id="8342" name="Line 82"/>
                        <p:cNvSpPr>
                          <a:spLocks noChangeShapeType="1"/>
                        </p:cNvSpPr>
                        <p:nvPr/>
                      </p:nvSpPr>
                      <p:spPr bwMode="auto">
                        <a:xfrm>
                          <a:off x="2775"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3" name="Line 83"/>
                        <p:cNvSpPr>
                          <a:spLocks noChangeShapeType="1"/>
                        </p:cNvSpPr>
                        <p:nvPr/>
                      </p:nvSpPr>
                      <p:spPr bwMode="auto">
                        <a:xfrm flipH="1">
                          <a:off x="2859"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grpSp>
        <p:grpSp>
          <p:nvGrpSpPr>
            <p:cNvPr id="8253" name="Group 84"/>
            <p:cNvGrpSpPr>
              <a:grpSpLocks/>
            </p:cNvGrpSpPr>
            <p:nvPr/>
          </p:nvGrpSpPr>
          <p:grpSpPr bwMode="auto">
            <a:xfrm>
              <a:off x="2775" y="3120"/>
              <a:ext cx="2217" cy="108"/>
              <a:chOff x="2775" y="3120"/>
              <a:chExt cx="2217" cy="108"/>
            </a:xfrm>
          </p:grpSpPr>
          <p:grpSp>
            <p:nvGrpSpPr>
              <p:cNvPr id="8254" name="Group 85"/>
              <p:cNvGrpSpPr>
                <a:grpSpLocks/>
              </p:cNvGrpSpPr>
              <p:nvPr/>
            </p:nvGrpSpPr>
            <p:grpSpPr bwMode="auto">
              <a:xfrm>
                <a:off x="2775" y="3120"/>
                <a:ext cx="1213" cy="108"/>
                <a:chOff x="2775" y="3120"/>
                <a:chExt cx="1213" cy="108"/>
              </a:xfrm>
            </p:grpSpPr>
            <p:grpSp>
              <p:nvGrpSpPr>
                <p:cNvPr id="8294" name="Group 86"/>
                <p:cNvGrpSpPr>
                  <a:grpSpLocks/>
                </p:cNvGrpSpPr>
                <p:nvPr/>
              </p:nvGrpSpPr>
              <p:grpSpPr bwMode="auto">
                <a:xfrm>
                  <a:off x="2775" y="3120"/>
                  <a:ext cx="712" cy="108"/>
                  <a:chOff x="2775" y="3120"/>
                  <a:chExt cx="712" cy="108"/>
                </a:xfrm>
              </p:grpSpPr>
              <p:grpSp>
                <p:nvGrpSpPr>
                  <p:cNvPr id="8314" name="Group 87"/>
                  <p:cNvGrpSpPr>
                    <a:grpSpLocks/>
                  </p:cNvGrpSpPr>
                  <p:nvPr/>
                </p:nvGrpSpPr>
                <p:grpSpPr bwMode="auto">
                  <a:xfrm>
                    <a:off x="2775" y="3120"/>
                    <a:ext cx="377" cy="108"/>
                    <a:chOff x="2775" y="3120"/>
                    <a:chExt cx="377" cy="108"/>
                  </a:xfrm>
                </p:grpSpPr>
                <p:grpSp>
                  <p:nvGrpSpPr>
                    <p:cNvPr id="8326" name="Group 88"/>
                    <p:cNvGrpSpPr>
                      <a:grpSpLocks/>
                    </p:cNvGrpSpPr>
                    <p:nvPr/>
                  </p:nvGrpSpPr>
                  <p:grpSpPr bwMode="auto">
                    <a:xfrm>
                      <a:off x="2775" y="3120"/>
                      <a:ext cx="210" cy="108"/>
                      <a:chOff x="2775" y="3120"/>
                      <a:chExt cx="210" cy="108"/>
                    </a:xfrm>
                  </p:grpSpPr>
                  <p:sp>
                    <p:nvSpPr>
                      <p:cNvPr id="8330" name="Line 89"/>
                      <p:cNvSpPr>
                        <a:spLocks noChangeShapeType="1"/>
                      </p:cNvSpPr>
                      <p:nvPr/>
                    </p:nvSpPr>
                    <p:spPr bwMode="auto">
                      <a:xfrm>
                        <a:off x="2775"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31" name="Line 90"/>
                      <p:cNvSpPr>
                        <a:spLocks noChangeShapeType="1"/>
                      </p:cNvSpPr>
                      <p:nvPr/>
                    </p:nvSpPr>
                    <p:spPr bwMode="auto">
                      <a:xfrm flipH="1">
                        <a:off x="2859"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27" name="Group 91"/>
                    <p:cNvGrpSpPr>
                      <a:grpSpLocks/>
                    </p:cNvGrpSpPr>
                    <p:nvPr/>
                  </p:nvGrpSpPr>
                  <p:grpSpPr bwMode="auto">
                    <a:xfrm>
                      <a:off x="2943" y="3120"/>
                      <a:ext cx="209" cy="108"/>
                      <a:chOff x="2943" y="3120"/>
                      <a:chExt cx="209" cy="108"/>
                    </a:xfrm>
                  </p:grpSpPr>
                  <p:sp>
                    <p:nvSpPr>
                      <p:cNvPr id="8328" name="Line 92"/>
                      <p:cNvSpPr>
                        <a:spLocks noChangeShapeType="1"/>
                      </p:cNvSpPr>
                      <p:nvPr/>
                    </p:nvSpPr>
                    <p:spPr bwMode="auto">
                      <a:xfrm>
                        <a:off x="2943"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9" name="Line 93"/>
                      <p:cNvSpPr>
                        <a:spLocks noChangeShapeType="1"/>
                      </p:cNvSpPr>
                      <p:nvPr/>
                    </p:nvSpPr>
                    <p:spPr bwMode="auto">
                      <a:xfrm flipH="1">
                        <a:off x="3027"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315" name="Group 94"/>
                  <p:cNvGrpSpPr>
                    <a:grpSpLocks/>
                  </p:cNvGrpSpPr>
                  <p:nvPr/>
                </p:nvGrpSpPr>
                <p:grpSpPr bwMode="auto">
                  <a:xfrm>
                    <a:off x="2775" y="3120"/>
                    <a:ext cx="712" cy="108"/>
                    <a:chOff x="2775" y="3120"/>
                    <a:chExt cx="712" cy="108"/>
                  </a:xfrm>
                </p:grpSpPr>
                <p:grpSp>
                  <p:nvGrpSpPr>
                    <p:cNvPr id="8316" name="Group 95"/>
                    <p:cNvGrpSpPr>
                      <a:grpSpLocks/>
                    </p:cNvGrpSpPr>
                    <p:nvPr/>
                  </p:nvGrpSpPr>
                  <p:grpSpPr bwMode="auto">
                    <a:xfrm>
                      <a:off x="2775" y="3120"/>
                      <a:ext cx="210" cy="108"/>
                      <a:chOff x="2775" y="3120"/>
                      <a:chExt cx="210" cy="108"/>
                    </a:xfrm>
                  </p:grpSpPr>
                  <p:sp>
                    <p:nvSpPr>
                      <p:cNvPr id="8324" name="Line 96"/>
                      <p:cNvSpPr>
                        <a:spLocks noChangeShapeType="1"/>
                      </p:cNvSpPr>
                      <p:nvPr/>
                    </p:nvSpPr>
                    <p:spPr bwMode="auto">
                      <a:xfrm>
                        <a:off x="2775"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 name="Line 97"/>
                      <p:cNvSpPr>
                        <a:spLocks noChangeShapeType="1"/>
                      </p:cNvSpPr>
                      <p:nvPr/>
                    </p:nvSpPr>
                    <p:spPr bwMode="auto">
                      <a:xfrm flipH="1">
                        <a:off x="2859"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17" name="Group 98"/>
                    <p:cNvGrpSpPr>
                      <a:grpSpLocks/>
                    </p:cNvGrpSpPr>
                    <p:nvPr/>
                  </p:nvGrpSpPr>
                  <p:grpSpPr bwMode="auto">
                    <a:xfrm>
                      <a:off x="3110" y="3120"/>
                      <a:ext cx="377" cy="108"/>
                      <a:chOff x="3110" y="3120"/>
                      <a:chExt cx="377" cy="108"/>
                    </a:xfrm>
                  </p:grpSpPr>
                  <p:grpSp>
                    <p:nvGrpSpPr>
                      <p:cNvPr id="8318" name="Group 99"/>
                      <p:cNvGrpSpPr>
                        <a:grpSpLocks/>
                      </p:cNvGrpSpPr>
                      <p:nvPr/>
                    </p:nvGrpSpPr>
                    <p:grpSpPr bwMode="auto">
                      <a:xfrm>
                        <a:off x="3110" y="3120"/>
                        <a:ext cx="209" cy="108"/>
                        <a:chOff x="3110" y="3120"/>
                        <a:chExt cx="209" cy="108"/>
                      </a:xfrm>
                    </p:grpSpPr>
                    <p:sp>
                      <p:nvSpPr>
                        <p:cNvPr id="8322" name="Line 100"/>
                        <p:cNvSpPr>
                          <a:spLocks noChangeShapeType="1"/>
                        </p:cNvSpPr>
                        <p:nvPr/>
                      </p:nvSpPr>
                      <p:spPr bwMode="auto">
                        <a:xfrm>
                          <a:off x="3110"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3" name="Line 101"/>
                        <p:cNvSpPr>
                          <a:spLocks noChangeShapeType="1"/>
                        </p:cNvSpPr>
                        <p:nvPr/>
                      </p:nvSpPr>
                      <p:spPr bwMode="auto">
                        <a:xfrm flipH="1">
                          <a:off x="319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19" name="Group 102"/>
                      <p:cNvGrpSpPr>
                        <a:grpSpLocks/>
                      </p:cNvGrpSpPr>
                      <p:nvPr/>
                    </p:nvGrpSpPr>
                    <p:grpSpPr bwMode="auto">
                      <a:xfrm>
                        <a:off x="3277" y="3120"/>
                        <a:ext cx="210" cy="108"/>
                        <a:chOff x="3277" y="3120"/>
                        <a:chExt cx="210" cy="108"/>
                      </a:xfrm>
                    </p:grpSpPr>
                    <p:sp>
                      <p:nvSpPr>
                        <p:cNvPr id="8320" name="Line 103"/>
                        <p:cNvSpPr>
                          <a:spLocks noChangeShapeType="1"/>
                        </p:cNvSpPr>
                        <p:nvPr/>
                      </p:nvSpPr>
                      <p:spPr bwMode="auto">
                        <a:xfrm>
                          <a:off x="3277"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1" name="Line 104"/>
                        <p:cNvSpPr>
                          <a:spLocks noChangeShapeType="1"/>
                        </p:cNvSpPr>
                        <p:nvPr/>
                      </p:nvSpPr>
                      <p:spPr bwMode="auto">
                        <a:xfrm flipH="1">
                          <a:off x="3360"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nvGrpSpPr>
                <p:cNvPr id="8295" name="Group 105"/>
                <p:cNvGrpSpPr>
                  <a:grpSpLocks/>
                </p:cNvGrpSpPr>
                <p:nvPr/>
              </p:nvGrpSpPr>
              <p:grpSpPr bwMode="auto">
                <a:xfrm>
                  <a:off x="3277" y="3120"/>
                  <a:ext cx="711" cy="108"/>
                  <a:chOff x="3277" y="3120"/>
                  <a:chExt cx="711" cy="108"/>
                </a:xfrm>
              </p:grpSpPr>
              <p:grpSp>
                <p:nvGrpSpPr>
                  <p:cNvPr id="8296" name="Group 106"/>
                  <p:cNvGrpSpPr>
                    <a:grpSpLocks/>
                  </p:cNvGrpSpPr>
                  <p:nvPr/>
                </p:nvGrpSpPr>
                <p:grpSpPr bwMode="auto">
                  <a:xfrm>
                    <a:off x="3277" y="3120"/>
                    <a:ext cx="377" cy="108"/>
                    <a:chOff x="3277" y="3120"/>
                    <a:chExt cx="377" cy="108"/>
                  </a:xfrm>
                </p:grpSpPr>
                <p:grpSp>
                  <p:nvGrpSpPr>
                    <p:cNvPr id="8308" name="Group 107"/>
                    <p:cNvGrpSpPr>
                      <a:grpSpLocks/>
                    </p:cNvGrpSpPr>
                    <p:nvPr/>
                  </p:nvGrpSpPr>
                  <p:grpSpPr bwMode="auto">
                    <a:xfrm>
                      <a:off x="3277" y="3120"/>
                      <a:ext cx="210" cy="108"/>
                      <a:chOff x="3277" y="3120"/>
                      <a:chExt cx="210" cy="108"/>
                    </a:xfrm>
                  </p:grpSpPr>
                  <p:sp>
                    <p:nvSpPr>
                      <p:cNvPr id="8312" name="Line 108"/>
                      <p:cNvSpPr>
                        <a:spLocks noChangeShapeType="1"/>
                      </p:cNvSpPr>
                      <p:nvPr/>
                    </p:nvSpPr>
                    <p:spPr bwMode="auto">
                      <a:xfrm>
                        <a:off x="3277"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13" name="Line 109"/>
                      <p:cNvSpPr>
                        <a:spLocks noChangeShapeType="1"/>
                      </p:cNvSpPr>
                      <p:nvPr/>
                    </p:nvSpPr>
                    <p:spPr bwMode="auto">
                      <a:xfrm flipH="1">
                        <a:off x="3360"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09" name="Group 110"/>
                    <p:cNvGrpSpPr>
                      <a:grpSpLocks/>
                    </p:cNvGrpSpPr>
                    <p:nvPr/>
                  </p:nvGrpSpPr>
                  <p:grpSpPr bwMode="auto">
                    <a:xfrm>
                      <a:off x="3445" y="3120"/>
                      <a:ext cx="209" cy="108"/>
                      <a:chOff x="3445" y="3120"/>
                      <a:chExt cx="209" cy="108"/>
                    </a:xfrm>
                  </p:grpSpPr>
                  <p:sp>
                    <p:nvSpPr>
                      <p:cNvPr id="8310" name="Line 111"/>
                      <p:cNvSpPr>
                        <a:spLocks noChangeShapeType="1"/>
                      </p:cNvSpPr>
                      <p:nvPr/>
                    </p:nvSpPr>
                    <p:spPr bwMode="auto">
                      <a:xfrm>
                        <a:off x="3445"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11" name="Line 112"/>
                      <p:cNvSpPr>
                        <a:spLocks noChangeShapeType="1"/>
                      </p:cNvSpPr>
                      <p:nvPr/>
                    </p:nvSpPr>
                    <p:spPr bwMode="auto">
                      <a:xfrm flipH="1">
                        <a:off x="3528"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297" name="Group 113"/>
                  <p:cNvGrpSpPr>
                    <a:grpSpLocks/>
                  </p:cNvGrpSpPr>
                  <p:nvPr/>
                </p:nvGrpSpPr>
                <p:grpSpPr bwMode="auto">
                  <a:xfrm>
                    <a:off x="3277" y="3120"/>
                    <a:ext cx="711" cy="108"/>
                    <a:chOff x="3277" y="3120"/>
                    <a:chExt cx="711" cy="108"/>
                  </a:xfrm>
                </p:grpSpPr>
                <p:grpSp>
                  <p:nvGrpSpPr>
                    <p:cNvPr id="8298" name="Group 114"/>
                    <p:cNvGrpSpPr>
                      <a:grpSpLocks/>
                    </p:cNvGrpSpPr>
                    <p:nvPr/>
                  </p:nvGrpSpPr>
                  <p:grpSpPr bwMode="auto">
                    <a:xfrm>
                      <a:off x="3277" y="3120"/>
                      <a:ext cx="210" cy="108"/>
                      <a:chOff x="3277" y="3120"/>
                      <a:chExt cx="210" cy="108"/>
                    </a:xfrm>
                  </p:grpSpPr>
                  <p:sp>
                    <p:nvSpPr>
                      <p:cNvPr id="8306" name="Line 115"/>
                      <p:cNvSpPr>
                        <a:spLocks noChangeShapeType="1"/>
                      </p:cNvSpPr>
                      <p:nvPr/>
                    </p:nvSpPr>
                    <p:spPr bwMode="auto">
                      <a:xfrm>
                        <a:off x="3277"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7" name="Line 116"/>
                      <p:cNvSpPr>
                        <a:spLocks noChangeShapeType="1"/>
                      </p:cNvSpPr>
                      <p:nvPr/>
                    </p:nvSpPr>
                    <p:spPr bwMode="auto">
                      <a:xfrm flipH="1">
                        <a:off x="3360"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99" name="Group 117"/>
                    <p:cNvGrpSpPr>
                      <a:grpSpLocks/>
                    </p:cNvGrpSpPr>
                    <p:nvPr/>
                  </p:nvGrpSpPr>
                  <p:grpSpPr bwMode="auto">
                    <a:xfrm>
                      <a:off x="3612" y="3120"/>
                      <a:ext cx="376" cy="108"/>
                      <a:chOff x="3612" y="3120"/>
                      <a:chExt cx="376" cy="108"/>
                    </a:xfrm>
                  </p:grpSpPr>
                  <p:grpSp>
                    <p:nvGrpSpPr>
                      <p:cNvPr id="8300" name="Group 118"/>
                      <p:cNvGrpSpPr>
                        <a:grpSpLocks/>
                      </p:cNvGrpSpPr>
                      <p:nvPr/>
                    </p:nvGrpSpPr>
                    <p:grpSpPr bwMode="auto">
                      <a:xfrm>
                        <a:off x="3612" y="3120"/>
                        <a:ext cx="208" cy="108"/>
                        <a:chOff x="3612" y="3120"/>
                        <a:chExt cx="208" cy="108"/>
                      </a:xfrm>
                    </p:grpSpPr>
                    <p:sp>
                      <p:nvSpPr>
                        <p:cNvPr id="8304" name="Line 119"/>
                        <p:cNvSpPr>
                          <a:spLocks noChangeShapeType="1"/>
                        </p:cNvSpPr>
                        <p:nvPr/>
                      </p:nvSpPr>
                      <p:spPr bwMode="auto">
                        <a:xfrm>
                          <a:off x="3612"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5" name="Line 120"/>
                        <p:cNvSpPr>
                          <a:spLocks noChangeShapeType="1"/>
                        </p:cNvSpPr>
                        <p:nvPr/>
                      </p:nvSpPr>
                      <p:spPr bwMode="auto">
                        <a:xfrm flipH="1">
                          <a:off x="3695"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301" name="Group 121"/>
                      <p:cNvGrpSpPr>
                        <a:grpSpLocks/>
                      </p:cNvGrpSpPr>
                      <p:nvPr/>
                    </p:nvGrpSpPr>
                    <p:grpSpPr bwMode="auto">
                      <a:xfrm>
                        <a:off x="3779" y="3120"/>
                        <a:ext cx="209" cy="108"/>
                        <a:chOff x="3779" y="3120"/>
                        <a:chExt cx="209" cy="108"/>
                      </a:xfrm>
                    </p:grpSpPr>
                    <p:sp>
                      <p:nvSpPr>
                        <p:cNvPr id="8302" name="Line 122"/>
                        <p:cNvSpPr>
                          <a:spLocks noChangeShapeType="1"/>
                        </p:cNvSpPr>
                        <p:nvPr/>
                      </p:nvSpPr>
                      <p:spPr bwMode="auto">
                        <a:xfrm>
                          <a:off x="3779"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3" name="Line 123"/>
                        <p:cNvSpPr>
                          <a:spLocks noChangeShapeType="1"/>
                        </p:cNvSpPr>
                        <p:nvPr/>
                      </p:nvSpPr>
                      <p:spPr bwMode="auto">
                        <a:xfrm flipH="1">
                          <a:off x="386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grpSp>
            <p:nvGrpSpPr>
              <p:cNvPr id="8255" name="Group 124"/>
              <p:cNvGrpSpPr>
                <a:grpSpLocks/>
              </p:cNvGrpSpPr>
              <p:nvPr/>
            </p:nvGrpSpPr>
            <p:grpSpPr bwMode="auto">
              <a:xfrm>
                <a:off x="3779" y="3120"/>
                <a:ext cx="1213" cy="108"/>
                <a:chOff x="3779" y="3120"/>
                <a:chExt cx="1213" cy="108"/>
              </a:xfrm>
            </p:grpSpPr>
            <p:grpSp>
              <p:nvGrpSpPr>
                <p:cNvPr id="8256" name="Group 125"/>
                <p:cNvGrpSpPr>
                  <a:grpSpLocks/>
                </p:cNvGrpSpPr>
                <p:nvPr/>
              </p:nvGrpSpPr>
              <p:grpSpPr bwMode="auto">
                <a:xfrm>
                  <a:off x="3779" y="3120"/>
                  <a:ext cx="711" cy="108"/>
                  <a:chOff x="3779" y="3120"/>
                  <a:chExt cx="711" cy="108"/>
                </a:xfrm>
              </p:grpSpPr>
              <p:grpSp>
                <p:nvGrpSpPr>
                  <p:cNvPr id="8276" name="Group 126"/>
                  <p:cNvGrpSpPr>
                    <a:grpSpLocks/>
                  </p:cNvGrpSpPr>
                  <p:nvPr/>
                </p:nvGrpSpPr>
                <p:grpSpPr bwMode="auto">
                  <a:xfrm>
                    <a:off x="3779" y="3120"/>
                    <a:ext cx="376" cy="108"/>
                    <a:chOff x="3779" y="3120"/>
                    <a:chExt cx="376" cy="108"/>
                  </a:xfrm>
                </p:grpSpPr>
                <p:grpSp>
                  <p:nvGrpSpPr>
                    <p:cNvPr id="8288" name="Group 127"/>
                    <p:cNvGrpSpPr>
                      <a:grpSpLocks/>
                    </p:cNvGrpSpPr>
                    <p:nvPr/>
                  </p:nvGrpSpPr>
                  <p:grpSpPr bwMode="auto">
                    <a:xfrm>
                      <a:off x="3779" y="3120"/>
                      <a:ext cx="209" cy="108"/>
                      <a:chOff x="3779" y="3120"/>
                      <a:chExt cx="209" cy="108"/>
                    </a:xfrm>
                  </p:grpSpPr>
                  <p:sp>
                    <p:nvSpPr>
                      <p:cNvPr id="8292" name="Line 128"/>
                      <p:cNvSpPr>
                        <a:spLocks noChangeShapeType="1"/>
                      </p:cNvSpPr>
                      <p:nvPr/>
                    </p:nvSpPr>
                    <p:spPr bwMode="auto">
                      <a:xfrm>
                        <a:off x="3779"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93" name="Line 129"/>
                      <p:cNvSpPr>
                        <a:spLocks noChangeShapeType="1"/>
                      </p:cNvSpPr>
                      <p:nvPr/>
                    </p:nvSpPr>
                    <p:spPr bwMode="auto">
                      <a:xfrm flipH="1">
                        <a:off x="386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89" name="Group 130"/>
                    <p:cNvGrpSpPr>
                      <a:grpSpLocks/>
                    </p:cNvGrpSpPr>
                    <p:nvPr/>
                  </p:nvGrpSpPr>
                  <p:grpSpPr bwMode="auto">
                    <a:xfrm>
                      <a:off x="3947" y="3120"/>
                      <a:ext cx="208" cy="108"/>
                      <a:chOff x="3947" y="3120"/>
                      <a:chExt cx="208" cy="108"/>
                    </a:xfrm>
                  </p:grpSpPr>
                  <p:sp>
                    <p:nvSpPr>
                      <p:cNvPr id="8290" name="Line 131"/>
                      <p:cNvSpPr>
                        <a:spLocks noChangeShapeType="1"/>
                      </p:cNvSpPr>
                      <p:nvPr/>
                    </p:nvSpPr>
                    <p:spPr bwMode="auto">
                      <a:xfrm>
                        <a:off x="3947"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91" name="Line 132"/>
                      <p:cNvSpPr>
                        <a:spLocks noChangeShapeType="1"/>
                      </p:cNvSpPr>
                      <p:nvPr/>
                    </p:nvSpPr>
                    <p:spPr bwMode="auto">
                      <a:xfrm flipH="1">
                        <a:off x="4030"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277" name="Group 133"/>
                  <p:cNvGrpSpPr>
                    <a:grpSpLocks/>
                  </p:cNvGrpSpPr>
                  <p:nvPr/>
                </p:nvGrpSpPr>
                <p:grpSpPr bwMode="auto">
                  <a:xfrm>
                    <a:off x="3779" y="3120"/>
                    <a:ext cx="711" cy="108"/>
                    <a:chOff x="3779" y="3120"/>
                    <a:chExt cx="711" cy="108"/>
                  </a:xfrm>
                </p:grpSpPr>
                <p:grpSp>
                  <p:nvGrpSpPr>
                    <p:cNvPr id="8278" name="Group 134"/>
                    <p:cNvGrpSpPr>
                      <a:grpSpLocks/>
                    </p:cNvGrpSpPr>
                    <p:nvPr/>
                  </p:nvGrpSpPr>
                  <p:grpSpPr bwMode="auto">
                    <a:xfrm>
                      <a:off x="3779" y="3120"/>
                      <a:ext cx="209" cy="108"/>
                      <a:chOff x="3779" y="3120"/>
                      <a:chExt cx="209" cy="108"/>
                    </a:xfrm>
                  </p:grpSpPr>
                  <p:sp>
                    <p:nvSpPr>
                      <p:cNvPr id="8286" name="Line 135"/>
                      <p:cNvSpPr>
                        <a:spLocks noChangeShapeType="1"/>
                      </p:cNvSpPr>
                      <p:nvPr/>
                    </p:nvSpPr>
                    <p:spPr bwMode="auto">
                      <a:xfrm>
                        <a:off x="3779"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7" name="Line 136"/>
                      <p:cNvSpPr>
                        <a:spLocks noChangeShapeType="1"/>
                      </p:cNvSpPr>
                      <p:nvPr/>
                    </p:nvSpPr>
                    <p:spPr bwMode="auto">
                      <a:xfrm flipH="1">
                        <a:off x="3863"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79" name="Group 137"/>
                    <p:cNvGrpSpPr>
                      <a:grpSpLocks/>
                    </p:cNvGrpSpPr>
                    <p:nvPr/>
                  </p:nvGrpSpPr>
                  <p:grpSpPr bwMode="auto">
                    <a:xfrm>
                      <a:off x="4114" y="3120"/>
                      <a:ext cx="376" cy="108"/>
                      <a:chOff x="4114" y="3120"/>
                      <a:chExt cx="376" cy="108"/>
                    </a:xfrm>
                  </p:grpSpPr>
                  <p:grpSp>
                    <p:nvGrpSpPr>
                      <p:cNvPr id="8280" name="Group 138"/>
                      <p:cNvGrpSpPr>
                        <a:grpSpLocks/>
                      </p:cNvGrpSpPr>
                      <p:nvPr/>
                    </p:nvGrpSpPr>
                    <p:grpSpPr bwMode="auto">
                      <a:xfrm>
                        <a:off x="4114" y="3120"/>
                        <a:ext cx="209" cy="108"/>
                        <a:chOff x="4114" y="3120"/>
                        <a:chExt cx="209" cy="108"/>
                      </a:xfrm>
                    </p:grpSpPr>
                    <p:sp>
                      <p:nvSpPr>
                        <p:cNvPr id="8284" name="Line 139"/>
                        <p:cNvSpPr>
                          <a:spLocks noChangeShapeType="1"/>
                        </p:cNvSpPr>
                        <p:nvPr/>
                      </p:nvSpPr>
                      <p:spPr bwMode="auto">
                        <a:xfrm>
                          <a:off x="4114"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5" name="Line 140"/>
                        <p:cNvSpPr>
                          <a:spLocks noChangeShapeType="1"/>
                        </p:cNvSpPr>
                        <p:nvPr/>
                      </p:nvSpPr>
                      <p:spPr bwMode="auto">
                        <a:xfrm flipH="1">
                          <a:off x="4197" y="3120"/>
                          <a:ext cx="85"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81" name="Group 141"/>
                      <p:cNvGrpSpPr>
                        <a:grpSpLocks/>
                      </p:cNvGrpSpPr>
                      <p:nvPr/>
                    </p:nvGrpSpPr>
                    <p:grpSpPr bwMode="auto">
                      <a:xfrm>
                        <a:off x="4282" y="3120"/>
                        <a:ext cx="208" cy="108"/>
                        <a:chOff x="4282" y="3120"/>
                        <a:chExt cx="208" cy="108"/>
                      </a:xfrm>
                    </p:grpSpPr>
                    <p:sp>
                      <p:nvSpPr>
                        <p:cNvPr id="8282" name="Line 142"/>
                        <p:cNvSpPr>
                          <a:spLocks noChangeShapeType="1"/>
                        </p:cNvSpPr>
                        <p:nvPr/>
                      </p:nvSpPr>
                      <p:spPr bwMode="auto">
                        <a:xfrm>
                          <a:off x="4282"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3" name="Line 143"/>
                        <p:cNvSpPr>
                          <a:spLocks noChangeShapeType="1"/>
                        </p:cNvSpPr>
                        <p:nvPr/>
                      </p:nvSpPr>
                      <p:spPr bwMode="auto">
                        <a:xfrm flipH="1">
                          <a:off x="4365"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nvGrpSpPr>
                <p:cNvPr id="8257" name="Group 144"/>
                <p:cNvGrpSpPr>
                  <a:grpSpLocks/>
                </p:cNvGrpSpPr>
                <p:nvPr/>
              </p:nvGrpSpPr>
              <p:grpSpPr bwMode="auto">
                <a:xfrm>
                  <a:off x="4282" y="3120"/>
                  <a:ext cx="710" cy="108"/>
                  <a:chOff x="4282" y="3120"/>
                  <a:chExt cx="710" cy="108"/>
                </a:xfrm>
              </p:grpSpPr>
              <p:grpSp>
                <p:nvGrpSpPr>
                  <p:cNvPr id="8258" name="Group 145"/>
                  <p:cNvGrpSpPr>
                    <a:grpSpLocks/>
                  </p:cNvGrpSpPr>
                  <p:nvPr/>
                </p:nvGrpSpPr>
                <p:grpSpPr bwMode="auto">
                  <a:xfrm>
                    <a:off x="4282" y="3120"/>
                    <a:ext cx="375" cy="108"/>
                    <a:chOff x="4282" y="3120"/>
                    <a:chExt cx="375" cy="108"/>
                  </a:xfrm>
                </p:grpSpPr>
                <p:grpSp>
                  <p:nvGrpSpPr>
                    <p:cNvPr id="8270" name="Group 146"/>
                    <p:cNvGrpSpPr>
                      <a:grpSpLocks/>
                    </p:cNvGrpSpPr>
                    <p:nvPr/>
                  </p:nvGrpSpPr>
                  <p:grpSpPr bwMode="auto">
                    <a:xfrm>
                      <a:off x="4282" y="3120"/>
                      <a:ext cx="208" cy="108"/>
                      <a:chOff x="4282" y="3120"/>
                      <a:chExt cx="208" cy="108"/>
                    </a:xfrm>
                  </p:grpSpPr>
                  <p:sp>
                    <p:nvSpPr>
                      <p:cNvPr id="8274" name="Line 147"/>
                      <p:cNvSpPr>
                        <a:spLocks noChangeShapeType="1"/>
                      </p:cNvSpPr>
                      <p:nvPr/>
                    </p:nvSpPr>
                    <p:spPr bwMode="auto">
                      <a:xfrm>
                        <a:off x="4282"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75" name="Line 148"/>
                      <p:cNvSpPr>
                        <a:spLocks noChangeShapeType="1"/>
                      </p:cNvSpPr>
                      <p:nvPr/>
                    </p:nvSpPr>
                    <p:spPr bwMode="auto">
                      <a:xfrm flipH="1">
                        <a:off x="4365"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71" name="Group 149"/>
                    <p:cNvGrpSpPr>
                      <a:grpSpLocks/>
                    </p:cNvGrpSpPr>
                    <p:nvPr/>
                  </p:nvGrpSpPr>
                  <p:grpSpPr bwMode="auto">
                    <a:xfrm>
                      <a:off x="4448" y="3120"/>
                      <a:ext cx="209" cy="108"/>
                      <a:chOff x="4448" y="3120"/>
                      <a:chExt cx="209" cy="108"/>
                    </a:xfrm>
                  </p:grpSpPr>
                  <p:sp>
                    <p:nvSpPr>
                      <p:cNvPr id="8272" name="Line 150"/>
                      <p:cNvSpPr>
                        <a:spLocks noChangeShapeType="1"/>
                      </p:cNvSpPr>
                      <p:nvPr/>
                    </p:nvSpPr>
                    <p:spPr bwMode="auto">
                      <a:xfrm>
                        <a:off x="4448"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73" name="Line 151"/>
                      <p:cNvSpPr>
                        <a:spLocks noChangeShapeType="1"/>
                      </p:cNvSpPr>
                      <p:nvPr/>
                    </p:nvSpPr>
                    <p:spPr bwMode="auto">
                      <a:xfrm flipH="1">
                        <a:off x="4532"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nvGrpSpPr>
                  <p:cNvPr id="8259" name="Group 152"/>
                  <p:cNvGrpSpPr>
                    <a:grpSpLocks/>
                  </p:cNvGrpSpPr>
                  <p:nvPr/>
                </p:nvGrpSpPr>
                <p:grpSpPr bwMode="auto">
                  <a:xfrm>
                    <a:off x="4282" y="3120"/>
                    <a:ext cx="710" cy="108"/>
                    <a:chOff x="4282" y="3120"/>
                    <a:chExt cx="710" cy="108"/>
                  </a:xfrm>
                </p:grpSpPr>
                <p:grpSp>
                  <p:nvGrpSpPr>
                    <p:cNvPr id="8260" name="Group 153"/>
                    <p:cNvGrpSpPr>
                      <a:grpSpLocks/>
                    </p:cNvGrpSpPr>
                    <p:nvPr/>
                  </p:nvGrpSpPr>
                  <p:grpSpPr bwMode="auto">
                    <a:xfrm>
                      <a:off x="4282" y="3120"/>
                      <a:ext cx="208" cy="108"/>
                      <a:chOff x="4282" y="3120"/>
                      <a:chExt cx="208" cy="108"/>
                    </a:xfrm>
                  </p:grpSpPr>
                  <p:sp>
                    <p:nvSpPr>
                      <p:cNvPr id="8268" name="Line 154"/>
                      <p:cNvSpPr>
                        <a:spLocks noChangeShapeType="1"/>
                      </p:cNvSpPr>
                      <p:nvPr/>
                    </p:nvSpPr>
                    <p:spPr bwMode="auto">
                      <a:xfrm>
                        <a:off x="4282" y="3120"/>
                        <a:ext cx="20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9" name="Line 155"/>
                      <p:cNvSpPr>
                        <a:spLocks noChangeShapeType="1"/>
                      </p:cNvSpPr>
                      <p:nvPr/>
                    </p:nvSpPr>
                    <p:spPr bwMode="auto">
                      <a:xfrm flipH="1">
                        <a:off x="4365"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61" name="Group 156"/>
                    <p:cNvGrpSpPr>
                      <a:grpSpLocks/>
                    </p:cNvGrpSpPr>
                    <p:nvPr/>
                  </p:nvGrpSpPr>
                  <p:grpSpPr bwMode="auto">
                    <a:xfrm>
                      <a:off x="4615" y="3120"/>
                      <a:ext cx="377" cy="108"/>
                      <a:chOff x="4615" y="3120"/>
                      <a:chExt cx="377" cy="108"/>
                    </a:xfrm>
                  </p:grpSpPr>
                  <p:grpSp>
                    <p:nvGrpSpPr>
                      <p:cNvPr id="8262" name="Group 157"/>
                      <p:cNvGrpSpPr>
                        <a:grpSpLocks/>
                      </p:cNvGrpSpPr>
                      <p:nvPr/>
                    </p:nvGrpSpPr>
                    <p:grpSpPr bwMode="auto">
                      <a:xfrm>
                        <a:off x="4615" y="3120"/>
                        <a:ext cx="210" cy="108"/>
                        <a:chOff x="4615" y="3120"/>
                        <a:chExt cx="210" cy="108"/>
                      </a:xfrm>
                    </p:grpSpPr>
                    <p:sp>
                      <p:nvSpPr>
                        <p:cNvPr id="8266" name="Line 158"/>
                        <p:cNvSpPr>
                          <a:spLocks noChangeShapeType="1"/>
                        </p:cNvSpPr>
                        <p:nvPr/>
                      </p:nvSpPr>
                      <p:spPr bwMode="auto">
                        <a:xfrm>
                          <a:off x="4615" y="3120"/>
                          <a:ext cx="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7" name="Line 159"/>
                        <p:cNvSpPr>
                          <a:spLocks noChangeShapeType="1"/>
                        </p:cNvSpPr>
                        <p:nvPr/>
                      </p:nvSpPr>
                      <p:spPr bwMode="auto">
                        <a:xfrm flipH="1">
                          <a:off x="4699" y="3120"/>
                          <a:ext cx="84"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263" name="Group 160"/>
                      <p:cNvGrpSpPr>
                        <a:grpSpLocks/>
                      </p:cNvGrpSpPr>
                      <p:nvPr/>
                    </p:nvGrpSpPr>
                    <p:grpSpPr bwMode="auto">
                      <a:xfrm>
                        <a:off x="4783" y="3120"/>
                        <a:ext cx="209" cy="108"/>
                        <a:chOff x="4783" y="3120"/>
                        <a:chExt cx="209" cy="108"/>
                      </a:xfrm>
                    </p:grpSpPr>
                    <p:sp>
                      <p:nvSpPr>
                        <p:cNvPr id="8264" name="Line 161"/>
                        <p:cNvSpPr>
                          <a:spLocks noChangeShapeType="1"/>
                        </p:cNvSpPr>
                        <p:nvPr/>
                      </p:nvSpPr>
                      <p:spPr bwMode="auto">
                        <a:xfrm>
                          <a:off x="4783" y="3120"/>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5" name="Line 162"/>
                        <p:cNvSpPr>
                          <a:spLocks noChangeShapeType="1"/>
                        </p:cNvSpPr>
                        <p:nvPr/>
                      </p:nvSpPr>
                      <p:spPr bwMode="auto">
                        <a:xfrm flipH="1">
                          <a:off x="4867" y="3120"/>
                          <a:ext cx="83" cy="108"/>
                        </a:xfrm>
                        <a:prstGeom prst="line">
                          <a:avLst/>
                        </a:prstGeom>
                        <a:noFill/>
                        <a:ln w="12700">
                          <a:solidFill>
                            <a:schemeClr val="tx1"/>
                          </a:solidFill>
                          <a:round/>
                          <a:headEnd type="none" w="sm" len="sm"/>
                          <a:tailEnd type="none" w="sm" len="sm"/>
                        </a:ln>
                      </p:spPr>
                      <p:txBody>
                        <a:bodyPr wrap="none" anchor="ctr"/>
                        <a:lstStyle/>
                        <a:p>
                          <a:endParaRPr lang="en-US"/>
                        </a:p>
                      </p:txBody>
                    </p:sp>
                  </p:grpSp>
                </p:grpSp>
              </p:grpSp>
            </p:grpSp>
          </p:grpSp>
        </p:grpSp>
      </p:grpSp>
      <p:sp>
        <p:nvSpPr>
          <p:cNvPr id="8198" name="Line 163"/>
          <p:cNvSpPr>
            <a:spLocks noChangeShapeType="1"/>
          </p:cNvSpPr>
          <p:nvPr/>
        </p:nvSpPr>
        <p:spPr bwMode="auto">
          <a:xfrm flipV="1">
            <a:off x="3314700" y="3295650"/>
            <a:ext cx="0" cy="742950"/>
          </a:xfrm>
          <a:prstGeom prst="line">
            <a:avLst/>
          </a:prstGeom>
          <a:noFill/>
          <a:ln w="12700">
            <a:solidFill>
              <a:srgbClr val="081D58"/>
            </a:solidFill>
            <a:round/>
            <a:headEnd type="none" w="sm" len="sm"/>
            <a:tailEnd type="none" w="sm" len="sm"/>
          </a:ln>
        </p:spPr>
        <p:txBody>
          <a:bodyPr wrap="none" anchor="ctr"/>
          <a:lstStyle/>
          <a:p>
            <a:endParaRPr lang="en-US"/>
          </a:p>
        </p:txBody>
      </p:sp>
      <p:sp>
        <p:nvSpPr>
          <p:cNvPr id="8199" name="Line 164"/>
          <p:cNvSpPr>
            <a:spLocks noChangeShapeType="1"/>
          </p:cNvSpPr>
          <p:nvPr/>
        </p:nvSpPr>
        <p:spPr bwMode="auto">
          <a:xfrm>
            <a:off x="3314700" y="3295650"/>
            <a:ext cx="2400300" cy="0"/>
          </a:xfrm>
          <a:prstGeom prst="line">
            <a:avLst/>
          </a:prstGeom>
          <a:noFill/>
          <a:ln w="12700">
            <a:solidFill>
              <a:srgbClr val="081D58"/>
            </a:solidFill>
            <a:round/>
            <a:headEnd type="none" w="sm" len="sm"/>
            <a:tailEnd type="none" w="sm" len="sm"/>
          </a:ln>
        </p:spPr>
        <p:txBody>
          <a:bodyPr wrap="none" anchor="ctr"/>
          <a:lstStyle/>
          <a:p>
            <a:endParaRPr lang="en-US"/>
          </a:p>
        </p:txBody>
      </p:sp>
      <p:sp>
        <p:nvSpPr>
          <p:cNvPr id="8200" name="Line 165"/>
          <p:cNvSpPr>
            <a:spLocks noChangeShapeType="1"/>
          </p:cNvSpPr>
          <p:nvPr/>
        </p:nvSpPr>
        <p:spPr bwMode="auto">
          <a:xfrm>
            <a:off x="5715000" y="3295650"/>
            <a:ext cx="0" cy="742950"/>
          </a:xfrm>
          <a:prstGeom prst="line">
            <a:avLst/>
          </a:prstGeom>
          <a:noFill/>
          <a:ln w="12700">
            <a:solidFill>
              <a:srgbClr val="081D58"/>
            </a:solidFill>
            <a:round/>
            <a:headEnd type="none" w="sm" len="sm"/>
            <a:tailEnd type="none" w="sm" len="sm"/>
          </a:ln>
        </p:spPr>
        <p:txBody>
          <a:bodyPr wrap="none" anchor="ctr"/>
          <a:lstStyle/>
          <a:p>
            <a:endParaRPr lang="en-US"/>
          </a:p>
        </p:txBody>
      </p:sp>
      <p:sp>
        <p:nvSpPr>
          <p:cNvPr id="8201" name="Line 166"/>
          <p:cNvSpPr>
            <a:spLocks noChangeShapeType="1"/>
          </p:cNvSpPr>
          <p:nvPr/>
        </p:nvSpPr>
        <p:spPr bwMode="auto">
          <a:xfrm>
            <a:off x="1543050" y="3924300"/>
            <a:ext cx="57150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02" name="Line 167"/>
          <p:cNvSpPr>
            <a:spLocks noChangeShapeType="1"/>
          </p:cNvSpPr>
          <p:nvPr/>
        </p:nvSpPr>
        <p:spPr bwMode="auto">
          <a:xfrm>
            <a:off x="2343150" y="3924300"/>
            <a:ext cx="400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3" name="Arc 168"/>
          <p:cNvSpPr>
            <a:spLocks/>
          </p:cNvSpPr>
          <p:nvPr/>
        </p:nvSpPr>
        <p:spPr bwMode="auto">
          <a:xfrm>
            <a:off x="2914650" y="3695700"/>
            <a:ext cx="228600" cy="228600"/>
          </a:xfrm>
          <a:custGeom>
            <a:avLst/>
            <a:gdLst>
              <a:gd name="T0" fmla="*/ 25604789 w 21600"/>
              <a:gd name="T1" fmla="*/ 0 h 21600"/>
              <a:gd name="T2" fmla="*/ 0 w 21600"/>
              <a:gd name="T3" fmla="*/ 2560478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stealth" w="med" len="lg"/>
            <a:tailEnd type="none" w="sm" len="sm"/>
          </a:ln>
        </p:spPr>
        <p:txBody>
          <a:bodyPr wrap="none" anchor="ctr"/>
          <a:lstStyle/>
          <a:p>
            <a:endParaRPr lang="en-US"/>
          </a:p>
        </p:txBody>
      </p:sp>
      <p:sp>
        <p:nvSpPr>
          <p:cNvPr id="8204" name="Line 169"/>
          <p:cNvSpPr>
            <a:spLocks noChangeShapeType="1"/>
          </p:cNvSpPr>
          <p:nvPr/>
        </p:nvSpPr>
        <p:spPr bwMode="auto">
          <a:xfrm flipV="1">
            <a:off x="3200400" y="3295650"/>
            <a:ext cx="5715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5" name="Arc 170"/>
          <p:cNvSpPr>
            <a:spLocks/>
          </p:cNvSpPr>
          <p:nvPr/>
        </p:nvSpPr>
        <p:spPr bwMode="auto">
          <a:xfrm rot="1140000">
            <a:off x="3263900" y="3054350"/>
            <a:ext cx="466725" cy="227013"/>
          </a:xfrm>
          <a:custGeom>
            <a:avLst/>
            <a:gdLst>
              <a:gd name="T0" fmla="*/ 0 w 21600"/>
              <a:gd name="T1" fmla="*/ 25075206 h 21600"/>
              <a:gd name="T2" fmla="*/ 217162656 w 21600"/>
              <a:gd name="T3" fmla="*/ 0 h 21600"/>
              <a:gd name="T4" fmla="*/ 217909243 w 21600"/>
              <a:gd name="T5" fmla="*/ 2507520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9"/>
                  <a:pt x="9625" y="40"/>
                  <a:pt x="21526" y="0"/>
                </a:cubicBezTo>
              </a:path>
              <a:path w="21600" h="21600" stroke="0" extrusionOk="0">
                <a:moveTo>
                  <a:pt x="0" y="21600"/>
                </a:moveTo>
                <a:cubicBezTo>
                  <a:pt x="0" y="9699"/>
                  <a:pt x="9625" y="40"/>
                  <a:pt x="21526" y="0"/>
                </a:cubicBezTo>
                <a:lnTo>
                  <a:pt x="21600" y="2160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06" name="Line 171"/>
          <p:cNvSpPr>
            <a:spLocks noChangeShapeType="1"/>
          </p:cNvSpPr>
          <p:nvPr/>
        </p:nvSpPr>
        <p:spPr bwMode="auto">
          <a:xfrm>
            <a:off x="3446463" y="3151188"/>
            <a:ext cx="136525" cy="11906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07" name="Line 172"/>
          <p:cNvSpPr>
            <a:spLocks noChangeShapeType="1"/>
          </p:cNvSpPr>
          <p:nvPr/>
        </p:nvSpPr>
        <p:spPr bwMode="auto">
          <a:xfrm>
            <a:off x="3600450" y="3124200"/>
            <a:ext cx="114300" cy="5715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08" name="Line 173"/>
          <p:cNvSpPr>
            <a:spLocks noChangeShapeType="1"/>
          </p:cNvSpPr>
          <p:nvPr/>
        </p:nvSpPr>
        <p:spPr bwMode="auto">
          <a:xfrm>
            <a:off x="4857750" y="3238500"/>
            <a:ext cx="51435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09" name="Arc 174"/>
          <p:cNvSpPr>
            <a:spLocks/>
          </p:cNvSpPr>
          <p:nvPr/>
        </p:nvSpPr>
        <p:spPr bwMode="auto">
          <a:xfrm>
            <a:off x="5429250" y="3240088"/>
            <a:ext cx="685800" cy="342900"/>
          </a:xfrm>
          <a:custGeom>
            <a:avLst/>
            <a:gdLst>
              <a:gd name="T0" fmla="*/ 0 w 21600"/>
              <a:gd name="T1" fmla="*/ 0 h 21600"/>
              <a:gd name="T2" fmla="*/ 691329076 w 21600"/>
              <a:gd name="T3" fmla="*/ 86416134 h 21600"/>
              <a:gd name="T4" fmla="*/ 0 w 21600"/>
              <a:gd name="T5" fmla="*/ 864161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10" name="Arc 175"/>
          <p:cNvSpPr>
            <a:spLocks/>
          </p:cNvSpPr>
          <p:nvPr/>
        </p:nvSpPr>
        <p:spPr bwMode="auto">
          <a:xfrm rot="360000">
            <a:off x="6005513" y="3367088"/>
            <a:ext cx="508000" cy="342900"/>
          </a:xfrm>
          <a:custGeom>
            <a:avLst/>
            <a:gdLst>
              <a:gd name="T0" fmla="*/ 0 w 21667"/>
              <a:gd name="T1" fmla="*/ 0 h 21600"/>
              <a:gd name="T2" fmla="*/ 279250081 w 21667"/>
              <a:gd name="T3" fmla="*/ 86016212 h 21600"/>
              <a:gd name="T4" fmla="*/ 863579 w 21667"/>
              <a:gd name="T5" fmla="*/ 86416134 h 21600"/>
              <a:gd name="T6" fmla="*/ 0 60000 65536"/>
              <a:gd name="T7" fmla="*/ 0 60000 65536"/>
              <a:gd name="T8" fmla="*/ 0 60000 65536"/>
              <a:gd name="T9" fmla="*/ 0 w 21667"/>
              <a:gd name="T10" fmla="*/ 0 h 21600"/>
              <a:gd name="T11" fmla="*/ 21667 w 21667"/>
              <a:gd name="T12" fmla="*/ 21600 h 21600"/>
            </a:gdLst>
            <a:ahLst/>
            <a:cxnLst>
              <a:cxn ang="T6">
                <a:pos x="T0" y="T1"/>
              </a:cxn>
              <a:cxn ang="T7">
                <a:pos x="T2" y="T3"/>
              </a:cxn>
              <a:cxn ang="T8">
                <a:pos x="T4" y="T5"/>
              </a:cxn>
            </a:cxnLst>
            <a:rect l="T9" t="T10" r="T11" b="T12"/>
            <a:pathLst>
              <a:path w="21667" h="21600" fill="none" extrusionOk="0">
                <a:moveTo>
                  <a:pt x="0" y="0"/>
                </a:moveTo>
                <a:cubicBezTo>
                  <a:pt x="22" y="0"/>
                  <a:pt x="44" y="-1"/>
                  <a:pt x="67" y="0"/>
                </a:cubicBezTo>
                <a:cubicBezTo>
                  <a:pt x="11957" y="0"/>
                  <a:pt x="21611" y="9609"/>
                  <a:pt x="21666" y="21500"/>
                </a:cubicBezTo>
              </a:path>
              <a:path w="21667" h="21600" stroke="0" extrusionOk="0">
                <a:moveTo>
                  <a:pt x="0" y="0"/>
                </a:moveTo>
                <a:cubicBezTo>
                  <a:pt x="22" y="0"/>
                  <a:pt x="44" y="-1"/>
                  <a:pt x="67" y="0"/>
                </a:cubicBezTo>
                <a:cubicBezTo>
                  <a:pt x="11957" y="0"/>
                  <a:pt x="21611" y="9609"/>
                  <a:pt x="21666" y="21500"/>
                </a:cubicBezTo>
                <a:lnTo>
                  <a:pt x="67" y="2160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11" name="Line 176"/>
          <p:cNvSpPr>
            <a:spLocks noChangeShapeType="1"/>
          </p:cNvSpPr>
          <p:nvPr/>
        </p:nvSpPr>
        <p:spPr bwMode="auto">
          <a:xfrm flipV="1">
            <a:off x="6000750" y="3581400"/>
            <a:ext cx="114300" cy="17145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8212" name="Line 177"/>
          <p:cNvSpPr>
            <a:spLocks noChangeShapeType="1"/>
          </p:cNvSpPr>
          <p:nvPr/>
        </p:nvSpPr>
        <p:spPr bwMode="auto">
          <a:xfrm flipH="1">
            <a:off x="6400800" y="3867150"/>
            <a:ext cx="57150" cy="5715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13" name="Line 178"/>
          <p:cNvSpPr>
            <a:spLocks noChangeShapeType="1"/>
          </p:cNvSpPr>
          <p:nvPr/>
        </p:nvSpPr>
        <p:spPr bwMode="auto">
          <a:xfrm>
            <a:off x="6515100" y="3524250"/>
            <a:ext cx="342900" cy="285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14" name="Line 179"/>
          <p:cNvSpPr>
            <a:spLocks noChangeShapeType="1"/>
          </p:cNvSpPr>
          <p:nvPr/>
        </p:nvSpPr>
        <p:spPr bwMode="auto">
          <a:xfrm>
            <a:off x="6800850" y="3867150"/>
            <a:ext cx="0" cy="5715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15" name="Line 180"/>
          <p:cNvSpPr>
            <a:spLocks noChangeShapeType="1"/>
          </p:cNvSpPr>
          <p:nvPr/>
        </p:nvSpPr>
        <p:spPr bwMode="auto">
          <a:xfrm>
            <a:off x="1485900" y="3638550"/>
            <a:ext cx="34290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16" name="Line 181"/>
          <p:cNvSpPr>
            <a:spLocks noChangeShapeType="1"/>
          </p:cNvSpPr>
          <p:nvPr/>
        </p:nvSpPr>
        <p:spPr bwMode="auto">
          <a:xfrm>
            <a:off x="2000250" y="3638550"/>
            <a:ext cx="5715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17" name="Arc 182"/>
          <p:cNvSpPr>
            <a:spLocks/>
          </p:cNvSpPr>
          <p:nvPr/>
        </p:nvSpPr>
        <p:spPr bwMode="auto">
          <a:xfrm>
            <a:off x="2743200" y="3238500"/>
            <a:ext cx="285750" cy="400050"/>
          </a:xfrm>
          <a:custGeom>
            <a:avLst/>
            <a:gdLst>
              <a:gd name="T0" fmla="*/ 50009341 w 21600"/>
              <a:gd name="T1" fmla="*/ 0 h 21600"/>
              <a:gd name="T2" fmla="*/ 0 w 21600"/>
              <a:gd name="T3" fmla="*/ 137225583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stealth" w="med" len="lg"/>
            <a:tailEnd type="none" w="sm" len="sm"/>
          </a:ln>
        </p:spPr>
        <p:txBody>
          <a:bodyPr wrap="none" anchor="ctr"/>
          <a:lstStyle/>
          <a:p>
            <a:endParaRPr lang="en-US"/>
          </a:p>
        </p:txBody>
      </p:sp>
      <p:sp>
        <p:nvSpPr>
          <p:cNvPr id="8218" name="Arc 183"/>
          <p:cNvSpPr>
            <a:spLocks/>
          </p:cNvSpPr>
          <p:nvPr/>
        </p:nvSpPr>
        <p:spPr bwMode="auto">
          <a:xfrm>
            <a:off x="3087688" y="2954338"/>
            <a:ext cx="571500" cy="228600"/>
          </a:xfrm>
          <a:custGeom>
            <a:avLst/>
            <a:gdLst>
              <a:gd name="T0" fmla="*/ 0 w 21600"/>
              <a:gd name="T1" fmla="*/ 25604789 h 21600"/>
              <a:gd name="T2" fmla="*/ 398963688 w 21600"/>
              <a:gd name="T3" fmla="*/ 0 h 21600"/>
              <a:gd name="T4" fmla="*/ 400074726 w 21600"/>
              <a:gd name="T5" fmla="*/ 256047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4"/>
                  <a:pt x="9634" y="33"/>
                  <a:pt x="21540" y="0"/>
                </a:cubicBezTo>
              </a:path>
              <a:path w="21600" h="21600" stroke="0" extrusionOk="0">
                <a:moveTo>
                  <a:pt x="0" y="21600"/>
                </a:moveTo>
                <a:cubicBezTo>
                  <a:pt x="0" y="9694"/>
                  <a:pt x="9634" y="33"/>
                  <a:pt x="21540" y="0"/>
                </a:cubicBezTo>
                <a:lnTo>
                  <a:pt x="2160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8219" name="Line 184"/>
          <p:cNvSpPr>
            <a:spLocks noChangeShapeType="1"/>
          </p:cNvSpPr>
          <p:nvPr/>
        </p:nvSpPr>
        <p:spPr bwMode="auto">
          <a:xfrm>
            <a:off x="4343400" y="3067050"/>
            <a:ext cx="857250" cy="5715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20" name="Line 185"/>
          <p:cNvSpPr>
            <a:spLocks noChangeShapeType="1"/>
          </p:cNvSpPr>
          <p:nvPr/>
        </p:nvSpPr>
        <p:spPr bwMode="auto">
          <a:xfrm>
            <a:off x="5314950" y="3124200"/>
            <a:ext cx="857250" cy="1143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1" name="Line 186"/>
          <p:cNvSpPr>
            <a:spLocks noChangeShapeType="1"/>
          </p:cNvSpPr>
          <p:nvPr/>
        </p:nvSpPr>
        <p:spPr bwMode="auto">
          <a:xfrm>
            <a:off x="6343650" y="3295650"/>
            <a:ext cx="57150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 name="Arc 187"/>
          <p:cNvSpPr>
            <a:spLocks/>
          </p:cNvSpPr>
          <p:nvPr/>
        </p:nvSpPr>
        <p:spPr bwMode="auto">
          <a:xfrm>
            <a:off x="6973888" y="3524250"/>
            <a:ext cx="742950" cy="171450"/>
          </a:xfrm>
          <a:custGeom>
            <a:avLst/>
            <a:gdLst>
              <a:gd name="T0" fmla="*/ 878964290 w 21600"/>
              <a:gd name="T1" fmla="*/ 10802017 h 21600"/>
              <a:gd name="T2" fmla="*/ 0 w 21600"/>
              <a:gd name="T3" fmla="*/ 0 h 21600"/>
              <a:gd name="T4" fmla="*/ 87896429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stealth" w="med" len="lg"/>
            <a:tailEnd type="none" w="sm" len="sm"/>
          </a:ln>
        </p:spPr>
        <p:txBody>
          <a:bodyPr wrap="none" anchor="ctr"/>
          <a:lstStyle/>
          <a:p>
            <a:endParaRPr lang="en-US"/>
          </a:p>
        </p:txBody>
      </p:sp>
      <p:sp>
        <p:nvSpPr>
          <p:cNvPr id="8223" name="Line 188"/>
          <p:cNvSpPr>
            <a:spLocks noChangeShapeType="1"/>
          </p:cNvSpPr>
          <p:nvPr/>
        </p:nvSpPr>
        <p:spPr bwMode="auto">
          <a:xfrm>
            <a:off x="1485900" y="3238500"/>
            <a:ext cx="2857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4" name="Line 189"/>
          <p:cNvSpPr>
            <a:spLocks noChangeShapeType="1"/>
          </p:cNvSpPr>
          <p:nvPr/>
        </p:nvSpPr>
        <p:spPr bwMode="auto">
          <a:xfrm>
            <a:off x="1885950" y="3238500"/>
            <a:ext cx="3429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5" name="Line 190"/>
          <p:cNvSpPr>
            <a:spLocks noChangeShapeType="1"/>
          </p:cNvSpPr>
          <p:nvPr/>
        </p:nvSpPr>
        <p:spPr bwMode="auto">
          <a:xfrm>
            <a:off x="2343150" y="3238500"/>
            <a:ext cx="34290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26" name="Arc 191"/>
          <p:cNvSpPr>
            <a:spLocks/>
          </p:cNvSpPr>
          <p:nvPr/>
        </p:nvSpPr>
        <p:spPr bwMode="auto">
          <a:xfrm>
            <a:off x="2800350" y="2952750"/>
            <a:ext cx="171450" cy="228600"/>
          </a:xfrm>
          <a:custGeom>
            <a:avLst/>
            <a:gdLst>
              <a:gd name="T0" fmla="*/ 10802017 w 21600"/>
              <a:gd name="T1" fmla="*/ 0 h 21600"/>
              <a:gd name="T2" fmla="*/ 0 w 21600"/>
              <a:gd name="T3" fmla="*/ 2560478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27" name="Arc 192"/>
          <p:cNvSpPr>
            <a:spLocks/>
          </p:cNvSpPr>
          <p:nvPr/>
        </p:nvSpPr>
        <p:spPr bwMode="auto">
          <a:xfrm>
            <a:off x="3087688" y="2725738"/>
            <a:ext cx="742950" cy="228600"/>
          </a:xfrm>
          <a:custGeom>
            <a:avLst/>
            <a:gdLst>
              <a:gd name="T0" fmla="*/ 0 w 21600"/>
              <a:gd name="T1" fmla="*/ 25604789 h 21600"/>
              <a:gd name="T2" fmla="*/ 877092607 w 21600"/>
              <a:gd name="T3" fmla="*/ 0 h 21600"/>
              <a:gd name="T4" fmla="*/ 878964290 w 21600"/>
              <a:gd name="T5" fmla="*/ 256047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8"/>
                  <a:pt x="9642" y="25"/>
                  <a:pt x="21554" y="0"/>
                </a:cubicBezTo>
              </a:path>
              <a:path w="21600" h="21600" stroke="0" extrusionOk="0">
                <a:moveTo>
                  <a:pt x="0" y="21600"/>
                </a:moveTo>
                <a:cubicBezTo>
                  <a:pt x="0" y="9688"/>
                  <a:pt x="9642" y="25"/>
                  <a:pt x="21554" y="0"/>
                </a:cubicBezTo>
                <a:lnTo>
                  <a:pt x="2160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8228" name="Line 193"/>
          <p:cNvSpPr>
            <a:spLocks noChangeShapeType="1"/>
          </p:cNvSpPr>
          <p:nvPr/>
        </p:nvSpPr>
        <p:spPr bwMode="auto">
          <a:xfrm>
            <a:off x="3894138" y="2727325"/>
            <a:ext cx="1306512" cy="16827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9" name="Line 194"/>
          <p:cNvSpPr>
            <a:spLocks noChangeShapeType="1"/>
          </p:cNvSpPr>
          <p:nvPr/>
        </p:nvSpPr>
        <p:spPr bwMode="auto">
          <a:xfrm>
            <a:off x="5429250" y="2895600"/>
            <a:ext cx="1257300" cy="2286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30" name="Line 195"/>
          <p:cNvSpPr>
            <a:spLocks noChangeShapeType="1"/>
          </p:cNvSpPr>
          <p:nvPr/>
        </p:nvSpPr>
        <p:spPr bwMode="auto">
          <a:xfrm>
            <a:off x="6972300" y="3181350"/>
            <a:ext cx="800100" cy="1143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1" name="Line 196"/>
          <p:cNvSpPr>
            <a:spLocks noChangeShapeType="1"/>
          </p:cNvSpPr>
          <p:nvPr/>
        </p:nvSpPr>
        <p:spPr bwMode="auto">
          <a:xfrm>
            <a:off x="1371600" y="2895600"/>
            <a:ext cx="22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2" name="Line 197"/>
          <p:cNvSpPr>
            <a:spLocks noChangeShapeType="1"/>
          </p:cNvSpPr>
          <p:nvPr/>
        </p:nvSpPr>
        <p:spPr bwMode="auto">
          <a:xfrm>
            <a:off x="1714500" y="2895600"/>
            <a:ext cx="85725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33" name="Arc 198"/>
          <p:cNvSpPr>
            <a:spLocks/>
          </p:cNvSpPr>
          <p:nvPr/>
        </p:nvSpPr>
        <p:spPr bwMode="auto">
          <a:xfrm rot="-420000">
            <a:off x="3829050" y="3068638"/>
            <a:ext cx="342900" cy="171450"/>
          </a:xfrm>
          <a:custGeom>
            <a:avLst/>
            <a:gdLst>
              <a:gd name="T0" fmla="*/ 0 w 21600"/>
              <a:gd name="T1" fmla="*/ 0 h 21600"/>
              <a:gd name="T2" fmla="*/ 86416134 w 21600"/>
              <a:gd name="T3" fmla="*/ 10802017 h 21600"/>
              <a:gd name="T4" fmla="*/ 0 w 21600"/>
              <a:gd name="T5" fmla="*/ 10802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8234" name="Line 199"/>
          <p:cNvSpPr>
            <a:spLocks noChangeShapeType="1"/>
          </p:cNvSpPr>
          <p:nvPr/>
        </p:nvSpPr>
        <p:spPr bwMode="auto">
          <a:xfrm>
            <a:off x="3771900" y="2952750"/>
            <a:ext cx="571500" cy="1143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5" name="Arc 200"/>
          <p:cNvSpPr>
            <a:spLocks/>
          </p:cNvSpPr>
          <p:nvPr/>
        </p:nvSpPr>
        <p:spPr bwMode="auto">
          <a:xfrm>
            <a:off x="2686050" y="2667000"/>
            <a:ext cx="514350" cy="228600"/>
          </a:xfrm>
          <a:custGeom>
            <a:avLst/>
            <a:gdLst>
              <a:gd name="T0" fmla="*/ 291654347 w 21600"/>
              <a:gd name="T1" fmla="*/ 0 h 21600"/>
              <a:gd name="T2" fmla="*/ 0 w 21600"/>
              <a:gd name="T3" fmla="*/ 2560478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36" name="Arc 201"/>
          <p:cNvSpPr>
            <a:spLocks/>
          </p:cNvSpPr>
          <p:nvPr/>
        </p:nvSpPr>
        <p:spPr bwMode="auto">
          <a:xfrm>
            <a:off x="3201988" y="2554288"/>
            <a:ext cx="857250" cy="171450"/>
          </a:xfrm>
          <a:custGeom>
            <a:avLst/>
            <a:gdLst>
              <a:gd name="T0" fmla="*/ 0 w 21600"/>
              <a:gd name="T1" fmla="*/ 10802017 h 21600"/>
              <a:gd name="T2" fmla="*/ 1347752088 w 21600"/>
              <a:gd name="T3" fmla="*/ 0 h 21600"/>
              <a:gd name="T4" fmla="*/ 1350251447 w 21600"/>
              <a:gd name="T5" fmla="*/ 10802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6"/>
                  <a:pt x="9646" y="22"/>
                  <a:pt x="21560" y="0"/>
                </a:cubicBezTo>
              </a:path>
              <a:path w="21600" h="21600" stroke="0" extrusionOk="0">
                <a:moveTo>
                  <a:pt x="0" y="21600"/>
                </a:moveTo>
                <a:cubicBezTo>
                  <a:pt x="0" y="9686"/>
                  <a:pt x="9646" y="22"/>
                  <a:pt x="21560" y="0"/>
                </a:cubicBezTo>
                <a:lnTo>
                  <a:pt x="21600" y="2160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37" name="Line 202"/>
          <p:cNvSpPr>
            <a:spLocks noChangeShapeType="1"/>
          </p:cNvSpPr>
          <p:nvPr/>
        </p:nvSpPr>
        <p:spPr bwMode="auto">
          <a:xfrm>
            <a:off x="4171950" y="2552700"/>
            <a:ext cx="1485900" cy="1143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8" name="Line 203"/>
          <p:cNvSpPr>
            <a:spLocks noChangeShapeType="1"/>
          </p:cNvSpPr>
          <p:nvPr/>
        </p:nvSpPr>
        <p:spPr bwMode="auto">
          <a:xfrm>
            <a:off x="5886450" y="2724150"/>
            <a:ext cx="1085850" cy="1143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9" name="Line 204"/>
          <p:cNvSpPr>
            <a:spLocks noChangeShapeType="1"/>
          </p:cNvSpPr>
          <p:nvPr/>
        </p:nvSpPr>
        <p:spPr bwMode="auto">
          <a:xfrm>
            <a:off x="7200900" y="2895600"/>
            <a:ext cx="571500" cy="5715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40" name="Line 205"/>
          <p:cNvSpPr>
            <a:spLocks noChangeShapeType="1"/>
          </p:cNvSpPr>
          <p:nvPr/>
        </p:nvSpPr>
        <p:spPr bwMode="auto">
          <a:xfrm>
            <a:off x="1485900" y="2609850"/>
            <a:ext cx="40005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41" name="Line 206"/>
          <p:cNvSpPr>
            <a:spLocks noChangeShapeType="1"/>
          </p:cNvSpPr>
          <p:nvPr/>
        </p:nvSpPr>
        <p:spPr bwMode="auto">
          <a:xfrm>
            <a:off x="2171700" y="2609850"/>
            <a:ext cx="7429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2" name="Arc 207"/>
          <p:cNvSpPr>
            <a:spLocks/>
          </p:cNvSpPr>
          <p:nvPr/>
        </p:nvSpPr>
        <p:spPr bwMode="auto">
          <a:xfrm>
            <a:off x="3087688" y="2439988"/>
            <a:ext cx="1200150" cy="114300"/>
          </a:xfrm>
          <a:custGeom>
            <a:avLst/>
            <a:gdLst>
              <a:gd name="T0" fmla="*/ 0 w 21600"/>
              <a:gd name="T1" fmla="*/ 3200596 h 21600"/>
              <a:gd name="T2" fmla="*/ 2147483647 w 21600"/>
              <a:gd name="T3" fmla="*/ 0 h 21600"/>
              <a:gd name="T4" fmla="*/ 2147483647 w 21600"/>
              <a:gd name="T5" fmla="*/ 32005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8243" name="Line 208"/>
          <p:cNvSpPr>
            <a:spLocks noChangeShapeType="1"/>
          </p:cNvSpPr>
          <p:nvPr/>
        </p:nvSpPr>
        <p:spPr bwMode="auto">
          <a:xfrm>
            <a:off x="4457700" y="2438400"/>
            <a:ext cx="32575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4" name="Line 209"/>
          <p:cNvSpPr>
            <a:spLocks noChangeShapeType="1"/>
          </p:cNvSpPr>
          <p:nvPr/>
        </p:nvSpPr>
        <p:spPr bwMode="auto">
          <a:xfrm>
            <a:off x="1428750" y="2095500"/>
            <a:ext cx="108585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45" name="Line 210"/>
          <p:cNvSpPr>
            <a:spLocks noChangeShapeType="1"/>
          </p:cNvSpPr>
          <p:nvPr/>
        </p:nvSpPr>
        <p:spPr bwMode="auto">
          <a:xfrm>
            <a:off x="2686050" y="2095500"/>
            <a:ext cx="13144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6" name="Line 211"/>
          <p:cNvSpPr>
            <a:spLocks noChangeShapeType="1"/>
          </p:cNvSpPr>
          <p:nvPr/>
        </p:nvSpPr>
        <p:spPr bwMode="auto">
          <a:xfrm>
            <a:off x="3998913" y="2095500"/>
            <a:ext cx="142875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47" name="Line 212"/>
          <p:cNvSpPr>
            <a:spLocks noChangeShapeType="1"/>
          </p:cNvSpPr>
          <p:nvPr/>
        </p:nvSpPr>
        <p:spPr bwMode="auto">
          <a:xfrm>
            <a:off x="5886450" y="2095500"/>
            <a:ext cx="182880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248" name="Rectangle 213"/>
          <p:cNvSpPr>
            <a:spLocks noChangeArrowheads="1"/>
          </p:cNvSpPr>
          <p:nvPr/>
        </p:nvSpPr>
        <p:spPr bwMode="auto">
          <a:xfrm>
            <a:off x="5702300" y="3729038"/>
            <a:ext cx="692150" cy="282575"/>
          </a:xfrm>
          <a:prstGeom prst="rect">
            <a:avLst/>
          </a:prstGeom>
          <a:noFill/>
          <a:ln w="9525">
            <a:noFill/>
            <a:miter lim="800000"/>
            <a:headEnd/>
            <a:tailEnd/>
          </a:ln>
        </p:spPr>
        <p:txBody>
          <a:bodyPr wrap="none" lIns="69850" tIns="34925" rIns="69850" bIns="34925">
            <a:spAutoFit/>
          </a:bodyPr>
          <a:lstStyle/>
          <a:p>
            <a:pPr defTabSz="514350"/>
            <a:r>
              <a:rPr lang="en-US" sz="1400" b="1">
                <a:latin typeface="Arial" pitchFamily="34" charset="0"/>
              </a:rPr>
              <a:t>Ground</a:t>
            </a:r>
          </a:p>
        </p:txBody>
      </p:sp>
      <p:sp>
        <p:nvSpPr>
          <p:cNvPr id="8249" name="Arc 214"/>
          <p:cNvSpPr>
            <a:spLocks/>
          </p:cNvSpPr>
          <p:nvPr/>
        </p:nvSpPr>
        <p:spPr bwMode="auto">
          <a:xfrm>
            <a:off x="4173538" y="3181350"/>
            <a:ext cx="514350" cy="57150"/>
          </a:xfrm>
          <a:custGeom>
            <a:avLst/>
            <a:gdLst>
              <a:gd name="T0" fmla="*/ 291654347 w 21600"/>
              <a:gd name="T1" fmla="*/ 400074 h 21600"/>
              <a:gd name="T2" fmla="*/ 0 w 21600"/>
              <a:gd name="T3" fmla="*/ 0 h 21600"/>
              <a:gd name="T4" fmla="*/ 2916543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8250" name="Arc 215"/>
          <p:cNvSpPr>
            <a:spLocks/>
          </p:cNvSpPr>
          <p:nvPr/>
        </p:nvSpPr>
        <p:spPr bwMode="auto">
          <a:xfrm>
            <a:off x="6916738" y="3810000"/>
            <a:ext cx="685800" cy="171450"/>
          </a:xfrm>
          <a:custGeom>
            <a:avLst/>
            <a:gdLst>
              <a:gd name="T0" fmla="*/ 691329076 w 21600"/>
              <a:gd name="T1" fmla="*/ 10802017 h 21600"/>
              <a:gd name="T2" fmla="*/ 0 w 21600"/>
              <a:gd name="T3" fmla="*/ 0 h 21600"/>
              <a:gd name="T4" fmla="*/ 69132907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stealth" w="med" len="lg"/>
            <a:tailEnd type="none" w="sm" len="sm"/>
          </a:ln>
        </p:spPr>
        <p:txBody>
          <a:bodyPr wrap="none" anchor="ctr"/>
          <a:lstStyle/>
          <a:p>
            <a:endParaRPr lang="en-US"/>
          </a:p>
        </p:txBody>
      </p:sp>
      <p:sp>
        <p:nvSpPr>
          <p:cNvPr id="8251" name="Rectangle 216"/>
          <p:cNvSpPr>
            <a:spLocks noChangeArrowheads="1"/>
          </p:cNvSpPr>
          <p:nvPr/>
        </p:nvSpPr>
        <p:spPr bwMode="auto">
          <a:xfrm>
            <a:off x="2117725" y="5584825"/>
            <a:ext cx="4454525" cy="304800"/>
          </a:xfrm>
          <a:prstGeom prst="rect">
            <a:avLst/>
          </a:prstGeom>
          <a:noFill/>
          <a:ln w="9525">
            <a:noFill/>
            <a:miter lim="800000"/>
            <a:headEnd/>
            <a:tailEnd/>
          </a:ln>
        </p:spPr>
        <p:txBody>
          <a:bodyPr wrap="none" lIns="92075" tIns="46038" rIns="92075" bIns="46038">
            <a:spAutoFit/>
          </a:bodyPr>
          <a:lstStyle/>
          <a:p>
            <a:r>
              <a:rPr lang="en-US" sz="1400">
                <a:latin typeface="Arial" pitchFamily="34" charset="0"/>
              </a:rPr>
              <a:t>*  H.J. Barre and L.L. Sammet, </a:t>
            </a:r>
            <a:r>
              <a:rPr lang="en-US" sz="1400" i="1">
                <a:latin typeface="Arial" pitchFamily="34" charset="0"/>
              </a:rPr>
              <a:t>Farm Structures </a:t>
            </a:r>
            <a:r>
              <a:rPr lang="en-US" sz="1400">
                <a:latin typeface="Arial" pitchFamily="34" charset="0"/>
              </a:rPr>
              <a:t>(Wiley, 1959)</a:t>
            </a:r>
          </a:p>
        </p:txBody>
      </p:sp>
      <p:graphicFrame>
        <p:nvGraphicFramePr>
          <p:cNvPr id="8194" name="Object 217"/>
          <p:cNvGraphicFramePr>
            <a:graphicFrameLocks noChangeAspect="1"/>
          </p:cNvGraphicFramePr>
          <p:nvPr/>
        </p:nvGraphicFramePr>
        <p:xfrm>
          <a:off x="3330575" y="3279775"/>
          <a:ext cx="2379663" cy="717550"/>
        </p:xfrm>
        <a:graphic>
          <a:graphicData uri="http://schemas.openxmlformats.org/presentationml/2006/ole">
            <p:oleObj spid="_x0000_s8194" name="Clip" r:id="rId4" imgW="1307520" imgH="794520" progId="">
              <p:embed/>
            </p:oleObj>
          </a:graphicData>
        </a:graphic>
      </p:graphicFrame>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sz="quarter"/>
          </p:nvPr>
        </p:nvSpPr>
        <p:spPr/>
        <p:txBody>
          <a:bodyPr/>
          <a:lstStyle/>
          <a:p>
            <a:r>
              <a:rPr lang="en-US" smtClean="0"/>
              <a:t>Handheld windmeters:</a:t>
            </a:r>
          </a:p>
        </p:txBody>
      </p:sp>
      <p:pic>
        <p:nvPicPr>
          <p:cNvPr id="37891" name="Picture 3" descr="trbmtr-l"/>
          <p:cNvPicPr>
            <a:picLocks noGrp="1" noChangeAspect="1" noChangeArrowheads="1"/>
          </p:cNvPicPr>
          <p:nvPr>
            <p:ph sz="quarter" idx="1"/>
          </p:nvPr>
        </p:nvPicPr>
        <p:blipFill>
          <a:blip r:embed="rId2" cstate="print"/>
          <a:srcRect r="35545"/>
          <a:stretch>
            <a:fillRect/>
          </a:stretch>
        </p:blipFill>
        <p:spPr>
          <a:xfrm>
            <a:off x="6781800" y="4114800"/>
            <a:ext cx="1158875" cy="2286000"/>
          </a:xfrm>
          <a:noFill/>
        </p:spPr>
      </p:pic>
      <p:pic>
        <p:nvPicPr>
          <p:cNvPr id="37892" name="Picture 4" descr="k4000-interface-L"/>
          <p:cNvPicPr>
            <a:picLocks noGrp="1" noChangeAspect="1" noChangeArrowheads="1"/>
          </p:cNvPicPr>
          <p:nvPr>
            <p:ph sz="quarter" idx="2"/>
          </p:nvPr>
        </p:nvPicPr>
        <p:blipFill>
          <a:blip r:embed="rId3" cstate="print"/>
          <a:srcRect/>
          <a:stretch>
            <a:fillRect/>
          </a:stretch>
        </p:blipFill>
        <p:spPr>
          <a:xfrm>
            <a:off x="7162800" y="1828800"/>
            <a:ext cx="1905000" cy="1905000"/>
          </a:xfrm>
          <a:noFill/>
        </p:spPr>
      </p:pic>
      <p:pic>
        <p:nvPicPr>
          <p:cNvPr id="37893" name="Picture 5" descr="wndwzrd-l"/>
          <p:cNvPicPr>
            <a:picLocks noGrp="1" noChangeAspect="1" noChangeArrowheads="1"/>
          </p:cNvPicPr>
          <p:nvPr>
            <p:ph sz="quarter" idx="3"/>
          </p:nvPr>
        </p:nvPicPr>
        <p:blipFill>
          <a:blip r:embed="rId4" cstate="print"/>
          <a:srcRect l="5000" r="44000" b="17375"/>
          <a:stretch>
            <a:fillRect/>
          </a:stretch>
        </p:blipFill>
        <p:spPr>
          <a:xfrm>
            <a:off x="5410200" y="4267200"/>
            <a:ext cx="1323975" cy="2009775"/>
          </a:xfrm>
          <a:noFill/>
        </p:spPr>
      </p:pic>
      <p:pic>
        <p:nvPicPr>
          <p:cNvPr id="37894" name="Picture 6" descr="Kestrel-2000-L"/>
          <p:cNvPicPr>
            <a:picLocks noChangeAspect="1" noChangeArrowheads="1"/>
          </p:cNvPicPr>
          <p:nvPr/>
        </p:nvPicPr>
        <p:blipFill>
          <a:blip r:embed="rId5" cstate="print"/>
          <a:srcRect/>
          <a:stretch>
            <a:fillRect/>
          </a:stretch>
        </p:blipFill>
        <p:spPr bwMode="auto">
          <a:xfrm>
            <a:off x="1981200" y="1676400"/>
            <a:ext cx="1905000" cy="1905000"/>
          </a:xfrm>
          <a:prstGeom prst="rect">
            <a:avLst/>
          </a:prstGeom>
          <a:noFill/>
          <a:ln w="9525">
            <a:noFill/>
            <a:miter lim="800000"/>
            <a:headEnd/>
            <a:tailEnd/>
          </a:ln>
        </p:spPr>
      </p:pic>
      <p:pic>
        <p:nvPicPr>
          <p:cNvPr id="37895" name="Picture 7" descr="Kestrel-1000-L"/>
          <p:cNvPicPr>
            <a:picLocks noChangeAspect="1" noChangeArrowheads="1"/>
          </p:cNvPicPr>
          <p:nvPr/>
        </p:nvPicPr>
        <p:blipFill>
          <a:blip r:embed="rId6" cstate="print"/>
          <a:srcRect/>
          <a:stretch>
            <a:fillRect/>
          </a:stretch>
        </p:blipFill>
        <p:spPr bwMode="auto">
          <a:xfrm>
            <a:off x="76200" y="1676400"/>
            <a:ext cx="1905000" cy="1905000"/>
          </a:xfrm>
          <a:prstGeom prst="rect">
            <a:avLst/>
          </a:prstGeom>
          <a:noFill/>
          <a:ln w="9525">
            <a:noFill/>
            <a:miter lim="800000"/>
            <a:headEnd/>
            <a:tailEnd/>
          </a:ln>
        </p:spPr>
      </p:pic>
      <p:pic>
        <p:nvPicPr>
          <p:cNvPr id="37896" name="Picture 8" descr="Kestrel-3000-L"/>
          <p:cNvPicPr>
            <a:picLocks noChangeAspect="1" noChangeArrowheads="1"/>
          </p:cNvPicPr>
          <p:nvPr/>
        </p:nvPicPr>
        <p:blipFill>
          <a:blip r:embed="rId7" cstate="print"/>
          <a:srcRect/>
          <a:stretch>
            <a:fillRect/>
          </a:stretch>
        </p:blipFill>
        <p:spPr bwMode="auto">
          <a:xfrm>
            <a:off x="3962400" y="1752600"/>
            <a:ext cx="1905000" cy="1905000"/>
          </a:xfrm>
          <a:prstGeom prst="rect">
            <a:avLst/>
          </a:prstGeom>
          <a:noFill/>
          <a:ln w="9525">
            <a:noFill/>
            <a:miter lim="800000"/>
            <a:headEnd/>
            <a:tailEnd/>
          </a:ln>
        </p:spPr>
      </p:pic>
      <p:pic>
        <p:nvPicPr>
          <p:cNvPr id="37897" name="Picture 9" descr="wind-compass"/>
          <p:cNvPicPr>
            <a:picLocks noChangeAspect="1" noChangeArrowheads="1"/>
          </p:cNvPicPr>
          <p:nvPr/>
        </p:nvPicPr>
        <p:blipFill>
          <a:blip r:embed="rId8" cstate="print"/>
          <a:srcRect/>
          <a:stretch>
            <a:fillRect/>
          </a:stretch>
        </p:blipFill>
        <p:spPr bwMode="auto">
          <a:xfrm>
            <a:off x="7781925" y="3962400"/>
            <a:ext cx="1285875" cy="2514600"/>
          </a:xfrm>
          <a:prstGeom prst="rect">
            <a:avLst/>
          </a:prstGeom>
          <a:noFill/>
          <a:ln w="9525">
            <a:noFill/>
            <a:miter lim="800000"/>
            <a:headEnd/>
            <a:tailEnd/>
          </a:ln>
        </p:spPr>
      </p:pic>
      <p:pic>
        <p:nvPicPr>
          <p:cNvPr id="37898" name="Picture 10" descr="P35394"/>
          <p:cNvPicPr>
            <a:picLocks noChangeAspect="1" noChangeArrowheads="1"/>
          </p:cNvPicPr>
          <p:nvPr/>
        </p:nvPicPr>
        <p:blipFill>
          <a:blip r:embed="rId9" cstate="print"/>
          <a:srcRect l="23114" r="7544"/>
          <a:stretch>
            <a:fillRect/>
          </a:stretch>
        </p:blipFill>
        <p:spPr bwMode="auto">
          <a:xfrm>
            <a:off x="5791200" y="1676400"/>
            <a:ext cx="1371600" cy="2009775"/>
          </a:xfrm>
          <a:prstGeom prst="rect">
            <a:avLst/>
          </a:prstGeom>
          <a:noFill/>
          <a:ln w="9525">
            <a:noFill/>
            <a:miter lim="800000"/>
            <a:headEnd/>
            <a:tailEnd/>
          </a:ln>
        </p:spPr>
      </p:pic>
      <p:pic>
        <p:nvPicPr>
          <p:cNvPr id="37899" name="Picture 12" descr="sw-4-l"/>
          <p:cNvPicPr>
            <a:picLocks noChangeAspect="1" noChangeArrowheads="1"/>
          </p:cNvPicPr>
          <p:nvPr/>
        </p:nvPicPr>
        <p:blipFill>
          <a:blip r:embed="rId10" cstate="print"/>
          <a:srcRect l="30000" r="22000"/>
          <a:stretch>
            <a:fillRect/>
          </a:stretch>
        </p:blipFill>
        <p:spPr bwMode="auto">
          <a:xfrm>
            <a:off x="2743200" y="3962400"/>
            <a:ext cx="1219200" cy="2540000"/>
          </a:xfrm>
          <a:prstGeom prst="rect">
            <a:avLst/>
          </a:prstGeom>
          <a:noFill/>
          <a:ln w="9525">
            <a:noFill/>
            <a:miter lim="800000"/>
            <a:headEnd/>
            <a:tailEnd/>
          </a:ln>
        </p:spPr>
      </p:pic>
      <p:pic>
        <p:nvPicPr>
          <p:cNvPr id="37900" name="Picture 13" descr="sm-19-l"/>
          <p:cNvPicPr>
            <a:picLocks noChangeAspect="1" noChangeArrowheads="1"/>
          </p:cNvPicPr>
          <p:nvPr/>
        </p:nvPicPr>
        <p:blipFill>
          <a:blip r:embed="rId11" cstate="print"/>
          <a:srcRect l="21001" r="28000"/>
          <a:stretch>
            <a:fillRect/>
          </a:stretch>
        </p:blipFill>
        <p:spPr bwMode="auto">
          <a:xfrm>
            <a:off x="1447800" y="3962400"/>
            <a:ext cx="1295400" cy="2540000"/>
          </a:xfrm>
          <a:prstGeom prst="rect">
            <a:avLst/>
          </a:prstGeom>
          <a:noFill/>
          <a:ln w="9525">
            <a:noFill/>
            <a:miter lim="800000"/>
            <a:headEnd/>
            <a:tailEnd/>
          </a:ln>
        </p:spPr>
      </p:pic>
      <p:pic>
        <p:nvPicPr>
          <p:cNvPr id="37901" name="Picture 14" descr="ijvr150"/>
          <p:cNvPicPr>
            <a:picLocks noGrp="1" noChangeAspect="1" noChangeArrowheads="1"/>
          </p:cNvPicPr>
          <p:nvPr>
            <p:ph sz="quarter" idx="4"/>
          </p:nvPr>
        </p:nvPicPr>
        <p:blipFill>
          <a:blip r:embed="rId12" cstate="print"/>
          <a:srcRect/>
          <a:stretch>
            <a:fillRect/>
          </a:stretch>
        </p:blipFill>
        <p:spPr>
          <a:xfrm>
            <a:off x="4038600" y="4114800"/>
            <a:ext cx="1209675" cy="2133600"/>
          </a:xfrm>
          <a:noFill/>
        </p:spPr>
      </p:pic>
      <p:pic>
        <p:nvPicPr>
          <p:cNvPr id="37902" name="Content Placeholder 5" descr="4500.jpg"/>
          <p:cNvPicPr>
            <a:picLocks noChangeAspect="1"/>
          </p:cNvPicPr>
          <p:nvPr/>
        </p:nvPicPr>
        <p:blipFill>
          <a:blip r:embed="rId13" cstate="print"/>
          <a:srcRect l="24686" r="31429"/>
          <a:stretch>
            <a:fillRect/>
          </a:stretch>
        </p:blipFill>
        <p:spPr bwMode="auto">
          <a:xfrm>
            <a:off x="92075" y="3733800"/>
            <a:ext cx="1370013"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5791200"/>
            <a:ext cx="7924800" cy="646331"/>
          </a:xfrm>
          <a:prstGeom prst="rect">
            <a:avLst/>
          </a:prstGeom>
          <a:solidFill>
            <a:schemeClr val="bg1"/>
          </a:solidFill>
          <a:ln w="12700">
            <a:noFill/>
            <a:miter lim="800000"/>
            <a:headEnd/>
            <a:tailEnd/>
          </a:ln>
        </p:spPr>
        <p:txBody>
          <a:bodyPr wrap="square">
            <a:spAutoFit/>
          </a:bodyPr>
          <a:lstStyle/>
          <a:p>
            <a:r>
              <a:rPr lang="en-US" sz="3600" dirty="0" smtClean="0">
                <a:solidFill>
                  <a:srgbClr val="3333FF"/>
                </a:solidFill>
              </a:rPr>
              <a:t>www.ambientweather.com/handheld.html</a:t>
            </a:r>
            <a:endParaRPr lang="en-US" sz="3600" dirty="0">
              <a:solidFill>
                <a:srgbClr val="3333FF"/>
              </a:solidFill>
            </a:endParaRPr>
          </a:p>
        </p:txBody>
      </p:sp>
      <p:pic>
        <p:nvPicPr>
          <p:cNvPr id="90115" name="Picture 3"/>
          <p:cNvPicPr>
            <a:picLocks noChangeAspect="1" noChangeArrowheads="1"/>
          </p:cNvPicPr>
          <p:nvPr/>
        </p:nvPicPr>
        <p:blipFill>
          <a:blip r:embed="rId2" cstate="print"/>
          <a:srcRect/>
          <a:stretch>
            <a:fillRect/>
          </a:stretch>
        </p:blipFill>
        <p:spPr bwMode="auto">
          <a:xfrm>
            <a:off x="17782" y="0"/>
            <a:ext cx="9126218" cy="5472113"/>
          </a:xfrm>
          <a:prstGeom prst="rect">
            <a:avLst/>
          </a:prstGeom>
          <a:noFill/>
          <a:ln w="9525">
            <a:noFill/>
            <a:miter lim="800000"/>
            <a:headEnd/>
            <a:tailEnd/>
          </a:ln>
        </p:spPr>
      </p:pic>
      <p:sp>
        <p:nvSpPr>
          <p:cNvPr id="3" name="Oval 2"/>
          <p:cNvSpPr/>
          <p:nvPr/>
        </p:nvSpPr>
        <p:spPr bwMode="auto">
          <a:xfrm>
            <a:off x="2133600" y="2971800"/>
            <a:ext cx="2209800" cy="1600200"/>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04800" y="1143000"/>
            <a:ext cx="8534400" cy="533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91139" name="Picture 3"/>
          <p:cNvPicPr>
            <a:picLocks noChangeAspect="1" noChangeArrowheads="1"/>
          </p:cNvPicPr>
          <p:nvPr/>
        </p:nvPicPr>
        <p:blipFill>
          <a:blip r:embed="rId2" cstate="print"/>
          <a:srcRect/>
          <a:stretch>
            <a:fillRect/>
          </a:stretch>
        </p:blipFill>
        <p:spPr bwMode="auto">
          <a:xfrm>
            <a:off x="1295400" y="33454"/>
            <a:ext cx="5943600" cy="6824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smtClean="0"/>
          </a:p>
        </p:txBody>
      </p:sp>
      <p:pic>
        <p:nvPicPr>
          <p:cNvPr id="18435" name="Picture 3"/>
          <p:cNvPicPr>
            <a:picLocks noGrp="1" noChangeAspect="1" noChangeArrowheads="1"/>
          </p:cNvPicPr>
          <p:nvPr>
            <p:ph idx="1"/>
          </p:nvPr>
        </p:nvPicPr>
        <p:blipFill>
          <a:blip r:embed="rId2" cstate="print"/>
          <a:srcRect t="33333"/>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smtClean="0"/>
              <a:t>On board weather instrumentation:</a:t>
            </a:r>
          </a:p>
        </p:txBody>
      </p:sp>
      <p:sp>
        <p:nvSpPr>
          <p:cNvPr id="38915" name="Rectangle 3"/>
          <p:cNvSpPr>
            <a:spLocks noGrp="1" noChangeArrowheads="1"/>
          </p:cNvSpPr>
          <p:nvPr>
            <p:ph type="body" sz="half" idx="1"/>
          </p:nvPr>
        </p:nvSpPr>
        <p:spPr>
          <a:xfrm>
            <a:off x="457200" y="1676400"/>
            <a:ext cx="5257800" cy="5029200"/>
          </a:xfrm>
        </p:spPr>
        <p:txBody>
          <a:bodyPr/>
          <a:lstStyle/>
          <a:p>
            <a:pPr>
              <a:lnSpc>
                <a:spcPct val="80000"/>
              </a:lnSpc>
            </a:pPr>
            <a:r>
              <a:rPr lang="en-US" sz="2400" smtClean="0"/>
              <a:t>Aventech Research Inc.</a:t>
            </a:r>
          </a:p>
          <a:p>
            <a:pPr lvl="1">
              <a:lnSpc>
                <a:spcPct val="80000"/>
              </a:lnSpc>
            </a:pPr>
            <a:r>
              <a:rPr lang="en-US" sz="2000" smtClean="0"/>
              <a:t>Aircraft Integrated Meteorological Measurement System –AIMMS</a:t>
            </a:r>
          </a:p>
          <a:p>
            <a:pPr lvl="2">
              <a:lnSpc>
                <a:spcPct val="80000"/>
              </a:lnSpc>
            </a:pPr>
            <a:r>
              <a:rPr lang="en-US" sz="1800" smtClean="0"/>
              <a:t>AIMMS-10</a:t>
            </a:r>
          </a:p>
          <a:p>
            <a:pPr lvl="2">
              <a:lnSpc>
                <a:spcPct val="80000"/>
              </a:lnSpc>
            </a:pPr>
            <a:r>
              <a:rPr lang="en-US" sz="1800" smtClean="0"/>
              <a:t>AIMMS-20</a:t>
            </a:r>
          </a:p>
          <a:p>
            <a:pPr lvl="3">
              <a:lnSpc>
                <a:spcPct val="80000"/>
              </a:lnSpc>
            </a:pPr>
            <a:r>
              <a:rPr lang="en-US" sz="1600" smtClean="0"/>
              <a:t>Air flow probe</a:t>
            </a:r>
          </a:p>
          <a:p>
            <a:pPr lvl="3">
              <a:lnSpc>
                <a:spcPct val="80000"/>
              </a:lnSpc>
            </a:pPr>
            <a:r>
              <a:rPr lang="en-US" sz="1600" smtClean="0"/>
              <a:t>2 - measurement modules</a:t>
            </a:r>
          </a:p>
          <a:p>
            <a:pPr lvl="3">
              <a:lnSpc>
                <a:spcPct val="80000"/>
              </a:lnSpc>
            </a:pPr>
            <a:r>
              <a:rPr lang="en-US" sz="1600" smtClean="0"/>
              <a:t>CPU (20 second updates)</a:t>
            </a:r>
          </a:p>
          <a:p>
            <a:pPr>
              <a:lnSpc>
                <a:spcPct val="80000"/>
              </a:lnSpc>
            </a:pPr>
            <a:r>
              <a:rPr lang="en-US" sz="2400" smtClean="0"/>
              <a:t>Wind speed and direction transmitted on-board</a:t>
            </a:r>
          </a:p>
          <a:p>
            <a:pPr lvl="1">
              <a:lnSpc>
                <a:spcPct val="80000"/>
              </a:lnSpc>
            </a:pPr>
            <a:r>
              <a:rPr lang="en-US" sz="2000" smtClean="0"/>
              <a:t>Used and logged</a:t>
            </a:r>
          </a:p>
          <a:p>
            <a:pPr lvl="1">
              <a:lnSpc>
                <a:spcPct val="80000"/>
              </a:lnSpc>
            </a:pPr>
            <a:r>
              <a:rPr lang="en-US" sz="2000" smtClean="0"/>
              <a:t>PDA software available for real time display of meteorological conditions.</a:t>
            </a:r>
          </a:p>
          <a:p>
            <a:pPr lvl="1">
              <a:lnSpc>
                <a:spcPct val="80000"/>
              </a:lnSpc>
            </a:pPr>
            <a:endParaRPr lang="en-US" sz="2000" smtClean="0"/>
          </a:p>
          <a:p>
            <a:pPr>
              <a:lnSpc>
                <a:spcPct val="80000"/>
              </a:lnSpc>
              <a:buFont typeface="Wingdings" pitchFamily="2" charset="2"/>
              <a:buNone/>
            </a:pPr>
            <a:r>
              <a:rPr lang="en-US" sz="2400" smtClean="0">
                <a:hlinkClick r:id="rId2"/>
              </a:rPr>
              <a:t>http://www.aventech.com</a:t>
            </a:r>
            <a:endParaRPr lang="en-US" sz="2400" smtClean="0"/>
          </a:p>
          <a:p>
            <a:pPr>
              <a:lnSpc>
                <a:spcPct val="80000"/>
              </a:lnSpc>
              <a:buFont typeface="Wingdings" pitchFamily="2" charset="2"/>
              <a:buNone/>
            </a:pPr>
            <a:r>
              <a:rPr lang="en-US" sz="2400" smtClean="0"/>
              <a:t>	</a:t>
            </a:r>
          </a:p>
        </p:txBody>
      </p:sp>
      <p:pic>
        <p:nvPicPr>
          <p:cNvPr id="38916" name="Picture 4" descr="products_aimms10_02"/>
          <p:cNvPicPr>
            <a:picLocks noGrp="1" noChangeAspect="1" noChangeArrowheads="1"/>
          </p:cNvPicPr>
          <p:nvPr>
            <p:ph sz="quarter" idx="4294967295"/>
          </p:nvPr>
        </p:nvPicPr>
        <p:blipFill>
          <a:blip r:embed="rId3" cstate="print"/>
          <a:srcRect/>
          <a:stretch>
            <a:fillRect/>
          </a:stretch>
        </p:blipFill>
        <p:spPr>
          <a:xfrm>
            <a:off x="5867400" y="1828800"/>
            <a:ext cx="2997200" cy="44958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8229600" cy="808038"/>
          </a:xfrm>
        </p:spPr>
        <p:txBody>
          <a:bodyPr/>
          <a:lstStyle/>
          <a:p>
            <a:r>
              <a:rPr lang="en-US" sz="3600" dirty="0" smtClean="0"/>
              <a:t>On board weather instrumentation:</a:t>
            </a:r>
          </a:p>
        </p:txBody>
      </p:sp>
      <p:pic>
        <p:nvPicPr>
          <p:cNvPr id="39939" name="Picture 7"/>
          <p:cNvPicPr>
            <a:picLocks noChangeAspect="1" noChangeArrowheads="1"/>
          </p:cNvPicPr>
          <p:nvPr/>
        </p:nvPicPr>
        <p:blipFill>
          <a:blip r:embed="rId2" cstate="print"/>
          <a:srcRect/>
          <a:stretch>
            <a:fillRect/>
          </a:stretch>
        </p:blipFill>
        <p:spPr bwMode="auto">
          <a:xfrm>
            <a:off x="228600" y="838200"/>
            <a:ext cx="6400800" cy="3363913"/>
          </a:xfrm>
          <a:prstGeom prst="rect">
            <a:avLst/>
          </a:prstGeom>
          <a:noFill/>
          <a:ln w="12700">
            <a:noFill/>
            <a:miter lim="800000"/>
            <a:headEnd/>
            <a:tailEnd/>
          </a:ln>
        </p:spPr>
      </p:pic>
      <p:pic>
        <p:nvPicPr>
          <p:cNvPr id="39940" name="Picture 8"/>
          <p:cNvPicPr>
            <a:picLocks noChangeAspect="1" noChangeArrowheads="1"/>
          </p:cNvPicPr>
          <p:nvPr/>
        </p:nvPicPr>
        <p:blipFill>
          <a:blip r:embed="rId3" cstate="print"/>
          <a:srcRect/>
          <a:stretch>
            <a:fillRect/>
          </a:stretch>
        </p:blipFill>
        <p:spPr bwMode="auto">
          <a:xfrm>
            <a:off x="6781800" y="762000"/>
            <a:ext cx="2362200" cy="3149600"/>
          </a:xfrm>
          <a:prstGeom prst="rect">
            <a:avLst/>
          </a:prstGeom>
          <a:noFill/>
          <a:ln w="12700">
            <a:noFill/>
            <a:miter lim="800000"/>
            <a:headEnd/>
            <a:tailEnd/>
          </a:ln>
        </p:spPr>
      </p:pic>
      <p:pic>
        <p:nvPicPr>
          <p:cNvPr id="7" name="Picture 6" descr="IMG_6124.JPG"/>
          <p:cNvPicPr>
            <a:picLocks noChangeAspect="1"/>
          </p:cNvPicPr>
          <p:nvPr/>
        </p:nvPicPr>
        <p:blipFill>
          <a:blip r:embed="rId4" cstate="print"/>
          <a:stretch>
            <a:fillRect/>
          </a:stretch>
        </p:blipFill>
        <p:spPr>
          <a:xfrm>
            <a:off x="3657600" y="4267200"/>
            <a:ext cx="2336800" cy="1752600"/>
          </a:xfrm>
          <a:prstGeom prst="rect">
            <a:avLst/>
          </a:prstGeom>
        </p:spPr>
      </p:pic>
      <p:pic>
        <p:nvPicPr>
          <p:cNvPr id="8" name="Picture 7" descr="IMG_6103.JPG"/>
          <p:cNvPicPr>
            <a:picLocks noChangeAspect="1"/>
          </p:cNvPicPr>
          <p:nvPr/>
        </p:nvPicPr>
        <p:blipFill>
          <a:blip r:embed="rId5" cstate="print"/>
          <a:stretch>
            <a:fillRect/>
          </a:stretch>
        </p:blipFill>
        <p:spPr>
          <a:xfrm>
            <a:off x="76200" y="4114800"/>
            <a:ext cx="3454400" cy="2590800"/>
          </a:xfrm>
          <a:prstGeom prst="rect">
            <a:avLst/>
          </a:prstGeom>
        </p:spPr>
      </p:pic>
      <p:pic>
        <p:nvPicPr>
          <p:cNvPr id="9" name="Picture 8" descr="IMG_6088.JPG"/>
          <p:cNvPicPr>
            <a:picLocks noChangeAspect="1"/>
          </p:cNvPicPr>
          <p:nvPr/>
        </p:nvPicPr>
        <p:blipFill>
          <a:blip r:embed="rId6" cstate="print"/>
          <a:stretch>
            <a:fillRect/>
          </a:stretch>
        </p:blipFill>
        <p:spPr>
          <a:xfrm>
            <a:off x="6096000" y="4191000"/>
            <a:ext cx="2946400" cy="2209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4938" y="1981200"/>
            <a:ext cx="3429000" cy="3990975"/>
          </a:xfrm>
          <a:prstGeom prst="rect">
            <a:avLst/>
          </a:prstGeom>
          <a:solidFill>
            <a:srgbClr val="FFFFFF"/>
          </a:solidFill>
          <a:ln w="57150" cmpd="thinThick">
            <a:noFill/>
            <a:miter lim="800000"/>
            <a:headEnd/>
            <a:tailEnd/>
          </a:ln>
        </p:spPr>
        <p:txBody>
          <a:bodyPr>
            <a:spAutoFit/>
          </a:bodyPr>
          <a:lstStyle/>
          <a:p>
            <a:r>
              <a:rPr lang="en-US" sz="3200">
                <a:solidFill>
                  <a:srgbClr val="000000"/>
                </a:solidFill>
                <a:latin typeface="Comic Sans MS" pitchFamily="66" charset="0"/>
              </a:rPr>
              <a:t>Under normal conditions air tends to rise and mix with the air above.  Droplets will disperse and will usually not cause problems.</a:t>
            </a:r>
            <a:endParaRPr lang="en-US" sz="3200">
              <a:latin typeface="Comic Sans MS" pitchFamily="66" charset="0"/>
            </a:endParaRPr>
          </a:p>
        </p:txBody>
      </p:sp>
      <p:grpSp>
        <p:nvGrpSpPr>
          <p:cNvPr id="40963" name="Group 3"/>
          <p:cNvGrpSpPr>
            <a:grpSpLocks/>
          </p:cNvGrpSpPr>
          <p:nvPr/>
        </p:nvGrpSpPr>
        <p:grpSpPr bwMode="auto">
          <a:xfrm>
            <a:off x="3530600" y="1905000"/>
            <a:ext cx="5537200" cy="4343400"/>
            <a:chOff x="2688" y="1152"/>
            <a:chExt cx="3600" cy="2383"/>
          </a:xfrm>
        </p:grpSpPr>
        <p:pic>
          <p:nvPicPr>
            <p:cNvPr id="40965" name="Picture 4" descr="NTEMPP"/>
            <p:cNvPicPr>
              <a:picLocks noChangeAspect="1" noChangeArrowheads="1"/>
            </p:cNvPicPr>
            <p:nvPr/>
          </p:nvPicPr>
          <p:blipFill>
            <a:blip r:embed="rId3" cstate="print"/>
            <a:srcRect/>
            <a:stretch>
              <a:fillRect/>
            </a:stretch>
          </p:blipFill>
          <p:spPr bwMode="auto">
            <a:xfrm>
              <a:off x="2688" y="1152"/>
              <a:ext cx="3600" cy="2383"/>
            </a:xfrm>
            <a:prstGeom prst="rect">
              <a:avLst/>
            </a:prstGeom>
            <a:noFill/>
            <a:ln w="38100" cmpd="dbl">
              <a:solidFill>
                <a:srgbClr val="000000"/>
              </a:solidFill>
              <a:miter lim="800000"/>
              <a:headEnd/>
              <a:tailEnd/>
            </a:ln>
          </p:spPr>
        </p:pic>
        <p:sp>
          <p:nvSpPr>
            <p:cNvPr id="40966" name="Rectangle 5"/>
            <p:cNvSpPr>
              <a:spLocks noChangeArrowheads="1"/>
            </p:cNvSpPr>
            <p:nvPr/>
          </p:nvSpPr>
          <p:spPr bwMode="auto">
            <a:xfrm>
              <a:off x="3264" y="1200"/>
              <a:ext cx="2496" cy="240"/>
            </a:xfrm>
            <a:prstGeom prst="rect">
              <a:avLst/>
            </a:prstGeom>
            <a:solidFill>
              <a:srgbClr val="0000CC"/>
            </a:solidFill>
            <a:ln w="9525">
              <a:solidFill>
                <a:schemeClr val="tx1"/>
              </a:solidFill>
              <a:miter lim="800000"/>
              <a:headEnd/>
              <a:tailEnd/>
            </a:ln>
          </p:spPr>
          <p:txBody>
            <a:bodyPr wrap="none" anchor="ctr"/>
            <a:lstStyle/>
            <a:p>
              <a:pPr algn="ctr"/>
              <a:r>
                <a:rPr lang="en-US">
                  <a:solidFill>
                    <a:srgbClr val="FFFF66"/>
                  </a:solidFill>
                </a:rPr>
                <a:t>Normal Temperature Profile</a:t>
              </a:r>
              <a:endParaRPr lang="en-US" sz="2000"/>
            </a:p>
          </p:txBody>
        </p:sp>
        <p:sp>
          <p:nvSpPr>
            <p:cNvPr id="40967" name="Rectangle 6"/>
            <p:cNvSpPr>
              <a:spLocks noChangeArrowheads="1"/>
            </p:cNvSpPr>
            <p:nvPr/>
          </p:nvSpPr>
          <p:spPr bwMode="auto">
            <a:xfrm>
              <a:off x="2688" y="2352"/>
              <a:ext cx="480" cy="192"/>
            </a:xfrm>
            <a:prstGeom prst="rect">
              <a:avLst/>
            </a:prstGeom>
            <a:solidFill>
              <a:srgbClr val="0000CC"/>
            </a:solidFill>
            <a:ln w="9525">
              <a:solidFill>
                <a:schemeClr val="tx1"/>
              </a:solidFill>
              <a:miter lim="800000"/>
              <a:headEnd/>
              <a:tailEnd/>
            </a:ln>
          </p:spPr>
          <p:txBody>
            <a:bodyPr wrap="none" anchor="ctr"/>
            <a:lstStyle/>
            <a:p>
              <a:pPr algn="ctr"/>
              <a:r>
                <a:rPr lang="en-US" sz="1600">
                  <a:solidFill>
                    <a:srgbClr val="FFFFFF"/>
                  </a:solidFill>
                </a:rPr>
                <a:t>Altitude</a:t>
              </a:r>
              <a:endParaRPr lang="en-US" sz="1600"/>
            </a:p>
          </p:txBody>
        </p:sp>
        <p:sp>
          <p:nvSpPr>
            <p:cNvPr id="40968" name="Rectangle 7"/>
            <p:cNvSpPr>
              <a:spLocks noChangeArrowheads="1"/>
            </p:cNvSpPr>
            <p:nvPr/>
          </p:nvSpPr>
          <p:spPr bwMode="auto">
            <a:xfrm>
              <a:off x="3360" y="1536"/>
              <a:ext cx="528" cy="240"/>
            </a:xfrm>
            <a:prstGeom prst="rect">
              <a:avLst/>
            </a:prstGeom>
            <a:solidFill>
              <a:srgbClr val="0000CC"/>
            </a:solidFill>
            <a:ln w="9525">
              <a:solidFill>
                <a:schemeClr val="tx1"/>
              </a:solidFill>
              <a:miter lim="800000"/>
              <a:headEnd/>
              <a:tailEnd/>
            </a:ln>
          </p:spPr>
          <p:txBody>
            <a:bodyPr wrap="none" anchor="ctr"/>
            <a:lstStyle/>
            <a:p>
              <a:pPr algn="ctr"/>
              <a:r>
                <a:rPr lang="en-US" sz="2000">
                  <a:solidFill>
                    <a:srgbClr val="FFFFFF"/>
                  </a:solidFill>
                </a:rPr>
                <a:t>Cooler</a:t>
              </a:r>
            </a:p>
          </p:txBody>
        </p:sp>
        <p:sp>
          <p:nvSpPr>
            <p:cNvPr id="40969" name="Rectangle 8"/>
            <p:cNvSpPr>
              <a:spLocks noChangeArrowheads="1"/>
            </p:cNvSpPr>
            <p:nvPr/>
          </p:nvSpPr>
          <p:spPr bwMode="auto">
            <a:xfrm>
              <a:off x="5424" y="2928"/>
              <a:ext cx="576" cy="240"/>
            </a:xfrm>
            <a:prstGeom prst="rect">
              <a:avLst/>
            </a:prstGeom>
            <a:solidFill>
              <a:srgbClr val="0000CC"/>
            </a:solidFill>
            <a:ln w="9525">
              <a:solidFill>
                <a:schemeClr val="tx1"/>
              </a:solidFill>
              <a:miter lim="800000"/>
              <a:headEnd/>
              <a:tailEnd/>
            </a:ln>
          </p:spPr>
          <p:txBody>
            <a:bodyPr wrap="none" anchor="ctr"/>
            <a:lstStyle/>
            <a:p>
              <a:pPr algn="ctr"/>
              <a:r>
                <a:rPr lang="en-US" sz="2000">
                  <a:solidFill>
                    <a:srgbClr val="FFFFFF"/>
                  </a:solidFill>
                </a:rPr>
                <a:t>Warmer</a:t>
              </a:r>
              <a:endParaRPr lang="en-US" sz="2000"/>
            </a:p>
          </p:txBody>
        </p:sp>
        <p:sp>
          <p:nvSpPr>
            <p:cNvPr id="40970" name="Rectangle 9"/>
            <p:cNvSpPr>
              <a:spLocks noChangeArrowheads="1"/>
            </p:cNvSpPr>
            <p:nvPr/>
          </p:nvSpPr>
          <p:spPr bwMode="auto">
            <a:xfrm>
              <a:off x="4608" y="1776"/>
              <a:ext cx="1296" cy="336"/>
            </a:xfrm>
            <a:prstGeom prst="rect">
              <a:avLst/>
            </a:prstGeom>
            <a:solidFill>
              <a:srgbClr val="0000CC"/>
            </a:solidFill>
            <a:ln w="9525">
              <a:solidFill>
                <a:schemeClr val="tx1"/>
              </a:solidFill>
              <a:miter lim="800000"/>
              <a:headEnd/>
              <a:tailEnd/>
            </a:ln>
          </p:spPr>
          <p:txBody>
            <a:bodyPr wrap="none" anchor="ctr"/>
            <a:lstStyle/>
            <a:p>
              <a:pPr algn="ctr"/>
              <a:r>
                <a:rPr lang="en-US" sz="1600">
                  <a:solidFill>
                    <a:srgbClr val="FFFFFF"/>
                  </a:solidFill>
                </a:rPr>
                <a:t>Temperature decreases </a:t>
              </a:r>
            </a:p>
            <a:p>
              <a:pPr algn="ctr"/>
              <a:r>
                <a:rPr lang="en-US" sz="1600">
                  <a:solidFill>
                    <a:srgbClr val="FFFFFF"/>
                  </a:solidFill>
                </a:rPr>
                <a:t>with height</a:t>
              </a:r>
            </a:p>
          </p:txBody>
        </p:sp>
        <p:sp>
          <p:nvSpPr>
            <p:cNvPr id="40971" name="Rectangle 10"/>
            <p:cNvSpPr>
              <a:spLocks noChangeArrowheads="1"/>
            </p:cNvSpPr>
            <p:nvPr/>
          </p:nvSpPr>
          <p:spPr bwMode="auto">
            <a:xfrm>
              <a:off x="3744" y="3264"/>
              <a:ext cx="1440" cy="192"/>
            </a:xfrm>
            <a:prstGeom prst="rect">
              <a:avLst/>
            </a:prstGeom>
            <a:solidFill>
              <a:srgbClr val="0000CC"/>
            </a:solidFill>
            <a:ln w="9525">
              <a:solidFill>
                <a:schemeClr val="tx1"/>
              </a:solidFill>
              <a:miter lim="800000"/>
              <a:headEnd/>
              <a:tailEnd/>
            </a:ln>
          </p:spPr>
          <p:txBody>
            <a:bodyPr wrap="none" anchor="ctr"/>
            <a:lstStyle/>
            <a:p>
              <a:pPr algn="ctr"/>
              <a:r>
                <a:rPr lang="en-US" sz="1800">
                  <a:solidFill>
                    <a:srgbClr val="FFFFFF"/>
                  </a:solidFill>
                </a:rPr>
                <a:t>Increasing Temperature</a:t>
              </a:r>
              <a:endParaRPr lang="en-US" sz="1800"/>
            </a:p>
          </p:txBody>
        </p:sp>
      </p:grpSp>
      <p:sp>
        <p:nvSpPr>
          <p:cNvPr id="40964" name="Rectangle 11"/>
          <p:cNvSpPr>
            <a:spLocks noGrp="1" noChangeArrowheads="1"/>
          </p:cNvSpPr>
          <p:nvPr>
            <p:ph type="title"/>
          </p:nvPr>
        </p:nvSpPr>
        <p:spPr>
          <a:xfrm>
            <a:off x="457200" y="304800"/>
            <a:ext cx="4270375" cy="971550"/>
          </a:xfrm>
        </p:spPr>
        <p:txBody>
          <a:bodyPr/>
          <a:lstStyle/>
          <a:p>
            <a:r>
              <a:rPr lang="en-US" smtClean="0"/>
              <a:t>Inversions:</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 y="2066925"/>
            <a:ext cx="3962400" cy="3743325"/>
          </a:xfrm>
          <a:prstGeom prst="rect">
            <a:avLst/>
          </a:prstGeom>
          <a:solidFill>
            <a:srgbClr val="FFFFFF"/>
          </a:solidFill>
          <a:ln w="57150" cmpd="thinThick">
            <a:noFill/>
            <a:miter lim="800000"/>
            <a:headEnd/>
            <a:tailEnd/>
          </a:ln>
        </p:spPr>
        <p:txBody>
          <a:bodyPr>
            <a:spAutoFit/>
          </a:bodyPr>
          <a:lstStyle/>
          <a:p>
            <a:r>
              <a:rPr lang="en-US">
                <a:solidFill>
                  <a:srgbClr val="000000"/>
                </a:solidFill>
                <a:latin typeface="Comic Sans MS" pitchFamily="66" charset="0"/>
              </a:rPr>
              <a:t>Under these conditions</a:t>
            </a:r>
          </a:p>
          <a:p>
            <a:r>
              <a:rPr lang="en-US">
                <a:solidFill>
                  <a:srgbClr val="000000"/>
                </a:solidFill>
                <a:latin typeface="Comic Sans MS" pitchFamily="66" charset="0"/>
              </a:rPr>
              <a:t>the temperature increases as you move upward.  This prevents air from mixing with the air above it.  This causes small suspended droplets to form a concentrated cloud which can move in unpredictable directions.</a:t>
            </a:r>
            <a:endParaRPr lang="en-US" sz="1800">
              <a:solidFill>
                <a:srgbClr val="000000"/>
              </a:solidFill>
              <a:latin typeface="Comic Sans MS" pitchFamily="66" charset="0"/>
            </a:endParaRPr>
          </a:p>
        </p:txBody>
      </p:sp>
      <p:grpSp>
        <p:nvGrpSpPr>
          <p:cNvPr id="41987" name="Group 3"/>
          <p:cNvGrpSpPr>
            <a:grpSpLocks/>
          </p:cNvGrpSpPr>
          <p:nvPr/>
        </p:nvGrpSpPr>
        <p:grpSpPr bwMode="auto">
          <a:xfrm>
            <a:off x="3929063" y="1905000"/>
            <a:ext cx="5105400" cy="4191000"/>
            <a:chOff x="3216" y="1200"/>
            <a:chExt cx="3024" cy="2304"/>
          </a:xfrm>
        </p:grpSpPr>
        <p:pic>
          <p:nvPicPr>
            <p:cNvPr id="41989" name="Picture 4" descr="TEMPINV"/>
            <p:cNvPicPr>
              <a:picLocks noChangeAspect="1" noChangeArrowheads="1"/>
            </p:cNvPicPr>
            <p:nvPr/>
          </p:nvPicPr>
          <p:blipFill>
            <a:blip r:embed="rId3" cstate="print"/>
            <a:srcRect/>
            <a:stretch>
              <a:fillRect/>
            </a:stretch>
          </p:blipFill>
          <p:spPr bwMode="auto">
            <a:xfrm>
              <a:off x="3216" y="1200"/>
              <a:ext cx="3024" cy="2304"/>
            </a:xfrm>
            <a:prstGeom prst="rect">
              <a:avLst/>
            </a:prstGeom>
            <a:noFill/>
            <a:ln w="38100" cmpd="dbl">
              <a:solidFill>
                <a:srgbClr val="000000"/>
              </a:solidFill>
              <a:miter lim="800000"/>
              <a:headEnd/>
              <a:tailEnd/>
            </a:ln>
          </p:spPr>
        </p:pic>
        <p:sp>
          <p:nvSpPr>
            <p:cNvPr id="41990" name="Rectangle 5"/>
            <p:cNvSpPr>
              <a:spLocks noChangeArrowheads="1"/>
            </p:cNvSpPr>
            <p:nvPr/>
          </p:nvSpPr>
          <p:spPr bwMode="auto">
            <a:xfrm>
              <a:off x="3840" y="1248"/>
              <a:ext cx="1824" cy="240"/>
            </a:xfrm>
            <a:prstGeom prst="rect">
              <a:avLst/>
            </a:prstGeom>
            <a:solidFill>
              <a:srgbClr val="0000CC"/>
            </a:solidFill>
            <a:ln w="9525">
              <a:solidFill>
                <a:schemeClr val="tx1"/>
              </a:solidFill>
              <a:miter lim="800000"/>
              <a:headEnd/>
              <a:tailEnd/>
            </a:ln>
          </p:spPr>
          <p:txBody>
            <a:bodyPr wrap="none" anchor="ctr"/>
            <a:lstStyle/>
            <a:p>
              <a:pPr algn="ctr"/>
              <a:r>
                <a:rPr lang="en-US" sz="2000">
                  <a:solidFill>
                    <a:srgbClr val="FFFFFF"/>
                  </a:solidFill>
                </a:rPr>
                <a:t>Temperature Inversion</a:t>
              </a:r>
              <a:endParaRPr lang="en-US" sz="2000"/>
            </a:p>
          </p:txBody>
        </p:sp>
        <p:sp>
          <p:nvSpPr>
            <p:cNvPr id="41991" name="Rectangle 6"/>
            <p:cNvSpPr>
              <a:spLocks noChangeArrowheads="1"/>
            </p:cNvSpPr>
            <p:nvPr/>
          </p:nvSpPr>
          <p:spPr bwMode="auto">
            <a:xfrm>
              <a:off x="3216" y="2352"/>
              <a:ext cx="384" cy="144"/>
            </a:xfrm>
            <a:prstGeom prst="rect">
              <a:avLst/>
            </a:prstGeom>
            <a:solidFill>
              <a:srgbClr val="0000CC"/>
            </a:solidFill>
            <a:ln w="9525">
              <a:solidFill>
                <a:schemeClr val="tx1"/>
              </a:solidFill>
              <a:miter lim="800000"/>
              <a:headEnd/>
              <a:tailEnd/>
            </a:ln>
          </p:spPr>
          <p:txBody>
            <a:bodyPr wrap="none" anchor="ctr"/>
            <a:lstStyle/>
            <a:p>
              <a:pPr algn="ctr"/>
              <a:r>
                <a:rPr lang="en-US" sz="1400">
                  <a:solidFill>
                    <a:srgbClr val="FFFFFF"/>
                  </a:solidFill>
                </a:rPr>
                <a:t>Altitude</a:t>
              </a:r>
              <a:endParaRPr lang="en-US" sz="1600"/>
            </a:p>
          </p:txBody>
        </p:sp>
        <p:sp>
          <p:nvSpPr>
            <p:cNvPr id="41992" name="Rectangle 7"/>
            <p:cNvSpPr>
              <a:spLocks noChangeArrowheads="1"/>
            </p:cNvSpPr>
            <p:nvPr/>
          </p:nvSpPr>
          <p:spPr bwMode="auto">
            <a:xfrm>
              <a:off x="3888" y="1632"/>
              <a:ext cx="1056" cy="240"/>
            </a:xfrm>
            <a:prstGeom prst="rect">
              <a:avLst/>
            </a:prstGeom>
            <a:solidFill>
              <a:srgbClr val="0000CC"/>
            </a:solidFill>
            <a:ln w="9525">
              <a:solidFill>
                <a:schemeClr val="tx1"/>
              </a:solidFill>
              <a:miter lim="800000"/>
              <a:headEnd/>
              <a:tailEnd/>
            </a:ln>
          </p:spPr>
          <p:txBody>
            <a:bodyPr wrap="none" anchor="ctr"/>
            <a:lstStyle/>
            <a:p>
              <a:pPr algn="ctr"/>
              <a:r>
                <a:rPr lang="en-US" sz="1400">
                  <a:solidFill>
                    <a:srgbClr val="FFFFFF"/>
                  </a:solidFill>
                </a:rPr>
                <a:t>Temperature increases </a:t>
              </a:r>
            </a:p>
            <a:p>
              <a:pPr algn="ctr"/>
              <a:r>
                <a:rPr lang="en-US" sz="1400">
                  <a:solidFill>
                    <a:srgbClr val="FFFFFF"/>
                  </a:solidFill>
                </a:rPr>
                <a:t>with height</a:t>
              </a:r>
              <a:endParaRPr lang="en-US" sz="1800">
                <a:solidFill>
                  <a:srgbClr val="FFFFFF"/>
                </a:solidFill>
              </a:endParaRPr>
            </a:p>
          </p:txBody>
        </p:sp>
        <p:sp>
          <p:nvSpPr>
            <p:cNvPr id="41993" name="Rectangle 8"/>
            <p:cNvSpPr>
              <a:spLocks noChangeArrowheads="1"/>
            </p:cNvSpPr>
            <p:nvPr/>
          </p:nvSpPr>
          <p:spPr bwMode="auto">
            <a:xfrm>
              <a:off x="5472" y="1584"/>
              <a:ext cx="576" cy="240"/>
            </a:xfrm>
            <a:prstGeom prst="rect">
              <a:avLst/>
            </a:prstGeom>
            <a:solidFill>
              <a:srgbClr val="0000CC"/>
            </a:solidFill>
            <a:ln w="9525">
              <a:solidFill>
                <a:schemeClr val="tx1"/>
              </a:solidFill>
              <a:miter lim="800000"/>
              <a:headEnd/>
              <a:tailEnd/>
            </a:ln>
          </p:spPr>
          <p:txBody>
            <a:bodyPr wrap="none" anchor="ctr"/>
            <a:lstStyle/>
            <a:p>
              <a:pPr algn="ctr"/>
              <a:r>
                <a:rPr lang="en-US" sz="1600">
                  <a:solidFill>
                    <a:srgbClr val="FFFFFF"/>
                  </a:solidFill>
                </a:rPr>
                <a:t>Warm Air</a:t>
              </a:r>
            </a:p>
          </p:txBody>
        </p:sp>
        <p:sp>
          <p:nvSpPr>
            <p:cNvPr id="41994" name="Rectangle 9"/>
            <p:cNvSpPr>
              <a:spLocks noChangeArrowheads="1"/>
            </p:cNvSpPr>
            <p:nvPr/>
          </p:nvSpPr>
          <p:spPr bwMode="auto">
            <a:xfrm>
              <a:off x="3744" y="2880"/>
              <a:ext cx="576" cy="240"/>
            </a:xfrm>
            <a:prstGeom prst="rect">
              <a:avLst/>
            </a:prstGeom>
            <a:solidFill>
              <a:srgbClr val="0000CC"/>
            </a:solidFill>
            <a:ln w="9525">
              <a:solidFill>
                <a:schemeClr val="tx1"/>
              </a:solidFill>
              <a:miter lim="800000"/>
              <a:headEnd/>
              <a:tailEnd/>
            </a:ln>
          </p:spPr>
          <p:txBody>
            <a:bodyPr wrap="none" anchor="ctr"/>
            <a:lstStyle/>
            <a:p>
              <a:pPr algn="ctr"/>
              <a:r>
                <a:rPr lang="en-US" sz="1600">
                  <a:solidFill>
                    <a:srgbClr val="FFFFFF"/>
                  </a:solidFill>
                </a:rPr>
                <a:t>Cool Air</a:t>
              </a:r>
              <a:endParaRPr lang="en-US" sz="1600"/>
            </a:p>
          </p:txBody>
        </p:sp>
        <p:sp>
          <p:nvSpPr>
            <p:cNvPr id="41995" name="Rectangle 10"/>
            <p:cNvSpPr>
              <a:spLocks noChangeArrowheads="1"/>
            </p:cNvSpPr>
            <p:nvPr/>
          </p:nvSpPr>
          <p:spPr bwMode="auto">
            <a:xfrm>
              <a:off x="3936" y="3216"/>
              <a:ext cx="1296" cy="192"/>
            </a:xfrm>
            <a:prstGeom prst="rect">
              <a:avLst/>
            </a:prstGeom>
            <a:solidFill>
              <a:srgbClr val="0000CC"/>
            </a:solidFill>
            <a:ln w="9525">
              <a:solidFill>
                <a:schemeClr val="tx1"/>
              </a:solidFill>
              <a:miter lim="800000"/>
              <a:headEnd/>
              <a:tailEnd/>
            </a:ln>
          </p:spPr>
          <p:txBody>
            <a:bodyPr wrap="none" anchor="ctr"/>
            <a:lstStyle/>
            <a:p>
              <a:pPr algn="ctr"/>
              <a:r>
                <a:rPr lang="en-US" sz="1600">
                  <a:solidFill>
                    <a:srgbClr val="FFFFFF"/>
                  </a:solidFill>
                </a:rPr>
                <a:t>Increasing Temperature</a:t>
              </a:r>
              <a:endParaRPr lang="en-US" sz="1800"/>
            </a:p>
          </p:txBody>
        </p:sp>
      </p:grpSp>
      <p:sp>
        <p:nvSpPr>
          <p:cNvPr id="41988" name="Rectangle 11"/>
          <p:cNvSpPr>
            <a:spLocks noGrp="1" noChangeArrowheads="1"/>
          </p:cNvSpPr>
          <p:nvPr>
            <p:ph type="title"/>
          </p:nvPr>
        </p:nvSpPr>
        <p:spPr>
          <a:xfrm>
            <a:off x="409575" y="795338"/>
            <a:ext cx="7770813" cy="455612"/>
          </a:xfrm>
        </p:spPr>
        <p:txBody>
          <a:bodyPr/>
          <a:lstStyle/>
          <a:p>
            <a:r>
              <a:rPr lang="en-US" smtClean="0"/>
              <a:t>Temperature Inversions:</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pic>
        <p:nvPicPr>
          <p:cNvPr id="10245" name="Picture 3" descr="inversioncloudwwtwr"/>
          <p:cNvPicPr>
            <a:picLocks noChangeAspect="1" noChangeArrowheads="1"/>
          </p:cNvPicPr>
          <p:nvPr/>
        </p:nvPicPr>
        <p:blipFill>
          <a:blip r:embed="rId3" cstate="print">
            <a:lum bright="6000"/>
          </a:blip>
          <a:srcRect/>
          <a:stretch>
            <a:fillRect/>
          </a:stretch>
        </p:blipFill>
        <p:spPr bwMode="auto">
          <a:xfrm>
            <a:off x="4724400" y="76200"/>
            <a:ext cx="4267200" cy="3200400"/>
          </a:xfrm>
          <a:prstGeom prst="rect">
            <a:avLst/>
          </a:prstGeom>
          <a:noFill/>
          <a:ln w="9525">
            <a:noFill/>
            <a:miter lim="800000"/>
            <a:headEnd/>
            <a:tailEnd/>
          </a:ln>
        </p:spPr>
      </p:pic>
      <p:pic>
        <p:nvPicPr>
          <p:cNvPr id="10246" name="Picture 4" descr="invslo2"/>
          <p:cNvPicPr>
            <a:picLocks noChangeAspect="1" noChangeArrowheads="1"/>
          </p:cNvPicPr>
          <p:nvPr/>
        </p:nvPicPr>
        <p:blipFill>
          <a:blip r:embed="rId4" cstate="print"/>
          <a:srcRect l="3703" r="7408"/>
          <a:stretch>
            <a:fillRect/>
          </a:stretch>
        </p:blipFill>
        <p:spPr bwMode="auto">
          <a:xfrm>
            <a:off x="4648200" y="3429000"/>
            <a:ext cx="4419600" cy="3314700"/>
          </a:xfrm>
          <a:prstGeom prst="rect">
            <a:avLst/>
          </a:prstGeom>
          <a:noFill/>
          <a:ln w="9525">
            <a:noFill/>
            <a:miter lim="800000"/>
            <a:headEnd/>
            <a:tailEnd/>
          </a:ln>
        </p:spPr>
      </p:pic>
      <p:graphicFrame>
        <p:nvGraphicFramePr>
          <p:cNvPr id="10242" name="Object 5"/>
          <p:cNvGraphicFramePr>
            <a:graphicFrameLocks noChangeAspect="1"/>
          </p:cNvGraphicFramePr>
          <p:nvPr/>
        </p:nvGraphicFramePr>
        <p:xfrm>
          <a:off x="76200" y="76200"/>
          <a:ext cx="4495800" cy="3371850"/>
        </p:xfrm>
        <a:graphic>
          <a:graphicData uri="http://schemas.openxmlformats.org/presentationml/2006/ole">
            <p:oleObj spid="_x0000_s10242" name="Slide" r:id="rId5" imgW="4572000" imgH="3429000" progId="PowerPoint.Slide.8">
              <p:embed/>
            </p:oleObj>
          </a:graphicData>
        </a:graphic>
      </p:graphicFrame>
      <p:graphicFrame>
        <p:nvGraphicFramePr>
          <p:cNvPr id="10243" name="Object 6"/>
          <p:cNvGraphicFramePr>
            <a:graphicFrameLocks noChangeAspect="1"/>
          </p:cNvGraphicFramePr>
          <p:nvPr/>
        </p:nvGraphicFramePr>
        <p:xfrm>
          <a:off x="76200" y="3505200"/>
          <a:ext cx="4495800" cy="3314700"/>
        </p:xfrm>
        <a:graphic>
          <a:graphicData uri="http://schemas.openxmlformats.org/presentationml/2006/ole">
            <p:oleObj spid="_x0000_s10243" name="Slide" r:id="rId6" imgW="4572000" imgH="3429000" progId="PowerPoint.Slide.8">
              <p:embed/>
            </p:oleObj>
          </a:graphicData>
        </a:graphic>
      </p:graphicFrame>
      <p:sp>
        <p:nvSpPr>
          <p:cNvPr id="10247" name="Line 7"/>
          <p:cNvSpPr>
            <a:spLocks noChangeShapeType="1"/>
          </p:cNvSpPr>
          <p:nvPr/>
        </p:nvSpPr>
        <p:spPr bwMode="auto">
          <a:xfrm flipH="1" flipV="1">
            <a:off x="2514600" y="5486400"/>
            <a:ext cx="609600" cy="457200"/>
          </a:xfrm>
          <a:prstGeom prst="line">
            <a:avLst/>
          </a:prstGeom>
          <a:noFill/>
          <a:ln w="12700">
            <a:solidFill>
              <a:schemeClr val="tx1"/>
            </a:solidFill>
            <a:round/>
            <a:headEnd type="none" w="sm" len="sm"/>
            <a:tailEnd type="triangle" w="sm" len="sm"/>
          </a:ln>
        </p:spPr>
        <p:txBody>
          <a:bodyPr/>
          <a:lstStyle/>
          <a:p>
            <a:endParaRPr lang="en-US"/>
          </a:p>
        </p:txBody>
      </p:sp>
      <p:sp>
        <p:nvSpPr>
          <p:cNvPr id="10248" name="Line 8"/>
          <p:cNvSpPr>
            <a:spLocks noChangeShapeType="1"/>
          </p:cNvSpPr>
          <p:nvPr/>
        </p:nvSpPr>
        <p:spPr bwMode="auto">
          <a:xfrm flipH="1" flipV="1">
            <a:off x="7162800" y="1676400"/>
            <a:ext cx="609600" cy="457200"/>
          </a:xfrm>
          <a:prstGeom prst="line">
            <a:avLst/>
          </a:prstGeom>
          <a:noFill/>
          <a:ln w="12700">
            <a:solidFill>
              <a:schemeClr val="tx1"/>
            </a:solidFill>
            <a:round/>
            <a:headEnd type="none" w="sm" len="sm"/>
            <a:tailEnd type="triangle" w="sm" len="sm"/>
          </a:ln>
        </p:spPr>
        <p:txBody>
          <a:bodyPr/>
          <a:lstStyle/>
          <a:p>
            <a:endParaRPr lang="en-US"/>
          </a:p>
        </p:txBody>
      </p:sp>
      <p:sp>
        <p:nvSpPr>
          <p:cNvPr id="10249" name="Line 9"/>
          <p:cNvSpPr>
            <a:spLocks noChangeShapeType="1"/>
          </p:cNvSpPr>
          <p:nvPr/>
        </p:nvSpPr>
        <p:spPr bwMode="auto">
          <a:xfrm flipH="1" flipV="1">
            <a:off x="7543800" y="5181600"/>
            <a:ext cx="609600" cy="457200"/>
          </a:xfrm>
          <a:prstGeom prst="line">
            <a:avLst/>
          </a:prstGeom>
          <a:noFill/>
          <a:ln w="12700">
            <a:solidFill>
              <a:schemeClr val="tx1"/>
            </a:solidFill>
            <a:round/>
            <a:headEnd type="none" w="sm" len="sm"/>
            <a:tailEnd type="triangle" w="sm" len="sm"/>
          </a:ln>
        </p:spPr>
        <p:txBody>
          <a:bodyPr/>
          <a:lstStyle/>
          <a:p>
            <a:endParaRPr lang="en-US"/>
          </a:p>
        </p:txBody>
      </p:sp>
      <p:sp>
        <p:nvSpPr>
          <p:cNvPr id="10250" name="Text Box 10"/>
          <p:cNvSpPr txBox="1">
            <a:spLocks noChangeArrowheads="1"/>
          </p:cNvSpPr>
          <p:nvPr/>
        </p:nvSpPr>
        <p:spPr bwMode="auto">
          <a:xfrm>
            <a:off x="3276600" y="6400800"/>
            <a:ext cx="2971800" cy="317500"/>
          </a:xfrm>
          <a:prstGeom prst="rect">
            <a:avLst/>
          </a:prstGeom>
          <a:solidFill>
            <a:schemeClr val="tx1"/>
          </a:solidFill>
          <a:ln w="12700">
            <a:solidFill>
              <a:schemeClr val="tx1"/>
            </a:solidFill>
            <a:miter lim="800000"/>
            <a:headEnd type="none" w="sm" len="sm"/>
            <a:tailEnd type="none" w="sm" len="sm"/>
          </a:ln>
        </p:spPr>
        <p:txBody>
          <a:bodyPr>
            <a:spAutoFit/>
          </a:bodyPr>
          <a:lstStyle/>
          <a:p>
            <a:pPr>
              <a:spcBef>
                <a:spcPct val="50000"/>
              </a:spcBef>
            </a:pPr>
            <a:r>
              <a:rPr lang="en-US" sz="1400">
                <a:solidFill>
                  <a:schemeClr val="bg1"/>
                </a:solidFill>
              </a:rPr>
              <a:t>Courtesy – George Ramsay, Dupont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IVRFOG"/>
          <p:cNvPicPr>
            <a:picLocks noChangeAspect="1" noChangeArrowheads="1"/>
          </p:cNvPicPr>
          <p:nvPr/>
        </p:nvPicPr>
        <p:blipFill>
          <a:blip r:embed="rId3" cstate="print"/>
          <a:srcRect/>
          <a:stretch>
            <a:fillRect/>
          </a:stretch>
        </p:blipFill>
        <p:spPr bwMode="auto">
          <a:xfrm>
            <a:off x="4724400" y="1676400"/>
            <a:ext cx="4038600" cy="2162175"/>
          </a:xfrm>
          <a:prstGeom prst="rect">
            <a:avLst/>
          </a:prstGeom>
          <a:noFill/>
          <a:ln w="38100" cmpd="dbl">
            <a:noFill/>
            <a:miter lim="800000"/>
            <a:headEnd/>
            <a:tailEnd/>
          </a:ln>
        </p:spPr>
      </p:pic>
      <p:sp>
        <p:nvSpPr>
          <p:cNvPr id="43011" name="Rectangle 3"/>
          <p:cNvSpPr>
            <a:spLocks noGrp="1" noChangeArrowheads="1"/>
          </p:cNvSpPr>
          <p:nvPr>
            <p:ph type="title"/>
          </p:nvPr>
        </p:nvSpPr>
        <p:spPr/>
        <p:txBody>
          <a:bodyPr/>
          <a:lstStyle/>
          <a:p>
            <a:r>
              <a:rPr lang="en-US" smtClean="0"/>
              <a:t>Recognizing Inversions:</a:t>
            </a:r>
          </a:p>
        </p:txBody>
      </p:sp>
      <p:sp>
        <p:nvSpPr>
          <p:cNvPr id="43012" name="Rectangle 4"/>
          <p:cNvSpPr>
            <a:spLocks noGrp="1" noChangeArrowheads="1"/>
          </p:cNvSpPr>
          <p:nvPr>
            <p:ph type="body" sz="half" idx="1"/>
          </p:nvPr>
        </p:nvSpPr>
        <p:spPr>
          <a:solidFill>
            <a:srgbClr val="FFFFFF"/>
          </a:solidFill>
        </p:spPr>
        <p:txBody>
          <a:bodyPr/>
          <a:lstStyle/>
          <a:p>
            <a:r>
              <a:rPr lang="en-US" sz="2400" smtClean="0"/>
              <a:t>Under clear to partly cloudy skies and light winds, a surface inversion can form as the sun sets.</a:t>
            </a:r>
          </a:p>
          <a:p>
            <a:r>
              <a:rPr lang="en-US" sz="2400" smtClean="0"/>
              <a:t>Under these conditions, a surface inversion will continue into the morning until the sun begins to heat the ground.</a:t>
            </a:r>
          </a:p>
        </p:txBody>
      </p:sp>
      <p:pic>
        <p:nvPicPr>
          <p:cNvPr id="43013" name="Picture 5" descr="MVC-034F"/>
          <p:cNvPicPr>
            <a:picLocks noGrp="1" noChangeAspect="1" noChangeArrowheads="1"/>
          </p:cNvPicPr>
          <p:nvPr>
            <p:ph sz="quarter" idx="2"/>
          </p:nvPr>
        </p:nvPicPr>
        <p:blipFill>
          <a:blip r:embed="rId4" cstate="print"/>
          <a:srcRect/>
          <a:stretch>
            <a:fillRect/>
          </a:stretch>
        </p:blipFill>
        <p:spPr>
          <a:xfrm>
            <a:off x="4876800" y="3962400"/>
            <a:ext cx="3733800" cy="2800350"/>
          </a:xfr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152400"/>
            <a:ext cx="7772400" cy="1143000"/>
          </a:xfrm>
        </p:spPr>
        <p:txBody>
          <a:bodyPr/>
          <a:lstStyle/>
          <a:p>
            <a:r>
              <a:rPr lang="en-US" smtClean="0"/>
              <a:t>Precautions for Inversions:</a:t>
            </a:r>
            <a:endParaRPr lang="en-US" smtClean="0">
              <a:solidFill>
                <a:srgbClr val="FFFFCC"/>
              </a:solidFill>
            </a:endParaRPr>
          </a:p>
        </p:txBody>
      </p:sp>
      <p:sp>
        <p:nvSpPr>
          <p:cNvPr id="44035" name="Rectangle 3"/>
          <p:cNvSpPr>
            <a:spLocks noGrp="1" noChangeArrowheads="1"/>
          </p:cNvSpPr>
          <p:nvPr>
            <p:ph type="body" idx="1"/>
          </p:nvPr>
        </p:nvSpPr>
        <p:spPr>
          <a:xfrm>
            <a:off x="228600" y="1752600"/>
            <a:ext cx="6096000" cy="4419600"/>
          </a:xfrm>
          <a:solidFill>
            <a:srgbClr val="FFFFFF"/>
          </a:solidFill>
        </p:spPr>
        <p:txBody>
          <a:bodyPr/>
          <a:lstStyle/>
          <a:p>
            <a:r>
              <a:rPr lang="en-US" sz="2400" smtClean="0"/>
              <a:t>Surface inversions are common .</a:t>
            </a:r>
          </a:p>
          <a:p>
            <a:r>
              <a:rPr lang="en-US" sz="2400" smtClean="0"/>
              <a:t>Be especially careful near sunset and an hour or so after sunrise, unless…</a:t>
            </a:r>
          </a:p>
          <a:p>
            <a:pPr lvl="1"/>
            <a:r>
              <a:rPr lang="en-US" sz="2000" smtClean="0"/>
              <a:t>There is low heavy cloud cover</a:t>
            </a:r>
          </a:p>
          <a:p>
            <a:pPr lvl="1"/>
            <a:r>
              <a:rPr lang="en-US" sz="2000" smtClean="0"/>
              <a:t>The wind speed is greater than 5-6 mph at ground level</a:t>
            </a:r>
          </a:p>
          <a:p>
            <a:pPr lvl="1"/>
            <a:r>
              <a:rPr lang="en-US" sz="2000" smtClean="0"/>
              <a:t>5 degree temp rise after sun-up</a:t>
            </a:r>
          </a:p>
          <a:p>
            <a:r>
              <a:rPr lang="en-US" sz="2600" smtClean="0"/>
              <a:t>Use of a smoke bomb or smoke</a:t>
            </a:r>
          </a:p>
          <a:p>
            <a:pPr>
              <a:buFont typeface="Wingdings" pitchFamily="2" charset="2"/>
              <a:buNone/>
            </a:pPr>
            <a:r>
              <a:rPr lang="en-US" sz="2600" smtClean="0"/>
              <a:t>    generator is recommended to </a:t>
            </a:r>
          </a:p>
          <a:p>
            <a:pPr>
              <a:buFont typeface="Wingdings" pitchFamily="2" charset="2"/>
              <a:buNone/>
            </a:pPr>
            <a:r>
              <a:rPr lang="en-US" sz="2600" smtClean="0"/>
              <a:t>    identify inversion conditions</a:t>
            </a:r>
            <a:r>
              <a:rPr lang="en-US" sz="2400" smtClean="0"/>
              <a:t>.</a:t>
            </a:r>
          </a:p>
        </p:txBody>
      </p:sp>
      <p:pic>
        <p:nvPicPr>
          <p:cNvPr id="44036" name="Picture 4" descr="SMOKE"/>
          <p:cNvPicPr>
            <a:picLocks noChangeAspect="1" noChangeArrowheads="1"/>
          </p:cNvPicPr>
          <p:nvPr/>
        </p:nvPicPr>
        <p:blipFill>
          <a:blip r:embed="rId3" cstate="print"/>
          <a:srcRect/>
          <a:stretch>
            <a:fillRect/>
          </a:stretch>
        </p:blipFill>
        <p:spPr bwMode="auto">
          <a:xfrm>
            <a:off x="5486400" y="4213225"/>
            <a:ext cx="3581400" cy="2492375"/>
          </a:xfrm>
          <a:prstGeom prst="rect">
            <a:avLst/>
          </a:prstGeom>
          <a:noFill/>
          <a:ln w="19050">
            <a:noFill/>
            <a:miter lim="800000"/>
            <a:headEnd/>
            <a:tailEnd/>
          </a:ln>
        </p:spPr>
      </p:pic>
      <p:pic>
        <p:nvPicPr>
          <p:cNvPr id="44037" name="Picture 5" descr="WINDG2"/>
          <p:cNvPicPr>
            <a:picLocks noChangeAspect="1" noChangeArrowheads="1"/>
          </p:cNvPicPr>
          <p:nvPr/>
        </p:nvPicPr>
        <p:blipFill>
          <a:blip r:embed="rId4" cstate="print"/>
          <a:srcRect/>
          <a:stretch>
            <a:fillRect/>
          </a:stretch>
        </p:blipFill>
        <p:spPr bwMode="auto">
          <a:xfrm>
            <a:off x="6934200" y="1752600"/>
            <a:ext cx="1574800" cy="2362200"/>
          </a:xfrm>
          <a:prstGeom prst="rect">
            <a:avLst/>
          </a:prstGeom>
          <a:noFill/>
          <a:ln w="19050">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533400" y="1371600"/>
            <a:ext cx="8229600" cy="5257800"/>
          </a:xfrm>
          <a:prstGeom prst="rect">
            <a:avLst/>
          </a:prstGeom>
          <a:noFill/>
          <a:ln w="9525">
            <a:noFill/>
            <a:miter lim="800000"/>
            <a:headEnd/>
            <a:tailEnd/>
          </a:ln>
          <a:effectLst>
            <a:outerShdw dist="35921" dir="2700000" algn="ctr" rotWithShape="0">
              <a:schemeClr val="bg2"/>
            </a:outerShdw>
          </a:effectLst>
        </p:spPr>
        <p:txBody>
          <a:bodyPr wrap="none" anchor="ctr"/>
          <a:lstStyle/>
          <a:p>
            <a:pPr>
              <a:defRPr/>
            </a:pPr>
            <a:endParaRPr lang="en-US"/>
          </a:p>
        </p:txBody>
      </p:sp>
      <p:sp>
        <p:nvSpPr>
          <p:cNvPr id="45059" name="Rectangle 3"/>
          <p:cNvSpPr>
            <a:spLocks noGrp="1" noChangeArrowheads="1"/>
          </p:cNvSpPr>
          <p:nvPr>
            <p:ph type="title"/>
          </p:nvPr>
        </p:nvSpPr>
        <p:spPr>
          <a:xfrm>
            <a:off x="228600" y="457200"/>
            <a:ext cx="7772400" cy="782638"/>
          </a:xfrm>
        </p:spPr>
        <p:txBody>
          <a:bodyPr/>
          <a:lstStyle/>
          <a:p>
            <a:r>
              <a:rPr lang="en-US" smtClean="0"/>
              <a:t>Evaporation of Droplets:</a:t>
            </a:r>
          </a:p>
        </p:txBody>
      </p:sp>
      <p:sp>
        <p:nvSpPr>
          <p:cNvPr id="45060" name="Oval 4"/>
          <p:cNvSpPr>
            <a:spLocks noChangeArrowheads="1"/>
          </p:cNvSpPr>
          <p:nvPr/>
        </p:nvSpPr>
        <p:spPr bwMode="auto">
          <a:xfrm>
            <a:off x="1231900" y="26670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1" name="Oval 5"/>
          <p:cNvSpPr>
            <a:spLocks noChangeArrowheads="1"/>
          </p:cNvSpPr>
          <p:nvPr/>
        </p:nvSpPr>
        <p:spPr bwMode="auto">
          <a:xfrm>
            <a:off x="5803900" y="3352800"/>
            <a:ext cx="457200" cy="457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2" name="Oval 6"/>
          <p:cNvSpPr>
            <a:spLocks noChangeArrowheads="1"/>
          </p:cNvSpPr>
          <p:nvPr/>
        </p:nvSpPr>
        <p:spPr bwMode="auto">
          <a:xfrm>
            <a:off x="5499100" y="28194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3" name="Oval 7"/>
          <p:cNvSpPr>
            <a:spLocks noChangeArrowheads="1"/>
          </p:cNvSpPr>
          <p:nvPr/>
        </p:nvSpPr>
        <p:spPr bwMode="auto">
          <a:xfrm>
            <a:off x="1917700" y="59436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4" name="Oval 8"/>
          <p:cNvSpPr>
            <a:spLocks noChangeArrowheads="1"/>
          </p:cNvSpPr>
          <p:nvPr/>
        </p:nvSpPr>
        <p:spPr bwMode="auto">
          <a:xfrm>
            <a:off x="1231900" y="33528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5" name="Oval 9"/>
          <p:cNvSpPr>
            <a:spLocks noChangeArrowheads="1"/>
          </p:cNvSpPr>
          <p:nvPr/>
        </p:nvSpPr>
        <p:spPr bwMode="auto">
          <a:xfrm>
            <a:off x="1308100" y="39624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6" name="Oval 10"/>
          <p:cNvSpPr>
            <a:spLocks noChangeArrowheads="1"/>
          </p:cNvSpPr>
          <p:nvPr/>
        </p:nvSpPr>
        <p:spPr bwMode="auto">
          <a:xfrm>
            <a:off x="1460500" y="46482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7" name="Oval 11"/>
          <p:cNvSpPr>
            <a:spLocks noChangeArrowheads="1"/>
          </p:cNvSpPr>
          <p:nvPr/>
        </p:nvSpPr>
        <p:spPr bwMode="auto">
          <a:xfrm>
            <a:off x="1612900" y="5334000"/>
            <a:ext cx="533400" cy="533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68" name="Line 12"/>
          <p:cNvSpPr>
            <a:spLocks noChangeShapeType="1"/>
          </p:cNvSpPr>
          <p:nvPr/>
        </p:nvSpPr>
        <p:spPr bwMode="auto">
          <a:xfrm>
            <a:off x="2984500" y="5943600"/>
            <a:ext cx="3429000" cy="0"/>
          </a:xfrm>
          <a:prstGeom prst="line">
            <a:avLst/>
          </a:prstGeom>
          <a:noFill/>
          <a:ln w="76200">
            <a:solidFill>
              <a:schemeClr val="tx1"/>
            </a:solidFill>
            <a:round/>
            <a:headEnd/>
            <a:tailEnd type="triangle" w="med" len="med"/>
          </a:ln>
        </p:spPr>
        <p:txBody>
          <a:bodyPr wrap="none" anchor="ctr"/>
          <a:lstStyle/>
          <a:p>
            <a:endParaRPr lang="en-US"/>
          </a:p>
        </p:txBody>
      </p:sp>
      <p:sp>
        <p:nvSpPr>
          <p:cNvPr id="45069" name="Text Box 13"/>
          <p:cNvSpPr txBox="1">
            <a:spLocks noChangeArrowheads="1"/>
          </p:cNvSpPr>
          <p:nvPr/>
        </p:nvSpPr>
        <p:spPr bwMode="auto">
          <a:xfrm>
            <a:off x="3822700" y="5410200"/>
            <a:ext cx="1524000" cy="457200"/>
          </a:xfrm>
          <a:prstGeom prst="rect">
            <a:avLst/>
          </a:prstGeom>
          <a:noFill/>
          <a:ln w="9525">
            <a:noFill/>
            <a:miter lim="800000"/>
            <a:headEnd/>
            <a:tailEnd/>
          </a:ln>
        </p:spPr>
        <p:txBody>
          <a:bodyPr>
            <a:spAutoFit/>
          </a:bodyPr>
          <a:lstStyle/>
          <a:p>
            <a:pPr>
              <a:spcBef>
                <a:spcPct val="50000"/>
              </a:spcBef>
            </a:pPr>
            <a:r>
              <a:rPr lang="en-US"/>
              <a:t>Wind</a:t>
            </a:r>
          </a:p>
        </p:txBody>
      </p:sp>
      <p:sp>
        <p:nvSpPr>
          <p:cNvPr id="45070" name="Text Box 14"/>
          <p:cNvSpPr txBox="1">
            <a:spLocks noChangeArrowheads="1"/>
          </p:cNvSpPr>
          <p:nvPr/>
        </p:nvSpPr>
        <p:spPr bwMode="auto">
          <a:xfrm>
            <a:off x="1143000" y="1524000"/>
            <a:ext cx="3125788" cy="822325"/>
          </a:xfrm>
          <a:prstGeom prst="rect">
            <a:avLst/>
          </a:prstGeom>
          <a:noFill/>
          <a:ln w="9525">
            <a:noFill/>
            <a:miter lim="800000"/>
            <a:headEnd/>
            <a:tailEnd/>
          </a:ln>
        </p:spPr>
        <p:txBody>
          <a:bodyPr wrap="none">
            <a:spAutoFit/>
          </a:bodyPr>
          <a:lstStyle/>
          <a:p>
            <a:r>
              <a:rPr lang="en-US">
                <a:solidFill>
                  <a:schemeClr val="hlink"/>
                </a:solidFill>
              </a:rPr>
              <a:t>High Relative Humidity</a:t>
            </a:r>
          </a:p>
          <a:p>
            <a:r>
              <a:rPr lang="en-US">
                <a:solidFill>
                  <a:schemeClr val="hlink"/>
                </a:solidFill>
              </a:rPr>
              <a:t>Low Temperature</a:t>
            </a:r>
          </a:p>
        </p:txBody>
      </p:sp>
      <p:sp>
        <p:nvSpPr>
          <p:cNvPr id="45071" name="Text Box 15"/>
          <p:cNvSpPr txBox="1">
            <a:spLocks noChangeArrowheads="1"/>
          </p:cNvSpPr>
          <p:nvPr/>
        </p:nvSpPr>
        <p:spPr bwMode="auto">
          <a:xfrm>
            <a:off x="4508500" y="1524000"/>
            <a:ext cx="3074988" cy="822325"/>
          </a:xfrm>
          <a:prstGeom prst="rect">
            <a:avLst/>
          </a:prstGeom>
          <a:noFill/>
          <a:ln w="9525">
            <a:noFill/>
            <a:miter lim="800000"/>
            <a:headEnd/>
            <a:tailEnd/>
          </a:ln>
        </p:spPr>
        <p:txBody>
          <a:bodyPr wrap="none">
            <a:spAutoFit/>
          </a:bodyPr>
          <a:lstStyle/>
          <a:p>
            <a:r>
              <a:rPr lang="en-US">
                <a:solidFill>
                  <a:schemeClr val="hlink"/>
                </a:solidFill>
              </a:rPr>
              <a:t>Low Relative Humidity</a:t>
            </a:r>
          </a:p>
          <a:p>
            <a:r>
              <a:rPr lang="en-US">
                <a:solidFill>
                  <a:schemeClr val="hlink"/>
                </a:solidFill>
              </a:rPr>
              <a:t>High Temperature</a:t>
            </a:r>
          </a:p>
        </p:txBody>
      </p:sp>
      <p:sp>
        <p:nvSpPr>
          <p:cNvPr id="45072" name="Oval 16"/>
          <p:cNvSpPr>
            <a:spLocks noChangeArrowheads="1"/>
          </p:cNvSpPr>
          <p:nvPr/>
        </p:nvSpPr>
        <p:spPr bwMode="auto">
          <a:xfrm>
            <a:off x="6108700" y="38100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3" name="Oval 17"/>
          <p:cNvSpPr>
            <a:spLocks noChangeArrowheads="1"/>
          </p:cNvSpPr>
          <p:nvPr/>
        </p:nvSpPr>
        <p:spPr bwMode="auto">
          <a:xfrm>
            <a:off x="6413500" y="4267200"/>
            <a:ext cx="3810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4" name="Oval 18"/>
          <p:cNvSpPr>
            <a:spLocks noChangeArrowheads="1"/>
          </p:cNvSpPr>
          <p:nvPr/>
        </p:nvSpPr>
        <p:spPr bwMode="auto">
          <a:xfrm>
            <a:off x="6794500" y="4572000"/>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379" name="Oval 19"/>
          <p:cNvSpPr>
            <a:spLocks noChangeArrowheads="1"/>
          </p:cNvSpPr>
          <p:nvPr/>
        </p:nvSpPr>
        <p:spPr bwMode="auto">
          <a:xfrm>
            <a:off x="7099300" y="4876800"/>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380" name="Oval 20"/>
          <p:cNvSpPr>
            <a:spLocks noChangeArrowheads="1"/>
          </p:cNvSpPr>
          <p:nvPr/>
        </p:nvSpPr>
        <p:spPr bwMode="auto">
          <a:xfrm>
            <a:off x="7480300" y="5105400"/>
            <a:ext cx="2286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381" name="Oval 21"/>
          <p:cNvSpPr>
            <a:spLocks noChangeArrowheads="1"/>
          </p:cNvSpPr>
          <p:nvPr/>
        </p:nvSpPr>
        <p:spPr bwMode="auto">
          <a:xfrm flipV="1">
            <a:off x="8166100" y="5562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382" name="Oval 22"/>
          <p:cNvSpPr>
            <a:spLocks noChangeArrowheads="1"/>
          </p:cNvSpPr>
          <p:nvPr/>
        </p:nvSpPr>
        <p:spPr bwMode="auto">
          <a:xfrm>
            <a:off x="7785100" y="53340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9" name="Text Box 23"/>
          <p:cNvSpPr txBox="1">
            <a:spLocks noChangeArrowheads="1"/>
          </p:cNvSpPr>
          <p:nvPr/>
        </p:nvSpPr>
        <p:spPr bwMode="auto">
          <a:xfrm rot="-5461978">
            <a:off x="-443706" y="4004469"/>
            <a:ext cx="2589212" cy="457200"/>
          </a:xfrm>
          <a:prstGeom prst="rect">
            <a:avLst/>
          </a:prstGeom>
          <a:noFill/>
          <a:ln w="9525">
            <a:noFill/>
            <a:miter lim="800000"/>
            <a:headEnd/>
            <a:tailEnd/>
          </a:ln>
        </p:spPr>
        <p:txBody>
          <a:bodyPr>
            <a:spAutoFit/>
          </a:bodyPr>
          <a:lstStyle/>
          <a:p>
            <a:pPr>
              <a:spcBef>
                <a:spcPct val="50000"/>
              </a:spcBef>
            </a:pPr>
            <a:r>
              <a:rPr lang="en-US"/>
              <a:t>Fall Distance</a:t>
            </a:r>
          </a:p>
        </p:txBody>
      </p:sp>
      <p:sp>
        <p:nvSpPr>
          <p:cNvPr id="45080" name="Line 24"/>
          <p:cNvSpPr>
            <a:spLocks noChangeShapeType="1"/>
          </p:cNvSpPr>
          <p:nvPr/>
        </p:nvSpPr>
        <p:spPr bwMode="auto">
          <a:xfrm>
            <a:off x="990600" y="2438400"/>
            <a:ext cx="7620000" cy="0"/>
          </a:xfrm>
          <a:prstGeom prst="line">
            <a:avLst/>
          </a:prstGeom>
          <a:noFill/>
          <a:ln w="9525">
            <a:solidFill>
              <a:schemeClr val="tx1"/>
            </a:solidFill>
            <a:round/>
            <a:headEnd/>
            <a:tailEnd/>
          </a:ln>
        </p:spPr>
        <p:txBody>
          <a:bodyPr wrap="none" anchor="ctr"/>
          <a:lstStyle/>
          <a:p>
            <a:endParaRPr lang="en-US"/>
          </a:p>
        </p:txBody>
      </p:sp>
      <p:sp>
        <p:nvSpPr>
          <p:cNvPr id="399385" name="AutoShape 25"/>
          <p:cNvSpPr>
            <a:spLocks noChangeArrowheads="1"/>
          </p:cNvSpPr>
          <p:nvPr/>
        </p:nvSpPr>
        <p:spPr bwMode="auto">
          <a:xfrm>
            <a:off x="8382000" y="5562600"/>
            <a:ext cx="304800" cy="304800"/>
          </a:xfrm>
          <a:prstGeom prst="irregularSeal1">
            <a:avLst/>
          </a:prstGeom>
          <a:solidFill>
            <a:schemeClr val="accent2">
              <a:alpha val="50195"/>
            </a:schemeClr>
          </a:solidFill>
          <a:ln w="9525">
            <a:solidFill>
              <a:schemeClr val="tx1"/>
            </a:solid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99379"/>
                                        </p:tgtEl>
                                        <p:attrNameLst>
                                          <p:attrName>style.visibility</p:attrName>
                                        </p:attrNameLst>
                                      </p:cBhvr>
                                      <p:to>
                                        <p:strVal val="visible"/>
                                      </p:to>
                                    </p:set>
                                    <p:anim calcmode="lin" valueType="num">
                                      <p:cBhvr>
                                        <p:cTn id="7" dur="1000" fill="hold"/>
                                        <p:tgtEl>
                                          <p:spTgt spid="399379"/>
                                        </p:tgtEl>
                                        <p:attrNameLst>
                                          <p:attrName>ppt_w</p:attrName>
                                        </p:attrNameLst>
                                      </p:cBhvr>
                                      <p:tavLst>
                                        <p:tav tm="0">
                                          <p:val>
                                            <p:fltVal val="0"/>
                                          </p:val>
                                        </p:tav>
                                        <p:tav tm="100000">
                                          <p:val>
                                            <p:strVal val="#ppt_w"/>
                                          </p:val>
                                        </p:tav>
                                      </p:tavLst>
                                    </p:anim>
                                    <p:anim calcmode="lin" valueType="num">
                                      <p:cBhvr>
                                        <p:cTn id="8" dur="1000" fill="hold"/>
                                        <p:tgtEl>
                                          <p:spTgt spid="399379"/>
                                        </p:tgtEl>
                                        <p:attrNameLst>
                                          <p:attrName>ppt_h</p:attrName>
                                        </p:attrNameLst>
                                      </p:cBhvr>
                                      <p:tavLst>
                                        <p:tav tm="0">
                                          <p:val>
                                            <p:fltVal val="0"/>
                                          </p:val>
                                        </p:tav>
                                        <p:tav tm="100000">
                                          <p:val>
                                            <p:strVal val="#ppt_h"/>
                                          </p:val>
                                        </p:tav>
                                      </p:tavLst>
                                    </p:anim>
                                    <p:anim calcmode="lin" valueType="num">
                                      <p:cBhvr>
                                        <p:cTn id="9" dur="1000" fill="hold"/>
                                        <p:tgtEl>
                                          <p:spTgt spid="3993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7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399380"/>
                                        </p:tgtEl>
                                        <p:attrNameLst>
                                          <p:attrName>style.visibility</p:attrName>
                                        </p:attrNameLst>
                                      </p:cBhvr>
                                      <p:to>
                                        <p:strVal val="visible"/>
                                      </p:to>
                                    </p:set>
                                    <p:anim calcmode="lin" valueType="num">
                                      <p:cBhvr>
                                        <p:cTn id="14" dur="1000" fill="hold"/>
                                        <p:tgtEl>
                                          <p:spTgt spid="399380"/>
                                        </p:tgtEl>
                                        <p:attrNameLst>
                                          <p:attrName>ppt_w</p:attrName>
                                        </p:attrNameLst>
                                      </p:cBhvr>
                                      <p:tavLst>
                                        <p:tav tm="0">
                                          <p:val>
                                            <p:fltVal val="0"/>
                                          </p:val>
                                        </p:tav>
                                        <p:tav tm="100000">
                                          <p:val>
                                            <p:strVal val="#ppt_w"/>
                                          </p:val>
                                        </p:tav>
                                      </p:tavLst>
                                    </p:anim>
                                    <p:anim calcmode="lin" valueType="num">
                                      <p:cBhvr>
                                        <p:cTn id="15" dur="1000" fill="hold"/>
                                        <p:tgtEl>
                                          <p:spTgt spid="399380"/>
                                        </p:tgtEl>
                                        <p:attrNameLst>
                                          <p:attrName>ppt_h</p:attrName>
                                        </p:attrNameLst>
                                      </p:cBhvr>
                                      <p:tavLst>
                                        <p:tav tm="0">
                                          <p:val>
                                            <p:fltVal val="0"/>
                                          </p:val>
                                        </p:tav>
                                        <p:tav tm="100000">
                                          <p:val>
                                            <p:strVal val="#ppt_h"/>
                                          </p:val>
                                        </p:tav>
                                      </p:tavLst>
                                    </p:anim>
                                    <p:anim calcmode="lin" valueType="num">
                                      <p:cBhvr>
                                        <p:cTn id="16" dur="1000" fill="hold"/>
                                        <p:tgtEl>
                                          <p:spTgt spid="39938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938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grpId="0" nodeType="afterEffect">
                                  <p:stCondLst>
                                    <p:cond delay="1000"/>
                                  </p:stCondLst>
                                  <p:childTnLst>
                                    <p:set>
                                      <p:cBhvr>
                                        <p:cTn id="20" dur="1" fill="hold">
                                          <p:stCondLst>
                                            <p:cond delay="0"/>
                                          </p:stCondLst>
                                        </p:cTn>
                                        <p:tgtEl>
                                          <p:spTgt spid="399382"/>
                                        </p:tgtEl>
                                        <p:attrNameLst>
                                          <p:attrName>style.visibility</p:attrName>
                                        </p:attrNameLst>
                                      </p:cBhvr>
                                      <p:to>
                                        <p:strVal val="visible"/>
                                      </p:to>
                                    </p:set>
                                    <p:anim calcmode="lin" valueType="num">
                                      <p:cBhvr>
                                        <p:cTn id="21" dur="1000" fill="hold"/>
                                        <p:tgtEl>
                                          <p:spTgt spid="399382"/>
                                        </p:tgtEl>
                                        <p:attrNameLst>
                                          <p:attrName>ppt_w</p:attrName>
                                        </p:attrNameLst>
                                      </p:cBhvr>
                                      <p:tavLst>
                                        <p:tav tm="0">
                                          <p:val>
                                            <p:fltVal val="0"/>
                                          </p:val>
                                        </p:tav>
                                        <p:tav tm="100000">
                                          <p:val>
                                            <p:strVal val="#ppt_w"/>
                                          </p:val>
                                        </p:tav>
                                      </p:tavLst>
                                    </p:anim>
                                    <p:anim calcmode="lin" valueType="num">
                                      <p:cBhvr>
                                        <p:cTn id="22" dur="1000" fill="hold"/>
                                        <p:tgtEl>
                                          <p:spTgt spid="399382"/>
                                        </p:tgtEl>
                                        <p:attrNameLst>
                                          <p:attrName>ppt_h</p:attrName>
                                        </p:attrNameLst>
                                      </p:cBhvr>
                                      <p:tavLst>
                                        <p:tav tm="0">
                                          <p:val>
                                            <p:fltVal val="0"/>
                                          </p:val>
                                        </p:tav>
                                        <p:tav tm="100000">
                                          <p:val>
                                            <p:strVal val="#ppt_h"/>
                                          </p:val>
                                        </p:tav>
                                      </p:tavLst>
                                    </p:anim>
                                    <p:anim calcmode="lin" valueType="num">
                                      <p:cBhvr>
                                        <p:cTn id="23" dur="1000" fill="hold"/>
                                        <p:tgtEl>
                                          <p:spTgt spid="39938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9938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000"/>
                            </p:stCondLst>
                            <p:childTnLst>
                              <p:par>
                                <p:cTn id="26" presetID="15" presetClass="entr" presetSubtype="0" fill="hold" grpId="0" nodeType="afterEffect">
                                  <p:stCondLst>
                                    <p:cond delay="1000"/>
                                  </p:stCondLst>
                                  <p:childTnLst>
                                    <p:set>
                                      <p:cBhvr>
                                        <p:cTn id="27" dur="1" fill="hold">
                                          <p:stCondLst>
                                            <p:cond delay="0"/>
                                          </p:stCondLst>
                                        </p:cTn>
                                        <p:tgtEl>
                                          <p:spTgt spid="399381"/>
                                        </p:tgtEl>
                                        <p:attrNameLst>
                                          <p:attrName>style.visibility</p:attrName>
                                        </p:attrNameLst>
                                      </p:cBhvr>
                                      <p:to>
                                        <p:strVal val="visible"/>
                                      </p:to>
                                    </p:set>
                                    <p:anim calcmode="lin" valueType="num">
                                      <p:cBhvr>
                                        <p:cTn id="28" dur="1000" fill="hold"/>
                                        <p:tgtEl>
                                          <p:spTgt spid="399381"/>
                                        </p:tgtEl>
                                        <p:attrNameLst>
                                          <p:attrName>ppt_w</p:attrName>
                                        </p:attrNameLst>
                                      </p:cBhvr>
                                      <p:tavLst>
                                        <p:tav tm="0">
                                          <p:val>
                                            <p:fltVal val="0"/>
                                          </p:val>
                                        </p:tav>
                                        <p:tav tm="100000">
                                          <p:val>
                                            <p:strVal val="#ppt_w"/>
                                          </p:val>
                                        </p:tav>
                                      </p:tavLst>
                                    </p:anim>
                                    <p:anim calcmode="lin" valueType="num">
                                      <p:cBhvr>
                                        <p:cTn id="29" dur="1000" fill="hold"/>
                                        <p:tgtEl>
                                          <p:spTgt spid="399381"/>
                                        </p:tgtEl>
                                        <p:attrNameLst>
                                          <p:attrName>ppt_h</p:attrName>
                                        </p:attrNameLst>
                                      </p:cBhvr>
                                      <p:tavLst>
                                        <p:tav tm="0">
                                          <p:val>
                                            <p:fltVal val="0"/>
                                          </p:val>
                                        </p:tav>
                                        <p:tav tm="100000">
                                          <p:val>
                                            <p:strVal val="#ppt_h"/>
                                          </p:val>
                                        </p:tav>
                                      </p:tavLst>
                                    </p:anim>
                                    <p:anim calcmode="lin" valueType="num">
                                      <p:cBhvr>
                                        <p:cTn id="30" dur="1000" fill="hold"/>
                                        <p:tgtEl>
                                          <p:spTgt spid="39938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9938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8000"/>
                            </p:stCondLst>
                            <p:childTnLst>
                              <p:par>
                                <p:cTn id="33" presetID="15" presetClass="entr" presetSubtype="0" fill="hold" grpId="0" nodeType="afterEffect">
                                  <p:stCondLst>
                                    <p:cond delay="2000"/>
                                  </p:stCondLst>
                                  <p:childTnLst>
                                    <p:set>
                                      <p:cBhvr>
                                        <p:cTn id="34" dur="1" fill="hold">
                                          <p:stCondLst>
                                            <p:cond delay="0"/>
                                          </p:stCondLst>
                                        </p:cTn>
                                        <p:tgtEl>
                                          <p:spTgt spid="399385"/>
                                        </p:tgtEl>
                                        <p:attrNameLst>
                                          <p:attrName>style.visibility</p:attrName>
                                        </p:attrNameLst>
                                      </p:cBhvr>
                                      <p:to>
                                        <p:strVal val="visible"/>
                                      </p:to>
                                    </p:set>
                                    <p:anim calcmode="lin" valueType="num">
                                      <p:cBhvr>
                                        <p:cTn id="35" dur="1000" fill="hold"/>
                                        <p:tgtEl>
                                          <p:spTgt spid="399385"/>
                                        </p:tgtEl>
                                        <p:attrNameLst>
                                          <p:attrName>ppt_w</p:attrName>
                                        </p:attrNameLst>
                                      </p:cBhvr>
                                      <p:tavLst>
                                        <p:tav tm="0">
                                          <p:val>
                                            <p:fltVal val="0"/>
                                          </p:val>
                                        </p:tav>
                                        <p:tav tm="100000">
                                          <p:val>
                                            <p:strVal val="#ppt_w"/>
                                          </p:val>
                                        </p:tav>
                                      </p:tavLst>
                                    </p:anim>
                                    <p:anim calcmode="lin" valueType="num">
                                      <p:cBhvr>
                                        <p:cTn id="36" dur="1000" fill="hold"/>
                                        <p:tgtEl>
                                          <p:spTgt spid="399385"/>
                                        </p:tgtEl>
                                        <p:attrNameLst>
                                          <p:attrName>ppt_h</p:attrName>
                                        </p:attrNameLst>
                                      </p:cBhvr>
                                      <p:tavLst>
                                        <p:tav tm="0">
                                          <p:val>
                                            <p:fltVal val="0"/>
                                          </p:val>
                                        </p:tav>
                                        <p:tav tm="100000">
                                          <p:val>
                                            <p:strVal val="#ppt_h"/>
                                          </p:val>
                                        </p:tav>
                                      </p:tavLst>
                                    </p:anim>
                                    <p:anim calcmode="lin" valueType="num">
                                      <p:cBhvr>
                                        <p:cTn id="37" dur="1000" fill="hold"/>
                                        <p:tgtEl>
                                          <p:spTgt spid="39938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9938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9" grpId="0" animBg="1"/>
      <p:bldP spid="399380" grpId="0" animBg="1"/>
      <p:bldP spid="399381" grpId="0" animBg="1"/>
      <p:bldP spid="399382" grpId="0" animBg="1"/>
      <p:bldP spid="3993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81000"/>
            <a:ext cx="7772400" cy="914400"/>
          </a:xfrm>
        </p:spPr>
        <p:txBody>
          <a:bodyPr/>
          <a:lstStyle/>
          <a:p>
            <a:r>
              <a:rPr lang="en-US" smtClean="0"/>
              <a:t>Strategies to Reduce Drift:</a:t>
            </a:r>
          </a:p>
        </p:txBody>
      </p:sp>
      <p:sp>
        <p:nvSpPr>
          <p:cNvPr id="46083" name="Rectangle 3"/>
          <p:cNvSpPr>
            <a:spLocks noGrp="1" noChangeArrowheads="1"/>
          </p:cNvSpPr>
          <p:nvPr>
            <p:ph type="body" idx="1"/>
          </p:nvPr>
        </p:nvSpPr>
        <p:spPr>
          <a:xfrm>
            <a:off x="76200" y="1524000"/>
            <a:ext cx="8839200" cy="4572000"/>
          </a:xfrm>
          <a:noFill/>
        </p:spPr>
        <p:txBody>
          <a:bodyPr/>
          <a:lstStyle/>
          <a:p>
            <a:r>
              <a:rPr lang="en-US" sz="2400" smtClean="0"/>
              <a:t>Select nozzle to increase drop size</a:t>
            </a:r>
          </a:p>
          <a:p>
            <a:pPr>
              <a:lnSpc>
                <a:spcPct val="80000"/>
              </a:lnSpc>
            </a:pPr>
            <a:r>
              <a:rPr lang="en-US" sz="2400" smtClean="0"/>
              <a:t>Increase flow rates - higher application volumes</a:t>
            </a:r>
          </a:p>
          <a:p>
            <a:r>
              <a:rPr lang="en-US" sz="2400" smtClean="0"/>
              <a:t>Use lower pressures</a:t>
            </a:r>
          </a:p>
          <a:p>
            <a:r>
              <a:rPr lang="en-US" sz="2400" smtClean="0"/>
              <a:t>Use lower spray (boom) heights</a:t>
            </a:r>
          </a:p>
          <a:p>
            <a:r>
              <a:rPr lang="en-US" sz="2400" smtClean="0"/>
              <a:t>Avoid high application speeds/rapid speed changes</a:t>
            </a:r>
          </a:p>
          <a:p>
            <a:r>
              <a:rPr lang="en-US" sz="2400" smtClean="0"/>
              <a:t>Avoid adverse weather conditions</a:t>
            </a:r>
          </a:p>
          <a:p>
            <a:pPr lvl="1"/>
            <a:r>
              <a:rPr lang="en-US" sz="2000" smtClean="0"/>
              <a:t>High winds, light &amp; variable winds, calm air</a:t>
            </a:r>
          </a:p>
          <a:p>
            <a:r>
              <a:rPr lang="en-US" sz="2400" smtClean="0"/>
              <a:t>Consider using buffer zones</a:t>
            </a:r>
          </a:p>
          <a:p>
            <a:r>
              <a:rPr lang="en-US" sz="2400" smtClean="0"/>
              <a:t>Consider using new technologies:</a:t>
            </a:r>
          </a:p>
          <a:p>
            <a:pPr lvl="1">
              <a:lnSpc>
                <a:spcPct val="80000"/>
              </a:lnSpc>
            </a:pPr>
            <a:r>
              <a:rPr lang="en-US" sz="2400" smtClean="0">
                <a:solidFill>
                  <a:srgbClr val="3333FF"/>
                </a:solidFill>
              </a:rPr>
              <a:t>drift reduction nozzles</a:t>
            </a:r>
          </a:p>
          <a:p>
            <a:pPr lvl="1"/>
            <a:r>
              <a:rPr lang="en-US" sz="2400" smtClean="0">
                <a:solidFill>
                  <a:srgbClr val="3333FF"/>
                </a:solidFill>
              </a:rPr>
              <a:t>drift reduction additives</a:t>
            </a:r>
          </a:p>
          <a:p>
            <a:pPr lvl="1">
              <a:lnSpc>
                <a:spcPct val="70000"/>
              </a:lnSpc>
            </a:pPr>
            <a:r>
              <a:rPr lang="en-US" sz="2400" smtClean="0">
                <a:solidFill>
                  <a:srgbClr val="3333FF"/>
                </a:solidFill>
              </a:rPr>
              <a:t>shields, electrostatics, air-assist, pulse width modulation</a:t>
            </a:r>
          </a:p>
        </p:txBody>
      </p:sp>
      <p:pic>
        <p:nvPicPr>
          <p:cNvPr id="46084" name="Picture 4"/>
          <p:cNvPicPr>
            <a:picLocks noChangeAspect="1" noChangeArrowheads="1"/>
          </p:cNvPicPr>
          <p:nvPr/>
        </p:nvPicPr>
        <p:blipFill>
          <a:blip r:embed="rId3" cstate="print"/>
          <a:srcRect/>
          <a:stretch>
            <a:fillRect/>
          </a:stretch>
        </p:blipFill>
        <p:spPr bwMode="auto">
          <a:xfrm>
            <a:off x="5257800" y="4506913"/>
            <a:ext cx="3733800" cy="1512887"/>
          </a:xfrm>
          <a:prstGeom prst="rect">
            <a:avLst/>
          </a:prstGeom>
          <a:noFill/>
          <a:ln w="12700">
            <a:noFill/>
            <a:miter lim="800000"/>
            <a:headEnd/>
            <a:tailEnd/>
          </a:ln>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4975" y="579438"/>
            <a:ext cx="7167563" cy="285750"/>
          </a:xfrm>
        </p:spPr>
        <p:txBody>
          <a:bodyPr/>
          <a:lstStyle/>
          <a:p>
            <a:r>
              <a:rPr lang="en-US" sz="3600" smtClean="0"/>
              <a:t>Drift Reduction Additives:</a:t>
            </a:r>
            <a:endParaRPr lang="en-US" smtClean="0"/>
          </a:p>
        </p:txBody>
      </p:sp>
      <p:sp>
        <p:nvSpPr>
          <p:cNvPr id="48131" name="Rectangle 3"/>
          <p:cNvSpPr>
            <a:spLocks noGrp="1" noChangeArrowheads="1"/>
          </p:cNvSpPr>
          <p:nvPr>
            <p:ph type="body" idx="1"/>
          </p:nvPr>
        </p:nvSpPr>
        <p:spPr>
          <a:xfrm>
            <a:off x="228600" y="2057400"/>
            <a:ext cx="4419600" cy="3276600"/>
          </a:xfrm>
        </p:spPr>
        <p:txBody>
          <a:bodyPr/>
          <a:lstStyle/>
          <a:p>
            <a:pPr>
              <a:lnSpc>
                <a:spcPct val="80000"/>
              </a:lnSpc>
            </a:pPr>
            <a:r>
              <a:rPr lang="en-US" sz="2400" smtClean="0"/>
              <a:t>Many available!</a:t>
            </a:r>
          </a:p>
          <a:p>
            <a:pPr>
              <a:lnSpc>
                <a:spcPct val="80000"/>
              </a:lnSpc>
            </a:pPr>
            <a:r>
              <a:rPr lang="en-US" sz="2400" smtClean="0"/>
              <a:t>Not EPA regulated</a:t>
            </a:r>
          </a:p>
          <a:p>
            <a:pPr>
              <a:lnSpc>
                <a:spcPct val="80000"/>
              </a:lnSpc>
            </a:pPr>
            <a:r>
              <a:rPr lang="en-US" sz="2400" smtClean="0"/>
              <a:t>Long chain polymers</a:t>
            </a:r>
          </a:p>
          <a:p>
            <a:pPr>
              <a:lnSpc>
                <a:spcPct val="80000"/>
              </a:lnSpc>
            </a:pPr>
            <a:r>
              <a:rPr lang="en-US" sz="2400" smtClean="0">
                <a:solidFill>
                  <a:srgbClr val="FF0000"/>
                </a:solidFill>
              </a:rPr>
              <a:t>Soluble powders</a:t>
            </a:r>
            <a:endParaRPr lang="en-US" sz="2800" smtClean="0">
              <a:solidFill>
                <a:srgbClr val="FF0000"/>
              </a:solidFill>
            </a:endParaRPr>
          </a:p>
          <a:p>
            <a:pPr>
              <a:lnSpc>
                <a:spcPct val="80000"/>
              </a:lnSpc>
            </a:pPr>
            <a:r>
              <a:rPr lang="en-US" sz="2400" smtClean="0"/>
              <a:t>50 - 80% reduction in off-target movement</a:t>
            </a:r>
          </a:p>
          <a:p>
            <a:pPr>
              <a:lnSpc>
                <a:spcPct val="80000"/>
              </a:lnSpc>
            </a:pPr>
            <a:r>
              <a:rPr lang="en-US" sz="2400" smtClean="0"/>
              <a:t>Not all will work!!!!</a:t>
            </a:r>
          </a:p>
          <a:p>
            <a:pPr>
              <a:lnSpc>
                <a:spcPct val="80000"/>
              </a:lnSpc>
            </a:pPr>
            <a:r>
              <a:rPr lang="en-US" sz="2400" smtClean="0"/>
              <a:t>Pump shear problems</a:t>
            </a:r>
          </a:p>
          <a:p>
            <a:pPr>
              <a:lnSpc>
                <a:spcPct val="80000"/>
              </a:lnSpc>
            </a:pPr>
            <a:r>
              <a:rPr lang="en-US" sz="2400" smtClean="0"/>
              <a:t>Effect on the pattern?</a:t>
            </a:r>
          </a:p>
        </p:txBody>
      </p:sp>
      <p:pic>
        <p:nvPicPr>
          <p:cNvPr id="47108" name="Picture 4" descr="snake"/>
          <p:cNvPicPr>
            <a:picLocks noChangeAspect="1" noChangeArrowheads="1"/>
          </p:cNvPicPr>
          <p:nvPr/>
        </p:nvPicPr>
        <p:blipFill>
          <a:blip r:embed="rId3" cstate="print"/>
          <a:srcRect/>
          <a:stretch>
            <a:fillRect/>
          </a:stretch>
        </p:blipFill>
        <p:spPr bwMode="auto">
          <a:xfrm>
            <a:off x="4572000" y="1828800"/>
            <a:ext cx="4125913" cy="4191000"/>
          </a:xfrm>
          <a:prstGeom prst="rect">
            <a:avLst/>
          </a:prstGeom>
          <a:noFill/>
          <a:ln w="9525">
            <a:noFill/>
            <a:miter lim="800000"/>
            <a:headEnd/>
            <a:tailEnd/>
          </a:ln>
        </p:spPr>
      </p:pic>
      <p:sp>
        <p:nvSpPr>
          <p:cNvPr id="47112" name="WordArt 8"/>
          <p:cNvSpPr>
            <a:spLocks noChangeArrowheads="1" noChangeShapeType="1" noTextEdit="1"/>
          </p:cNvSpPr>
          <p:nvPr/>
        </p:nvSpPr>
        <p:spPr bwMode="auto">
          <a:xfrm>
            <a:off x="990600" y="5334000"/>
            <a:ext cx="29432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Deposition Aids</a:t>
            </a:r>
          </a:p>
        </p:txBody>
      </p:sp>
      <p:sp>
        <p:nvSpPr>
          <p:cNvPr id="48134" name="Oval 5"/>
          <p:cNvSpPr>
            <a:spLocks noChangeArrowheads="1"/>
          </p:cNvSpPr>
          <p:nvPr/>
        </p:nvSpPr>
        <p:spPr bwMode="auto">
          <a:xfrm>
            <a:off x="304800" y="2362200"/>
            <a:ext cx="3352800" cy="457200"/>
          </a:xfrm>
          <a:prstGeom prst="ellipse">
            <a:avLst/>
          </a:prstGeom>
          <a:noFill/>
          <a:ln w="12700" algn="ctr">
            <a:solidFill>
              <a:srgbClr val="FF0000"/>
            </a:solidFill>
            <a:round/>
            <a:headEnd/>
            <a:tailEnd/>
          </a:ln>
        </p:spPr>
        <p:txBody>
          <a:bodyPr/>
          <a:lstStyle/>
          <a:p>
            <a:endParaRPr 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1000" fill="hold"/>
                                        <p:tgtEl>
                                          <p:spTgt spid="47108"/>
                                        </p:tgtEl>
                                        <p:attrNameLst>
                                          <p:attrName>ppt_w</p:attrName>
                                        </p:attrNameLst>
                                      </p:cBhvr>
                                      <p:tavLst>
                                        <p:tav tm="0">
                                          <p:val>
                                            <p:fltVal val="0"/>
                                          </p:val>
                                        </p:tav>
                                        <p:tav tm="100000">
                                          <p:val>
                                            <p:strVal val="#ppt_w"/>
                                          </p:val>
                                        </p:tav>
                                      </p:tavLst>
                                    </p:anim>
                                    <p:anim calcmode="lin" valueType="num">
                                      <p:cBhvr>
                                        <p:cTn id="8" dur="1000" fill="hold"/>
                                        <p:tgtEl>
                                          <p:spTgt spid="47108"/>
                                        </p:tgtEl>
                                        <p:attrNameLst>
                                          <p:attrName>ppt_h</p:attrName>
                                        </p:attrNameLst>
                                      </p:cBhvr>
                                      <p:tavLst>
                                        <p:tav tm="0">
                                          <p:val>
                                            <p:fltVal val="0"/>
                                          </p:val>
                                        </p:tav>
                                        <p:tav tm="100000">
                                          <p:val>
                                            <p:strVal val="#ppt_h"/>
                                          </p:val>
                                        </p:tav>
                                      </p:tavLst>
                                    </p:anim>
                                    <p:anim calcmode="lin" valueType="num">
                                      <p:cBhvr>
                                        <p:cTn id="9" dur="1000" fill="hold"/>
                                        <p:tgtEl>
                                          <p:spTgt spid="471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par>
                          <p:cTn id="11" fill="hold">
                            <p:stCondLst>
                              <p:cond delay="2000"/>
                            </p:stCondLst>
                            <p:childTnLst>
                              <p:par>
                                <p:cTn id="12" presetID="3" presetClass="entr" presetSubtype="0" fill="hold" grpId="0" nodeType="afterEffect">
                                  <p:stCondLst>
                                    <p:cond delay="6000"/>
                                  </p:stCondLst>
                                  <p:childTnLst>
                                    <p:set>
                                      <p:cBhvr>
                                        <p:cTn id="13"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tato Spray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en-US"/>
          </a:p>
        </p:txBody>
      </p:sp>
      <p:sp>
        <p:nvSpPr>
          <p:cNvPr id="464901" name="Rectangle 5"/>
          <p:cNvSpPr>
            <a:spLocks noChangeArrowheads="1"/>
          </p:cNvSpPr>
          <p:nvPr/>
        </p:nvSpPr>
        <p:spPr bwMode="auto">
          <a:xfrm>
            <a:off x="1271588" y="838200"/>
            <a:ext cx="6027737" cy="1143000"/>
          </a:xfrm>
          <a:prstGeom prst="rect">
            <a:avLst/>
          </a:prstGeom>
          <a:noFill/>
          <a:ln w="9525">
            <a:noFill/>
            <a:miter lim="800000"/>
            <a:headEnd/>
            <a:tailEnd/>
          </a:ln>
          <a:effectLst/>
        </p:spPr>
        <p:txBody>
          <a:bodyPr lIns="92075" tIns="46038" rIns="92075" bIns="46038" anchor="ctr"/>
          <a:lstStyle/>
          <a:p>
            <a:pPr algn="ctr">
              <a:defRPr/>
            </a:pPr>
            <a:endParaRPr lang="en-US" sz="4800" i="1">
              <a:solidFill>
                <a:schemeClr val="tx2"/>
              </a:solidFill>
              <a:effectLst>
                <a:outerShdw blurRad="38100" dist="38100" dir="2700000" algn="tl">
                  <a:srgbClr val="C0C0C0"/>
                </a:outerShdw>
              </a:effectLst>
              <a:latin typeface="Book Antiqua" pitchFamily="18" charset="0"/>
            </a:endParaRPr>
          </a:p>
        </p:txBody>
      </p:sp>
      <p:sp>
        <p:nvSpPr>
          <p:cNvPr id="22534" name="Rectangle 6"/>
          <p:cNvSpPr>
            <a:spLocks noGrp="1" noChangeArrowheads="1"/>
          </p:cNvSpPr>
          <p:nvPr>
            <p:ph type="ctrTitle"/>
          </p:nvPr>
        </p:nvSpPr>
        <p:spPr>
          <a:xfrm>
            <a:off x="304800" y="304800"/>
            <a:ext cx="8686800" cy="914400"/>
          </a:xfrm>
        </p:spPr>
        <p:txBody>
          <a:bodyPr/>
          <a:lstStyle/>
          <a:p>
            <a:r>
              <a:rPr lang="en-US" i="1" smtClean="0">
                <a:solidFill>
                  <a:srgbClr val="0000CC"/>
                </a:solidFill>
              </a:rPr>
              <a:t>Technical Aspects of Spray Drift</a:t>
            </a:r>
          </a:p>
        </p:txBody>
      </p:sp>
      <p:sp>
        <p:nvSpPr>
          <p:cNvPr id="7" name="TextBox 6"/>
          <p:cNvSpPr txBox="1"/>
          <p:nvPr/>
        </p:nvSpPr>
        <p:spPr>
          <a:xfrm>
            <a:off x="304800" y="6167735"/>
            <a:ext cx="3962400" cy="461665"/>
          </a:xfrm>
          <a:prstGeom prst="rect">
            <a:avLst/>
          </a:prstGeom>
          <a:solidFill>
            <a:schemeClr val="bg1"/>
          </a:solidFill>
        </p:spPr>
        <p:txBody>
          <a:bodyPr wrap="square" rtlCol="0">
            <a:spAutoFit/>
          </a:bodyPr>
          <a:lstStyle/>
          <a:p>
            <a:r>
              <a:rPr lang="en-US" dirty="0" smtClean="0"/>
              <a:t>Circa 1930’s USDA Bulletin</a:t>
            </a:r>
            <a:endParaRPr 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2" cstate="print"/>
          <a:srcRect b="25926"/>
          <a:stretch>
            <a:fillRect/>
          </a:stretch>
        </p:blipFill>
        <p:spPr bwMode="auto">
          <a:xfrm>
            <a:off x="304800" y="228600"/>
            <a:ext cx="8229600" cy="3505200"/>
          </a:xfrm>
          <a:prstGeom prst="rect">
            <a:avLst/>
          </a:prstGeom>
          <a:noFill/>
          <a:ln w="12700">
            <a:noFill/>
            <a:miter lim="800000"/>
            <a:headEnd/>
            <a:tailEnd/>
          </a:ln>
        </p:spPr>
      </p:pic>
      <p:pic>
        <p:nvPicPr>
          <p:cNvPr id="49155" name="Picture 2"/>
          <p:cNvPicPr>
            <a:picLocks noChangeAspect="1" noChangeArrowheads="1"/>
          </p:cNvPicPr>
          <p:nvPr/>
        </p:nvPicPr>
        <p:blipFill>
          <a:blip r:embed="rId3" cstate="print"/>
          <a:srcRect/>
          <a:stretch>
            <a:fillRect/>
          </a:stretch>
        </p:blipFill>
        <p:spPr bwMode="auto">
          <a:xfrm>
            <a:off x="152400" y="3840163"/>
            <a:ext cx="8839200" cy="187483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1970" name="Picture 2"/>
          <p:cNvPicPr>
            <a:picLocks noChangeAspect="1" noChangeArrowheads="1"/>
          </p:cNvPicPr>
          <p:nvPr/>
        </p:nvPicPr>
        <p:blipFill>
          <a:blip r:embed="rId2" cstate="print"/>
          <a:srcRect/>
          <a:stretch>
            <a:fillRect/>
          </a:stretch>
        </p:blipFill>
        <p:spPr bwMode="auto">
          <a:xfrm>
            <a:off x="0" y="0"/>
            <a:ext cx="9115425" cy="6858000"/>
          </a:xfrm>
          <a:prstGeom prst="rect">
            <a:avLst/>
          </a:prstGeom>
          <a:noFill/>
          <a:ln w="9525">
            <a:noFill/>
            <a:miter lim="800000"/>
            <a:headEnd/>
            <a:tailEnd/>
          </a:ln>
        </p:spPr>
      </p:pic>
      <p:sp>
        <p:nvSpPr>
          <p:cNvPr id="3" name="Rectangle 2"/>
          <p:cNvSpPr/>
          <p:nvPr/>
        </p:nvSpPr>
        <p:spPr bwMode="auto">
          <a:xfrm>
            <a:off x="1447800" y="1981200"/>
            <a:ext cx="75438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3"/>
          <p:cNvSpPr/>
          <p:nvPr/>
        </p:nvSpPr>
        <p:spPr>
          <a:xfrm rot="21012872">
            <a:off x="5307833" y="3714966"/>
            <a:ext cx="3628123" cy="1862048"/>
          </a:xfrm>
          <a:prstGeom prst="rect">
            <a:avLst/>
          </a:prstGeom>
          <a:solidFill>
            <a:srgbClr val="6600CC"/>
          </a:solidFill>
        </p:spPr>
        <p:txBody>
          <a:bodyPr wrap="square" lIns="91440" tIns="45720" rIns="91440" bIns="45720">
            <a:spAutoFit/>
          </a:bodyPr>
          <a:lstStyle/>
          <a:p>
            <a:pPr algn="ctr"/>
            <a:r>
              <a:rPr lang="en-US" sz="115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DRT</a:t>
            </a:r>
            <a:endParaRPr lang="en-US" sz="115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274638"/>
            <a:ext cx="8382000" cy="1143000"/>
          </a:xfrm>
        </p:spPr>
        <p:txBody>
          <a:bodyPr/>
          <a:lstStyle/>
          <a:p>
            <a:r>
              <a:rPr lang="en-US" sz="3200" smtClean="0"/>
              <a:t>EPA Requested Changes on the label</a:t>
            </a:r>
          </a:p>
        </p:txBody>
      </p:sp>
      <p:sp>
        <p:nvSpPr>
          <p:cNvPr id="13316" name="Rectangle 3"/>
          <p:cNvSpPr>
            <a:spLocks noGrp="1" noChangeArrowheads="1"/>
          </p:cNvSpPr>
          <p:nvPr>
            <p:ph type="body" sz="half" idx="1"/>
          </p:nvPr>
        </p:nvSpPr>
        <p:spPr>
          <a:xfrm>
            <a:off x="228600" y="2667000"/>
            <a:ext cx="5105400" cy="3124200"/>
          </a:xfrm>
          <a:solidFill>
            <a:srgbClr val="FFFFFF"/>
          </a:solidFill>
        </p:spPr>
        <p:txBody>
          <a:bodyPr/>
          <a:lstStyle/>
          <a:p>
            <a:pPr>
              <a:lnSpc>
                <a:spcPct val="90000"/>
              </a:lnSpc>
            </a:pPr>
            <a:r>
              <a:rPr lang="en-US" sz="2000" smtClean="0"/>
              <a:t>Guidance to Chemical Manufacturers</a:t>
            </a:r>
          </a:p>
          <a:p>
            <a:pPr>
              <a:lnSpc>
                <a:spcPct val="90000"/>
              </a:lnSpc>
            </a:pPr>
            <a:r>
              <a:rPr lang="en-US" sz="2000" smtClean="0"/>
              <a:t>Better information on the label for applicators on mitigating drift.</a:t>
            </a:r>
          </a:p>
          <a:p>
            <a:pPr>
              <a:lnSpc>
                <a:spcPct val="90000"/>
              </a:lnSpc>
            </a:pPr>
            <a:r>
              <a:rPr lang="en-US" sz="2000" smtClean="0"/>
              <a:t>Match crop protection products to target.</a:t>
            </a:r>
          </a:p>
          <a:p>
            <a:pPr>
              <a:lnSpc>
                <a:spcPct val="90000"/>
              </a:lnSpc>
            </a:pPr>
            <a:r>
              <a:rPr lang="en-US" sz="2000" smtClean="0"/>
              <a:t>Adopt droplet standard (1999)</a:t>
            </a:r>
          </a:p>
          <a:p>
            <a:pPr lvl="1">
              <a:lnSpc>
                <a:spcPct val="90000"/>
              </a:lnSpc>
            </a:pPr>
            <a:r>
              <a:rPr lang="en-US" sz="1800" smtClean="0"/>
              <a:t>ASABE S-572</a:t>
            </a:r>
          </a:p>
          <a:p>
            <a:pPr>
              <a:lnSpc>
                <a:spcPct val="90000"/>
              </a:lnSpc>
            </a:pPr>
            <a:r>
              <a:rPr lang="en-US" sz="2000" smtClean="0"/>
              <a:t>Buffer Zones or No Spray Zones</a:t>
            </a:r>
          </a:p>
          <a:p>
            <a:pPr>
              <a:lnSpc>
                <a:spcPct val="90000"/>
              </a:lnSpc>
            </a:pPr>
            <a:r>
              <a:rPr lang="en-US" sz="2000" u="sng" smtClean="0"/>
              <a:t>Maximize</a:t>
            </a:r>
            <a:r>
              <a:rPr lang="en-US" sz="2000" smtClean="0"/>
              <a:t> Efficacy - </a:t>
            </a:r>
            <a:r>
              <a:rPr lang="en-US" sz="2000" u="sng" smtClean="0"/>
              <a:t>Minimize</a:t>
            </a:r>
            <a:r>
              <a:rPr lang="en-US" sz="2000" smtClean="0"/>
              <a:t> Drift</a:t>
            </a:r>
          </a:p>
        </p:txBody>
      </p:sp>
      <p:graphicFrame>
        <p:nvGraphicFramePr>
          <p:cNvPr id="13314" name="Object 4"/>
          <p:cNvGraphicFramePr>
            <a:graphicFrameLocks noChangeAspect="1"/>
          </p:cNvGraphicFramePr>
          <p:nvPr>
            <p:ph sz="half" idx="2"/>
          </p:nvPr>
        </p:nvGraphicFramePr>
        <p:xfrm>
          <a:off x="5029200" y="1828800"/>
          <a:ext cx="4073525" cy="4114800"/>
        </p:xfrm>
        <a:graphic>
          <a:graphicData uri="http://schemas.openxmlformats.org/presentationml/2006/ole">
            <p:oleObj spid="_x0000_s13314" r:id="rId3" imgW="6501960" imgH="6566040" progId="">
              <p:embed/>
            </p:oleObj>
          </a:graphicData>
        </a:graphic>
      </p:graphicFrame>
      <p:sp>
        <p:nvSpPr>
          <p:cNvPr id="13317" name="WordArt 5"/>
          <p:cNvSpPr>
            <a:spLocks noChangeArrowheads="1" noChangeShapeType="1" noTextEdit="1"/>
          </p:cNvSpPr>
          <p:nvPr/>
        </p:nvSpPr>
        <p:spPr bwMode="auto">
          <a:xfrm>
            <a:off x="1295400" y="1752600"/>
            <a:ext cx="895350" cy="8747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2001</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sz="half" idx="1"/>
          </p:nvPr>
        </p:nvSpPr>
        <p:spPr>
          <a:xfrm>
            <a:off x="228600" y="1676400"/>
            <a:ext cx="8763000" cy="3581400"/>
          </a:xfrm>
          <a:noFill/>
        </p:spPr>
        <p:txBody>
          <a:bodyPr>
            <a:normAutofit/>
          </a:bodyPr>
          <a:lstStyle/>
          <a:p>
            <a:pPr>
              <a:lnSpc>
                <a:spcPct val="80000"/>
              </a:lnSpc>
            </a:pPr>
            <a:r>
              <a:rPr lang="en-US" sz="2400" dirty="0" smtClean="0"/>
              <a:t>Drift Reduction Technology Program – DRT (2006)</a:t>
            </a:r>
          </a:p>
          <a:p>
            <a:pPr lvl="1">
              <a:lnSpc>
                <a:spcPct val="80000"/>
              </a:lnSpc>
            </a:pPr>
            <a:r>
              <a:rPr lang="en-US" sz="2000" dirty="0" smtClean="0"/>
              <a:t>Encourage the adoption of technology designed to reduce drift.</a:t>
            </a:r>
          </a:p>
          <a:p>
            <a:pPr lvl="1">
              <a:lnSpc>
                <a:spcPct val="80000"/>
              </a:lnSpc>
            </a:pPr>
            <a:r>
              <a:rPr lang="en-US" sz="2000" dirty="0" smtClean="0"/>
              <a:t>Use of a testing approach to generate high quality peer-reviewed data for DRTs, including test design and quality assurance (QA).</a:t>
            </a:r>
          </a:p>
          <a:p>
            <a:pPr>
              <a:lnSpc>
                <a:spcPct val="80000"/>
              </a:lnSpc>
            </a:pPr>
            <a:r>
              <a:rPr lang="en-US" sz="2400" dirty="0" smtClean="0"/>
              <a:t>Example technologies:</a:t>
            </a:r>
          </a:p>
          <a:p>
            <a:pPr lvl="1">
              <a:lnSpc>
                <a:spcPct val="80000"/>
              </a:lnSpc>
            </a:pPr>
            <a:r>
              <a:rPr lang="en-US" sz="2000" dirty="0" smtClean="0"/>
              <a:t>Spray nozzles – reduce fines</a:t>
            </a:r>
          </a:p>
          <a:p>
            <a:pPr lvl="1">
              <a:lnSpc>
                <a:spcPct val="80000"/>
              </a:lnSpc>
            </a:pPr>
            <a:r>
              <a:rPr lang="en-US" sz="2000" dirty="0" smtClean="0"/>
              <a:t>Sprayer modifiers – shields, hoods</a:t>
            </a:r>
          </a:p>
          <a:p>
            <a:pPr lvl="1">
              <a:lnSpc>
                <a:spcPct val="80000"/>
              </a:lnSpc>
            </a:pPr>
            <a:r>
              <a:rPr lang="en-US" sz="2000" dirty="0" smtClean="0"/>
              <a:t>Spray delivery assistance – air-assist</a:t>
            </a:r>
          </a:p>
          <a:p>
            <a:pPr lvl="1">
              <a:lnSpc>
                <a:spcPct val="80000"/>
              </a:lnSpc>
            </a:pPr>
            <a:r>
              <a:rPr lang="en-US" sz="2000" dirty="0" smtClean="0"/>
              <a:t>Spray property modifiers – formulations, drift control</a:t>
            </a:r>
          </a:p>
          <a:p>
            <a:pPr lvl="1">
              <a:lnSpc>
                <a:spcPct val="80000"/>
              </a:lnSpc>
            </a:pPr>
            <a:r>
              <a:rPr lang="en-US" sz="2000" dirty="0" smtClean="0"/>
              <a:t>Landscape modifications – hedges, shelterbelts</a:t>
            </a:r>
          </a:p>
          <a:p>
            <a:pPr>
              <a:lnSpc>
                <a:spcPct val="80000"/>
              </a:lnSpc>
              <a:buFont typeface="Wingdings" pitchFamily="2" charset="2"/>
              <a:buNone/>
            </a:pPr>
            <a:endParaRPr lang="en-US" sz="2000" dirty="0" smtClean="0"/>
          </a:p>
        </p:txBody>
      </p:sp>
      <p:sp>
        <p:nvSpPr>
          <p:cNvPr id="50179" name="Rectangle 3"/>
          <p:cNvSpPr>
            <a:spLocks noGrp="1" noChangeArrowheads="1"/>
          </p:cNvSpPr>
          <p:nvPr>
            <p:ph type="title"/>
          </p:nvPr>
        </p:nvSpPr>
        <p:spPr>
          <a:xfrm>
            <a:off x="457200" y="304800"/>
            <a:ext cx="8077200" cy="1066800"/>
          </a:xfrm>
        </p:spPr>
        <p:txBody>
          <a:bodyPr>
            <a:noAutofit/>
          </a:bodyPr>
          <a:lstStyle/>
          <a:p>
            <a:r>
              <a:rPr lang="en-US" sz="3600" b="1" dirty="0" smtClean="0"/>
              <a:t>EPA’s New Emphasis With</a:t>
            </a:r>
            <a:br>
              <a:rPr lang="en-US" sz="3600" b="1" dirty="0" smtClean="0"/>
            </a:br>
            <a:r>
              <a:rPr lang="en-US" sz="3600" b="1" dirty="0" smtClean="0"/>
              <a:t>Spray Drift Reduction</a:t>
            </a:r>
          </a:p>
        </p:txBody>
      </p:sp>
      <p:sp>
        <p:nvSpPr>
          <p:cNvPr id="577540" name="AutoShape 4"/>
          <p:cNvSpPr>
            <a:spLocks noChangeArrowheads="1"/>
          </p:cNvSpPr>
          <p:nvPr/>
        </p:nvSpPr>
        <p:spPr bwMode="auto">
          <a:xfrm>
            <a:off x="2590800" y="5257800"/>
            <a:ext cx="838200" cy="685800"/>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p>
        </p:txBody>
      </p:sp>
      <p:sp>
        <p:nvSpPr>
          <p:cNvPr id="577541" name="AutoShape 5"/>
          <p:cNvSpPr>
            <a:spLocks noChangeArrowheads="1"/>
          </p:cNvSpPr>
          <p:nvPr/>
        </p:nvSpPr>
        <p:spPr bwMode="auto">
          <a:xfrm>
            <a:off x="3810000" y="5257800"/>
            <a:ext cx="838200" cy="685800"/>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p>
        </p:txBody>
      </p:sp>
      <p:sp>
        <p:nvSpPr>
          <p:cNvPr id="577542" name="AutoShape 6"/>
          <p:cNvSpPr>
            <a:spLocks noChangeArrowheads="1"/>
          </p:cNvSpPr>
          <p:nvPr/>
        </p:nvSpPr>
        <p:spPr bwMode="auto">
          <a:xfrm>
            <a:off x="6324600" y="5257800"/>
            <a:ext cx="838200" cy="685800"/>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p>
        </p:txBody>
      </p:sp>
      <p:sp>
        <p:nvSpPr>
          <p:cNvPr id="577543" name="AutoShape 7"/>
          <p:cNvSpPr>
            <a:spLocks noChangeArrowheads="1"/>
          </p:cNvSpPr>
          <p:nvPr/>
        </p:nvSpPr>
        <p:spPr bwMode="auto">
          <a:xfrm>
            <a:off x="5029200" y="5257800"/>
            <a:ext cx="838200" cy="685800"/>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p>
        </p:txBody>
      </p:sp>
      <p:sp>
        <p:nvSpPr>
          <p:cNvPr id="50184" name="WordArt 8"/>
          <p:cNvSpPr>
            <a:spLocks noChangeArrowheads="1" noChangeShapeType="1" noTextEdit="1"/>
          </p:cNvSpPr>
          <p:nvPr/>
        </p:nvSpPr>
        <p:spPr bwMode="auto">
          <a:xfrm>
            <a:off x="552450" y="5145087"/>
            <a:ext cx="1504950" cy="8747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Rating -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a:off x="1143000" y="1752600"/>
            <a:ext cx="0" cy="3810000"/>
          </a:xfrm>
          <a:prstGeom prst="line">
            <a:avLst/>
          </a:prstGeom>
          <a:noFill/>
          <a:ln w="28575">
            <a:solidFill>
              <a:schemeClr val="tx1"/>
            </a:solidFill>
            <a:round/>
            <a:headEnd/>
            <a:tailEnd/>
          </a:ln>
        </p:spPr>
        <p:txBody>
          <a:bodyPr/>
          <a:lstStyle/>
          <a:p>
            <a:endParaRPr lang="en-US"/>
          </a:p>
        </p:txBody>
      </p:sp>
      <p:sp>
        <p:nvSpPr>
          <p:cNvPr id="51203" name="Line 3"/>
          <p:cNvSpPr>
            <a:spLocks noChangeShapeType="1"/>
          </p:cNvSpPr>
          <p:nvPr/>
        </p:nvSpPr>
        <p:spPr bwMode="auto">
          <a:xfrm>
            <a:off x="1143000" y="5562600"/>
            <a:ext cx="6934200" cy="0"/>
          </a:xfrm>
          <a:prstGeom prst="line">
            <a:avLst/>
          </a:prstGeom>
          <a:noFill/>
          <a:ln w="28575">
            <a:solidFill>
              <a:schemeClr val="tx1"/>
            </a:solidFill>
            <a:round/>
            <a:headEnd/>
            <a:tailEnd/>
          </a:ln>
        </p:spPr>
        <p:txBody>
          <a:bodyPr/>
          <a:lstStyle/>
          <a:p>
            <a:endParaRPr lang="en-US"/>
          </a:p>
        </p:txBody>
      </p:sp>
      <p:sp>
        <p:nvSpPr>
          <p:cNvPr id="51204" name="Text Box 4"/>
          <p:cNvSpPr txBox="1">
            <a:spLocks noChangeArrowheads="1"/>
          </p:cNvSpPr>
          <p:nvPr/>
        </p:nvSpPr>
        <p:spPr bwMode="auto">
          <a:xfrm>
            <a:off x="3124200" y="5634038"/>
            <a:ext cx="3163888" cy="366712"/>
          </a:xfrm>
          <a:prstGeom prst="rect">
            <a:avLst/>
          </a:prstGeom>
          <a:noFill/>
          <a:ln w="9525">
            <a:noFill/>
            <a:miter lim="800000"/>
            <a:headEnd/>
            <a:tailEnd/>
          </a:ln>
        </p:spPr>
        <p:txBody>
          <a:bodyPr wrap="none">
            <a:spAutoFit/>
          </a:bodyPr>
          <a:lstStyle/>
          <a:p>
            <a:pPr eaLnBrk="1" hangingPunct="1"/>
            <a:r>
              <a:rPr lang="en-US" sz="1800">
                <a:latin typeface="Tahoma" pitchFamily="34" charset="0"/>
              </a:rPr>
              <a:t>Distance from application site</a:t>
            </a:r>
          </a:p>
        </p:txBody>
      </p:sp>
      <p:sp>
        <p:nvSpPr>
          <p:cNvPr id="51205" name="Text Box 5"/>
          <p:cNvSpPr txBox="1">
            <a:spLocks noChangeArrowheads="1"/>
          </p:cNvSpPr>
          <p:nvPr/>
        </p:nvSpPr>
        <p:spPr bwMode="auto">
          <a:xfrm rot="-5400000">
            <a:off x="-569118" y="3312318"/>
            <a:ext cx="2724150" cy="366713"/>
          </a:xfrm>
          <a:prstGeom prst="rect">
            <a:avLst/>
          </a:prstGeom>
          <a:noFill/>
          <a:ln w="9525">
            <a:noFill/>
            <a:miter lim="800000"/>
            <a:headEnd/>
            <a:tailEnd/>
          </a:ln>
        </p:spPr>
        <p:txBody>
          <a:bodyPr>
            <a:spAutoFit/>
          </a:bodyPr>
          <a:lstStyle/>
          <a:p>
            <a:pPr eaLnBrk="1" hangingPunct="1"/>
            <a:r>
              <a:rPr lang="en-US" sz="1800">
                <a:latin typeface="Tahoma" pitchFamily="34" charset="0"/>
              </a:rPr>
              <a:t>Amount. of drift and risk</a:t>
            </a:r>
          </a:p>
        </p:txBody>
      </p:sp>
      <p:sp>
        <p:nvSpPr>
          <p:cNvPr id="51206" name="Line 6"/>
          <p:cNvSpPr>
            <a:spLocks noChangeShapeType="1"/>
          </p:cNvSpPr>
          <p:nvPr/>
        </p:nvSpPr>
        <p:spPr bwMode="auto">
          <a:xfrm>
            <a:off x="990600" y="3657600"/>
            <a:ext cx="0" cy="0"/>
          </a:xfrm>
          <a:prstGeom prst="line">
            <a:avLst/>
          </a:prstGeom>
          <a:noFill/>
          <a:ln w="9525">
            <a:solidFill>
              <a:schemeClr val="tx1"/>
            </a:solidFill>
            <a:round/>
            <a:headEnd/>
            <a:tailEnd/>
          </a:ln>
        </p:spPr>
        <p:txBody>
          <a:bodyPr/>
          <a:lstStyle/>
          <a:p>
            <a:endParaRPr lang="en-US"/>
          </a:p>
        </p:txBody>
      </p:sp>
      <p:sp>
        <p:nvSpPr>
          <p:cNvPr id="51207" name="Line 7"/>
          <p:cNvSpPr>
            <a:spLocks noChangeShapeType="1"/>
          </p:cNvSpPr>
          <p:nvPr/>
        </p:nvSpPr>
        <p:spPr bwMode="auto">
          <a:xfrm>
            <a:off x="1143000" y="4038600"/>
            <a:ext cx="4495800" cy="0"/>
          </a:xfrm>
          <a:prstGeom prst="line">
            <a:avLst/>
          </a:prstGeom>
          <a:noFill/>
          <a:ln w="19050">
            <a:solidFill>
              <a:schemeClr val="tx1"/>
            </a:solidFill>
            <a:prstDash val="dash"/>
            <a:round/>
            <a:headEnd/>
            <a:tailEnd/>
          </a:ln>
        </p:spPr>
        <p:txBody>
          <a:bodyPr/>
          <a:lstStyle/>
          <a:p>
            <a:endParaRPr lang="en-US"/>
          </a:p>
        </p:txBody>
      </p:sp>
      <p:sp>
        <p:nvSpPr>
          <p:cNvPr id="51208" name="Text Box 8"/>
          <p:cNvSpPr txBox="1">
            <a:spLocks noChangeArrowheads="1"/>
          </p:cNvSpPr>
          <p:nvPr/>
        </p:nvSpPr>
        <p:spPr bwMode="auto">
          <a:xfrm>
            <a:off x="6019800" y="3429000"/>
            <a:ext cx="2152650" cy="1314450"/>
          </a:xfrm>
          <a:prstGeom prst="rect">
            <a:avLst/>
          </a:prstGeom>
          <a:noFill/>
          <a:ln w="9525">
            <a:noFill/>
            <a:miter lim="800000"/>
            <a:headEnd/>
            <a:tailEnd/>
          </a:ln>
        </p:spPr>
        <p:txBody>
          <a:bodyPr>
            <a:spAutoFit/>
          </a:bodyPr>
          <a:lstStyle/>
          <a:p>
            <a:pPr eaLnBrk="1" hangingPunct="1"/>
            <a:r>
              <a:rPr lang="en-US" sz="1600" b="1">
                <a:latin typeface="Tahoma" pitchFamily="34" charset="0"/>
              </a:rPr>
              <a:t>Level of concern  for a pesticide for people, animals, plants</a:t>
            </a:r>
          </a:p>
          <a:p>
            <a:pPr eaLnBrk="1" hangingPunct="1"/>
            <a:endParaRPr lang="en-US" sz="1600" b="1">
              <a:latin typeface="Tahoma" pitchFamily="34" charset="0"/>
            </a:endParaRPr>
          </a:p>
        </p:txBody>
      </p:sp>
      <p:sp>
        <p:nvSpPr>
          <p:cNvPr id="51209" name="Line 9"/>
          <p:cNvSpPr>
            <a:spLocks noChangeShapeType="1"/>
          </p:cNvSpPr>
          <p:nvPr/>
        </p:nvSpPr>
        <p:spPr bwMode="auto">
          <a:xfrm>
            <a:off x="4114800" y="6019800"/>
            <a:ext cx="1066800" cy="0"/>
          </a:xfrm>
          <a:prstGeom prst="line">
            <a:avLst/>
          </a:prstGeom>
          <a:noFill/>
          <a:ln w="19050">
            <a:solidFill>
              <a:schemeClr val="tx1"/>
            </a:solidFill>
            <a:round/>
            <a:headEnd/>
            <a:tailEnd type="arrow" w="lg" len="lg"/>
          </a:ln>
        </p:spPr>
        <p:txBody>
          <a:bodyPr/>
          <a:lstStyle/>
          <a:p>
            <a:endParaRPr lang="en-US"/>
          </a:p>
        </p:txBody>
      </p:sp>
      <p:sp>
        <p:nvSpPr>
          <p:cNvPr id="51210" name="Line 10"/>
          <p:cNvSpPr>
            <a:spLocks noChangeShapeType="1"/>
          </p:cNvSpPr>
          <p:nvPr/>
        </p:nvSpPr>
        <p:spPr bwMode="auto">
          <a:xfrm>
            <a:off x="685800" y="5029200"/>
            <a:ext cx="0" cy="0"/>
          </a:xfrm>
          <a:prstGeom prst="line">
            <a:avLst/>
          </a:prstGeom>
          <a:noFill/>
          <a:ln w="9525">
            <a:solidFill>
              <a:schemeClr val="tx1"/>
            </a:solidFill>
            <a:round/>
            <a:headEnd/>
            <a:tailEnd type="triangle" w="med" len="med"/>
          </a:ln>
        </p:spPr>
        <p:txBody>
          <a:bodyPr/>
          <a:lstStyle/>
          <a:p>
            <a:endParaRPr lang="en-US"/>
          </a:p>
        </p:txBody>
      </p:sp>
      <p:sp>
        <p:nvSpPr>
          <p:cNvPr id="51211" name="Line 11"/>
          <p:cNvSpPr>
            <a:spLocks noChangeShapeType="1"/>
          </p:cNvSpPr>
          <p:nvPr/>
        </p:nvSpPr>
        <p:spPr bwMode="auto">
          <a:xfrm flipV="1">
            <a:off x="533400" y="3124200"/>
            <a:ext cx="0" cy="1066800"/>
          </a:xfrm>
          <a:prstGeom prst="line">
            <a:avLst/>
          </a:prstGeom>
          <a:noFill/>
          <a:ln w="19050">
            <a:solidFill>
              <a:schemeClr val="tx1"/>
            </a:solidFill>
            <a:round/>
            <a:headEnd/>
            <a:tailEnd type="triangle" w="med" len="med"/>
          </a:ln>
        </p:spPr>
        <p:txBody>
          <a:bodyPr/>
          <a:lstStyle/>
          <a:p>
            <a:endParaRPr lang="en-US"/>
          </a:p>
        </p:txBody>
      </p:sp>
      <p:sp>
        <p:nvSpPr>
          <p:cNvPr id="51212" name="AutoShape 12"/>
          <p:cNvSpPr>
            <a:spLocks/>
          </p:cNvSpPr>
          <p:nvPr/>
        </p:nvSpPr>
        <p:spPr bwMode="auto">
          <a:xfrm>
            <a:off x="5791200" y="3505200"/>
            <a:ext cx="76200" cy="1066800"/>
          </a:xfrm>
          <a:prstGeom prst="leftBrace">
            <a:avLst>
              <a:gd name="adj1" fmla="val 116667"/>
              <a:gd name="adj2" fmla="val 50000"/>
            </a:avLst>
          </a:prstGeom>
          <a:noFill/>
          <a:ln w="9525">
            <a:solidFill>
              <a:schemeClr val="tx1"/>
            </a:solidFill>
            <a:round/>
            <a:headEnd/>
            <a:tailEnd/>
          </a:ln>
        </p:spPr>
        <p:txBody>
          <a:bodyPr wrap="none" anchor="ctr"/>
          <a:lstStyle/>
          <a:p>
            <a:endParaRPr lang="en-US"/>
          </a:p>
        </p:txBody>
      </p:sp>
      <p:sp>
        <p:nvSpPr>
          <p:cNvPr id="51213" name="Arc 13"/>
          <p:cNvSpPr>
            <a:spLocks/>
          </p:cNvSpPr>
          <p:nvPr/>
        </p:nvSpPr>
        <p:spPr bwMode="auto">
          <a:xfrm rot="-166509" flipH="1" flipV="1">
            <a:off x="1219200" y="990600"/>
            <a:ext cx="7131050" cy="4497388"/>
          </a:xfrm>
          <a:custGeom>
            <a:avLst/>
            <a:gdLst>
              <a:gd name="T0" fmla="*/ 2147483647 w 21426"/>
              <a:gd name="T1" fmla="*/ 0 h 21538"/>
              <a:gd name="T2" fmla="*/ 2147483647 w 21426"/>
              <a:gd name="T3" fmla="*/ 2147483647 h 21538"/>
              <a:gd name="T4" fmla="*/ 0 w 21426"/>
              <a:gd name="T5" fmla="*/ 2147483647 h 21538"/>
              <a:gd name="T6" fmla="*/ 0 60000 65536"/>
              <a:gd name="T7" fmla="*/ 0 60000 65536"/>
              <a:gd name="T8" fmla="*/ 0 60000 65536"/>
              <a:gd name="T9" fmla="*/ 0 w 21426"/>
              <a:gd name="T10" fmla="*/ 0 h 21538"/>
              <a:gd name="T11" fmla="*/ 21426 w 21426"/>
              <a:gd name="T12" fmla="*/ 21538 h 21538"/>
            </a:gdLst>
            <a:ahLst/>
            <a:cxnLst>
              <a:cxn ang="T6">
                <a:pos x="T0" y="T1"/>
              </a:cxn>
              <a:cxn ang="T7">
                <a:pos x="T2" y="T3"/>
              </a:cxn>
              <a:cxn ang="T8">
                <a:pos x="T4" y="T5"/>
              </a:cxn>
            </a:cxnLst>
            <a:rect l="T9" t="T10" r="T11" b="T12"/>
            <a:pathLst>
              <a:path w="21426" h="21538" fill="none" extrusionOk="0">
                <a:moveTo>
                  <a:pt x="1636" y="0"/>
                </a:moveTo>
                <a:cubicBezTo>
                  <a:pt x="11858" y="776"/>
                  <a:pt x="20125" y="8631"/>
                  <a:pt x="21425" y="18799"/>
                </a:cubicBezTo>
              </a:path>
              <a:path w="21426" h="21538" stroke="0" extrusionOk="0">
                <a:moveTo>
                  <a:pt x="1636" y="0"/>
                </a:moveTo>
                <a:cubicBezTo>
                  <a:pt x="11858" y="776"/>
                  <a:pt x="20125" y="8631"/>
                  <a:pt x="21425" y="18799"/>
                </a:cubicBezTo>
                <a:lnTo>
                  <a:pt x="0" y="21538"/>
                </a:lnTo>
                <a:close/>
              </a:path>
            </a:pathLst>
          </a:custGeom>
          <a:noFill/>
          <a:ln w="28575">
            <a:solidFill>
              <a:srgbClr val="FF0000"/>
            </a:solidFill>
            <a:round/>
            <a:headEnd/>
            <a:tailEnd/>
          </a:ln>
        </p:spPr>
        <p:txBody>
          <a:bodyPr wrap="none" anchor="ctr"/>
          <a:lstStyle/>
          <a:p>
            <a:endParaRPr lang="en-US"/>
          </a:p>
        </p:txBody>
      </p:sp>
      <p:sp>
        <p:nvSpPr>
          <p:cNvPr id="51214" name="Arc 14"/>
          <p:cNvSpPr>
            <a:spLocks/>
          </p:cNvSpPr>
          <p:nvPr/>
        </p:nvSpPr>
        <p:spPr bwMode="auto">
          <a:xfrm rot="-503998" flipH="1" flipV="1">
            <a:off x="1249363" y="830263"/>
            <a:ext cx="7204075" cy="4786312"/>
          </a:xfrm>
          <a:custGeom>
            <a:avLst/>
            <a:gdLst>
              <a:gd name="T0" fmla="*/ 2147483647 w 20583"/>
              <a:gd name="T1" fmla="*/ 0 h 19890"/>
              <a:gd name="T2" fmla="*/ 2147483647 w 20583"/>
              <a:gd name="T3" fmla="*/ 2147483647 h 19890"/>
              <a:gd name="T4" fmla="*/ 0 w 20583"/>
              <a:gd name="T5" fmla="*/ 2147483647 h 19890"/>
              <a:gd name="T6" fmla="*/ 0 60000 65536"/>
              <a:gd name="T7" fmla="*/ 0 60000 65536"/>
              <a:gd name="T8" fmla="*/ 0 60000 65536"/>
              <a:gd name="T9" fmla="*/ 0 w 20583"/>
              <a:gd name="T10" fmla="*/ 0 h 19890"/>
              <a:gd name="T11" fmla="*/ 20583 w 20583"/>
              <a:gd name="T12" fmla="*/ 19890 h 19890"/>
            </a:gdLst>
            <a:ahLst/>
            <a:cxnLst>
              <a:cxn ang="T6">
                <a:pos x="T0" y="T1"/>
              </a:cxn>
              <a:cxn ang="T7">
                <a:pos x="T2" y="T3"/>
              </a:cxn>
              <a:cxn ang="T8">
                <a:pos x="T4" y="T5"/>
              </a:cxn>
            </a:cxnLst>
            <a:rect l="T9" t="T10" r="T11" b="T12"/>
            <a:pathLst>
              <a:path w="20583" h="19890" fill="none" extrusionOk="0">
                <a:moveTo>
                  <a:pt x="8423" y="-1"/>
                </a:moveTo>
                <a:cubicBezTo>
                  <a:pt x="14228" y="2458"/>
                  <a:pt x="18670" y="7331"/>
                  <a:pt x="20582" y="13339"/>
                </a:cubicBezTo>
              </a:path>
              <a:path w="20583" h="19890" stroke="0" extrusionOk="0">
                <a:moveTo>
                  <a:pt x="8423" y="-1"/>
                </a:moveTo>
                <a:cubicBezTo>
                  <a:pt x="14228" y="2458"/>
                  <a:pt x="18670" y="7331"/>
                  <a:pt x="20582" y="13339"/>
                </a:cubicBezTo>
                <a:lnTo>
                  <a:pt x="0" y="19890"/>
                </a:lnTo>
                <a:close/>
              </a:path>
            </a:pathLst>
          </a:custGeom>
          <a:noFill/>
          <a:ln w="28575">
            <a:solidFill>
              <a:srgbClr val="800080"/>
            </a:solidFill>
            <a:prstDash val="lgDash"/>
            <a:round/>
            <a:headEnd/>
            <a:tailEnd/>
          </a:ln>
        </p:spPr>
        <p:txBody>
          <a:bodyPr wrap="none" anchor="ctr"/>
          <a:lstStyle/>
          <a:p>
            <a:endParaRPr lang="en-US"/>
          </a:p>
        </p:txBody>
      </p:sp>
      <p:sp>
        <p:nvSpPr>
          <p:cNvPr id="51215" name="Arc 15"/>
          <p:cNvSpPr>
            <a:spLocks/>
          </p:cNvSpPr>
          <p:nvPr/>
        </p:nvSpPr>
        <p:spPr bwMode="auto">
          <a:xfrm rot="-1200000" flipH="1" flipV="1">
            <a:off x="1263650" y="1285875"/>
            <a:ext cx="7427913" cy="3900488"/>
          </a:xfrm>
          <a:custGeom>
            <a:avLst/>
            <a:gdLst>
              <a:gd name="T0" fmla="*/ 2147483647 w 21223"/>
              <a:gd name="T1" fmla="*/ 0 h 16213"/>
              <a:gd name="T2" fmla="*/ 2147483647 w 21223"/>
              <a:gd name="T3" fmla="*/ 2147483647 h 16213"/>
              <a:gd name="T4" fmla="*/ 0 w 21223"/>
              <a:gd name="T5" fmla="*/ 2147483647 h 16213"/>
              <a:gd name="T6" fmla="*/ 0 60000 65536"/>
              <a:gd name="T7" fmla="*/ 0 60000 65536"/>
              <a:gd name="T8" fmla="*/ 0 60000 65536"/>
              <a:gd name="T9" fmla="*/ 0 w 21223"/>
              <a:gd name="T10" fmla="*/ 0 h 16213"/>
              <a:gd name="T11" fmla="*/ 21223 w 21223"/>
              <a:gd name="T12" fmla="*/ 16213 h 16213"/>
            </a:gdLst>
            <a:ahLst/>
            <a:cxnLst>
              <a:cxn ang="T6">
                <a:pos x="T0" y="T1"/>
              </a:cxn>
              <a:cxn ang="T7">
                <a:pos x="T2" y="T3"/>
              </a:cxn>
              <a:cxn ang="T8">
                <a:pos x="T4" y="T5"/>
              </a:cxn>
            </a:cxnLst>
            <a:rect l="T9" t="T10" r="T11" b="T12"/>
            <a:pathLst>
              <a:path w="21223" h="16213" fill="none" extrusionOk="0">
                <a:moveTo>
                  <a:pt x="14272" y="0"/>
                </a:moveTo>
                <a:cubicBezTo>
                  <a:pt x="17882" y="3177"/>
                  <a:pt x="20328" y="7469"/>
                  <a:pt x="21222" y="12194"/>
                </a:cubicBezTo>
              </a:path>
              <a:path w="21223" h="16213" stroke="0" extrusionOk="0">
                <a:moveTo>
                  <a:pt x="14272" y="0"/>
                </a:moveTo>
                <a:cubicBezTo>
                  <a:pt x="17882" y="3177"/>
                  <a:pt x="20328" y="7469"/>
                  <a:pt x="21222" y="12194"/>
                </a:cubicBezTo>
                <a:lnTo>
                  <a:pt x="0" y="16213"/>
                </a:lnTo>
                <a:close/>
              </a:path>
            </a:pathLst>
          </a:custGeom>
          <a:noFill/>
          <a:ln w="28575">
            <a:solidFill>
              <a:srgbClr val="FFCC00"/>
            </a:solidFill>
            <a:prstDash val="dashDot"/>
            <a:round/>
            <a:headEnd/>
            <a:tailEnd/>
          </a:ln>
        </p:spPr>
        <p:txBody>
          <a:bodyPr wrap="none" anchor="ctr"/>
          <a:lstStyle/>
          <a:p>
            <a:endParaRPr lang="en-US"/>
          </a:p>
        </p:txBody>
      </p:sp>
      <p:sp>
        <p:nvSpPr>
          <p:cNvPr id="51216" name="Arc 16"/>
          <p:cNvSpPr>
            <a:spLocks/>
          </p:cNvSpPr>
          <p:nvPr/>
        </p:nvSpPr>
        <p:spPr bwMode="auto">
          <a:xfrm rot="-1200000" flipH="1" flipV="1">
            <a:off x="1106488" y="1746250"/>
            <a:ext cx="7427912" cy="3046413"/>
          </a:xfrm>
          <a:custGeom>
            <a:avLst/>
            <a:gdLst>
              <a:gd name="T0" fmla="*/ 2147483647 w 21223"/>
              <a:gd name="T1" fmla="*/ 0 h 12659"/>
              <a:gd name="T2" fmla="*/ 2147483647 w 21223"/>
              <a:gd name="T3" fmla="*/ 2147483647 h 12659"/>
              <a:gd name="T4" fmla="*/ 0 w 21223"/>
              <a:gd name="T5" fmla="*/ 2147483647 h 12659"/>
              <a:gd name="T6" fmla="*/ 0 60000 65536"/>
              <a:gd name="T7" fmla="*/ 0 60000 65536"/>
              <a:gd name="T8" fmla="*/ 0 60000 65536"/>
              <a:gd name="T9" fmla="*/ 0 w 21223"/>
              <a:gd name="T10" fmla="*/ 0 h 12659"/>
              <a:gd name="T11" fmla="*/ 21223 w 21223"/>
              <a:gd name="T12" fmla="*/ 12659 h 12659"/>
            </a:gdLst>
            <a:ahLst/>
            <a:cxnLst>
              <a:cxn ang="T6">
                <a:pos x="T0" y="T1"/>
              </a:cxn>
              <a:cxn ang="T7">
                <a:pos x="T2" y="T3"/>
              </a:cxn>
              <a:cxn ang="T8">
                <a:pos x="T4" y="T5"/>
              </a:cxn>
            </a:cxnLst>
            <a:rect l="T9" t="T10" r="T11" b="T12"/>
            <a:pathLst>
              <a:path w="21223" h="12659" fill="none" extrusionOk="0">
                <a:moveTo>
                  <a:pt x="17501" y="0"/>
                </a:moveTo>
                <a:cubicBezTo>
                  <a:pt x="19361" y="2571"/>
                  <a:pt x="20632" y="5521"/>
                  <a:pt x="21222" y="8640"/>
                </a:cubicBezTo>
              </a:path>
              <a:path w="21223" h="12659" stroke="0" extrusionOk="0">
                <a:moveTo>
                  <a:pt x="17501" y="0"/>
                </a:moveTo>
                <a:cubicBezTo>
                  <a:pt x="19361" y="2571"/>
                  <a:pt x="20632" y="5521"/>
                  <a:pt x="21222" y="8640"/>
                </a:cubicBezTo>
                <a:lnTo>
                  <a:pt x="0" y="12659"/>
                </a:lnTo>
                <a:close/>
              </a:path>
            </a:pathLst>
          </a:custGeom>
          <a:noFill/>
          <a:ln w="28575">
            <a:solidFill>
              <a:srgbClr val="00FF00"/>
            </a:solidFill>
            <a:prstDash val="lgDashDotDot"/>
            <a:round/>
            <a:headEnd/>
            <a:tailEnd/>
          </a:ln>
        </p:spPr>
        <p:txBody>
          <a:bodyPr wrap="none" anchor="ctr"/>
          <a:lstStyle/>
          <a:p>
            <a:endParaRPr lang="en-US"/>
          </a:p>
        </p:txBody>
      </p:sp>
      <p:sp>
        <p:nvSpPr>
          <p:cNvPr id="51217" name="Text Box 17"/>
          <p:cNvSpPr txBox="1">
            <a:spLocks noChangeArrowheads="1"/>
          </p:cNvSpPr>
          <p:nvPr/>
        </p:nvSpPr>
        <p:spPr bwMode="auto">
          <a:xfrm>
            <a:off x="3276600" y="1981200"/>
            <a:ext cx="1447800" cy="1069975"/>
          </a:xfrm>
          <a:prstGeom prst="rect">
            <a:avLst/>
          </a:prstGeom>
          <a:noFill/>
          <a:ln w="3175">
            <a:noFill/>
            <a:miter lim="800000"/>
            <a:headEnd/>
            <a:tailEnd/>
          </a:ln>
        </p:spPr>
        <p:txBody>
          <a:bodyPr>
            <a:spAutoFit/>
          </a:bodyPr>
          <a:lstStyle/>
          <a:p>
            <a:pPr eaLnBrk="1" hangingPunct="1"/>
            <a:r>
              <a:rPr lang="en-US" sz="1600" b="1">
                <a:latin typeface="Tahoma" pitchFamily="34" charset="0"/>
              </a:rPr>
              <a:t>No DRT</a:t>
            </a:r>
          </a:p>
          <a:p>
            <a:pPr eaLnBrk="1" hangingPunct="1"/>
            <a:r>
              <a:rPr lang="en-US" sz="1600" b="1">
                <a:latin typeface="Tahoma" pitchFamily="34" charset="0"/>
              </a:rPr>
              <a:t>DRT</a:t>
            </a:r>
            <a:r>
              <a:rPr lang="en-US" sz="1600" b="1">
                <a:latin typeface="Tahoma" pitchFamily="34" charset="0"/>
                <a:cs typeface="Tahoma" pitchFamily="34" charset="0"/>
              </a:rPr>
              <a:t>*</a:t>
            </a:r>
            <a:r>
              <a:rPr lang="en-US" sz="1600" b="1">
                <a:latin typeface="Tahoma" pitchFamily="34" charset="0"/>
              </a:rPr>
              <a:t> </a:t>
            </a:r>
          </a:p>
          <a:p>
            <a:pPr eaLnBrk="1" hangingPunct="1"/>
            <a:r>
              <a:rPr lang="en-US" sz="1600" b="1">
                <a:latin typeface="Tahoma" pitchFamily="34" charset="0"/>
              </a:rPr>
              <a:t>DRT</a:t>
            </a:r>
            <a:r>
              <a:rPr lang="en-US" sz="1600" b="1">
                <a:latin typeface="Tahoma" pitchFamily="34" charset="0"/>
                <a:cs typeface="Tahoma" pitchFamily="34" charset="0"/>
              </a:rPr>
              <a:t>**</a:t>
            </a:r>
          </a:p>
          <a:p>
            <a:pPr eaLnBrk="1" hangingPunct="1"/>
            <a:r>
              <a:rPr lang="en-US" sz="1600" b="1">
                <a:latin typeface="Tahoma" pitchFamily="34" charset="0"/>
                <a:cs typeface="Tahoma" pitchFamily="34" charset="0"/>
              </a:rPr>
              <a:t>DRT ***</a:t>
            </a:r>
          </a:p>
        </p:txBody>
      </p:sp>
      <p:sp>
        <p:nvSpPr>
          <p:cNvPr id="51218" name="Line 18"/>
          <p:cNvSpPr>
            <a:spLocks noChangeShapeType="1"/>
          </p:cNvSpPr>
          <p:nvPr/>
        </p:nvSpPr>
        <p:spPr bwMode="auto">
          <a:xfrm>
            <a:off x="4267200" y="2133600"/>
            <a:ext cx="457200" cy="0"/>
          </a:xfrm>
          <a:prstGeom prst="line">
            <a:avLst/>
          </a:prstGeom>
          <a:noFill/>
          <a:ln w="28575">
            <a:solidFill>
              <a:srgbClr val="FF0000"/>
            </a:solidFill>
            <a:round/>
            <a:headEnd/>
            <a:tailEnd/>
          </a:ln>
        </p:spPr>
        <p:txBody>
          <a:bodyPr wrap="none"/>
          <a:lstStyle/>
          <a:p>
            <a:endParaRPr lang="en-US"/>
          </a:p>
        </p:txBody>
      </p:sp>
      <p:sp>
        <p:nvSpPr>
          <p:cNvPr id="51219" name="Line 19"/>
          <p:cNvSpPr>
            <a:spLocks noChangeShapeType="1"/>
          </p:cNvSpPr>
          <p:nvPr/>
        </p:nvSpPr>
        <p:spPr bwMode="auto">
          <a:xfrm>
            <a:off x="4267200" y="2362200"/>
            <a:ext cx="457200" cy="0"/>
          </a:xfrm>
          <a:prstGeom prst="line">
            <a:avLst/>
          </a:prstGeom>
          <a:noFill/>
          <a:ln w="28575">
            <a:solidFill>
              <a:srgbClr val="800080"/>
            </a:solidFill>
            <a:prstDash val="lgDash"/>
            <a:round/>
            <a:headEnd/>
            <a:tailEnd/>
          </a:ln>
        </p:spPr>
        <p:txBody>
          <a:bodyPr wrap="none"/>
          <a:lstStyle/>
          <a:p>
            <a:endParaRPr lang="en-US"/>
          </a:p>
        </p:txBody>
      </p:sp>
      <p:sp>
        <p:nvSpPr>
          <p:cNvPr id="51220" name="Line 20"/>
          <p:cNvSpPr>
            <a:spLocks noChangeShapeType="1"/>
          </p:cNvSpPr>
          <p:nvPr/>
        </p:nvSpPr>
        <p:spPr bwMode="auto">
          <a:xfrm>
            <a:off x="4267200" y="2590800"/>
            <a:ext cx="457200" cy="0"/>
          </a:xfrm>
          <a:prstGeom prst="line">
            <a:avLst/>
          </a:prstGeom>
          <a:noFill/>
          <a:ln w="28575">
            <a:solidFill>
              <a:srgbClr val="FFCC00"/>
            </a:solidFill>
            <a:prstDash val="lgDashDot"/>
            <a:round/>
            <a:headEnd/>
            <a:tailEnd/>
          </a:ln>
        </p:spPr>
        <p:txBody>
          <a:bodyPr wrap="none"/>
          <a:lstStyle/>
          <a:p>
            <a:endParaRPr lang="en-US"/>
          </a:p>
        </p:txBody>
      </p:sp>
      <p:sp>
        <p:nvSpPr>
          <p:cNvPr id="51221" name="Line 21"/>
          <p:cNvSpPr>
            <a:spLocks noChangeShapeType="1"/>
          </p:cNvSpPr>
          <p:nvPr/>
        </p:nvSpPr>
        <p:spPr bwMode="auto">
          <a:xfrm>
            <a:off x="4267200" y="2819400"/>
            <a:ext cx="457200" cy="0"/>
          </a:xfrm>
          <a:prstGeom prst="line">
            <a:avLst/>
          </a:prstGeom>
          <a:noFill/>
          <a:ln w="28575">
            <a:solidFill>
              <a:srgbClr val="00FF00"/>
            </a:solidFill>
            <a:prstDash val="lgDashDotDot"/>
            <a:round/>
            <a:headEnd/>
            <a:tailEnd/>
          </a:ln>
        </p:spPr>
        <p:txBody>
          <a:bodyPr wrap="none"/>
          <a:lstStyle/>
          <a:p>
            <a:endParaRPr lang="en-US"/>
          </a:p>
        </p:txBody>
      </p:sp>
      <p:sp>
        <p:nvSpPr>
          <p:cNvPr id="51222" name="Text Box 22"/>
          <p:cNvSpPr txBox="1">
            <a:spLocks noChangeArrowheads="1"/>
          </p:cNvSpPr>
          <p:nvPr/>
        </p:nvSpPr>
        <p:spPr bwMode="auto">
          <a:xfrm>
            <a:off x="457200" y="609600"/>
            <a:ext cx="8305800" cy="946150"/>
          </a:xfrm>
          <a:prstGeom prst="rect">
            <a:avLst/>
          </a:prstGeom>
          <a:noFill/>
          <a:ln w="9525">
            <a:noFill/>
            <a:miter lim="800000"/>
            <a:headEnd/>
            <a:tailEnd/>
          </a:ln>
        </p:spPr>
        <p:txBody>
          <a:bodyPr>
            <a:spAutoFit/>
          </a:bodyPr>
          <a:lstStyle/>
          <a:p>
            <a:pPr algn="ctr" eaLnBrk="1" hangingPunct="1">
              <a:spcBef>
                <a:spcPct val="50000"/>
              </a:spcBef>
            </a:pPr>
            <a:r>
              <a:rPr lang="en-US" sz="2800">
                <a:latin typeface="Comic Sans MS" pitchFamily="66" charset="0"/>
              </a:rPr>
              <a:t>Relationship Between Application Technologies, Amount of Drift/Risk, and Risk Management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63738" y="76200"/>
            <a:ext cx="5122862" cy="6705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93663" y="228600"/>
            <a:ext cx="8897937" cy="5791200"/>
          </a:xfrm>
          <a:prstGeom prst="rect">
            <a:avLst/>
          </a:prstGeom>
          <a:noFill/>
          <a:ln w="9525">
            <a:noFill/>
            <a:miter lim="800000"/>
            <a:headEnd/>
            <a:tailEnd/>
          </a:ln>
        </p:spPr>
      </p:pic>
      <p:sp>
        <p:nvSpPr>
          <p:cNvPr id="3" name="Oval 2"/>
          <p:cNvSpPr/>
          <p:nvPr/>
        </p:nvSpPr>
        <p:spPr>
          <a:xfrm>
            <a:off x="1447800" y="5334000"/>
            <a:ext cx="6934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648200" y="6096000"/>
            <a:ext cx="4057329" cy="584775"/>
          </a:xfrm>
          <a:prstGeom prst="rect">
            <a:avLst/>
          </a:prstGeom>
          <a:ln>
            <a:solidFill>
              <a:schemeClr val="tx1"/>
            </a:solidFill>
          </a:ln>
        </p:spPr>
        <p:txBody>
          <a:bodyPr wrap="none">
            <a:spAutoFit/>
          </a:bodyPr>
          <a:lstStyle/>
          <a:p>
            <a:r>
              <a:rPr lang="en-US" sz="3200" dirty="0" smtClean="0"/>
              <a:t>http://www.ksda.gov//</a:t>
            </a:r>
            <a:endParaRPr lang="en-US"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9986" name="Picture 2"/>
          <p:cNvPicPr>
            <a:picLocks noChangeAspect="1" noChangeArrowheads="1"/>
          </p:cNvPicPr>
          <p:nvPr/>
        </p:nvPicPr>
        <p:blipFill>
          <a:blip r:embed="rId2" cstate="print"/>
          <a:srcRect/>
          <a:stretch>
            <a:fillRect/>
          </a:stretch>
        </p:blipFill>
        <p:spPr bwMode="auto">
          <a:xfrm>
            <a:off x="228600" y="76200"/>
            <a:ext cx="8686800" cy="4363696"/>
          </a:xfrm>
          <a:prstGeom prst="rect">
            <a:avLst/>
          </a:prstGeom>
          <a:noFill/>
          <a:ln w="9525">
            <a:noFill/>
            <a:miter lim="800000"/>
            <a:headEnd/>
            <a:tailEnd/>
          </a:ln>
        </p:spPr>
      </p:pic>
      <p:pic>
        <p:nvPicPr>
          <p:cNvPr id="169987" name="Picture 3"/>
          <p:cNvPicPr>
            <a:picLocks noChangeAspect="1" noChangeArrowheads="1"/>
          </p:cNvPicPr>
          <p:nvPr/>
        </p:nvPicPr>
        <p:blipFill>
          <a:blip r:embed="rId3" cstate="print"/>
          <a:srcRect/>
          <a:stretch>
            <a:fillRect/>
          </a:stretch>
        </p:blipFill>
        <p:spPr bwMode="auto">
          <a:xfrm>
            <a:off x="457200" y="4190071"/>
            <a:ext cx="2743200" cy="26679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9988" name="Picture 4"/>
          <p:cNvPicPr>
            <a:picLocks noChangeAspect="1" noChangeArrowheads="1"/>
          </p:cNvPicPr>
          <p:nvPr/>
        </p:nvPicPr>
        <p:blipFill>
          <a:blip r:embed="rId4" cstate="print"/>
          <a:srcRect/>
          <a:stretch>
            <a:fillRect/>
          </a:stretch>
        </p:blipFill>
        <p:spPr bwMode="auto">
          <a:xfrm>
            <a:off x="3886200" y="4343400"/>
            <a:ext cx="4076700" cy="2362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558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rot="19957512">
            <a:off x="1732057" y="2636117"/>
            <a:ext cx="5290781" cy="1862048"/>
          </a:xfrm>
          <a:prstGeom prst="rect">
            <a:avLst/>
          </a:prstGeom>
          <a:solidFill>
            <a:srgbClr val="6600CC"/>
          </a:solidFill>
        </p:spPr>
        <p:txBody>
          <a:bodyPr wrap="square" lIns="91440" tIns="45720" rIns="91440" bIns="45720">
            <a:spAutoFit/>
          </a:bodyPr>
          <a:lstStyle/>
          <a:p>
            <a:pPr algn="ctr"/>
            <a:r>
              <a:rPr lang="en-US" sz="115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NPDES</a:t>
            </a:r>
            <a:endParaRPr lang="en-US" sz="115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228600" y="304800"/>
            <a:ext cx="8610600" cy="1828800"/>
          </a:xfrm>
        </p:spPr>
        <p:txBody>
          <a:bodyPr>
            <a:normAutofit fontScale="90000"/>
          </a:bodyPr>
          <a:lstStyle/>
          <a:p>
            <a:pPr algn="ctr" eaLnBrk="1" hangingPunct="1"/>
            <a:r>
              <a:rPr lang="en-US" sz="3200" dirty="0" smtClean="0">
                <a:solidFill>
                  <a:schemeClr val="tx1"/>
                </a:solidFill>
                <a:latin typeface="Arial" pitchFamily="34" charset="0"/>
                <a:cs typeface="Arial" pitchFamily="34" charset="0"/>
              </a:rPr>
              <a:t>Plant </a:t>
            </a:r>
            <a:r>
              <a:rPr lang="en-US" sz="3200" dirty="0">
                <a:latin typeface="Arial" pitchFamily="34" charset="0"/>
                <a:cs typeface="Arial" pitchFamily="34" charset="0"/>
              </a:rPr>
              <a:t>R</a:t>
            </a:r>
            <a:r>
              <a:rPr lang="en-US" sz="3200" dirty="0" smtClean="0">
                <a:solidFill>
                  <a:schemeClr val="tx1"/>
                </a:solidFill>
                <a:latin typeface="Arial" pitchFamily="34" charset="0"/>
                <a:cs typeface="Arial" pitchFamily="34" charset="0"/>
              </a:rPr>
              <a:t>esponse</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1/100 Rate of 2,4-D Simulated as Drift</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 14 Days </a:t>
            </a:r>
            <a:r>
              <a:rPr lang="en-US" sz="3200" dirty="0">
                <a:latin typeface="Arial" pitchFamily="34" charset="0"/>
                <a:cs typeface="Arial" pitchFamily="34" charset="0"/>
              </a:rPr>
              <a:t>A</a:t>
            </a:r>
            <a:r>
              <a:rPr lang="en-US" sz="3200" dirty="0" smtClean="0">
                <a:solidFill>
                  <a:schemeClr val="tx1"/>
                </a:solidFill>
                <a:latin typeface="Arial" pitchFamily="34" charset="0"/>
                <a:cs typeface="Arial" pitchFamily="34" charset="0"/>
              </a:rPr>
              <a:t>fter </a:t>
            </a:r>
            <a:r>
              <a:rPr lang="en-US" sz="3200" dirty="0">
                <a:latin typeface="Arial" pitchFamily="34" charset="0"/>
                <a:cs typeface="Arial" pitchFamily="34" charset="0"/>
              </a:rPr>
              <a:t>E</a:t>
            </a:r>
            <a:r>
              <a:rPr lang="en-US" sz="3200" dirty="0" smtClean="0">
                <a:solidFill>
                  <a:schemeClr val="tx1"/>
                </a:solidFill>
                <a:latin typeface="Arial" pitchFamily="34" charset="0"/>
                <a:cs typeface="Arial" pitchFamily="34" charset="0"/>
              </a:rPr>
              <a:t>xposure</a:t>
            </a:r>
          </a:p>
        </p:txBody>
      </p:sp>
      <p:graphicFrame>
        <p:nvGraphicFramePr>
          <p:cNvPr id="2050" name="Chart 5"/>
          <p:cNvGraphicFramePr>
            <a:graphicFrameLocks/>
          </p:cNvGraphicFramePr>
          <p:nvPr/>
        </p:nvGraphicFramePr>
        <p:xfrm>
          <a:off x="914400" y="2286000"/>
          <a:ext cx="7962900" cy="3929063"/>
        </p:xfrm>
        <a:graphic>
          <a:graphicData uri="http://schemas.openxmlformats.org/presentationml/2006/ole">
            <p:oleObj spid="_x0000_s88066" name="Chart" r:id="rId4" imgW="8305895" imgH="4353116" progId="Excel.Sheet.8">
              <p:embed/>
            </p:oleObj>
          </a:graphicData>
        </a:graphic>
      </p:graphicFrame>
      <p:sp>
        <p:nvSpPr>
          <p:cNvPr id="7" name="TextBox 6"/>
          <p:cNvSpPr txBox="1"/>
          <p:nvPr/>
        </p:nvSpPr>
        <p:spPr>
          <a:xfrm>
            <a:off x="304800" y="3200400"/>
            <a:ext cx="553998" cy="1975862"/>
          </a:xfrm>
          <a:prstGeom prst="rect">
            <a:avLst/>
          </a:prstGeom>
          <a:noFill/>
        </p:spPr>
        <p:txBody>
          <a:bodyPr vert="vert270" wrap="none">
            <a:spAutoFit/>
          </a:bodyPr>
          <a:lstStyle/>
          <a:p>
            <a:pPr>
              <a:defRPr/>
            </a:pPr>
            <a:r>
              <a:rPr lang="en-US" sz="2400" dirty="0">
                <a:latin typeface="Arial" pitchFamily="34" charset="0"/>
                <a:cs typeface="Arial" pitchFamily="34" charset="0"/>
              </a:rPr>
              <a:t>Percent injury</a:t>
            </a:r>
          </a:p>
        </p:txBody>
      </p:sp>
      <p:sp>
        <p:nvSpPr>
          <p:cNvPr id="5" name="TextBox 4"/>
          <p:cNvSpPr txBox="1"/>
          <p:nvPr/>
        </p:nvSpPr>
        <p:spPr>
          <a:xfrm>
            <a:off x="381000" y="6400800"/>
            <a:ext cx="4343400" cy="369332"/>
          </a:xfrm>
          <a:prstGeom prst="rect">
            <a:avLst/>
          </a:prstGeom>
          <a:noFill/>
        </p:spPr>
        <p:txBody>
          <a:bodyPr wrap="square" rtlCol="0">
            <a:spAutoFit/>
          </a:bodyPr>
          <a:lstStyle/>
          <a:p>
            <a:r>
              <a:rPr lang="en-US" sz="1800" dirty="0" err="1" smtClean="0"/>
              <a:t>Kassim</a:t>
            </a:r>
            <a:r>
              <a:rPr lang="en-US" sz="1800" dirty="0" smtClean="0"/>
              <a:t> Al-</a:t>
            </a:r>
            <a:r>
              <a:rPr lang="en-US" sz="1800" dirty="0" err="1" smtClean="0"/>
              <a:t>Khatib</a:t>
            </a:r>
            <a:r>
              <a:rPr lang="en-US" sz="1800" dirty="0" smtClean="0"/>
              <a:t> - Kansas State, Cal Davis</a:t>
            </a:r>
            <a:endParaRPr lang="en-US" sz="1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NPDES: The Details</a:t>
            </a:r>
            <a:endParaRPr lang="en-US" dirty="0"/>
          </a:p>
        </p:txBody>
      </p:sp>
      <p:sp>
        <p:nvSpPr>
          <p:cNvPr id="3" name="Content Placeholder 2"/>
          <p:cNvSpPr>
            <a:spLocks noGrp="1"/>
          </p:cNvSpPr>
          <p:nvPr>
            <p:ph idx="1"/>
          </p:nvPr>
        </p:nvSpPr>
        <p:spPr/>
        <p:txBody>
          <a:bodyPr/>
          <a:lstStyle/>
          <a:p>
            <a:r>
              <a:rPr lang="en-US" sz="2800" dirty="0" smtClean="0"/>
              <a:t>National Pollutant Discharge Elimination System.</a:t>
            </a:r>
          </a:p>
          <a:p>
            <a:pPr lvl="1"/>
            <a:r>
              <a:rPr lang="en-US" sz="2400" dirty="0" smtClean="0"/>
              <a:t>Clean Water Act permit to control ‘Point source discharges’ of pollutants in the ‘waters’ of the US.</a:t>
            </a:r>
          </a:p>
          <a:p>
            <a:pPr lvl="2"/>
            <a:r>
              <a:rPr lang="en-US" sz="2000" dirty="0" smtClean="0"/>
              <a:t>Factories, feedlots, etc.</a:t>
            </a:r>
          </a:p>
          <a:p>
            <a:pPr lvl="1"/>
            <a:r>
              <a:rPr lang="en-US" sz="2400" dirty="0" smtClean="0"/>
              <a:t>Excluded pesticide applications on or near water – EPA 2006 </a:t>
            </a:r>
          </a:p>
          <a:p>
            <a:r>
              <a:rPr lang="en-US" sz="2800" dirty="0" smtClean="0"/>
              <a:t>Jan. 7, 2009 – the 6</a:t>
            </a:r>
            <a:r>
              <a:rPr lang="en-US" sz="2800" baseline="30000" dirty="0" smtClean="0"/>
              <a:t>th</a:t>
            </a:r>
            <a:r>
              <a:rPr lang="en-US" sz="2800" dirty="0" smtClean="0"/>
              <a:t> Circuit Court vacated the 2006 EPA rule.</a:t>
            </a:r>
          </a:p>
          <a:p>
            <a:pPr lvl="1"/>
            <a:r>
              <a:rPr lang="en-US" sz="2400" dirty="0" smtClean="0"/>
              <a:t>Sprayers would now be considered point source pollutant.</a:t>
            </a:r>
          </a:p>
          <a:p>
            <a:pPr lvl="1"/>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228600"/>
            <a:ext cx="7772400" cy="1143000"/>
          </a:xfrm>
        </p:spPr>
        <p:txBody>
          <a:bodyPr/>
          <a:lstStyle/>
          <a:p>
            <a:r>
              <a:rPr lang="en-US" smtClean="0"/>
              <a:t>In Conclusion:</a:t>
            </a:r>
          </a:p>
        </p:txBody>
      </p:sp>
      <p:sp>
        <p:nvSpPr>
          <p:cNvPr id="65539" name="Rectangle 3"/>
          <p:cNvSpPr>
            <a:spLocks noChangeArrowheads="1"/>
          </p:cNvSpPr>
          <p:nvPr/>
        </p:nvSpPr>
        <p:spPr bwMode="auto">
          <a:xfrm>
            <a:off x="609600" y="1981200"/>
            <a:ext cx="8077200" cy="2667000"/>
          </a:xfrm>
          <a:prstGeom prst="rect">
            <a:avLst/>
          </a:prstGeom>
          <a:noFill/>
          <a:ln w="38100" cmpd="dbl">
            <a:noFill/>
            <a:miter lim="800000"/>
            <a:headEnd/>
            <a:tailEnd/>
          </a:ln>
        </p:spPr>
        <p:txBody>
          <a:bodyPr wrap="none" anchor="ctr"/>
          <a:lstStyle/>
          <a:p>
            <a:pPr algn="ctr"/>
            <a:endParaRPr lang="en-US">
              <a:solidFill>
                <a:schemeClr val="bg2"/>
              </a:solidFill>
            </a:endParaRPr>
          </a:p>
        </p:txBody>
      </p:sp>
      <p:sp>
        <p:nvSpPr>
          <p:cNvPr id="406532" name="Text Box 4"/>
          <p:cNvSpPr txBox="1">
            <a:spLocks noChangeArrowheads="1"/>
          </p:cNvSpPr>
          <p:nvPr/>
        </p:nvSpPr>
        <p:spPr bwMode="auto">
          <a:xfrm>
            <a:off x="914400" y="2590800"/>
            <a:ext cx="7239000" cy="2530475"/>
          </a:xfrm>
          <a:prstGeom prst="rect">
            <a:avLst/>
          </a:prstGeom>
          <a:noFill/>
          <a:ln w="9525">
            <a:noFill/>
            <a:miter lim="800000"/>
            <a:headEnd/>
            <a:tailEnd/>
          </a:ln>
          <a:effectLst/>
        </p:spPr>
        <p:txBody>
          <a:bodyPr>
            <a:spAutoFit/>
          </a:bodyPr>
          <a:lstStyle/>
          <a:p>
            <a:pPr>
              <a:defRPr/>
            </a:pPr>
            <a:r>
              <a:rPr lang="en-US" sz="4000">
                <a:effectLst>
                  <a:outerShdw blurRad="38100" dist="38100" dir="2700000" algn="tl">
                    <a:srgbClr val="C0C0C0"/>
                  </a:outerShdw>
                </a:effectLst>
                <a:latin typeface="Comic Sans MS" pitchFamily="66" charset="0"/>
              </a:rPr>
              <a:t>Minimizing spray drift is in the best interests of everyone.  Do your part to keep applications on target.</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Disclaimer:</a:t>
            </a:r>
          </a:p>
        </p:txBody>
      </p:sp>
      <p:sp>
        <p:nvSpPr>
          <p:cNvPr id="66563" name="Rectangle 3"/>
          <p:cNvSpPr>
            <a:spLocks noGrp="1" noChangeArrowheads="1"/>
          </p:cNvSpPr>
          <p:nvPr>
            <p:ph type="body" idx="1"/>
          </p:nvPr>
        </p:nvSpPr>
        <p:spPr/>
        <p:txBody>
          <a:bodyPr/>
          <a:lstStyle/>
          <a:p>
            <a:r>
              <a:rPr lang="en-US" smtClean="0"/>
              <a:t>Brand names appearing in this presentation are for identification and illustration purposes only.</a:t>
            </a:r>
          </a:p>
          <a:p>
            <a:r>
              <a:rPr lang="en-US" smtClean="0"/>
              <a:t>No endorsement is intended, nor is criticism implied of similar products not mentioned.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4ECU696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7587" name="WordArt 3"/>
          <p:cNvSpPr>
            <a:spLocks noChangeArrowheads="1" noChangeShapeType="1" noTextEdit="1"/>
          </p:cNvSpPr>
          <p:nvPr/>
        </p:nvSpPr>
        <p:spPr bwMode="auto">
          <a:xfrm>
            <a:off x="6096000" y="3962400"/>
            <a:ext cx="2667000" cy="762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Thank You</a:t>
            </a:r>
          </a:p>
        </p:txBody>
      </p:sp>
      <p:sp>
        <p:nvSpPr>
          <p:cNvPr id="67588" name="Rectangle 4"/>
          <p:cNvSpPr>
            <a:spLocks noChangeArrowheads="1"/>
          </p:cNvSpPr>
          <p:nvPr/>
        </p:nvSpPr>
        <p:spPr bwMode="auto">
          <a:xfrm>
            <a:off x="533400" y="5943600"/>
            <a:ext cx="8288338" cy="762000"/>
          </a:xfrm>
          <a:prstGeom prst="rect">
            <a:avLst/>
          </a:prstGeom>
          <a:noFill/>
          <a:ln w="12700">
            <a:noFill/>
            <a:miter lim="800000"/>
            <a:headEnd/>
            <a:tailEnd/>
          </a:ln>
        </p:spPr>
        <p:txBody>
          <a:bodyPr wrap="none">
            <a:spAutoFit/>
          </a:bodyPr>
          <a:lstStyle/>
          <a:p>
            <a:r>
              <a:rPr lang="en-US" sz="4400">
                <a:solidFill>
                  <a:srgbClr val="FFFF00"/>
                </a:solidFill>
                <a:latin typeface="Comic Sans MS" pitchFamily="66" charset="0"/>
              </a:rPr>
              <a:t>www.bae.ksu.edu/faculty/wolf/</a:t>
            </a:r>
          </a:p>
        </p:txBody>
      </p:sp>
      <p:sp>
        <p:nvSpPr>
          <p:cNvPr id="67589" name="Rectangle 5"/>
          <p:cNvSpPr>
            <a:spLocks noChangeArrowheads="1"/>
          </p:cNvSpPr>
          <p:nvPr/>
        </p:nvSpPr>
        <p:spPr bwMode="auto">
          <a:xfrm>
            <a:off x="4191000" y="152400"/>
            <a:ext cx="4572000" cy="520700"/>
          </a:xfrm>
          <a:prstGeom prst="rect">
            <a:avLst/>
          </a:prstGeom>
          <a:noFill/>
          <a:ln w="9525">
            <a:noFill/>
            <a:miter lim="800000"/>
            <a:headEnd/>
            <a:tailEnd/>
          </a:ln>
        </p:spPr>
        <p:txBody>
          <a:bodyPr lIns="91425" tIns="45713" rIns="91425" bIns="45713" anchor="b"/>
          <a:lstStyle/>
          <a:p>
            <a:r>
              <a:rPr kumimoji="1" lang="en-US">
                <a:solidFill>
                  <a:schemeClr val="bg1"/>
                </a:solidFill>
                <a:latin typeface="Comic Sans MS" pitchFamily="66" charset="0"/>
              </a:rPr>
              <a:t>For more information contact:</a:t>
            </a:r>
          </a:p>
        </p:txBody>
      </p:sp>
      <p:sp>
        <p:nvSpPr>
          <p:cNvPr id="67590" name="Text Box 6"/>
          <p:cNvSpPr txBox="1">
            <a:spLocks noChangeArrowheads="1"/>
          </p:cNvSpPr>
          <p:nvPr/>
        </p:nvSpPr>
        <p:spPr bwMode="auto">
          <a:xfrm>
            <a:off x="5486400" y="1143000"/>
            <a:ext cx="3190875" cy="579438"/>
          </a:xfrm>
          <a:prstGeom prst="rect">
            <a:avLst/>
          </a:prstGeom>
          <a:noFill/>
          <a:ln w="9525">
            <a:noFill/>
            <a:miter lim="800000"/>
            <a:headEnd type="none" w="sm" len="sm"/>
            <a:tailEnd type="none" w="sm" len="sm"/>
          </a:ln>
        </p:spPr>
        <p:txBody>
          <a:bodyPr wrap="none">
            <a:spAutoFit/>
          </a:bodyPr>
          <a:lstStyle/>
          <a:p>
            <a:r>
              <a:rPr lang="en-US" sz="3200">
                <a:solidFill>
                  <a:schemeClr val="bg1"/>
                </a:solidFill>
                <a:latin typeface="Comic Sans MS" pitchFamily="66" charset="0"/>
              </a:rPr>
              <a:t>rewolf@ksu.edu</a:t>
            </a:r>
          </a:p>
        </p:txBody>
      </p:sp>
      <p:pic>
        <p:nvPicPr>
          <p:cNvPr id="67591" name="Picture 7" descr="50star2[1]"/>
          <p:cNvPicPr>
            <a:picLocks noChangeAspect="1" noChangeArrowheads="1" noCrop="1"/>
          </p:cNvPicPr>
          <p:nvPr/>
        </p:nvPicPr>
        <p:blipFill>
          <a:blip r:embed="rId3" cstate="print"/>
          <a:srcRect/>
          <a:stretch>
            <a:fillRect/>
          </a:stretch>
        </p:blipFill>
        <p:spPr bwMode="auto">
          <a:xfrm>
            <a:off x="6629400" y="2286000"/>
            <a:ext cx="1600200" cy="881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304800" y="0"/>
            <a:ext cx="8229600" cy="1447800"/>
          </a:xfrm>
        </p:spPr>
        <p:txBody>
          <a:bodyPr>
            <a:normAutofit fontScale="90000"/>
          </a:bodyPr>
          <a:lstStyle/>
          <a:p>
            <a:pPr algn="ctr" eaLnBrk="1" hangingPunct="1"/>
            <a:r>
              <a:rPr lang="en-US" sz="3200" dirty="0" smtClean="0">
                <a:latin typeface="Arial" pitchFamily="34" charset="0"/>
                <a:cs typeface="Arial" pitchFamily="34" charset="0"/>
              </a:rPr>
              <a:t>Cotton </a:t>
            </a:r>
            <a:r>
              <a:rPr lang="en-US" sz="3200" dirty="0">
                <a:latin typeface="Arial" pitchFamily="34" charset="0"/>
                <a:cs typeface="Arial" pitchFamily="34" charset="0"/>
              </a:rPr>
              <a:t>R</a:t>
            </a:r>
            <a:r>
              <a:rPr lang="en-US" sz="3200" dirty="0" smtClean="0">
                <a:latin typeface="Arial" pitchFamily="34" charset="0"/>
                <a:cs typeface="Arial" pitchFamily="34" charset="0"/>
              </a:rPr>
              <a:t>esponse</a:t>
            </a:r>
            <a:br>
              <a:rPr lang="en-US" sz="3200" dirty="0" smtClean="0">
                <a:latin typeface="Arial" pitchFamily="34" charset="0"/>
                <a:cs typeface="Arial" pitchFamily="34" charset="0"/>
              </a:rPr>
            </a:br>
            <a:r>
              <a:rPr lang="en-US" sz="3200" dirty="0" smtClean="0">
                <a:latin typeface="Arial" pitchFamily="34" charset="0"/>
                <a:cs typeface="Arial" pitchFamily="34" charset="0"/>
              </a:rPr>
              <a:t>1/100 Rate 2,4-D </a:t>
            </a:r>
            <a:r>
              <a:rPr lang="en-US" sz="3200" dirty="0">
                <a:latin typeface="Arial" pitchFamily="34" charset="0"/>
                <a:cs typeface="Arial" pitchFamily="34" charset="0"/>
              </a:rPr>
              <a:t>S</a:t>
            </a:r>
            <a:r>
              <a:rPr lang="en-US" sz="3200" dirty="0" smtClean="0">
                <a:latin typeface="Arial" pitchFamily="34" charset="0"/>
                <a:cs typeface="Arial" pitchFamily="34" charset="0"/>
              </a:rPr>
              <a:t>imulated as Drift</a:t>
            </a:r>
            <a:br>
              <a:rPr lang="en-US" sz="3200" dirty="0" smtClean="0">
                <a:latin typeface="Arial" pitchFamily="34" charset="0"/>
                <a:cs typeface="Arial" pitchFamily="34" charset="0"/>
              </a:rPr>
            </a:br>
            <a:r>
              <a:rPr lang="en-US" sz="3200" dirty="0" smtClean="0">
                <a:latin typeface="Arial" pitchFamily="34" charset="0"/>
                <a:cs typeface="Arial" pitchFamily="34" charset="0"/>
              </a:rPr>
              <a:t>14 </a:t>
            </a:r>
            <a:r>
              <a:rPr lang="en-US" sz="3200" dirty="0">
                <a:latin typeface="Arial" pitchFamily="34" charset="0"/>
                <a:cs typeface="Arial" pitchFamily="34" charset="0"/>
              </a:rPr>
              <a:t>D</a:t>
            </a:r>
            <a:r>
              <a:rPr lang="en-US" sz="3200" dirty="0" smtClean="0">
                <a:latin typeface="Arial" pitchFamily="34" charset="0"/>
                <a:cs typeface="Arial" pitchFamily="34" charset="0"/>
              </a:rPr>
              <a:t>ays </a:t>
            </a:r>
            <a:r>
              <a:rPr lang="en-US" sz="3200" dirty="0">
                <a:latin typeface="Arial" pitchFamily="34" charset="0"/>
                <a:cs typeface="Arial" pitchFamily="34" charset="0"/>
              </a:rPr>
              <a:t>A</a:t>
            </a:r>
            <a:r>
              <a:rPr lang="en-US" sz="3200" dirty="0" smtClean="0">
                <a:latin typeface="Arial" pitchFamily="34" charset="0"/>
                <a:cs typeface="Arial" pitchFamily="34" charset="0"/>
              </a:rPr>
              <a:t>fter </a:t>
            </a:r>
            <a:r>
              <a:rPr lang="en-US" sz="3200" dirty="0">
                <a:latin typeface="Arial" pitchFamily="34" charset="0"/>
                <a:cs typeface="Arial" pitchFamily="34" charset="0"/>
              </a:rPr>
              <a:t>E</a:t>
            </a:r>
            <a:r>
              <a:rPr lang="en-US" sz="3200" dirty="0" smtClean="0">
                <a:latin typeface="Arial" pitchFamily="34" charset="0"/>
                <a:cs typeface="Arial" pitchFamily="34" charset="0"/>
              </a:rPr>
              <a:t>xposure</a:t>
            </a:r>
          </a:p>
        </p:txBody>
      </p:sp>
      <p:graphicFrame>
        <p:nvGraphicFramePr>
          <p:cNvPr id="3074" name="Chart 5"/>
          <p:cNvGraphicFramePr>
            <a:graphicFrameLocks/>
          </p:cNvGraphicFramePr>
          <p:nvPr/>
        </p:nvGraphicFramePr>
        <p:xfrm>
          <a:off x="838200" y="1676400"/>
          <a:ext cx="7391400" cy="4572000"/>
        </p:xfrm>
        <a:graphic>
          <a:graphicData uri="http://schemas.openxmlformats.org/presentationml/2006/ole">
            <p:oleObj spid="_x0000_s89090" name="Chart" r:id="rId3" imgW="6057757" imgH="3876484" progId="Excel.Sheet.8">
              <p:embed/>
            </p:oleObj>
          </a:graphicData>
        </a:graphic>
      </p:graphicFrame>
      <p:sp>
        <p:nvSpPr>
          <p:cNvPr id="7" name="TextBox 6"/>
          <p:cNvSpPr txBox="1"/>
          <p:nvPr/>
        </p:nvSpPr>
        <p:spPr>
          <a:xfrm>
            <a:off x="228600" y="2971800"/>
            <a:ext cx="553998" cy="1975862"/>
          </a:xfrm>
          <a:prstGeom prst="rect">
            <a:avLst/>
          </a:prstGeom>
          <a:noFill/>
        </p:spPr>
        <p:txBody>
          <a:bodyPr vert="vert270" wrap="none">
            <a:spAutoFit/>
          </a:bodyPr>
          <a:lstStyle/>
          <a:p>
            <a:pPr>
              <a:defRPr/>
            </a:pPr>
            <a:r>
              <a:rPr lang="en-US" sz="2400" dirty="0">
                <a:latin typeface="Arial" pitchFamily="34" charset="0"/>
                <a:cs typeface="Arial" pitchFamily="34" charset="0"/>
              </a:rPr>
              <a:t>Percent injury</a:t>
            </a:r>
          </a:p>
        </p:txBody>
      </p:sp>
      <p:sp>
        <p:nvSpPr>
          <p:cNvPr id="6" name="TextBox 5"/>
          <p:cNvSpPr txBox="1"/>
          <p:nvPr/>
        </p:nvSpPr>
        <p:spPr>
          <a:xfrm>
            <a:off x="381000" y="6400800"/>
            <a:ext cx="4343400" cy="369332"/>
          </a:xfrm>
          <a:prstGeom prst="rect">
            <a:avLst/>
          </a:prstGeom>
          <a:noFill/>
        </p:spPr>
        <p:txBody>
          <a:bodyPr wrap="square" rtlCol="0">
            <a:spAutoFit/>
          </a:bodyPr>
          <a:lstStyle/>
          <a:p>
            <a:r>
              <a:rPr lang="en-US" sz="1800" dirty="0" err="1" smtClean="0"/>
              <a:t>Kassim</a:t>
            </a:r>
            <a:r>
              <a:rPr lang="en-US" sz="1800" dirty="0" smtClean="0"/>
              <a:t> Al-</a:t>
            </a:r>
            <a:r>
              <a:rPr lang="en-US" sz="1800" dirty="0" err="1" smtClean="0"/>
              <a:t>Khatib</a:t>
            </a:r>
            <a:r>
              <a:rPr lang="en-US" sz="1800" dirty="0" smtClean="0"/>
              <a:t> - Kansas State, Cal Davis</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23555" name="Rectangle 3"/>
          <p:cNvSpPr>
            <a:spLocks noGrp="1" noChangeArrowheads="1"/>
          </p:cNvSpPr>
          <p:nvPr>
            <p:ph type="title"/>
          </p:nvPr>
        </p:nvSpPr>
        <p:spPr>
          <a:xfrm>
            <a:off x="304800" y="228600"/>
            <a:ext cx="6130925" cy="1276350"/>
          </a:xfrm>
          <a:noFill/>
        </p:spPr>
        <p:txBody>
          <a:bodyPr lIns="92075" tIns="46038" rIns="92075" bIns="46038" anchor="ctr"/>
          <a:lstStyle/>
          <a:p>
            <a:r>
              <a:rPr lang="en-US" smtClean="0"/>
              <a:t>Definition of Drift:</a:t>
            </a:r>
          </a:p>
        </p:txBody>
      </p:sp>
      <p:sp>
        <p:nvSpPr>
          <p:cNvPr id="23556" name="Rectangle 4"/>
          <p:cNvSpPr>
            <a:spLocks noGrp="1" noChangeArrowheads="1"/>
          </p:cNvSpPr>
          <p:nvPr>
            <p:ph type="body" idx="1"/>
          </p:nvPr>
        </p:nvSpPr>
        <p:spPr>
          <a:xfrm>
            <a:off x="228600" y="1752600"/>
            <a:ext cx="8458200" cy="4495800"/>
          </a:xfrm>
          <a:solidFill>
            <a:srgbClr val="FFFFFF"/>
          </a:solidFill>
        </p:spPr>
        <p:txBody>
          <a:bodyPr lIns="92075" tIns="46038" rIns="92075" bIns="46038"/>
          <a:lstStyle/>
          <a:p>
            <a:pPr lvl="1">
              <a:lnSpc>
                <a:spcPct val="90000"/>
              </a:lnSpc>
              <a:buFontTx/>
              <a:buNone/>
            </a:pPr>
            <a:r>
              <a:rPr lang="en-US" sz="2000" smtClean="0"/>
              <a:t>	</a:t>
            </a:r>
            <a:r>
              <a:rPr lang="en-US" sz="3200" smtClean="0"/>
              <a:t>Movement of </a:t>
            </a:r>
            <a:r>
              <a:rPr lang="en-US" sz="3200" u="sng" smtClean="0">
                <a:solidFill>
                  <a:srgbClr val="CC0000"/>
                </a:solidFill>
              </a:rPr>
              <a:t>spray particles</a:t>
            </a:r>
            <a:r>
              <a:rPr lang="en-US" sz="3200" smtClean="0">
                <a:solidFill>
                  <a:srgbClr val="CC0000"/>
                </a:solidFill>
              </a:rPr>
              <a:t> </a:t>
            </a:r>
            <a:r>
              <a:rPr lang="en-US" sz="3200" smtClean="0"/>
              <a:t>and </a:t>
            </a:r>
            <a:r>
              <a:rPr lang="en-US" sz="3200" u="sng" smtClean="0">
                <a:solidFill>
                  <a:srgbClr val="CC0000"/>
                </a:solidFill>
              </a:rPr>
              <a:t>vapors</a:t>
            </a:r>
            <a:r>
              <a:rPr lang="en-US" sz="3200" smtClean="0">
                <a:solidFill>
                  <a:schemeClr val="accent1"/>
                </a:solidFill>
              </a:rPr>
              <a:t> </a:t>
            </a:r>
            <a:r>
              <a:rPr lang="en-US" sz="3200" smtClean="0"/>
              <a:t>off-target causing less effective control and possible injury to susceptible vegetation, wildlife, and </a:t>
            </a:r>
            <a:r>
              <a:rPr lang="en-US" sz="3200" u="sng" smtClean="0">
                <a:solidFill>
                  <a:srgbClr val="CC0000"/>
                </a:solidFill>
              </a:rPr>
              <a:t>people</a:t>
            </a:r>
            <a:r>
              <a:rPr lang="en-US" sz="3200" smtClean="0"/>
              <a:t>.</a:t>
            </a:r>
          </a:p>
          <a:p>
            <a:pPr lvl="1">
              <a:lnSpc>
                <a:spcPct val="90000"/>
              </a:lnSpc>
              <a:buFontTx/>
              <a:buNone/>
            </a:pPr>
            <a:endParaRPr lang="en-US" sz="3200" smtClean="0"/>
          </a:p>
          <a:p>
            <a:pPr lvl="1">
              <a:lnSpc>
                <a:spcPct val="90000"/>
              </a:lnSpc>
              <a:buFontTx/>
              <a:buNone/>
            </a:pPr>
            <a:r>
              <a:rPr lang="en-US" sz="1600" smtClean="0"/>
              <a:t>	</a:t>
            </a:r>
            <a:r>
              <a:rPr lang="en-US" sz="2400" smtClean="0"/>
              <a:t>Adapted from National Coalition on Drift Minimization 1997 as adopted from the AAPCO Pesticide Drift Enforcement Policy - March 1991</a:t>
            </a:r>
          </a:p>
          <a:p>
            <a:pPr lvl="1">
              <a:lnSpc>
                <a:spcPct val="90000"/>
              </a:lnSpc>
              <a:buFontTx/>
              <a:buNone/>
            </a:pPr>
            <a:endParaRPr lang="en-US" sz="2000" smtClean="0"/>
          </a:p>
        </p:txBody>
      </p:sp>
      <p:sp>
        <p:nvSpPr>
          <p:cNvPr id="23557" name="Line 5"/>
          <p:cNvSpPr>
            <a:spLocks noChangeShapeType="1"/>
          </p:cNvSpPr>
          <p:nvPr/>
        </p:nvSpPr>
        <p:spPr bwMode="auto">
          <a:xfrm>
            <a:off x="1066800" y="4267200"/>
            <a:ext cx="6934200" cy="0"/>
          </a:xfrm>
          <a:prstGeom prst="line">
            <a:avLst/>
          </a:prstGeom>
          <a:noFill/>
          <a:ln w="57150">
            <a:solidFill>
              <a:schemeClr val="bg2"/>
            </a:solidFill>
            <a:round/>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6400" y="457200"/>
            <a:ext cx="5997575" cy="762000"/>
          </a:xfrm>
          <a:noFill/>
        </p:spPr>
        <p:txBody>
          <a:bodyPr lIns="92075" tIns="46038" rIns="92075" bIns="46038" anchor="ctr"/>
          <a:lstStyle/>
          <a:p>
            <a:r>
              <a:rPr lang="en-US" smtClean="0"/>
              <a:t>Types of Drift:</a:t>
            </a:r>
          </a:p>
        </p:txBody>
      </p:sp>
      <p:sp>
        <p:nvSpPr>
          <p:cNvPr id="24579" name="Rectangle 3"/>
          <p:cNvSpPr>
            <a:spLocks noGrp="1" noChangeArrowheads="1"/>
          </p:cNvSpPr>
          <p:nvPr>
            <p:ph type="body" idx="1"/>
          </p:nvPr>
        </p:nvSpPr>
        <p:spPr>
          <a:xfrm>
            <a:off x="914400" y="2590800"/>
            <a:ext cx="7467600" cy="2424113"/>
          </a:xfrm>
          <a:solidFill>
            <a:srgbClr val="FFFFFF"/>
          </a:solidFill>
        </p:spPr>
        <p:txBody>
          <a:bodyPr lIns="92075" tIns="46038" rIns="92075" bIns="46038"/>
          <a:lstStyle/>
          <a:p>
            <a:pPr>
              <a:lnSpc>
                <a:spcPct val="90000"/>
              </a:lnSpc>
              <a:buFont typeface="Wingdings" pitchFamily="2" charset="2"/>
              <a:buNone/>
            </a:pPr>
            <a:r>
              <a:rPr lang="en-US" smtClean="0">
                <a:solidFill>
                  <a:srgbClr val="FF0000"/>
                </a:solidFill>
              </a:rPr>
              <a:t>Vapor Drift</a:t>
            </a:r>
            <a:r>
              <a:rPr lang="en-US" smtClean="0"/>
              <a:t> - associated with volatilization  (gas, fumes)</a:t>
            </a:r>
          </a:p>
          <a:p>
            <a:pPr>
              <a:lnSpc>
                <a:spcPct val="90000"/>
              </a:lnSpc>
              <a:buFont typeface="Wingdings" pitchFamily="2" charset="2"/>
              <a:buNone/>
            </a:pPr>
            <a:r>
              <a:rPr lang="en-US" smtClean="0">
                <a:solidFill>
                  <a:srgbClr val="FF0000"/>
                </a:solidFill>
              </a:rPr>
              <a:t>Particle Drift</a:t>
            </a:r>
            <a:r>
              <a:rPr lang="en-US" smtClean="0"/>
              <a:t> - movement of spray particles during or </a:t>
            </a:r>
            <a:r>
              <a:rPr lang="en-US" u="sng" smtClean="0">
                <a:solidFill>
                  <a:srgbClr val="FF0000"/>
                </a:solidFill>
              </a:rPr>
              <a:t>after</a:t>
            </a:r>
            <a:r>
              <a:rPr lang="en-US" smtClean="0"/>
              <a:t> the spray application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1143000"/>
            <a:ext cx="8077200" cy="5562600"/>
          </a:xfrm>
          <a:prstGeom prst="rect">
            <a:avLst/>
          </a:prstGeom>
          <a:noFill/>
          <a:ln w="12700">
            <a:noFill/>
            <a:miter lim="800000"/>
            <a:headEnd type="none" w="sm" len="sm"/>
            <a:tailEnd type="none" w="sm" len="sm"/>
          </a:ln>
        </p:spPr>
        <p:txBody>
          <a:bodyPr wrap="none" anchor="ctr"/>
          <a:lstStyle/>
          <a:p>
            <a:endParaRPr lang="en-US"/>
          </a:p>
        </p:txBody>
      </p:sp>
      <p:sp>
        <p:nvSpPr>
          <p:cNvPr id="25603" name="Rectangle 3"/>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25604" name="Rectangle 4"/>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en-US"/>
          </a:p>
        </p:txBody>
      </p:sp>
      <p:sp>
        <p:nvSpPr>
          <p:cNvPr id="25605" name="Rectangle 5"/>
          <p:cNvSpPr>
            <a:spLocks noGrp="1" noChangeArrowheads="1"/>
          </p:cNvSpPr>
          <p:nvPr>
            <p:ph type="title"/>
          </p:nvPr>
        </p:nvSpPr>
        <p:spPr>
          <a:noFill/>
        </p:spPr>
        <p:txBody>
          <a:bodyPr lIns="92075" tIns="46038" rIns="92075" bIns="46038" anchor="t"/>
          <a:lstStyle/>
          <a:p>
            <a:r>
              <a:rPr lang="en-US" smtClean="0"/>
              <a:t>Factors Affecting Drift:</a:t>
            </a:r>
          </a:p>
        </p:txBody>
      </p:sp>
      <p:sp>
        <p:nvSpPr>
          <p:cNvPr id="25606" name="Rectangle 6"/>
          <p:cNvSpPr>
            <a:spLocks noGrp="1" noChangeArrowheads="1"/>
          </p:cNvSpPr>
          <p:nvPr>
            <p:ph type="body" sz="half" idx="2"/>
          </p:nvPr>
        </p:nvSpPr>
        <p:spPr>
          <a:xfrm>
            <a:off x="304800" y="1676400"/>
            <a:ext cx="3944938" cy="1981200"/>
          </a:xfrm>
          <a:noFill/>
        </p:spPr>
        <p:txBody>
          <a:bodyPr lIns="92075" tIns="46038" rIns="92075" bIns="46038"/>
          <a:lstStyle/>
          <a:p>
            <a:pPr>
              <a:lnSpc>
                <a:spcPct val="90000"/>
              </a:lnSpc>
              <a:buFont typeface="Wingdings" pitchFamily="2" charset="2"/>
              <a:buNone/>
            </a:pPr>
            <a:r>
              <a:rPr lang="en-US" sz="2800" u="sng" smtClean="0">
                <a:solidFill>
                  <a:schemeClr val="hlink"/>
                </a:solidFill>
              </a:rPr>
              <a:t>Spray Characteristics</a:t>
            </a:r>
            <a:endParaRPr lang="en-US" sz="2400" smtClean="0">
              <a:solidFill>
                <a:schemeClr val="hlink"/>
              </a:solidFill>
            </a:endParaRPr>
          </a:p>
          <a:p>
            <a:pPr lvl="1">
              <a:lnSpc>
                <a:spcPct val="90000"/>
              </a:lnSpc>
              <a:buClr>
                <a:schemeClr val="accent2"/>
              </a:buClr>
              <a:buFont typeface="Wingdings" pitchFamily="2" charset="2"/>
              <a:buChar char="§"/>
            </a:pPr>
            <a:r>
              <a:rPr lang="en-US" sz="2400" smtClean="0">
                <a:solidFill>
                  <a:schemeClr val="bg2"/>
                </a:solidFill>
              </a:rPr>
              <a:t>chemical</a:t>
            </a:r>
          </a:p>
          <a:p>
            <a:pPr lvl="1">
              <a:lnSpc>
                <a:spcPct val="90000"/>
              </a:lnSpc>
              <a:buClr>
                <a:schemeClr val="accent2"/>
              </a:buClr>
              <a:buFont typeface="Wingdings" pitchFamily="2" charset="2"/>
              <a:buChar char="§"/>
            </a:pPr>
            <a:r>
              <a:rPr lang="en-US" sz="2400" smtClean="0">
                <a:solidFill>
                  <a:schemeClr val="bg2"/>
                </a:solidFill>
              </a:rPr>
              <a:t>formulation</a:t>
            </a:r>
          </a:p>
          <a:p>
            <a:pPr lvl="1">
              <a:lnSpc>
                <a:spcPct val="90000"/>
              </a:lnSpc>
              <a:buClr>
                <a:schemeClr val="accent2"/>
              </a:buClr>
              <a:buFont typeface="Wingdings" pitchFamily="2" charset="2"/>
              <a:buChar char="§"/>
            </a:pPr>
            <a:r>
              <a:rPr lang="en-US" sz="2400" smtClean="0">
                <a:solidFill>
                  <a:srgbClr val="CC0000"/>
                </a:solidFill>
              </a:rPr>
              <a:t>drop size</a:t>
            </a:r>
          </a:p>
          <a:p>
            <a:pPr lvl="1">
              <a:lnSpc>
                <a:spcPct val="90000"/>
              </a:lnSpc>
              <a:buClr>
                <a:schemeClr val="accent2"/>
              </a:buClr>
              <a:buFont typeface="Wingdings" pitchFamily="2" charset="2"/>
              <a:buChar char="§"/>
            </a:pPr>
            <a:r>
              <a:rPr lang="en-US" sz="2400" smtClean="0">
                <a:solidFill>
                  <a:schemeClr val="bg2"/>
                </a:solidFill>
              </a:rPr>
              <a:t>evaporation</a:t>
            </a:r>
            <a:endParaRPr lang="en-US" sz="2400" smtClean="0"/>
          </a:p>
        </p:txBody>
      </p:sp>
      <p:sp>
        <p:nvSpPr>
          <p:cNvPr id="315399" name="Rectangle 7"/>
          <p:cNvSpPr>
            <a:spLocks noChangeArrowheads="1"/>
          </p:cNvSpPr>
          <p:nvPr/>
        </p:nvSpPr>
        <p:spPr bwMode="auto">
          <a:xfrm>
            <a:off x="4267200" y="1676400"/>
            <a:ext cx="4648200" cy="25146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2800" u="sng">
                <a:solidFill>
                  <a:schemeClr val="hlink"/>
                </a:solidFill>
                <a:latin typeface="Comic Sans MS" pitchFamily="66" charset="0"/>
              </a:rPr>
              <a:t>Equipment &amp; Application</a:t>
            </a:r>
            <a:endParaRPr lang="en-US" sz="2800">
              <a:solidFill>
                <a:schemeClr val="hlink"/>
              </a:solidFill>
              <a:latin typeface="Comic Sans MS" pitchFamily="66" charset="0"/>
            </a:endParaRPr>
          </a:p>
          <a:p>
            <a:pPr marL="742950" lvl="1" indent="-285750">
              <a:spcBef>
                <a:spcPct val="20000"/>
              </a:spcBef>
              <a:buClr>
                <a:schemeClr val="accent2"/>
              </a:buClr>
              <a:buSzPct val="75000"/>
              <a:buFont typeface="Wingdings" pitchFamily="2" charset="2"/>
              <a:buChar char="§"/>
              <a:defRPr/>
            </a:pPr>
            <a:r>
              <a:rPr lang="en-US">
                <a:solidFill>
                  <a:srgbClr val="CC0000"/>
                </a:solidFill>
                <a:latin typeface="Comic Sans MS" pitchFamily="66" charset="0"/>
              </a:rPr>
              <a:t>nozzle type</a:t>
            </a:r>
          </a:p>
          <a:p>
            <a:pPr marL="742950" lvl="1" indent="-285750">
              <a:spcBef>
                <a:spcPct val="20000"/>
              </a:spcBef>
              <a:buClr>
                <a:schemeClr val="accent2"/>
              </a:buClr>
              <a:buSzPct val="75000"/>
              <a:buFont typeface="Wingdings" pitchFamily="2" charset="2"/>
              <a:buChar char="§"/>
              <a:defRPr/>
            </a:pPr>
            <a:r>
              <a:rPr lang="en-US">
                <a:solidFill>
                  <a:schemeClr val="bg2"/>
                </a:solidFill>
                <a:latin typeface="Comic Sans MS" pitchFamily="66" charset="0"/>
              </a:rPr>
              <a:t>nozzle size</a:t>
            </a:r>
          </a:p>
          <a:p>
            <a:pPr marL="742950" lvl="1" indent="-285750">
              <a:spcBef>
                <a:spcPct val="20000"/>
              </a:spcBef>
              <a:buClr>
                <a:schemeClr val="accent2"/>
              </a:buClr>
              <a:buSzPct val="75000"/>
              <a:buFont typeface="Wingdings" pitchFamily="2" charset="2"/>
              <a:buChar char="§"/>
              <a:defRPr/>
            </a:pPr>
            <a:r>
              <a:rPr lang="en-US">
                <a:solidFill>
                  <a:srgbClr val="CC0000"/>
                </a:solidFill>
                <a:latin typeface="Comic Sans MS" pitchFamily="66" charset="0"/>
              </a:rPr>
              <a:t>nozzle pressure</a:t>
            </a:r>
          </a:p>
          <a:p>
            <a:pPr marL="742950" lvl="1" indent="-285750">
              <a:spcBef>
                <a:spcPct val="20000"/>
              </a:spcBef>
              <a:buClr>
                <a:schemeClr val="accent2"/>
              </a:buClr>
              <a:buSzPct val="75000"/>
              <a:buFont typeface="Wingdings" pitchFamily="2" charset="2"/>
              <a:buChar char="§"/>
              <a:defRPr/>
            </a:pPr>
            <a:r>
              <a:rPr lang="en-US">
                <a:solidFill>
                  <a:schemeClr val="bg2"/>
                </a:solidFill>
                <a:latin typeface="Comic Sans MS" pitchFamily="66" charset="0"/>
              </a:rPr>
              <a:t>height of release</a:t>
            </a:r>
            <a:endParaRPr lang="en-US">
              <a:effectLst>
                <a:outerShdw blurRad="38100" dist="38100" dir="2700000" algn="tl">
                  <a:srgbClr val="C0C0C0"/>
                </a:outerShdw>
              </a:effectLst>
              <a:latin typeface="Comic Sans MS" pitchFamily="66" charset="0"/>
            </a:endParaRPr>
          </a:p>
        </p:txBody>
      </p:sp>
      <p:sp>
        <p:nvSpPr>
          <p:cNvPr id="315400" name="Rectangle 8"/>
          <p:cNvSpPr>
            <a:spLocks noChangeArrowheads="1"/>
          </p:cNvSpPr>
          <p:nvPr/>
        </p:nvSpPr>
        <p:spPr bwMode="auto">
          <a:xfrm>
            <a:off x="914400" y="3962400"/>
            <a:ext cx="7696200" cy="19812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3200" u="sng">
                <a:solidFill>
                  <a:srgbClr val="0000FF"/>
                </a:solidFill>
                <a:latin typeface="Comic Sans MS" pitchFamily="66" charset="0"/>
              </a:rPr>
              <a:t>Weather</a:t>
            </a:r>
          </a:p>
          <a:p>
            <a:pPr marL="742950" lvl="1" indent="-285750">
              <a:spcBef>
                <a:spcPct val="20000"/>
              </a:spcBef>
              <a:buClr>
                <a:srgbClr val="CC0000"/>
              </a:buClr>
              <a:buSzPct val="75000"/>
              <a:buFont typeface="Wingdings" pitchFamily="2" charset="2"/>
              <a:buChar char="Ø"/>
              <a:defRPr/>
            </a:pPr>
            <a:r>
              <a:rPr lang="en-US" sz="2800">
                <a:latin typeface="Comic Sans MS" pitchFamily="66" charset="0"/>
              </a:rPr>
              <a:t>air movement (direction  and velocity)</a:t>
            </a:r>
          </a:p>
          <a:p>
            <a:pPr marL="742950" lvl="1" indent="-285750">
              <a:spcBef>
                <a:spcPct val="20000"/>
              </a:spcBef>
              <a:buClr>
                <a:srgbClr val="CC0000"/>
              </a:buClr>
              <a:buSzPct val="75000"/>
              <a:buFont typeface="Wingdings" pitchFamily="2" charset="2"/>
              <a:buChar char="Ø"/>
              <a:defRPr/>
            </a:pPr>
            <a:r>
              <a:rPr lang="en-US" sz="2800">
                <a:latin typeface="Comic Sans MS" pitchFamily="66" charset="0"/>
              </a:rPr>
              <a:t>temperature and humidity</a:t>
            </a:r>
          </a:p>
          <a:p>
            <a:pPr marL="742950" lvl="1" indent="-285750">
              <a:spcBef>
                <a:spcPct val="20000"/>
              </a:spcBef>
              <a:buClr>
                <a:srgbClr val="CC0000"/>
              </a:buClr>
              <a:buSzPct val="75000"/>
              <a:buFont typeface="Wingdings" pitchFamily="2" charset="2"/>
              <a:buChar char="Ø"/>
              <a:defRPr/>
            </a:pPr>
            <a:r>
              <a:rPr lang="en-US" sz="2800">
                <a:latin typeface="Comic Sans MS" pitchFamily="66" charset="0"/>
              </a:rPr>
              <a:t>air stability/inversions</a:t>
            </a:r>
          </a:p>
          <a:p>
            <a:pPr marL="742950" lvl="1" indent="-285750">
              <a:spcBef>
                <a:spcPct val="20000"/>
              </a:spcBef>
              <a:buClr>
                <a:srgbClr val="CC0000"/>
              </a:buClr>
              <a:buSzPct val="75000"/>
              <a:buFont typeface="Wingdings" pitchFamily="2" charset="2"/>
              <a:buChar char="Ø"/>
              <a:defRPr/>
            </a:pPr>
            <a:r>
              <a:rPr lang="en-US" sz="2800">
                <a:latin typeface="Comic Sans MS" pitchFamily="66" charset="0"/>
              </a:rPr>
              <a:t>topography</a:t>
            </a:r>
            <a:endParaRPr lang="en-US" sz="2800">
              <a:effectLst>
                <a:outerShdw blurRad="38100" dist="38100" dir="2700000" algn="tl">
                  <a:srgbClr val="C0C0C0"/>
                </a:outerShdw>
              </a:effectLst>
              <a:latin typeface="Comic Sans MS" pitchFamily="66" charset="0"/>
            </a:endParaRPr>
          </a:p>
        </p:txBody>
      </p:sp>
      <p:sp>
        <p:nvSpPr>
          <p:cNvPr id="25609" name="AutoShape 9"/>
          <p:cNvSpPr>
            <a:spLocks/>
          </p:cNvSpPr>
          <p:nvPr/>
        </p:nvSpPr>
        <p:spPr bwMode="auto">
          <a:xfrm>
            <a:off x="1371600" y="4724400"/>
            <a:ext cx="152400" cy="1371600"/>
          </a:xfrm>
          <a:prstGeom prst="leftBracket">
            <a:avLst>
              <a:gd name="adj" fmla="val 75000"/>
            </a:avLst>
          </a:prstGeom>
          <a:noFill/>
          <a:ln w="57150">
            <a:solidFill>
              <a:srgbClr val="CC0000"/>
            </a:solidFill>
            <a:round/>
            <a:headEnd type="none" w="sm" len="sm"/>
            <a:tailEnd type="none" w="sm" len="sm"/>
          </a:ln>
        </p:spPr>
        <p:txBody>
          <a:bodyPr wrap="none" anchor="ctr"/>
          <a:lstStyle/>
          <a:p>
            <a:endParaRPr lang="en-US"/>
          </a:p>
        </p:txBody>
      </p:sp>
      <p:sp>
        <p:nvSpPr>
          <p:cNvPr id="25610" name="AutoShape 10"/>
          <p:cNvSpPr>
            <a:spLocks noChangeArrowheads="1"/>
          </p:cNvSpPr>
          <p:nvPr/>
        </p:nvSpPr>
        <p:spPr bwMode="auto">
          <a:xfrm>
            <a:off x="533400" y="5181600"/>
            <a:ext cx="685800" cy="457200"/>
          </a:xfrm>
          <a:custGeom>
            <a:avLst/>
            <a:gdLst>
              <a:gd name="T0" fmla="*/ 518496743 w 21600"/>
              <a:gd name="T1" fmla="*/ 0 h 21600"/>
              <a:gd name="T2" fmla="*/ 0 w 21600"/>
              <a:gd name="T3" fmla="*/ 102419155 h 21600"/>
              <a:gd name="T4" fmla="*/ 518496743 w 21600"/>
              <a:gd name="T5" fmla="*/ 204838141 h 21600"/>
              <a:gd name="T6" fmla="*/ 691329076 w 21600"/>
              <a:gd name="T7" fmla="*/ 10241915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Contemporary Portrait">
  <a:themeElements>
    <a:clrScheme name="Contemporary Portrait 8">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3333FF"/>
      </a:hlink>
      <a:folHlink>
        <a:srgbClr val="808000"/>
      </a:folHlink>
    </a:clrScheme>
    <a:fontScheme name="Contemporary Portrai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8">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3333FF"/>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Files\MSOffice\Templates\Presentation Designs\Contemporary Portrait.pot</Template>
  <TotalTime>3183</TotalTime>
  <Pages>29</Pages>
  <Words>2649</Words>
  <Application>Microsoft Office PowerPoint</Application>
  <PresentationFormat>Overhead</PresentationFormat>
  <Paragraphs>310</Paragraphs>
  <Slides>53</Slides>
  <Notes>23</Notes>
  <HiddenSlides>1</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53</vt:i4>
      </vt:variant>
    </vt:vector>
  </HeadingPairs>
  <TitlesOfParts>
    <vt:vector size="60" baseType="lpstr">
      <vt:lpstr>Contemporary Portrait</vt:lpstr>
      <vt:lpstr>Chart</vt:lpstr>
      <vt:lpstr>ClipArt</vt:lpstr>
      <vt:lpstr>Slide</vt:lpstr>
      <vt:lpstr>Document</vt:lpstr>
      <vt:lpstr>WordArt 2.0</vt:lpstr>
      <vt:lpstr>Clip</vt:lpstr>
      <vt:lpstr>Keys to Spray Drift Management</vt:lpstr>
      <vt:lpstr>Accurate and Efficient Applications</vt:lpstr>
      <vt:lpstr>Slide 3</vt:lpstr>
      <vt:lpstr>Technical Aspects of Spray Drift</vt:lpstr>
      <vt:lpstr>Plant Response 1/100 Rate of 2,4-D Simulated as Drift   14 Days After Exposure</vt:lpstr>
      <vt:lpstr>Cotton Response 1/100 Rate 2,4-D Simulated as Drift 14 Days After Exposure</vt:lpstr>
      <vt:lpstr>Definition of Drift:</vt:lpstr>
      <vt:lpstr>Types of Drift:</vt:lpstr>
      <vt:lpstr>Factors Affecting Drift:</vt:lpstr>
      <vt:lpstr>Efficacy and Drift Mitigation:</vt:lpstr>
      <vt:lpstr>Drop Size:</vt:lpstr>
      <vt:lpstr>Comparison of Micron Sizes for Various Items: (approximate values)</vt:lpstr>
      <vt:lpstr>Slide 13</vt:lpstr>
      <vt:lpstr>Improving Coverage or Increasing Drift?</vt:lpstr>
      <vt:lpstr>Important Droplet Statistics:</vt:lpstr>
      <vt:lpstr>Droplet measurement terms:</vt:lpstr>
      <vt:lpstr>Relative Span</vt:lpstr>
      <vt:lpstr>Weather factors of concern:</vt:lpstr>
      <vt:lpstr>Wind direction:</vt:lpstr>
      <vt:lpstr>Determining wind direction:</vt:lpstr>
      <vt:lpstr>Drift Potential:  High at Low Wind Speeds?</vt:lpstr>
      <vt:lpstr>Wind Speeds: Spray Droplet Movement</vt:lpstr>
      <vt:lpstr>Wind Speeds Gradients:</vt:lpstr>
      <vt:lpstr>Wind Current Effects:</vt:lpstr>
      <vt:lpstr>Wind Patterns Near Treelines:</vt:lpstr>
      <vt:lpstr>Wind Patterns Around Buildings:</vt:lpstr>
      <vt:lpstr>Handheld windmeters:</vt:lpstr>
      <vt:lpstr>Slide 28</vt:lpstr>
      <vt:lpstr>Slide 29</vt:lpstr>
      <vt:lpstr>On board weather instrumentation:</vt:lpstr>
      <vt:lpstr>On board weather instrumentation:</vt:lpstr>
      <vt:lpstr>Inversions:</vt:lpstr>
      <vt:lpstr>Temperature Inversions:</vt:lpstr>
      <vt:lpstr>Slide 34</vt:lpstr>
      <vt:lpstr>Recognizing Inversions:</vt:lpstr>
      <vt:lpstr>Precautions for Inversions:</vt:lpstr>
      <vt:lpstr>Evaporation of Droplets:</vt:lpstr>
      <vt:lpstr>Strategies to Reduce Drift:</vt:lpstr>
      <vt:lpstr>Drift Reduction Additives:</vt:lpstr>
      <vt:lpstr>Slide 40</vt:lpstr>
      <vt:lpstr>Slide 41</vt:lpstr>
      <vt:lpstr>EPA Requested Changes on the label</vt:lpstr>
      <vt:lpstr>EPA’s New Emphasis With Spray Drift Reduction</vt:lpstr>
      <vt:lpstr>Slide 44</vt:lpstr>
      <vt:lpstr>Slide 45</vt:lpstr>
      <vt:lpstr>Slide 46</vt:lpstr>
      <vt:lpstr>Slide 47</vt:lpstr>
      <vt:lpstr>Slide 48</vt:lpstr>
      <vt:lpstr>Slide 49</vt:lpstr>
      <vt:lpstr>NPDES: The Details</vt:lpstr>
      <vt:lpstr>In Conclusion:</vt:lpstr>
      <vt:lpstr>Disclaimer:</vt:lpstr>
      <vt:lpstr>Slide 53</vt:lpstr>
    </vt:vector>
  </TitlesOfParts>
  <Company>AgEng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Coalition on Drift Minimization</dc:title>
  <dc:subject/>
  <dc:creator>Robert E. Wolf</dc:creator>
  <cp:keywords/>
  <dc:description/>
  <cp:lastModifiedBy>Bob Wolf</cp:lastModifiedBy>
  <cp:revision>179</cp:revision>
  <cp:lastPrinted>1999-07-01T14:34:41Z</cp:lastPrinted>
  <dcterms:created xsi:type="dcterms:W3CDTF">1998-05-05T03:49:06Z</dcterms:created>
  <dcterms:modified xsi:type="dcterms:W3CDTF">2010-09-27T02:08:54Z</dcterms:modified>
</cp:coreProperties>
</file>