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3" r:id="rId1"/>
  </p:sldMasterIdLst>
  <p:notesMasterIdLst>
    <p:notesMasterId r:id="rId21"/>
  </p:notesMasterIdLst>
  <p:handoutMasterIdLst>
    <p:handoutMasterId r:id="rId22"/>
  </p:handoutMasterIdLst>
  <p:sldIdLst>
    <p:sldId id="337" r:id="rId2"/>
    <p:sldId id="520" r:id="rId3"/>
    <p:sldId id="521" r:id="rId4"/>
    <p:sldId id="526" r:id="rId5"/>
    <p:sldId id="522" r:id="rId6"/>
    <p:sldId id="523" r:id="rId7"/>
    <p:sldId id="518" r:id="rId8"/>
    <p:sldId id="463" r:id="rId9"/>
    <p:sldId id="464" r:id="rId10"/>
    <p:sldId id="515" r:id="rId11"/>
    <p:sldId id="516" r:id="rId12"/>
    <p:sldId id="517" r:id="rId13"/>
    <p:sldId id="527" r:id="rId14"/>
    <p:sldId id="528" r:id="rId15"/>
    <p:sldId id="529" r:id="rId16"/>
    <p:sldId id="530" r:id="rId17"/>
    <p:sldId id="531" r:id="rId18"/>
    <p:sldId id="532" r:id="rId19"/>
    <p:sldId id="53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00FF"/>
    <a:srgbClr val="6600FF"/>
    <a:srgbClr val="FF0066"/>
    <a:srgbClr val="FF0000"/>
    <a:srgbClr val="0099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653" autoAdjust="0"/>
  </p:normalViewPr>
  <p:slideViewPr>
    <p:cSldViewPr>
      <p:cViewPr>
        <p:scale>
          <a:sx n="80" d="100"/>
          <a:sy n="80" d="100"/>
        </p:scale>
        <p:origin x="-1272" y="-19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576" y="-86"/>
      </p:cViewPr>
      <p:guideLst>
        <p:guide orient="horz" pos="2180"/>
        <p:guide pos="32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rewolf\My%20Documents\Research\Ashland%202009\09%20efficacy%20dat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rewolf\My%20Documents\Research\Ashland%202009\09%20efficacy%20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ewolf\My%20Documents\Research\Ashland%202009\09%20efficacy%20dat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ewolf\My%20Documents\Research\Ashland%202009\09%20efficacy%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9641870424091724E-2"/>
          <c:y val="3.1444477594571765E-2"/>
          <c:w val="0.90135228162269165"/>
          <c:h val="0.8264425773082289"/>
        </c:manualLayout>
      </c:layout>
      <c:barChart>
        <c:barDir val="col"/>
        <c:grouping val="clustered"/>
        <c:ser>
          <c:idx val="0"/>
          <c:order val="0"/>
          <c:tx>
            <c:strRef>
              <c:f>Sheet1!$B$1</c:f>
              <c:strCache>
                <c:ptCount val="1"/>
                <c:pt idx="0">
                  <c:v>Vele</c:v>
                </c:pt>
              </c:strCache>
            </c:strRef>
          </c:tx>
          <c:cat>
            <c:strRef>
              <c:f>Sheet1!$A$2:$A$10</c:f>
              <c:strCache>
                <c:ptCount val="9"/>
                <c:pt idx="0">
                  <c:v>tt-40</c:v>
                </c:pt>
                <c:pt idx="1">
                  <c:v>aixr-40</c:v>
                </c:pt>
                <c:pt idx="2">
                  <c:v>aic-70</c:v>
                </c:pt>
                <c:pt idx="3">
                  <c:v>am-40</c:v>
                </c:pt>
                <c:pt idx="4">
                  <c:v>ga-40</c:v>
                </c:pt>
                <c:pt idx="5">
                  <c:v>tdhstf-70</c:v>
                </c:pt>
                <c:pt idx="6">
                  <c:v>ttj60-40</c:v>
                </c:pt>
                <c:pt idx="7">
                  <c:v>uld-70</c:v>
                </c:pt>
                <c:pt idx="8">
                  <c:v>idkt-28</c:v>
                </c:pt>
              </c:strCache>
            </c:strRef>
          </c:cat>
          <c:val>
            <c:numRef>
              <c:f>Sheet1!$B$2:$B$10</c:f>
              <c:numCache>
                <c:formatCode>General</c:formatCode>
                <c:ptCount val="9"/>
                <c:pt idx="0">
                  <c:v>82</c:v>
                </c:pt>
                <c:pt idx="1">
                  <c:v>90</c:v>
                </c:pt>
                <c:pt idx="2">
                  <c:v>78</c:v>
                </c:pt>
                <c:pt idx="3">
                  <c:v>82</c:v>
                </c:pt>
                <c:pt idx="4">
                  <c:v>80</c:v>
                </c:pt>
                <c:pt idx="5">
                  <c:v>78</c:v>
                </c:pt>
                <c:pt idx="6">
                  <c:v>80</c:v>
                </c:pt>
                <c:pt idx="7">
                  <c:v>78</c:v>
                </c:pt>
                <c:pt idx="8">
                  <c:v>82</c:v>
                </c:pt>
              </c:numCache>
            </c:numRef>
          </c:val>
        </c:ser>
        <c:ser>
          <c:idx val="1"/>
          <c:order val="1"/>
          <c:tx>
            <c:strRef>
              <c:f>Sheet1!$C$1</c:f>
              <c:strCache>
                <c:ptCount val="1"/>
                <c:pt idx="0">
                  <c:v>Sorg</c:v>
                </c:pt>
              </c:strCache>
            </c:strRef>
          </c:tx>
          <c:cat>
            <c:strRef>
              <c:f>Sheet1!$A$2:$A$10</c:f>
              <c:strCache>
                <c:ptCount val="9"/>
                <c:pt idx="0">
                  <c:v>tt-40</c:v>
                </c:pt>
                <c:pt idx="1">
                  <c:v>aixr-40</c:v>
                </c:pt>
                <c:pt idx="2">
                  <c:v>aic-70</c:v>
                </c:pt>
                <c:pt idx="3">
                  <c:v>am-40</c:v>
                </c:pt>
                <c:pt idx="4">
                  <c:v>ga-40</c:v>
                </c:pt>
                <c:pt idx="5">
                  <c:v>tdhstf-70</c:v>
                </c:pt>
                <c:pt idx="6">
                  <c:v>ttj60-40</c:v>
                </c:pt>
                <c:pt idx="7">
                  <c:v>uld-70</c:v>
                </c:pt>
                <c:pt idx="8">
                  <c:v>idkt-28</c:v>
                </c:pt>
              </c:strCache>
            </c:strRef>
          </c:cat>
          <c:val>
            <c:numRef>
              <c:f>Sheet1!$C$2:$C$10</c:f>
              <c:numCache>
                <c:formatCode>General</c:formatCode>
                <c:ptCount val="9"/>
                <c:pt idx="0">
                  <c:v>100</c:v>
                </c:pt>
                <c:pt idx="1">
                  <c:v>99</c:v>
                </c:pt>
                <c:pt idx="2">
                  <c:v>97</c:v>
                </c:pt>
                <c:pt idx="3">
                  <c:v>95</c:v>
                </c:pt>
                <c:pt idx="4">
                  <c:v>100</c:v>
                </c:pt>
                <c:pt idx="5">
                  <c:v>97</c:v>
                </c:pt>
                <c:pt idx="6">
                  <c:v>98</c:v>
                </c:pt>
                <c:pt idx="7">
                  <c:v>98</c:v>
                </c:pt>
                <c:pt idx="8">
                  <c:v>100</c:v>
                </c:pt>
              </c:numCache>
            </c:numRef>
          </c:val>
        </c:ser>
        <c:ser>
          <c:idx val="2"/>
          <c:order val="2"/>
          <c:tx>
            <c:strRef>
              <c:f>Sheet1!$D$1</c:f>
              <c:strCache>
                <c:ptCount val="1"/>
                <c:pt idx="0">
                  <c:v>Corn</c:v>
                </c:pt>
              </c:strCache>
            </c:strRef>
          </c:tx>
          <c:cat>
            <c:strRef>
              <c:f>Sheet1!$A$2:$A$10</c:f>
              <c:strCache>
                <c:ptCount val="9"/>
                <c:pt idx="0">
                  <c:v>tt-40</c:v>
                </c:pt>
                <c:pt idx="1">
                  <c:v>aixr-40</c:v>
                </c:pt>
                <c:pt idx="2">
                  <c:v>aic-70</c:v>
                </c:pt>
                <c:pt idx="3">
                  <c:v>am-40</c:v>
                </c:pt>
                <c:pt idx="4">
                  <c:v>ga-40</c:v>
                </c:pt>
                <c:pt idx="5">
                  <c:v>tdhstf-70</c:v>
                </c:pt>
                <c:pt idx="6">
                  <c:v>ttj60-40</c:v>
                </c:pt>
                <c:pt idx="7">
                  <c:v>uld-70</c:v>
                </c:pt>
                <c:pt idx="8">
                  <c:v>idkt-28</c:v>
                </c:pt>
              </c:strCache>
            </c:strRef>
          </c:cat>
          <c:val>
            <c:numRef>
              <c:f>Sheet1!$D$2:$D$10</c:f>
              <c:numCache>
                <c:formatCode>General</c:formatCode>
                <c:ptCount val="9"/>
                <c:pt idx="0">
                  <c:v>92</c:v>
                </c:pt>
                <c:pt idx="1">
                  <c:v>90</c:v>
                </c:pt>
                <c:pt idx="2">
                  <c:v>90</c:v>
                </c:pt>
                <c:pt idx="3">
                  <c:v>88</c:v>
                </c:pt>
                <c:pt idx="4">
                  <c:v>90</c:v>
                </c:pt>
                <c:pt idx="5">
                  <c:v>90</c:v>
                </c:pt>
                <c:pt idx="6">
                  <c:v>88</c:v>
                </c:pt>
                <c:pt idx="7">
                  <c:v>87</c:v>
                </c:pt>
                <c:pt idx="8">
                  <c:v>90</c:v>
                </c:pt>
              </c:numCache>
            </c:numRef>
          </c:val>
        </c:ser>
        <c:ser>
          <c:idx val="3"/>
          <c:order val="3"/>
          <c:tx>
            <c:strRef>
              <c:f>Sheet1!$E$1</c:f>
              <c:strCache>
                <c:ptCount val="1"/>
                <c:pt idx="0">
                  <c:v>Ilmg</c:v>
                </c:pt>
              </c:strCache>
            </c:strRef>
          </c:tx>
          <c:cat>
            <c:strRef>
              <c:f>Sheet1!$A$2:$A$10</c:f>
              <c:strCache>
                <c:ptCount val="9"/>
                <c:pt idx="0">
                  <c:v>tt-40</c:v>
                </c:pt>
                <c:pt idx="1">
                  <c:v>aixr-40</c:v>
                </c:pt>
                <c:pt idx="2">
                  <c:v>aic-70</c:v>
                </c:pt>
                <c:pt idx="3">
                  <c:v>am-40</c:v>
                </c:pt>
                <c:pt idx="4">
                  <c:v>ga-40</c:v>
                </c:pt>
                <c:pt idx="5">
                  <c:v>tdhstf-70</c:v>
                </c:pt>
                <c:pt idx="6">
                  <c:v>ttj60-40</c:v>
                </c:pt>
                <c:pt idx="7">
                  <c:v>uld-70</c:v>
                </c:pt>
                <c:pt idx="8">
                  <c:v>idkt-28</c:v>
                </c:pt>
              </c:strCache>
            </c:strRef>
          </c:cat>
          <c:val>
            <c:numRef>
              <c:f>Sheet1!$E$2:$E$10</c:f>
              <c:numCache>
                <c:formatCode>General</c:formatCode>
                <c:ptCount val="9"/>
                <c:pt idx="0">
                  <c:v>67</c:v>
                </c:pt>
                <c:pt idx="1">
                  <c:v>63</c:v>
                </c:pt>
                <c:pt idx="2">
                  <c:v>65</c:v>
                </c:pt>
                <c:pt idx="3">
                  <c:v>67</c:v>
                </c:pt>
                <c:pt idx="4">
                  <c:v>63</c:v>
                </c:pt>
                <c:pt idx="5">
                  <c:v>63</c:v>
                </c:pt>
                <c:pt idx="6">
                  <c:v>62</c:v>
                </c:pt>
                <c:pt idx="7">
                  <c:v>67</c:v>
                </c:pt>
                <c:pt idx="8">
                  <c:v>65</c:v>
                </c:pt>
              </c:numCache>
            </c:numRef>
          </c:val>
        </c:ser>
        <c:gapWidth val="25"/>
        <c:axId val="33916416"/>
        <c:axId val="33917952"/>
      </c:barChart>
      <c:catAx>
        <c:axId val="33916416"/>
        <c:scaling>
          <c:orientation val="minMax"/>
        </c:scaling>
        <c:axPos val="b"/>
        <c:majorTickMark val="none"/>
        <c:tickLblPos val="nextTo"/>
        <c:spPr>
          <a:solidFill>
            <a:schemeClr val="bg1"/>
          </a:solidFill>
        </c:spPr>
        <c:txPr>
          <a:bodyPr/>
          <a:lstStyle/>
          <a:p>
            <a:pPr>
              <a:defRPr sz="1400"/>
            </a:pPr>
            <a:endParaRPr lang="en-US"/>
          </a:p>
        </c:txPr>
        <c:crossAx val="33917952"/>
        <c:crosses val="autoZero"/>
        <c:auto val="1"/>
        <c:lblAlgn val="ctr"/>
        <c:lblOffset val="100"/>
      </c:catAx>
      <c:valAx>
        <c:axId val="33917952"/>
        <c:scaling>
          <c:orientation val="minMax"/>
          <c:max val="100"/>
        </c:scaling>
        <c:axPos val="l"/>
        <c:majorGridlines/>
        <c:title>
          <c:tx>
            <c:rich>
              <a:bodyPr/>
              <a:lstStyle/>
              <a:p>
                <a:pPr>
                  <a:defRPr sz="1600"/>
                </a:pPr>
                <a:r>
                  <a:rPr lang="en-US" sz="1600" dirty="0"/>
                  <a:t>%</a:t>
                </a:r>
                <a:r>
                  <a:rPr lang="en-US" sz="1600" baseline="0" dirty="0"/>
                  <a:t> Control</a:t>
                </a:r>
                <a:endParaRPr lang="en-US" sz="1600" dirty="0"/>
              </a:p>
            </c:rich>
          </c:tx>
          <c:layout/>
        </c:title>
        <c:numFmt formatCode="General" sourceLinked="1"/>
        <c:tickLblPos val="nextTo"/>
        <c:crossAx val="33916416"/>
        <c:crosses val="autoZero"/>
        <c:crossBetween val="between"/>
      </c:valAx>
      <c:spPr>
        <a:solidFill>
          <a:schemeClr val="bg1"/>
        </a:solidFill>
      </c:spPr>
    </c:plotArea>
    <c:legend>
      <c:legendPos val="b"/>
      <c:layout>
        <c:manualLayout>
          <c:xMode val="edge"/>
          <c:yMode val="edge"/>
          <c:x val="0.33196643182760049"/>
          <c:y val="0.92559646501347947"/>
          <c:w val="0.33606713634479901"/>
          <c:h val="6.3922042454996636E-2"/>
        </c:manualLayout>
      </c:layout>
      <c:txPr>
        <a:bodyPr/>
        <a:lstStyle/>
        <a:p>
          <a:pPr>
            <a:defRPr sz="160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Sheet1!$B$14</c:f>
              <c:strCache>
                <c:ptCount val="1"/>
                <c:pt idx="0">
                  <c:v>Vele</c:v>
                </c:pt>
              </c:strCache>
            </c:strRef>
          </c:tx>
          <c:cat>
            <c:strRef>
              <c:f>Sheet1!$A$15:$A$23</c:f>
              <c:strCache>
                <c:ptCount val="9"/>
                <c:pt idx="0">
                  <c:v>tt-40</c:v>
                </c:pt>
                <c:pt idx="1">
                  <c:v>aixr-40</c:v>
                </c:pt>
                <c:pt idx="2">
                  <c:v>aic-70</c:v>
                </c:pt>
                <c:pt idx="3">
                  <c:v>am-40</c:v>
                </c:pt>
                <c:pt idx="4">
                  <c:v>ga-40</c:v>
                </c:pt>
                <c:pt idx="5">
                  <c:v>tdhstf-70</c:v>
                </c:pt>
                <c:pt idx="6">
                  <c:v>ttj60-40</c:v>
                </c:pt>
                <c:pt idx="7">
                  <c:v>uld-70</c:v>
                </c:pt>
                <c:pt idx="8">
                  <c:v>idk-28</c:v>
                </c:pt>
              </c:strCache>
            </c:strRef>
          </c:cat>
          <c:val>
            <c:numRef>
              <c:f>Sheet1!$B$15:$B$23</c:f>
              <c:numCache>
                <c:formatCode>General</c:formatCode>
                <c:ptCount val="9"/>
                <c:pt idx="0">
                  <c:v>77</c:v>
                </c:pt>
                <c:pt idx="1">
                  <c:v>82</c:v>
                </c:pt>
                <c:pt idx="2">
                  <c:v>90</c:v>
                </c:pt>
                <c:pt idx="3">
                  <c:v>87</c:v>
                </c:pt>
                <c:pt idx="4">
                  <c:v>88</c:v>
                </c:pt>
                <c:pt idx="5">
                  <c:v>88</c:v>
                </c:pt>
                <c:pt idx="6">
                  <c:v>83</c:v>
                </c:pt>
                <c:pt idx="7">
                  <c:v>82</c:v>
                </c:pt>
                <c:pt idx="8">
                  <c:v>88</c:v>
                </c:pt>
              </c:numCache>
            </c:numRef>
          </c:val>
        </c:ser>
        <c:ser>
          <c:idx val="1"/>
          <c:order val="1"/>
          <c:tx>
            <c:strRef>
              <c:f>Sheet1!$C$14</c:f>
              <c:strCache>
                <c:ptCount val="1"/>
                <c:pt idx="0">
                  <c:v>Sorg</c:v>
                </c:pt>
              </c:strCache>
            </c:strRef>
          </c:tx>
          <c:cat>
            <c:strRef>
              <c:f>Sheet1!$A$15:$A$23</c:f>
              <c:strCache>
                <c:ptCount val="9"/>
                <c:pt idx="0">
                  <c:v>tt-40</c:v>
                </c:pt>
                <c:pt idx="1">
                  <c:v>aixr-40</c:v>
                </c:pt>
                <c:pt idx="2">
                  <c:v>aic-70</c:v>
                </c:pt>
                <c:pt idx="3">
                  <c:v>am-40</c:v>
                </c:pt>
                <c:pt idx="4">
                  <c:v>ga-40</c:v>
                </c:pt>
                <c:pt idx="5">
                  <c:v>tdhstf-70</c:v>
                </c:pt>
                <c:pt idx="6">
                  <c:v>ttj60-40</c:v>
                </c:pt>
                <c:pt idx="7">
                  <c:v>uld-70</c:v>
                </c:pt>
                <c:pt idx="8">
                  <c:v>idk-28</c:v>
                </c:pt>
              </c:strCache>
            </c:strRef>
          </c:cat>
          <c:val>
            <c:numRef>
              <c:f>Sheet1!$C$15:$C$23</c:f>
              <c:numCache>
                <c:formatCode>General</c:formatCode>
                <c:ptCount val="9"/>
                <c:pt idx="0">
                  <c:v>33</c:v>
                </c:pt>
                <c:pt idx="1">
                  <c:v>40</c:v>
                </c:pt>
                <c:pt idx="2">
                  <c:v>33</c:v>
                </c:pt>
                <c:pt idx="3">
                  <c:v>40</c:v>
                </c:pt>
                <c:pt idx="4">
                  <c:v>37</c:v>
                </c:pt>
                <c:pt idx="5">
                  <c:v>33</c:v>
                </c:pt>
                <c:pt idx="6">
                  <c:v>57</c:v>
                </c:pt>
                <c:pt idx="7">
                  <c:v>33</c:v>
                </c:pt>
                <c:pt idx="8">
                  <c:v>40</c:v>
                </c:pt>
              </c:numCache>
            </c:numRef>
          </c:val>
        </c:ser>
        <c:ser>
          <c:idx val="2"/>
          <c:order val="2"/>
          <c:tx>
            <c:strRef>
              <c:f>Sheet1!$D$14</c:f>
              <c:strCache>
                <c:ptCount val="1"/>
                <c:pt idx="0">
                  <c:v>Corn</c:v>
                </c:pt>
              </c:strCache>
            </c:strRef>
          </c:tx>
          <c:cat>
            <c:strRef>
              <c:f>Sheet1!$A$15:$A$23</c:f>
              <c:strCache>
                <c:ptCount val="9"/>
                <c:pt idx="0">
                  <c:v>tt-40</c:v>
                </c:pt>
                <c:pt idx="1">
                  <c:v>aixr-40</c:v>
                </c:pt>
                <c:pt idx="2">
                  <c:v>aic-70</c:v>
                </c:pt>
                <c:pt idx="3">
                  <c:v>am-40</c:v>
                </c:pt>
                <c:pt idx="4">
                  <c:v>ga-40</c:v>
                </c:pt>
                <c:pt idx="5">
                  <c:v>tdhstf-70</c:v>
                </c:pt>
                <c:pt idx="6">
                  <c:v>ttj60-40</c:v>
                </c:pt>
                <c:pt idx="7">
                  <c:v>uld-70</c:v>
                </c:pt>
                <c:pt idx="8">
                  <c:v>idk-28</c:v>
                </c:pt>
              </c:strCache>
            </c:strRef>
          </c:cat>
          <c:val>
            <c:numRef>
              <c:f>Sheet1!$D$15:$D$23</c:f>
              <c:numCache>
                <c:formatCode>General</c:formatCode>
                <c:ptCount val="9"/>
                <c:pt idx="0">
                  <c:v>68</c:v>
                </c:pt>
                <c:pt idx="1">
                  <c:v>75</c:v>
                </c:pt>
                <c:pt idx="2">
                  <c:v>80</c:v>
                </c:pt>
                <c:pt idx="3">
                  <c:v>67</c:v>
                </c:pt>
                <c:pt idx="4">
                  <c:v>48</c:v>
                </c:pt>
                <c:pt idx="5">
                  <c:v>67</c:v>
                </c:pt>
                <c:pt idx="6">
                  <c:v>73</c:v>
                </c:pt>
                <c:pt idx="7">
                  <c:v>72</c:v>
                </c:pt>
                <c:pt idx="8">
                  <c:v>73</c:v>
                </c:pt>
              </c:numCache>
            </c:numRef>
          </c:val>
        </c:ser>
        <c:ser>
          <c:idx val="3"/>
          <c:order val="3"/>
          <c:tx>
            <c:strRef>
              <c:f>Sheet1!$E$14</c:f>
              <c:strCache>
                <c:ptCount val="1"/>
                <c:pt idx="0">
                  <c:v>Ilmg</c:v>
                </c:pt>
              </c:strCache>
            </c:strRef>
          </c:tx>
          <c:cat>
            <c:strRef>
              <c:f>Sheet1!$A$15:$A$23</c:f>
              <c:strCache>
                <c:ptCount val="9"/>
                <c:pt idx="0">
                  <c:v>tt-40</c:v>
                </c:pt>
                <c:pt idx="1">
                  <c:v>aixr-40</c:v>
                </c:pt>
                <c:pt idx="2">
                  <c:v>aic-70</c:v>
                </c:pt>
                <c:pt idx="3">
                  <c:v>am-40</c:v>
                </c:pt>
                <c:pt idx="4">
                  <c:v>ga-40</c:v>
                </c:pt>
                <c:pt idx="5">
                  <c:v>tdhstf-70</c:v>
                </c:pt>
                <c:pt idx="6">
                  <c:v>ttj60-40</c:v>
                </c:pt>
                <c:pt idx="7">
                  <c:v>uld-70</c:v>
                </c:pt>
                <c:pt idx="8">
                  <c:v>idk-28</c:v>
                </c:pt>
              </c:strCache>
            </c:strRef>
          </c:cat>
          <c:val>
            <c:numRef>
              <c:f>Sheet1!$E$15:$E$23</c:f>
              <c:numCache>
                <c:formatCode>General</c:formatCode>
                <c:ptCount val="9"/>
                <c:pt idx="0">
                  <c:v>87</c:v>
                </c:pt>
                <c:pt idx="1">
                  <c:v>82</c:v>
                </c:pt>
                <c:pt idx="2">
                  <c:v>78</c:v>
                </c:pt>
                <c:pt idx="3">
                  <c:v>82</c:v>
                </c:pt>
                <c:pt idx="4">
                  <c:v>92</c:v>
                </c:pt>
                <c:pt idx="5">
                  <c:v>83</c:v>
                </c:pt>
                <c:pt idx="6">
                  <c:v>82</c:v>
                </c:pt>
                <c:pt idx="7">
                  <c:v>83</c:v>
                </c:pt>
                <c:pt idx="8">
                  <c:v>87</c:v>
                </c:pt>
              </c:numCache>
            </c:numRef>
          </c:val>
        </c:ser>
        <c:gapWidth val="25"/>
        <c:axId val="34114176"/>
        <c:axId val="89644032"/>
      </c:barChart>
      <c:catAx>
        <c:axId val="34114176"/>
        <c:scaling>
          <c:orientation val="minMax"/>
        </c:scaling>
        <c:axPos val="b"/>
        <c:majorTickMark val="none"/>
        <c:tickLblPos val="nextTo"/>
        <c:spPr>
          <a:solidFill>
            <a:schemeClr val="bg1"/>
          </a:solidFill>
        </c:spPr>
        <c:txPr>
          <a:bodyPr/>
          <a:lstStyle/>
          <a:p>
            <a:pPr>
              <a:defRPr sz="1600"/>
            </a:pPr>
            <a:endParaRPr lang="en-US"/>
          </a:p>
        </c:txPr>
        <c:crossAx val="89644032"/>
        <c:crosses val="autoZero"/>
        <c:auto val="1"/>
        <c:lblAlgn val="ctr"/>
        <c:lblOffset val="100"/>
      </c:catAx>
      <c:valAx>
        <c:axId val="89644032"/>
        <c:scaling>
          <c:orientation val="minMax"/>
        </c:scaling>
        <c:axPos val="l"/>
        <c:majorGridlines/>
        <c:title>
          <c:tx>
            <c:rich>
              <a:bodyPr/>
              <a:lstStyle/>
              <a:p>
                <a:pPr>
                  <a:defRPr sz="1400"/>
                </a:pPr>
                <a:r>
                  <a:rPr lang="en-US" sz="1400"/>
                  <a:t>%</a:t>
                </a:r>
                <a:r>
                  <a:rPr lang="en-US" sz="1400" baseline="0"/>
                  <a:t> Control</a:t>
                </a:r>
                <a:endParaRPr lang="en-US" sz="1400"/>
              </a:p>
            </c:rich>
          </c:tx>
          <c:layout/>
        </c:title>
        <c:numFmt formatCode="General" sourceLinked="1"/>
        <c:tickLblPos val="nextTo"/>
        <c:crossAx val="34114176"/>
        <c:crosses val="autoZero"/>
        <c:crossBetween val="between"/>
      </c:valAx>
      <c:spPr>
        <a:solidFill>
          <a:schemeClr val="bg1"/>
        </a:solidFill>
      </c:spPr>
    </c:plotArea>
    <c:legend>
      <c:legendPos val="b"/>
      <c:layout/>
      <c:txPr>
        <a:bodyPr/>
        <a:lstStyle/>
        <a:p>
          <a:pPr>
            <a:defRPr sz="180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 G</a:t>
            </a:r>
            <a:r>
              <a:rPr lang="en-US" baseline="0" dirty="0" smtClean="0"/>
              <a:t>lyphosate Control </a:t>
            </a:r>
            <a:r>
              <a:rPr lang="en-US" baseline="0" dirty="0"/>
              <a:t>Across Species by Nozzle Type </a:t>
            </a:r>
            <a:endParaRPr lang="en-US" dirty="0"/>
          </a:p>
        </c:rich>
      </c:tx>
      <c:layout/>
    </c:title>
    <c:plotArea>
      <c:layout/>
      <c:barChart>
        <c:barDir val="col"/>
        <c:grouping val="clustered"/>
        <c:ser>
          <c:idx val="0"/>
          <c:order val="0"/>
          <c:tx>
            <c:strRef>
              <c:f>Sheet2!$A$4</c:f>
              <c:strCache>
                <c:ptCount val="1"/>
                <c:pt idx="0">
                  <c:v>tt-40</c:v>
                </c:pt>
              </c:strCache>
            </c:strRef>
          </c:tx>
          <c:dLbls>
            <c:dLbl>
              <c:idx val="0"/>
              <c:layout>
                <c:manualLayout>
                  <c:x val="3.3003300330033155E-3"/>
                  <c:y val="0"/>
                </c:manualLayout>
              </c:layout>
              <c:showVal val="1"/>
            </c:dLbl>
            <c:txPr>
              <a:bodyPr/>
              <a:lstStyle/>
              <a:p>
                <a:pPr>
                  <a:defRPr sz="1200"/>
                </a:pPr>
                <a:endParaRPr lang="en-US"/>
              </a:p>
            </c:txPr>
            <c:showVal val="1"/>
          </c:dLbls>
          <c:val>
            <c:numRef>
              <c:f>Sheet2!$F$4</c:f>
              <c:numCache>
                <c:formatCode>0.0</c:formatCode>
                <c:ptCount val="1"/>
                <c:pt idx="0">
                  <c:v>85.25</c:v>
                </c:pt>
              </c:numCache>
            </c:numRef>
          </c:val>
        </c:ser>
        <c:ser>
          <c:idx val="1"/>
          <c:order val="1"/>
          <c:tx>
            <c:strRef>
              <c:f>Sheet2!$A$5</c:f>
              <c:strCache>
                <c:ptCount val="1"/>
                <c:pt idx="0">
                  <c:v>aixr-40</c:v>
                </c:pt>
              </c:strCache>
            </c:strRef>
          </c:tx>
          <c:dLbls>
            <c:txPr>
              <a:bodyPr/>
              <a:lstStyle/>
              <a:p>
                <a:pPr>
                  <a:defRPr sz="1200"/>
                </a:pPr>
                <a:endParaRPr lang="en-US"/>
              </a:p>
            </c:txPr>
            <c:showVal val="1"/>
          </c:dLbls>
          <c:val>
            <c:numRef>
              <c:f>Sheet2!$F$5</c:f>
              <c:numCache>
                <c:formatCode>0.0</c:formatCode>
                <c:ptCount val="1"/>
                <c:pt idx="0">
                  <c:v>85.5</c:v>
                </c:pt>
              </c:numCache>
            </c:numRef>
          </c:val>
        </c:ser>
        <c:ser>
          <c:idx val="2"/>
          <c:order val="2"/>
          <c:tx>
            <c:strRef>
              <c:f>Sheet2!$A$6</c:f>
              <c:strCache>
                <c:ptCount val="1"/>
                <c:pt idx="0">
                  <c:v>aic-70</c:v>
                </c:pt>
              </c:strCache>
            </c:strRef>
          </c:tx>
          <c:dLbls>
            <c:txPr>
              <a:bodyPr/>
              <a:lstStyle/>
              <a:p>
                <a:pPr>
                  <a:defRPr sz="1200"/>
                </a:pPr>
                <a:endParaRPr lang="en-US"/>
              </a:p>
            </c:txPr>
            <c:showVal val="1"/>
          </c:dLbls>
          <c:val>
            <c:numRef>
              <c:f>Sheet2!$F$6</c:f>
              <c:numCache>
                <c:formatCode>0.0</c:formatCode>
                <c:ptCount val="1"/>
                <c:pt idx="0">
                  <c:v>82.5</c:v>
                </c:pt>
              </c:numCache>
            </c:numRef>
          </c:val>
        </c:ser>
        <c:ser>
          <c:idx val="3"/>
          <c:order val="3"/>
          <c:tx>
            <c:strRef>
              <c:f>Sheet2!$A$7</c:f>
              <c:strCache>
                <c:ptCount val="1"/>
                <c:pt idx="0">
                  <c:v>am-40</c:v>
                </c:pt>
              </c:strCache>
            </c:strRef>
          </c:tx>
          <c:dLbls>
            <c:txPr>
              <a:bodyPr/>
              <a:lstStyle/>
              <a:p>
                <a:pPr>
                  <a:defRPr sz="1200"/>
                </a:pPr>
                <a:endParaRPr lang="en-US"/>
              </a:p>
            </c:txPr>
            <c:showVal val="1"/>
          </c:dLbls>
          <c:val>
            <c:numRef>
              <c:f>Sheet2!$F$7</c:f>
              <c:numCache>
                <c:formatCode>0.0</c:formatCode>
                <c:ptCount val="1"/>
                <c:pt idx="0">
                  <c:v>83</c:v>
                </c:pt>
              </c:numCache>
            </c:numRef>
          </c:val>
        </c:ser>
        <c:ser>
          <c:idx val="4"/>
          <c:order val="4"/>
          <c:tx>
            <c:strRef>
              <c:f>Sheet2!$A$8</c:f>
              <c:strCache>
                <c:ptCount val="1"/>
                <c:pt idx="0">
                  <c:v>ga-40</c:v>
                </c:pt>
              </c:strCache>
            </c:strRef>
          </c:tx>
          <c:dLbls>
            <c:txPr>
              <a:bodyPr/>
              <a:lstStyle/>
              <a:p>
                <a:pPr>
                  <a:defRPr sz="1200"/>
                </a:pPr>
                <a:endParaRPr lang="en-US"/>
              </a:p>
            </c:txPr>
            <c:showVal val="1"/>
          </c:dLbls>
          <c:val>
            <c:numRef>
              <c:f>Sheet2!$F$8</c:f>
              <c:numCache>
                <c:formatCode>0.0</c:formatCode>
                <c:ptCount val="1"/>
                <c:pt idx="0">
                  <c:v>83.25</c:v>
                </c:pt>
              </c:numCache>
            </c:numRef>
          </c:val>
        </c:ser>
        <c:ser>
          <c:idx val="5"/>
          <c:order val="5"/>
          <c:tx>
            <c:strRef>
              <c:f>Sheet2!$A$9</c:f>
              <c:strCache>
                <c:ptCount val="1"/>
                <c:pt idx="0">
                  <c:v>tdhstf-70</c:v>
                </c:pt>
              </c:strCache>
            </c:strRef>
          </c:tx>
          <c:dLbls>
            <c:txPr>
              <a:bodyPr/>
              <a:lstStyle/>
              <a:p>
                <a:pPr>
                  <a:defRPr sz="1200"/>
                </a:pPr>
                <a:endParaRPr lang="en-US"/>
              </a:p>
            </c:txPr>
            <c:showVal val="1"/>
          </c:dLbls>
          <c:val>
            <c:numRef>
              <c:f>Sheet2!$F$9</c:f>
              <c:numCache>
                <c:formatCode>0.0</c:formatCode>
                <c:ptCount val="1"/>
                <c:pt idx="0">
                  <c:v>82</c:v>
                </c:pt>
              </c:numCache>
            </c:numRef>
          </c:val>
        </c:ser>
        <c:ser>
          <c:idx val="6"/>
          <c:order val="6"/>
          <c:tx>
            <c:strRef>
              <c:f>Sheet2!$A$10</c:f>
              <c:strCache>
                <c:ptCount val="1"/>
                <c:pt idx="0">
                  <c:v>ttj60-40</c:v>
                </c:pt>
              </c:strCache>
            </c:strRef>
          </c:tx>
          <c:dLbls>
            <c:txPr>
              <a:bodyPr/>
              <a:lstStyle/>
              <a:p>
                <a:pPr>
                  <a:defRPr sz="1200"/>
                </a:pPr>
                <a:endParaRPr lang="en-US"/>
              </a:p>
            </c:txPr>
            <c:showVal val="1"/>
          </c:dLbls>
          <c:val>
            <c:numRef>
              <c:f>Sheet2!$F$10</c:f>
              <c:numCache>
                <c:formatCode>0.0</c:formatCode>
                <c:ptCount val="1"/>
                <c:pt idx="0">
                  <c:v>82</c:v>
                </c:pt>
              </c:numCache>
            </c:numRef>
          </c:val>
        </c:ser>
        <c:ser>
          <c:idx val="7"/>
          <c:order val="7"/>
          <c:tx>
            <c:strRef>
              <c:f>Sheet2!$A$11</c:f>
              <c:strCache>
                <c:ptCount val="1"/>
                <c:pt idx="0">
                  <c:v>uld-70</c:v>
                </c:pt>
              </c:strCache>
            </c:strRef>
          </c:tx>
          <c:dLbls>
            <c:txPr>
              <a:bodyPr/>
              <a:lstStyle/>
              <a:p>
                <a:pPr>
                  <a:defRPr sz="1200"/>
                </a:pPr>
                <a:endParaRPr lang="en-US"/>
              </a:p>
            </c:txPr>
            <c:showVal val="1"/>
          </c:dLbls>
          <c:val>
            <c:numRef>
              <c:f>Sheet2!$F$11</c:f>
              <c:numCache>
                <c:formatCode>0.0</c:formatCode>
                <c:ptCount val="1"/>
                <c:pt idx="0">
                  <c:v>82.5</c:v>
                </c:pt>
              </c:numCache>
            </c:numRef>
          </c:val>
        </c:ser>
        <c:ser>
          <c:idx val="8"/>
          <c:order val="8"/>
          <c:tx>
            <c:strRef>
              <c:f>Sheet2!$A$12</c:f>
              <c:strCache>
                <c:ptCount val="1"/>
                <c:pt idx="0">
                  <c:v>idkt-28</c:v>
                </c:pt>
              </c:strCache>
            </c:strRef>
          </c:tx>
          <c:dLbls>
            <c:txPr>
              <a:bodyPr/>
              <a:lstStyle/>
              <a:p>
                <a:pPr>
                  <a:defRPr sz="1200"/>
                </a:pPr>
                <a:endParaRPr lang="en-US"/>
              </a:p>
            </c:txPr>
            <c:showVal val="1"/>
          </c:dLbls>
          <c:val>
            <c:numRef>
              <c:f>Sheet2!$F$12</c:f>
              <c:numCache>
                <c:formatCode>0.0</c:formatCode>
                <c:ptCount val="1"/>
                <c:pt idx="0">
                  <c:v>84.25</c:v>
                </c:pt>
              </c:numCache>
            </c:numRef>
          </c:val>
        </c:ser>
        <c:gapWidth val="26"/>
        <c:overlap val="-26"/>
        <c:axId val="95027584"/>
        <c:axId val="95029504"/>
      </c:barChart>
      <c:catAx>
        <c:axId val="95027584"/>
        <c:scaling>
          <c:orientation val="minMax"/>
        </c:scaling>
        <c:delete val="1"/>
        <c:axPos val="b"/>
        <c:title>
          <c:tx>
            <c:rich>
              <a:bodyPr/>
              <a:lstStyle/>
              <a:p>
                <a:pPr>
                  <a:defRPr sz="1600"/>
                </a:pPr>
                <a:r>
                  <a:rPr lang="en-US" sz="1600"/>
                  <a:t>Nozzle</a:t>
                </a:r>
                <a:r>
                  <a:rPr lang="en-US" sz="1600" baseline="0"/>
                  <a:t> Type</a:t>
                </a:r>
                <a:endParaRPr lang="en-US" sz="1600"/>
              </a:p>
            </c:rich>
          </c:tx>
          <c:layout/>
        </c:title>
        <c:majorTickMark val="none"/>
        <c:tickLblPos val="none"/>
        <c:crossAx val="95029504"/>
        <c:crosses val="autoZero"/>
        <c:auto val="1"/>
        <c:lblAlgn val="ctr"/>
        <c:lblOffset val="100"/>
      </c:catAx>
      <c:valAx>
        <c:axId val="95029504"/>
        <c:scaling>
          <c:orientation val="minMax"/>
          <c:max val="100"/>
          <c:min val="60"/>
        </c:scaling>
        <c:axPos val="l"/>
        <c:majorGridlines/>
        <c:title>
          <c:tx>
            <c:rich>
              <a:bodyPr/>
              <a:lstStyle/>
              <a:p>
                <a:pPr>
                  <a:defRPr sz="1600"/>
                </a:pPr>
                <a:r>
                  <a:rPr lang="en-US" sz="1600" dirty="0"/>
                  <a:t>Percent</a:t>
                </a:r>
                <a:r>
                  <a:rPr lang="en-US" sz="1600" baseline="0" dirty="0"/>
                  <a:t> </a:t>
                </a:r>
                <a:r>
                  <a:rPr lang="en-US" sz="1600" baseline="0" dirty="0" smtClean="0"/>
                  <a:t>Control</a:t>
                </a:r>
                <a:endParaRPr lang="en-US" sz="1600" dirty="0"/>
              </a:p>
            </c:rich>
          </c:tx>
          <c:layout/>
        </c:title>
        <c:numFmt formatCode="0.0" sourceLinked="1"/>
        <c:tickLblPos val="nextTo"/>
        <c:crossAx val="95027584"/>
        <c:crosses val="autoZero"/>
        <c:crossBetween val="between"/>
      </c:valAx>
    </c:plotArea>
    <c:legend>
      <c:legendPos val="r"/>
      <c:layout/>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t>
            </a:r>
            <a:r>
              <a:rPr lang="en-US" baseline="0"/>
              <a:t> Paraquat Control Across Species by Nozzle Type</a:t>
            </a:r>
            <a:endParaRPr lang="en-US"/>
          </a:p>
        </c:rich>
      </c:tx>
      <c:layout/>
    </c:title>
    <c:plotArea>
      <c:layout/>
      <c:barChart>
        <c:barDir val="col"/>
        <c:grouping val="clustered"/>
        <c:ser>
          <c:idx val="0"/>
          <c:order val="0"/>
          <c:tx>
            <c:strRef>
              <c:f>Sheet2!$A$19</c:f>
              <c:strCache>
                <c:ptCount val="1"/>
                <c:pt idx="0">
                  <c:v>tt-40</c:v>
                </c:pt>
              </c:strCache>
            </c:strRef>
          </c:tx>
          <c:dLbls>
            <c:numFmt formatCode="#,##0.00" sourceLinked="0"/>
            <c:txPr>
              <a:bodyPr/>
              <a:lstStyle/>
              <a:p>
                <a:pPr>
                  <a:defRPr sz="1200"/>
                </a:pPr>
                <a:endParaRPr lang="en-US"/>
              </a:p>
            </c:txPr>
            <c:showVal val="1"/>
          </c:dLbls>
          <c:val>
            <c:numRef>
              <c:f>Sheet2!$F$19</c:f>
              <c:numCache>
                <c:formatCode>0.0</c:formatCode>
                <c:ptCount val="1"/>
                <c:pt idx="0">
                  <c:v>66.25</c:v>
                </c:pt>
              </c:numCache>
            </c:numRef>
          </c:val>
        </c:ser>
        <c:ser>
          <c:idx val="1"/>
          <c:order val="1"/>
          <c:tx>
            <c:strRef>
              <c:f>Sheet2!$A$20</c:f>
              <c:strCache>
                <c:ptCount val="1"/>
                <c:pt idx="0">
                  <c:v>aixr-40</c:v>
                </c:pt>
              </c:strCache>
            </c:strRef>
          </c:tx>
          <c:dLbls>
            <c:txPr>
              <a:bodyPr/>
              <a:lstStyle/>
              <a:p>
                <a:pPr>
                  <a:defRPr sz="1200"/>
                </a:pPr>
                <a:endParaRPr lang="en-US"/>
              </a:p>
            </c:txPr>
            <c:showVal val="1"/>
          </c:dLbls>
          <c:val>
            <c:numRef>
              <c:f>Sheet2!$F$20</c:f>
              <c:numCache>
                <c:formatCode>0.0</c:formatCode>
                <c:ptCount val="1"/>
                <c:pt idx="0">
                  <c:v>69.75</c:v>
                </c:pt>
              </c:numCache>
            </c:numRef>
          </c:val>
        </c:ser>
        <c:ser>
          <c:idx val="2"/>
          <c:order val="2"/>
          <c:tx>
            <c:strRef>
              <c:f>Sheet2!$A$21</c:f>
              <c:strCache>
                <c:ptCount val="1"/>
                <c:pt idx="0">
                  <c:v>aic-70</c:v>
                </c:pt>
              </c:strCache>
            </c:strRef>
          </c:tx>
          <c:dLbls>
            <c:txPr>
              <a:bodyPr/>
              <a:lstStyle/>
              <a:p>
                <a:pPr>
                  <a:defRPr sz="1200"/>
                </a:pPr>
                <a:endParaRPr lang="en-US"/>
              </a:p>
            </c:txPr>
            <c:showVal val="1"/>
          </c:dLbls>
          <c:val>
            <c:numRef>
              <c:f>Sheet2!$F$21</c:f>
              <c:numCache>
                <c:formatCode>0.0</c:formatCode>
                <c:ptCount val="1"/>
                <c:pt idx="0">
                  <c:v>70.25</c:v>
                </c:pt>
              </c:numCache>
            </c:numRef>
          </c:val>
        </c:ser>
        <c:ser>
          <c:idx val="3"/>
          <c:order val="3"/>
          <c:tx>
            <c:strRef>
              <c:f>Sheet2!$A$22</c:f>
              <c:strCache>
                <c:ptCount val="1"/>
                <c:pt idx="0">
                  <c:v>am-40</c:v>
                </c:pt>
              </c:strCache>
            </c:strRef>
          </c:tx>
          <c:dLbls>
            <c:txPr>
              <a:bodyPr/>
              <a:lstStyle/>
              <a:p>
                <a:pPr>
                  <a:defRPr sz="1200"/>
                </a:pPr>
                <a:endParaRPr lang="en-US"/>
              </a:p>
            </c:txPr>
            <c:showVal val="1"/>
          </c:dLbls>
          <c:val>
            <c:numRef>
              <c:f>Sheet2!$F$22</c:f>
              <c:numCache>
                <c:formatCode>0.0</c:formatCode>
                <c:ptCount val="1"/>
                <c:pt idx="0">
                  <c:v>69</c:v>
                </c:pt>
              </c:numCache>
            </c:numRef>
          </c:val>
        </c:ser>
        <c:ser>
          <c:idx val="4"/>
          <c:order val="4"/>
          <c:tx>
            <c:strRef>
              <c:f>Sheet2!$A$23</c:f>
              <c:strCache>
                <c:ptCount val="1"/>
                <c:pt idx="0">
                  <c:v>ga-40</c:v>
                </c:pt>
              </c:strCache>
            </c:strRef>
          </c:tx>
          <c:dLbls>
            <c:txPr>
              <a:bodyPr/>
              <a:lstStyle/>
              <a:p>
                <a:pPr>
                  <a:defRPr sz="1200"/>
                </a:pPr>
                <a:endParaRPr lang="en-US"/>
              </a:p>
            </c:txPr>
            <c:showVal val="1"/>
          </c:dLbls>
          <c:val>
            <c:numRef>
              <c:f>Sheet2!$F$23</c:f>
              <c:numCache>
                <c:formatCode>0.0</c:formatCode>
                <c:ptCount val="1"/>
                <c:pt idx="0">
                  <c:v>66.25</c:v>
                </c:pt>
              </c:numCache>
            </c:numRef>
          </c:val>
        </c:ser>
        <c:ser>
          <c:idx val="5"/>
          <c:order val="5"/>
          <c:tx>
            <c:strRef>
              <c:f>Sheet2!$A$24</c:f>
              <c:strCache>
                <c:ptCount val="1"/>
                <c:pt idx="0">
                  <c:v>tdhstf-70</c:v>
                </c:pt>
              </c:strCache>
            </c:strRef>
          </c:tx>
          <c:dLbls>
            <c:txPr>
              <a:bodyPr/>
              <a:lstStyle/>
              <a:p>
                <a:pPr>
                  <a:defRPr sz="1200"/>
                </a:pPr>
                <a:endParaRPr lang="en-US"/>
              </a:p>
            </c:txPr>
            <c:showVal val="1"/>
          </c:dLbls>
          <c:val>
            <c:numRef>
              <c:f>Sheet2!$F$24</c:f>
              <c:numCache>
                <c:formatCode>0.0</c:formatCode>
                <c:ptCount val="1"/>
                <c:pt idx="0">
                  <c:v>67.75</c:v>
                </c:pt>
              </c:numCache>
            </c:numRef>
          </c:val>
        </c:ser>
        <c:ser>
          <c:idx val="6"/>
          <c:order val="6"/>
          <c:tx>
            <c:strRef>
              <c:f>Sheet2!$A$25</c:f>
              <c:strCache>
                <c:ptCount val="1"/>
                <c:pt idx="0">
                  <c:v>ttj60-40</c:v>
                </c:pt>
              </c:strCache>
            </c:strRef>
          </c:tx>
          <c:dLbls>
            <c:txPr>
              <a:bodyPr/>
              <a:lstStyle/>
              <a:p>
                <a:pPr>
                  <a:defRPr sz="1200"/>
                </a:pPr>
                <a:endParaRPr lang="en-US"/>
              </a:p>
            </c:txPr>
            <c:showVal val="1"/>
          </c:dLbls>
          <c:val>
            <c:numRef>
              <c:f>Sheet2!$F$25</c:f>
              <c:numCache>
                <c:formatCode>0.0</c:formatCode>
                <c:ptCount val="1"/>
                <c:pt idx="0">
                  <c:v>73.75</c:v>
                </c:pt>
              </c:numCache>
            </c:numRef>
          </c:val>
        </c:ser>
        <c:ser>
          <c:idx val="7"/>
          <c:order val="7"/>
          <c:tx>
            <c:strRef>
              <c:f>Sheet2!$A$26</c:f>
              <c:strCache>
                <c:ptCount val="1"/>
                <c:pt idx="0">
                  <c:v>uld-70</c:v>
                </c:pt>
              </c:strCache>
            </c:strRef>
          </c:tx>
          <c:dLbls>
            <c:txPr>
              <a:bodyPr/>
              <a:lstStyle/>
              <a:p>
                <a:pPr>
                  <a:defRPr sz="1200"/>
                </a:pPr>
                <a:endParaRPr lang="en-US"/>
              </a:p>
            </c:txPr>
            <c:showVal val="1"/>
          </c:dLbls>
          <c:val>
            <c:numRef>
              <c:f>Sheet2!$F$26</c:f>
              <c:numCache>
                <c:formatCode>0.0</c:formatCode>
                <c:ptCount val="1"/>
                <c:pt idx="0">
                  <c:v>67.5</c:v>
                </c:pt>
              </c:numCache>
            </c:numRef>
          </c:val>
        </c:ser>
        <c:ser>
          <c:idx val="8"/>
          <c:order val="8"/>
          <c:tx>
            <c:strRef>
              <c:f>Sheet2!$A$27</c:f>
              <c:strCache>
                <c:ptCount val="1"/>
                <c:pt idx="0">
                  <c:v>idk-28</c:v>
                </c:pt>
              </c:strCache>
            </c:strRef>
          </c:tx>
          <c:dLbls>
            <c:txPr>
              <a:bodyPr/>
              <a:lstStyle/>
              <a:p>
                <a:pPr>
                  <a:defRPr sz="1200"/>
                </a:pPr>
                <a:endParaRPr lang="en-US"/>
              </a:p>
            </c:txPr>
            <c:showVal val="1"/>
          </c:dLbls>
          <c:val>
            <c:numRef>
              <c:f>Sheet2!$F$27</c:f>
              <c:numCache>
                <c:formatCode>0.0</c:formatCode>
                <c:ptCount val="1"/>
                <c:pt idx="0">
                  <c:v>72</c:v>
                </c:pt>
              </c:numCache>
            </c:numRef>
          </c:val>
        </c:ser>
        <c:overlap val="-26"/>
        <c:axId val="34554624"/>
        <c:axId val="34556544"/>
      </c:barChart>
      <c:catAx>
        <c:axId val="34554624"/>
        <c:scaling>
          <c:orientation val="minMax"/>
        </c:scaling>
        <c:delete val="1"/>
        <c:axPos val="b"/>
        <c:title>
          <c:tx>
            <c:rich>
              <a:bodyPr/>
              <a:lstStyle/>
              <a:p>
                <a:pPr>
                  <a:defRPr sz="1400"/>
                </a:pPr>
                <a:r>
                  <a:rPr lang="en-US" sz="1400"/>
                  <a:t>Nozzle Type</a:t>
                </a:r>
              </a:p>
            </c:rich>
          </c:tx>
          <c:layout/>
        </c:title>
        <c:majorTickMark val="none"/>
        <c:tickLblPos val="none"/>
        <c:crossAx val="34556544"/>
        <c:crosses val="autoZero"/>
        <c:auto val="1"/>
        <c:lblAlgn val="ctr"/>
        <c:lblOffset val="100"/>
      </c:catAx>
      <c:valAx>
        <c:axId val="34556544"/>
        <c:scaling>
          <c:orientation val="minMax"/>
          <c:max val="100"/>
          <c:min val="50"/>
        </c:scaling>
        <c:axPos val="l"/>
        <c:majorGridlines/>
        <c:title>
          <c:tx>
            <c:rich>
              <a:bodyPr/>
              <a:lstStyle/>
              <a:p>
                <a:pPr>
                  <a:defRPr sz="1400"/>
                </a:pPr>
                <a:r>
                  <a:rPr lang="en-US" sz="1400"/>
                  <a:t>Percent</a:t>
                </a:r>
                <a:r>
                  <a:rPr lang="en-US" sz="1400" baseline="0"/>
                  <a:t> Control</a:t>
                </a:r>
                <a:endParaRPr lang="en-US" sz="1400"/>
              </a:p>
            </c:rich>
          </c:tx>
          <c:layout/>
        </c:title>
        <c:numFmt formatCode="0.0" sourceLinked="1"/>
        <c:tickLblPos val="nextTo"/>
        <c:crossAx val="34554624"/>
        <c:crosses val="autoZero"/>
        <c:crossBetween val="between"/>
      </c:valAx>
    </c:plotArea>
    <c:legend>
      <c:legendPos val="r"/>
      <c:layout/>
      <c:txPr>
        <a:bodyPr/>
        <a:lstStyle/>
        <a:p>
          <a:pPr>
            <a:defRPr sz="1400"/>
          </a:pPr>
          <a:endParaRPr lang="en-US"/>
        </a:p>
      </c:txPr>
    </c:legend>
    <c:plotVisOnly val="1"/>
  </c:chart>
  <c:externalData r:id="rId1"/>
</c:chartSpace>
</file>

<file path=ppt/drawings/_rels/drawing2.x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0.13158</cdr:x>
      <cdr:y>0.09433</cdr:y>
    </cdr:from>
    <cdr:to>
      <cdr:x>0.15789</cdr:x>
      <cdr:y>0.13879</cdr:y>
    </cdr:to>
    <cdr:sp macro="" textlink="">
      <cdr:nvSpPr>
        <cdr:cNvPr id="2" name="TextBox 5"/>
        <cdr:cNvSpPr txBox="1"/>
      </cdr:nvSpPr>
      <cdr:spPr>
        <a:xfrm xmlns:a="http://schemas.openxmlformats.org/drawingml/2006/main">
          <a:off x="1143000" y="4572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a</a:t>
          </a:r>
          <a:endParaRPr lang="en-US" sz="800" dirty="0"/>
        </a:p>
      </cdr:txBody>
    </cdr:sp>
  </cdr:relSizeAnchor>
  <cdr:relSizeAnchor xmlns:cdr="http://schemas.openxmlformats.org/drawingml/2006/chartDrawing">
    <cdr:from>
      <cdr:x>0.15789</cdr:x>
      <cdr:y>0.29872</cdr:y>
    </cdr:from>
    <cdr:to>
      <cdr:x>0.18421</cdr:x>
      <cdr:y>0.34317</cdr:y>
    </cdr:to>
    <cdr:sp macro="" textlink="">
      <cdr:nvSpPr>
        <cdr:cNvPr id="3" name="TextBox 5"/>
        <cdr:cNvSpPr txBox="1"/>
      </cdr:nvSpPr>
      <cdr:spPr>
        <a:xfrm xmlns:a="http://schemas.openxmlformats.org/drawingml/2006/main">
          <a:off x="1371600" y="14478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c</a:t>
          </a:r>
          <a:endParaRPr lang="en-US" sz="800" dirty="0"/>
        </a:p>
      </cdr:txBody>
    </cdr:sp>
  </cdr:relSizeAnchor>
  <cdr:relSizeAnchor xmlns:cdr="http://schemas.openxmlformats.org/drawingml/2006/chartDrawing">
    <cdr:from>
      <cdr:x>0.07895</cdr:x>
      <cdr:y>0.17294</cdr:y>
    </cdr:from>
    <cdr:to>
      <cdr:x>0.12281</cdr:x>
      <cdr:y>0.2174</cdr:y>
    </cdr:to>
    <cdr:sp macro="" textlink="">
      <cdr:nvSpPr>
        <cdr:cNvPr id="4" name="TextBox 5"/>
        <cdr:cNvSpPr txBox="1"/>
      </cdr:nvSpPr>
      <cdr:spPr>
        <a:xfrm xmlns:a="http://schemas.openxmlformats.org/drawingml/2006/main">
          <a:off x="685800" y="838200"/>
          <a:ext cx="381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err="1" smtClean="0"/>
            <a:t>abc</a:t>
          </a:r>
          <a:endParaRPr lang="en-US" sz="800" dirty="0"/>
        </a:p>
      </cdr:txBody>
    </cdr:sp>
  </cdr:relSizeAnchor>
  <cdr:relSizeAnchor xmlns:cdr="http://schemas.openxmlformats.org/drawingml/2006/chartDrawing">
    <cdr:from>
      <cdr:x>0.22807</cdr:x>
      <cdr:y>0.11006</cdr:y>
    </cdr:from>
    <cdr:to>
      <cdr:x>0.26316</cdr:x>
      <cdr:y>0.15451</cdr:y>
    </cdr:to>
    <cdr:sp macro="" textlink="">
      <cdr:nvSpPr>
        <cdr:cNvPr id="5" name="TextBox 5"/>
        <cdr:cNvSpPr txBox="1"/>
      </cdr:nvSpPr>
      <cdr:spPr>
        <a:xfrm xmlns:a="http://schemas.openxmlformats.org/drawingml/2006/main">
          <a:off x="1981200" y="533400"/>
          <a:ext cx="304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800" dirty="0" err="1" smtClean="0"/>
            <a:t>ab</a:t>
          </a:r>
          <a:endParaRPr lang="en-US" sz="800" dirty="0"/>
        </a:p>
      </cdr:txBody>
    </cdr:sp>
  </cdr:relSizeAnchor>
  <cdr:relSizeAnchor xmlns:cdr="http://schemas.openxmlformats.org/drawingml/2006/chartDrawing">
    <cdr:from>
      <cdr:x>0.87719</cdr:x>
      <cdr:y>0.17294</cdr:y>
    </cdr:from>
    <cdr:to>
      <cdr:x>0.92105</cdr:x>
      <cdr:y>0.2174</cdr:y>
    </cdr:to>
    <cdr:sp macro="" textlink="">
      <cdr:nvSpPr>
        <cdr:cNvPr id="6" name="TextBox 5"/>
        <cdr:cNvSpPr txBox="1"/>
      </cdr:nvSpPr>
      <cdr:spPr>
        <a:xfrm xmlns:a="http://schemas.openxmlformats.org/drawingml/2006/main">
          <a:off x="7620000" y="838200"/>
          <a:ext cx="381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800" dirty="0" err="1" smtClean="0"/>
            <a:t>abc</a:t>
          </a:r>
          <a:endParaRPr lang="en-US" sz="800" dirty="0"/>
        </a:p>
      </cdr:txBody>
    </cdr:sp>
  </cdr:relSizeAnchor>
  <cdr:relSizeAnchor xmlns:cdr="http://schemas.openxmlformats.org/drawingml/2006/chartDrawing">
    <cdr:from>
      <cdr:x>0.25439</cdr:x>
      <cdr:y>0.33017</cdr:y>
    </cdr:from>
    <cdr:to>
      <cdr:x>0.2807</cdr:x>
      <cdr:y>0.37462</cdr:y>
    </cdr:to>
    <cdr:sp macro="" textlink="">
      <cdr:nvSpPr>
        <cdr:cNvPr id="7" name="TextBox 6"/>
        <cdr:cNvSpPr txBox="1"/>
      </cdr:nvSpPr>
      <cdr:spPr>
        <a:xfrm xmlns:a="http://schemas.openxmlformats.org/drawingml/2006/main">
          <a:off x="2209800" y="16002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c</a:t>
          </a:r>
          <a:endParaRPr lang="en-US" sz="800" dirty="0"/>
        </a:p>
      </cdr:txBody>
    </cdr:sp>
  </cdr:relSizeAnchor>
  <cdr:relSizeAnchor xmlns:cdr="http://schemas.openxmlformats.org/drawingml/2006/chartDrawing">
    <cdr:from>
      <cdr:x>0.21053</cdr:x>
      <cdr:y>0.03144</cdr:y>
    </cdr:from>
    <cdr:to>
      <cdr:x>0.23684</cdr:x>
      <cdr:y>0.0759</cdr:y>
    </cdr:to>
    <cdr:sp macro="" textlink="">
      <cdr:nvSpPr>
        <cdr:cNvPr id="8" name="TextBox 6"/>
        <cdr:cNvSpPr txBox="1"/>
      </cdr:nvSpPr>
      <cdr:spPr>
        <a:xfrm xmlns:a="http://schemas.openxmlformats.org/drawingml/2006/main">
          <a:off x="1828800" y="1524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a</a:t>
          </a:r>
          <a:endParaRPr lang="en-US"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0.00276</cdr:x>
      <cdr:y>0.00629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30483"/>
        </a:xfrm>
        <a:prstGeom xmlns:a="http://schemas.openxmlformats.org/drawingml/2006/main" prst="rect">
          <a:avLst/>
        </a:prstGeom>
      </cdr:spPr>
    </cdr:pic>
  </cdr:relSizeAnchor>
  <cdr:relSizeAnchor xmlns:cdr="http://schemas.openxmlformats.org/drawingml/2006/chartDrawing">
    <cdr:from>
      <cdr:x>0.08621</cdr:x>
      <cdr:y>0.22011</cdr:y>
    </cdr:from>
    <cdr:to>
      <cdr:x>0.11207</cdr:x>
      <cdr:y>0.26456</cdr:y>
    </cdr:to>
    <cdr:sp macro="" textlink="">
      <cdr:nvSpPr>
        <cdr:cNvPr id="3" name="TextBox 5"/>
        <cdr:cNvSpPr txBox="1"/>
      </cdr:nvSpPr>
      <cdr:spPr>
        <a:xfrm xmlns:a="http://schemas.openxmlformats.org/drawingml/2006/main">
          <a:off x="762000" y="10668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c</a:t>
          </a:r>
          <a:endParaRPr lang="en-US" sz="800" dirty="0"/>
        </a:p>
      </cdr:txBody>
    </cdr:sp>
  </cdr:relSizeAnchor>
  <cdr:relSizeAnchor xmlns:cdr="http://schemas.openxmlformats.org/drawingml/2006/chartDrawing">
    <cdr:from>
      <cdr:x>0.11207</cdr:x>
      <cdr:y>0.58172</cdr:y>
    </cdr:from>
    <cdr:to>
      <cdr:x>0.13793</cdr:x>
      <cdr:y>0.62618</cdr:y>
    </cdr:to>
    <cdr:sp macro="" textlink="">
      <cdr:nvSpPr>
        <cdr:cNvPr id="4" name="TextBox 5"/>
        <cdr:cNvSpPr txBox="1"/>
      </cdr:nvSpPr>
      <cdr:spPr>
        <a:xfrm xmlns:a="http://schemas.openxmlformats.org/drawingml/2006/main">
          <a:off x="990600" y="2819400"/>
          <a:ext cx="228582" cy="2154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800" dirty="0" smtClean="0"/>
            <a:t>c</a:t>
          </a:r>
          <a:endParaRPr lang="en-US" sz="800" dirty="0"/>
        </a:p>
      </cdr:txBody>
    </cdr:sp>
  </cdr:relSizeAnchor>
  <cdr:relSizeAnchor xmlns:cdr="http://schemas.openxmlformats.org/drawingml/2006/chartDrawing">
    <cdr:from>
      <cdr:x>0.35345</cdr:x>
      <cdr:y>0.22011</cdr:y>
    </cdr:from>
    <cdr:to>
      <cdr:x>0.37931</cdr:x>
      <cdr:y>0.26456</cdr:y>
    </cdr:to>
    <cdr:sp macro="" textlink="">
      <cdr:nvSpPr>
        <cdr:cNvPr id="5" name="TextBox 9"/>
        <cdr:cNvSpPr txBox="1"/>
      </cdr:nvSpPr>
      <cdr:spPr>
        <a:xfrm xmlns:a="http://schemas.openxmlformats.org/drawingml/2006/main">
          <a:off x="3124200" y="1066800"/>
          <a:ext cx="2286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b</a:t>
          </a:r>
          <a:endParaRPr lang="en-US" sz="800" dirty="0"/>
        </a:p>
      </cdr:txBody>
    </cdr:sp>
  </cdr:relSizeAnchor>
  <cdr:relSizeAnchor xmlns:cdr="http://schemas.openxmlformats.org/drawingml/2006/chartDrawing">
    <cdr:from>
      <cdr:x>0.43103</cdr:x>
      <cdr:y>0.29872</cdr:y>
    </cdr:from>
    <cdr:to>
      <cdr:x>0.46552</cdr:x>
      <cdr:y>0.34317</cdr:y>
    </cdr:to>
    <cdr:sp macro="" textlink="">
      <cdr:nvSpPr>
        <cdr:cNvPr id="6" name="TextBox 7"/>
        <cdr:cNvSpPr txBox="1"/>
      </cdr:nvSpPr>
      <cdr:spPr>
        <a:xfrm xmlns:a="http://schemas.openxmlformats.org/drawingml/2006/main">
          <a:off x="3810000" y="1447800"/>
          <a:ext cx="304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smtClean="0"/>
            <a:t>de</a:t>
          </a:r>
          <a:endParaRPr lang="en-US" sz="800" dirty="0"/>
        </a:p>
      </cdr:txBody>
    </cdr:sp>
  </cdr:relSizeAnchor>
  <cdr:relSizeAnchor xmlns:cdr="http://schemas.openxmlformats.org/drawingml/2006/chartDrawing">
    <cdr:from>
      <cdr:x>0.48276</cdr:x>
      <cdr:y>0.12578</cdr:y>
    </cdr:from>
    <cdr:to>
      <cdr:x>0.51724</cdr:x>
      <cdr:y>0.17023</cdr:y>
    </cdr:to>
    <cdr:sp macro="" textlink="">
      <cdr:nvSpPr>
        <cdr:cNvPr id="7" name="TextBox 8"/>
        <cdr:cNvSpPr txBox="1"/>
      </cdr:nvSpPr>
      <cdr:spPr>
        <a:xfrm xmlns:a="http://schemas.openxmlformats.org/drawingml/2006/main">
          <a:off x="4267200" y="609600"/>
          <a:ext cx="304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err="1" smtClean="0"/>
            <a:t>ab</a:t>
          </a:r>
          <a:endParaRPr lang="en-US" sz="800" dirty="0"/>
        </a:p>
      </cdr:txBody>
    </cdr:sp>
  </cdr:relSizeAnchor>
  <cdr:relSizeAnchor xmlns:cdr="http://schemas.openxmlformats.org/drawingml/2006/chartDrawing">
    <cdr:from>
      <cdr:x>0.65517</cdr:x>
      <cdr:y>0.17294</cdr:y>
    </cdr:from>
    <cdr:to>
      <cdr:x>0.68966</cdr:x>
      <cdr:y>0.2174</cdr:y>
    </cdr:to>
    <cdr:sp macro="" textlink="">
      <cdr:nvSpPr>
        <cdr:cNvPr id="8" name="TextBox 8"/>
        <cdr:cNvSpPr txBox="1"/>
      </cdr:nvSpPr>
      <cdr:spPr>
        <a:xfrm xmlns:a="http://schemas.openxmlformats.org/drawingml/2006/main">
          <a:off x="5791200" y="838200"/>
          <a:ext cx="304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800" dirty="0" err="1" smtClean="0"/>
            <a:t>ab</a:t>
          </a:r>
          <a:endParaRPr lang="en-US" sz="800" dirty="0"/>
        </a:p>
      </cdr:txBody>
    </cdr:sp>
  </cdr:relSizeAnchor>
  <cdr:relSizeAnchor xmlns:cdr="http://schemas.openxmlformats.org/drawingml/2006/chartDrawing">
    <cdr:from>
      <cdr:x>0.62931</cdr:x>
      <cdr:y>0.29872</cdr:y>
    </cdr:from>
    <cdr:to>
      <cdr:x>0.66379</cdr:x>
      <cdr:y>0.34317</cdr:y>
    </cdr:to>
    <cdr:sp macro="" textlink="">
      <cdr:nvSpPr>
        <cdr:cNvPr id="9" name="TextBox 7"/>
        <cdr:cNvSpPr txBox="1"/>
      </cdr:nvSpPr>
      <cdr:spPr>
        <a:xfrm xmlns:a="http://schemas.openxmlformats.org/drawingml/2006/main">
          <a:off x="5562600" y="1447800"/>
          <a:ext cx="3048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rebuchet MS"/>
            </a:defRPr>
          </a:lvl1pPr>
          <a:lvl2pPr marL="457200" indent="0">
            <a:defRPr sz="1100">
              <a:latin typeface="Trebuchet MS"/>
            </a:defRPr>
          </a:lvl2pPr>
          <a:lvl3pPr marL="914400" indent="0">
            <a:defRPr sz="1100">
              <a:latin typeface="Trebuchet MS"/>
            </a:defRPr>
          </a:lvl3pPr>
          <a:lvl4pPr marL="1371600" indent="0">
            <a:defRPr sz="1100">
              <a:latin typeface="Trebuchet MS"/>
            </a:defRPr>
          </a:lvl4pPr>
          <a:lvl5pPr marL="1828800" indent="0">
            <a:defRPr sz="1100">
              <a:latin typeface="Trebuchet MS"/>
            </a:defRPr>
          </a:lvl5pPr>
          <a:lvl6pPr marL="2286000" indent="0">
            <a:defRPr sz="1100">
              <a:latin typeface="Trebuchet MS"/>
            </a:defRPr>
          </a:lvl6pPr>
          <a:lvl7pPr marL="2743200" indent="0">
            <a:defRPr sz="1100">
              <a:latin typeface="Trebuchet MS"/>
            </a:defRPr>
          </a:lvl7pPr>
          <a:lvl8pPr marL="3200400" indent="0">
            <a:defRPr sz="1100">
              <a:latin typeface="Trebuchet MS"/>
            </a:defRPr>
          </a:lvl8pPr>
          <a:lvl9pPr marL="3657600" indent="0">
            <a:defRPr sz="1100">
              <a:latin typeface="Trebuchet MS"/>
            </a:defRPr>
          </a:lvl9pPr>
        </a:lstStyle>
        <a:p xmlns:a="http://schemas.openxmlformats.org/drawingml/2006/main">
          <a:r>
            <a:rPr lang="en-US" sz="800" dirty="0" smtClean="0"/>
            <a:t>de</a:t>
          </a:r>
          <a:endParaRPr lang="en-US" sz="800" dirty="0"/>
        </a:p>
      </cdr:txBody>
    </cdr:sp>
  </cdr:relSizeAnchor>
  <cdr:relSizeAnchor xmlns:cdr="http://schemas.openxmlformats.org/drawingml/2006/chartDrawing">
    <cdr:from>
      <cdr:x>0.71552</cdr:x>
      <cdr:y>0.25156</cdr:y>
    </cdr:from>
    <cdr:to>
      <cdr:x>0.76724</cdr:x>
      <cdr:y>0.29601</cdr:y>
    </cdr:to>
    <cdr:sp macro="" textlink="">
      <cdr:nvSpPr>
        <cdr:cNvPr id="12" name="TextBox 21"/>
        <cdr:cNvSpPr txBox="1"/>
      </cdr:nvSpPr>
      <cdr:spPr>
        <a:xfrm xmlns:a="http://schemas.openxmlformats.org/drawingml/2006/main">
          <a:off x="6324600" y="1219200"/>
          <a:ext cx="4572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sz="800" dirty="0" err="1" smtClean="0"/>
            <a:t>abcd</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algn="r" defTabSz="931863" eaLnBrk="0" hangingPunct="0">
              <a:defRPr sz="1000" i="1">
                <a:latin typeface="Times New Roman" pitchFamily="18" charset="0"/>
              </a:defRPr>
            </a:lvl1pPr>
          </a:lstStyle>
          <a:p>
            <a:endParaRPr lang="en-US"/>
          </a:p>
        </p:txBody>
      </p:sp>
      <p:sp>
        <p:nvSpPr>
          <p:cNvPr id="2052" name="Rectangle 4"/>
          <p:cNvSpPr>
            <a:spLocks noGrp="1" noRot="1" noChangeAspect="1" noChangeArrowheads="1" noTextEdit="1"/>
          </p:cNvSpPr>
          <p:nvPr>
            <p:ph type="sldImg" idx="2"/>
          </p:nvPr>
        </p:nvSpPr>
        <p:spPr bwMode="auto">
          <a:xfrm>
            <a:off x="1152525" y="692150"/>
            <a:ext cx="4554538"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5988" y="4344988"/>
            <a:ext cx="5026025" cy="4113212"/>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defTabSz="931863" eaLnBrk="0" hangingPunct="0">
              <a:defRPr sz="1000" i="1">
                <a:latin typeface="Times New Roman" pitchFamily="18" charset="0"/>
              </a:defRPr>
            </a:lvl1pPr>
          </a:lstStyle>
          <a:p>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algn="r" defTabSz="931863" eaLnBrk="0" hangingPunct="0">
              <a:defRPr sz="1000" i="1">
                <a:latin typeface="Times New Roman" pitchFamily="18" charset="0"/>
              </a:defRPr>
            </a:lvl1pPr>
          </a:lstStyle>
          <a:p>
            <a:fld id="{2583A0A9-80D2-407E-BE09-B2825F59C1E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83A0A9-80D2-407E-BE09-B2825F59C1E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FF6F0-131B-4C59-AE55-9AF017228B8D}" type="slidenum">
              <a:rPr lang="en-US"/>
              <a:pPr/>
              <a:t>3</a:t>
            </a:fld>
            <a:endParaRPr lang="en-US"/>
          </a:p>
        </p:txBody>
      </p:sp>
      <p:sp>
        <p:nvSpPr>
          <p:cNvPr id="401410" name="Rectangle 2"/>
          <p:cNvSpPr>
            <a:spLocks noGrp="1" noRot="1" noChangeAspect="1" noChangeArrowheads="1" noTextEdit="1"/>
          </p:cNvSpPr>
          <p:nvPr>
            <p:ph type="sldImg"/>
          </p:nvPr>
        </p:nvSpPr>
        <p:spPr>
          <a:xfrm>
            <a:off x="1144588" y="687388"/>
            <a:ext cx="4568825" cy="3425825"/>
          </a:xfrm>
          <a:ln/>
        </p:spPr>
      </p:sp>
      <p:sp>
        <p:nvSpPr>
          <p:cNvPr id="4014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FF6F0-131B-4C59-AE55-9AF017228B8D}" type="slidenum">
              <a:rPr lang="en-US"/>
              <a:pPr/>
              <a:t>4</a:t>
            </a:fld>
            <a:endParaRPr lang="en-US"/>
          </a:p>
        </p:txBody>
      </p:sp>
      <p:sp>
        <p:nvSpPr>
          <p:cNvPr id="401410" name="Rectangle 2"/>
          <p:cNvSpPr>
            <a:spLocks noGrp="1" noRot="1" noChangeAspect="1" noChangeArrowheads="1" noTextEdit="1"/>
          </p:cNvSpPr>
          <p:nvPr>
            <p:ph type="sldImg"/>
          </p:nvPr>
        </p:nvSpPr>
        <p:spPr>
          <a:xfrm>
            <a:off x="1144588" y="687388"/>
            <a:ext cx="4568825" cy="3425825"/>
          </a:xfrm>
          <a:ln/>
        </p:spPr>
      </p:sp>
      <p:sp>
        <p:nvSpPr>
          <p:cNvPr id="40141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83A0A9-80D2-407E-BE09-B2825F59C1ED}"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noFill/>
          <a:ln w="9525"/>
        </p:spPr>
        <p:txBody>
          <a:bodyPr/>
          <a:lstStyle/>
          <a:p>
            <a:r>
              <a:rPr lang="en-US" smtClean="0"/>
              <a:t>Beginning with the ‘extended range’ flat fan nozzle (all major manufactures have one), continuing with the design of ‘preorifice inserts’ and ‘turbulation chambers’, and now with the ‘venturi’ style nozzle design, nozzle manufacturer's have worked to develop nozzles that are improving the quality of spray emitted.  </a:t>
            </a:r>
          </a:p>
        </p:txBody>
      </p:sp>
      <p:sp>
        <p:nvSpPr>
          <p:cNvPr id="102403" name="Rectangle 3"/>
          <p:cNvSpPr>
            <a:spLocks noGrp="1" noRot="1" noChangeAspect="1" noChangeArrowheads="1" noTextEdit="1"/>
          </p:cNvSpPr>
          <p:nvPr>
            <p:ph type="sldImg"/>
          </p:nvPr>
        </p:nvSpPr>
        <p:spPr>
          <a:xfrm>
            <a:off x="1154113" y="692150"/>
            <a:ext cx="4554537"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AFAF944-CF0C-41FC-A931-CDDCFA97450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E25743-0E95-457C-A158-5C2177F89D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9CA4A2F-795E-45C7-9041-9986DFE56EF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4B829E1-A8FC-4EE6-B5F6-87C487B568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D08845-4A68-41B3-BCA9-EE999537FE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514626-510D-4002-972D-D4C21F023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1047FC7-9B39-456D-A14C-E9E7F773C09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BBF8C9D-DDE2-4C16-BF0C-2B238D60EC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B4B663C-6B1A-4676-A1B4-31575660AA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95FB62-C84D-4C72-AF7C-7B1E9F4A24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DF05EA6-4170-44FA-9AEF-02A7E1A104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F9DDDE-FAAA-4E27-AB18-0E34D7F938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3C217D-1704-4C07-B098-D01E11F456A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4DFF3D0-45DC-45A5-A1C8-13B57FD9EB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ctrTitle"/>
          </p:nvPr>
        </p:nvSpPr>
        <p:spPr>
          <a:xfrm>
            <a:off x="152400" y="381000"/>
            <a:ext cx="8686800" cy="1005840"/>
          </a:xfrm>
        </p:spPr>
        <p:style>
          <a:lnRef idx="2">
            <a:schemeClr val="dk1"/>
          </a:lnRef>
          <a:fillRef idx="1">
            <a:schemeClr val="lt1"/>
          </a:fillRef>
          <a:effectRef idx="0">
            <a:schemeClr val="dk1"/>
          </a:effectRef>
          <a:fontRef idx="minor">
            <a:schemeClr val="dk1"/>
          </a:fontRef>
        </p:style>
        <p:txBody>
          <a:bodyPr>
            <a:noAutofit/>
          </a:bodyPr>
          <a:lstStyle/>
          <a:p>
            <a:pPr algn="ctr"/>
            <a:r>
              <a:rPr lang="en-US" sz="3200" cap="none" dirty="0" smtClean="0"/>
              <a:t>Evaluation Of New Venturi Nozzle Designs For Improving Herbicide Efficacy</a:t>
            </a:r>
            <a:endParaRPr lang="en-US" sz="3200" cap="none" dirty="0"/>
          </a:p>
        </p:txBody>
      </p:sp>
      <p:sp>
        <p:nvSpPr>
          <p:cNvPr id="83974" name="Rectangle 6"/>
          <p:cNvSpPr>
            <a:spLocks noGrp="1" noChangeArrowheads="1"/>
          </p:cNvSpPr>
          <p:nvPr>
            <p:ph type="subTitle" idx="1"/>
          </p:nvPr>
        </p:nvSpPr>
        <p:spPr>
          <a:xfrm>
            <a:off x="2133600" y="2209800"/>
            <a:ext cx="6858000" cy="1752600"/>
          </a:xfrm>
          <a:solidFill>
            <a:schemeClr val="bg1"/>
          </a:solidFill>
        </p:spPr>
        <p:txBody>
          <a:bodyPr>
            <a:normAutofit fontScale="92500" lnSpcReduction="10000"/>
          </a:bodyPr>
          <a:lstStyle/>
          <a:p>
            <a:r>
              <a:rPr lang="en-US" sz="2800" dirty="0">
                <a:solidFill>
                  <a:schemeClr val="tx1"/>
                </a:solidFill>
              </a:rPr>
              <a:t>Robert Wolf</a:t>
            </a:r>
          </a:p>
          <a:p>
            <a:r>
              <a:rPr lang="en-US" sz="2800" dirty="0">
                <a:solidFill>
                  <a:schemeClr val="tx1"/>
                </a:solidFill>
              </a:rPr>
              <a:t> Biological and </a:t>
            </a:r>
            <a:r>
              <a:rPr lang="en-US" sz="2600" dirty="0">
                <a:solidFill>
                  <a:schemeClr val="tx1"/>
                </a:solidFill>
              </a:rPr>
              <a:t>Agricultural</a:t>
            </a:r>
            <a:r>
              <a:rPr lang="en-US" sz="2800" dirty="0">
                <a:solidFill>
                  <a:schemeClr val="tx1"/>
                </a:solidFill>
              </a:rPr>
              <a:t> Engineering Dept.</a:t>
            </a:r>
          </a:p>
          <a:p>
            <a:r>
              <a:rPr lang="en-US" sz="2800" dirty="0">
                <a:solidFill>
                  <a:schemeClr val="tx1"/>
                </a:solidFill>
              </a:rPr>
              <a:t>Dallas Peterson</a:t>
            </a:r>
          </a:p>
          <a:p>
            <a:r>
              <a:rPr lang="en-US" sz="2800" dirty="0">
                <a:solidFill>
                  <a:schemeClr val="tx1"/>
                </a:solidFill>
              </a:rPr>
              <a:t> Department of Agronomy</a:t>
            </a:r>
          </a:p>
        </p:txBody>
      </p:sp>
      <p:pic>
        <p:nvPicPr>
          <p:cNvPr id="83979" name="Picture 11" descr="kstate"/>
          <p:cNvPicPr>
            <a:picLocks noChangeAspect="1" noChangeArrowheads="1"/>
          </p:cNvPicPr>
          <p:nvPr/>
        </p:nvPicPr>
        <p:blipFill>
          <a:blip r:embed="rId3" cstate="print"/>
          <a:srcRect r="48193"/>
          <a:stretch>
            <a:fillRect/>
          </a:stretch>
        </p:blipFill>
        <p:spPr bwMode="auto">
          <a:xfrm>
            <a:off x="1524000" y="4724400"/>
            <a:ext cx="5715000" cy="178435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9" name="Rectangle 13"/>
          <p:cNvSpPr>
            <a:spLocks noGrp="1" noChangeArrowheads="1"/>
          </p:cNvSpPr>
          <p:nvPr>
            <p:ph type="title"/>
          </p:nvPr>
        </p:nvSpPr>
        <p:spPr>
          <a:xfrm>
            <a:off x="457200" y="76200"/>
            <a:ext cx="8229600" cy="914400"/>
          </a:xfrm>
          <a:noFill/>
          <a:ln/>
        </p:spPr>
        <p:txBody>
          <a:bodyPr/>
          <a:lstStyle/>
          <a:p>
            <a:r>
              <a:rPr lang="en-US" dirty="0"/>
              <a:t>Materials and </a:t>
            </a:r>
            <a:r>
              <a:rPr lang="en-US" dirty="0" smtClean="0"/>
              <a:t>Methods</a:t>
            </a:r>
            <a:endParaRPr lang="en-US" dirty="0"/>
          </a:p>
        </p:txBody>
      </p:sp>
      <p:sp>
        <p:nvSpPr>
          <p:cNvPr id="382981" name="Rectangle 5"/>
          <p:cNvSpPr>
            <a:spLocks noGrp="1" noChangeArrowheads="1"/>
          </p:cNvSpPr>
          <p:nvPr>
            <p:ph sz="half" idx="1"/>
          </p:nvPr>
        </p:nvSpPr>
        <p:spPr>
          <a:xfrm>
            <a:off x="381000" y="1219200"/>
            <a:ext cx="4038600" cy="2209800"/>
          </a:xfrm>
        </p:spPr>
        <p:txBody>
          <a:bodyPr>
            <a:normAutofit fontScale="92500" lnSpcReduction="10000"/>
          </a:bodyPr>
          <a:lstStyle/>
          <a:p>
            <a:pPr>
              <a:lnSpc>
                <a:spcPct val="90000"/>
              </a:lnSpc>
              <a:spcBef>
                <a:spcPct val="0"/>
              </a:spcBef>
              <a:buFontTx/>
              <a:buNone/>
            </a:pPr>
            <a:r>
              <a:rPr lang="en-US" sz="2400" dirty="0" smtClean="0">
                <a:latin typeface="Times New Roman" pitchFamily="18" charset="0"/>
              </a:rPr>
              <a:t>Twin-fan IDK-T </a:t>
            </a:r>
          </a:p>
          <a:p>
            <a:pPr>
              <a:lnSpc>
                <a:spcPct val="90000"/>
              </a:lnSpc>
              <a:spcBef>
                <a:spcPct val="0"/>
              </a:spcBef>
              <a:buFontTx/>
              <a:buNone/>
            </a:pPr>
            <a:endParaRPr lang="en-US" sz="2400" dirty="0" smtClean="0">
              <a:latin typeface="Times New Roman" pitchFamily="18" charset="0"/>
            </a:endParaRPr>
          </a:p>
          <a:p>
            <a:pPr>
              <a:lnSpc>
                <a:spcPct val="90000"/>
              </a:lnSpc>
              <a:spcBef>
                <a:spcPct val="0"/>
              </a:spcBef>
              <a:buFontTx/>
              <a:buNone/>
            </a:pPr>
            <a:r>
              <a:rPr lang="en-US" sz="2400" dirty="0" smtClean="0">
                <a:latin typeface="Times New Roman" pitchFamily="18" charset="0"/>
              </a:rPr>
              <a:t>Turbo </a:t>
            </a:r>
            <a:r>
              <a:rPr lang="en-US" sz="2400" dirty="0">
                <a:latin typeface="Times New Roman" pitchFamily="18" charset="0"/>
              </a:rPr>
              <a:t>Flat-fan (</a:t>
            </a:r>
            <a:r>
              <a:rPr lang="en-US" sz="2400" dirty="0" smtClean="0">
                <a:latin typeface="Times New Roman" pitchFamily="18" charset="0"/>
              </a:rPr>
              <a:t>TT)</a:t>
            </a:r>
          </a:p>
          <a:p>
            <a:pPr>
              <a:lnSpc>
                <a:spcPct val="90000"/>
              </a:lnSpc>
              <a:spcBef>
                <a:spcPct val="0"/>
              </a:spcBef>
              <a:buFontTx/>
              <a:buNone/>
            </a:pPr>
            <a:r>
              <a:rPr lang="en-US" sz="2400" dirty="0" smtClean="0">
                <a:latin typeface="Times New Roman" pitchFamily="18" charset="0"/>
              </a:rPr>
              <a:t>AIXR </a:t>
            </a:r>
            <a:r>
              <a:rPr lang="en-US" sz="2400" dirty="0">
                <a:latin typeface="Times New Roman" pitchFamily="18" charset="0"/>
              </a:rPr>
              <a:t>Flat-fan</a:t>
            </a:r>
          </a:p>
          <a:p>
            <a:pPr>
              <a:spcBef>
                <a:spcPct val="0"/>
              </a:spcBef>
              <a:buFontTx/>
              <a:buNone/>
            </a:pPr>
            <a:r>
              <a:rPr lang="en-US" sz="2400" dirty="0">
                <a:latin typeface="Times New Roman" pitchFamily="18" charset="0"/>
              </a:rPr>
              <a:t>Air Mix (AM)</a:t>
            </a:r>
          </a:p>
          <a:p>
            <a:pPr>
              <a:spcBef>
                <a:spcPct val="0"/>
              </a:spcBef>
              <a:buFontTx/>
              <a:buNone/>
            </a:pPr>
            <a:r>
              <a:rPr lang="en-US" sz="2400" dirty="0">
                <a:latin typeface="Times New Roman" pitchFamily="18" charset="0"/>
              </a:rPr>
              <a:t>Guardian (GA)</a:t>
            </a:r>
          </a:p>
          <a:p>
            <a:pPr>
              <a:spcBef>
                <a:spcPct val="0"/>
              </a:spcBef>
              <a:buFontTx/>
              <a:buNone/>
            </a:pPr>
            <a:r>
              <a:rPr lang="en-US" sz="2400" dirty="0">
                <a:latin typeface="Times New Roman" pitchFamily="18" charset="0"/>
              </a:rPr>
              <a:t>Turbo Twin Flat-fan (TTJ60)</a:t>
            </a:r>
          </a:p>
        </p:txBody>
      </p:sp>
      <p:sp>
        <p:nvSpPr>
          <p:cNvPr id="382982" name="Rectangle 6"/>
          <p:cNvSpPr>
            <a:spLocks noGrp="1" noChangeArrowheads="1"/>
          </p:cNvSpPr>
          <p:nvPr>
            <p:ph sz="half" idx="2"/>
          </p:nvPr>
        </p:nvSpPr>
        <p:spPr>
          <a:xfrm>
            <a:off x="5334000" y="1524000"/>
            <a:ext cx="2895600" cy="1524000"/>
          </a:xfrm>
        </p:spPr>
        <p:txBody>
          <a:bodyPr>
            <a:normAutofit fontScale="92500" lnSpcReduction="10000"/>
          </a:bodyPr>
          <a:lstStyle/>
          <a:p>
            <a:pPr>
              <a:spcBef>
                <a:spcPct val="0"/>
              </a:spcBef>
              <a:buFontTx/>
              <a:buNone/>
            </a:pPr>
            <a:r>
              <a:rPr lang="en-US" sz="2400" dirty="0">
                <a:latin typeface="Times New Roman" pitchFamily="18" charset="0"/>
              </a:rPr>
              <a:t>AIC Flat-fan</a:t>
            </a:r>
          </a:p>
          <a:p>
            <a:pPr>
              <a:spcBef>
                <a:spcPct val="0"/>
              </a:spcBef>
              <a:buFontTx/>
              <a:buNone/>
            </a:pPr>
            <a:r>
              <a:rPr lang="en-US" sz="2400" dirty="0">
                <a:latin typeface="Times New Roman" pitchFamily="18" charset="0"/>
              </a:rPr>
              <a:t>TDHSTF</a:t>
            </a:r>
          </a:p>
          <a:p>
            <a:pPr>
              <a:spcBef>
                <a:spcPct val="0"/>
              </a:spcBef>
              <a:buFontTx/>
              <a:buNone/>
            </a:pPr>
            <a:r>
              <a:rPr lang="en-US" sz="2400" dirty="0">
                <a:latin typeface="Times New Roman" pitchFamily="18" charset="0"/>
              </a:rPr>
              <a:t>Ultra Lo Drift (ULD)</a:t>
            </a:r>
          </a:p>
        </p:txBody>
      </p:sp>
      <p:pic>
        <p:nvPicPr>
          <p:cNvPr id="382990" name="Picture 14" descr="IMG_0740"/>
          <p:cNvPicPr>
            <a:picLocks noChangeAspect="1" noChangeArrowheads="1"/>
          </p:cNvPicPr>
          <p:nvPr/>
        </p:nvPicPr>
        <p:blipFill>
          <a:blip r:embed="rId2" cstate="print"/>
          <a:srcRect l="10762" t="13901" r="12556" b="28700"/>
          <a:stretch>
            <a:fillRect/>
          </a:stretch>
        </p:blipFill>
        <p:spPr bwMode="auto">
          <a:xfrm>
            <a:off x="5105400" y="2667000"/>
            <a:ext cx="3962400" cy="2224088"/>
          </a:xfrm>
          <a:prstGeom prst="rect">
            <a:avLst/>
          </a:prstGeom>
          <a:noFill/>
        </p:spPr>
      </p:pic>
      <p:pic>
        <p:nvPicPr>
          <p:cNvPr id="382992" name="Picture 16" descr="IMG_0739"/>
          <p:cNvPicPr>
            <a:picLocks noChangeAspect="1" noChangeArrowheads="1"/>
          </p:cNvPicPr>
          <p:nvPr/>
        </p:nvPicPr>
        <p:blipFill>
          <a:blip r:embed="rId3" cstate="print"/>
          <a:srcRect l="5000" t="30000" r="8749" b="38750"/>
          <a:stretch>
            <a:fillRect/>
          </a:stretch>
        </p:blipFill>
        <p:spPr bwMode="auto">
          <a:xfrm>
            <a:off x="76200" y="3505200"/>
            <a:ext cx="4953000" cy="1344613"/>
          </a:xfrm>
          <a:prstGeom prst="rect">
            <a:avLst/>
          </a:prstGeom>
          <a:noFill/>
        </p:spPr>
      </p:pic>
      <p:pic>
        <p:nvPicPr>
          <p:cNvPr id="382993" name="Picture 17" descr="IMG_0745"/>
          <p:cNvPicPr>
            <a:picLocks noChangeAspect="1" noChangeArrowheads="1"/>
          </p:cNvPicPr>
          <p:nvPr/>
        </p:nvPicPr>
        <p:blipFill>
          <a:blip r:embed="rId4" cstate="print"/>
          <a:srcRect l="5000" t="58749" b="8749"/>
          <a:stretch>
            <a:fillRect/>
          </a:stretch>
        </p:blipFill>
        <p:spPr bwMode="auto">
          <a:xfrm>
            <a:off x="76200" y="5054600"/>
            <a:ext cx="4953000" cy="1270000"/>
          </a:xfrm>
          <a:prstGeom prst="rect">
            <a:avLst/>
          </a:prstGeom>
          <a:noFill/>
        </p:spPr>
      </p:pic>
      <p:sp>
        <p:nvSpPr>
          <p:cNvPr id="382995" name="WordArt 19"/>
          <p:cNvSpPr>
            <a:spLocks noChangeArrowheads="1" noChangeShapeType="1" noTextEdit="1"/>
          </p:cNvSpPr>
          <p:nvPr/>
        </p:nvSpPr>
        <p:spPr bwMode="auto">
          <a:xfrm>
            <a:off x="2438400" y="1981200"/>
            <a:ext cx="1066800" cy="9906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40 PSI</a:t>
            </a:r>
          </a:p>
        </p:txBody>
      </p:sp>
      <p:sp>
        <p:nvSpPr>
          <p:cNvPr id="382996" name="WordArt 20"/>
          <p:cNvSpPr>
            <a:spLocks noChangeArrowheads="1" noChangeShapeType="1" noTextEdit="1"/>
          </p:cNvSpPr>
          <p:nvPr/>
        </p:nvSpPr>
        <p:spPr bwMode="auto">
          <a:xfrm>
            <a:off x="7086600" y="1066800"/>
            <a:ext cx="914400" cy="9906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70 PSI</a:t>
            </a:r>
          </a:p>
        </p:txBody>
      </p:sp>
      <p:sp>
        <p:nvSpPr>
          <p:cNvPr id="382997" name="Text Box 21"/>
          <p:cNvSpPr txBox="1">
            <a:spLocks noChangeArrowheads="1"/>
          </p:cNvSpPr>
          <p:nvPr/>
        </p:nvSpPr>
        <p:spPr bwMode="auto">
          <a:xfrm>
            <a:off x="152400" y="1981200"/>
            <a:ext cx="3048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smtClean="0">
                <a:solidFill>
                  <a:srgbClr val="FF0000"/>
                </a:solidFill>
              </a:rPr>
              <a:t>*</a:t>
            </a:r>
            <a:endParaRPr lang="en-US" dirty="0">
              <a:solidFill>
                <a:srgbClr val="FF0000"/>
              </a:solidFill>
            </a:endParaRPr>
          </a:p>
        </p:txBody>
      </p:sp>
      <p:sp>
        <p:nvSpPr>
          <p:cNvPr id="382998" name="Text Box 22"/>
          <p:cNvSpPr txBox="1">
            <a:spLocks noChangeArrowheads="1"/>
          </p:cNvSpPr>
          <p:nvPr/>
        </p:nvSpPr>
        <p:spPr bwMode="auto">
          <a:xfrm>
            <a:off x="152400" y="2590800"/>
            <a:ext cx="228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FF0000"/>
                </a:solidFill>
              </a:rPr>
              <a:t>*</a:t>
            </a:r>
          </a:p>
        </p:txBody>
      </p:sp>
      <p:sp>
        <p:nvSpPr>
          <p:cNvPr id="382999" name="Text Box 23"/>
          <p:cNvSpPr txBox="1">
            <a:spLocks noChangeArrowheads="1"/>
          </p:cNvSpPr>
          <p:nvPr/>
        </p:nvSpPr>
        <p:spPr bwMode="auto">
          <a:xfrm>
            <a:off x="152400" y="2895600"/>
            <a:ext cx="228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FF0000"/>
                </a:solidFill>
              </a:rPr>
              <a:t>*</a:t>
            </a:r>
          </a:p>
        </p:txBody>
      </p:sp>
      <p:sp>
        <p:nvSpPr>
          <p:cNvPr id="383000" name="Text Box 24"/>
          <p:cNvSpPr txBox="1">
            <a:spLocks noChangeArrowheads="1"/>
          </p:cNvSpPr>
          <p:nvPr/>
        </p:nvSpPr>
        <p:spPr bwMode="auto">
          <a:xfrm>
            <a:off x="5181600" y="1828800"/>
            <a:ext cx="228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FF0000"/>
                </a:solidFill>
              </a:rPr>
              <a:t>*</a:t>
            </a:r>
          </a:p>
        </p:txBody>
      </p:sp>
      <p:sp>
        <p:nvSpPr>
          <p:cNvPr id="15" name="Text Box 22"/>
          <p:cNvSpPr txBox="1">
            <a:spLocks noChangeArrowheads="1"/>
          </p:cNvSpPr>
          <p:nvPr/>
        </p:nvSpPr>
        <p:spPr bwMode="auto">
          <a:xfrm>
            <a:off x="152400" y="1233487"/>
            <a:ext cx="228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FF0000"/>
                </a:solidFill>
              </a:rPr>
              <a:t>*</a:t>
            </a:r>
          </a:p>
        </p:txBody>
      </p:sp>
      <p:sp>
        <p:nvSpPr>
          <p:cNvPr id="16" name="WordArt 19"/>
          <p:cNvSpPr>
            <a:spLocks noChangeArrowheads="1" noChangeShapeType="1" noTextEdit="1"/>
          </p:cNvSpPr>
          <p:nvPr/>
        </p:nvSpPr>
        <p:spPr bwMode="auto">
          <a:xfrm>
            <a:off x="2667000" y="1066800"/>
            <a:ext cx="762000" cy="457200"/>
          </a:xfrm>
          <a:prstGeom prst="rect">
            <a:avLst/>
          </a:prstGeom>
        </p:spPr>
        <p:txBody>
          <a:bodyPr wrap="none" fromWordArt="1">
            <a:prstTxWarp prst="textSlantUp">
              <a:avLst>
                <a:gd name="adj" fmla="val 32056"/>
              </a:avLst>
            </a:prstTxWarp>
          </a:bodyPr>
          <a:lstStyle/>
          <a:p>
            <a:pPr algn="ctr"/>
            <a:r>
              <a:rPr lang="en-US" sz="3600" kern="10" dirty="0" smtClean="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28 </a:t>
            </a:r>
            <a:r>
              <a:rPr lang="en-US" sz="3600" kern="10" dirty="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PSI</a:t>
            </a:r>
          </a:p>
        </p:txBody>
      </p:sp>
      <p:pic>
        <p:nvPicPr>
          <p:cNvPr id="350209" name="Picture 1"/>
          <p:cNvPicPr>
            <a:picLocks noChangeAspect="1" noChangeArrowheads="1"/>
          </p:cNvPicPr>
          <p:nvPr/>
        </p:nvPicPr>
        <p:blipFill>
          <a:blip r:embed="rId5" cstate="print"/>
          <a:srcRect/>
          <a:stretch>
            <a:fillRect/>
          </a:stretch>
        </p:blipFill>
        <p:spPr bwMode="auto">
          <a:xfrm>
            <a:off x="3962400" y="1066800"/>
            <a:ext cx="838200" cy="145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p:cNvSpPr>
            <a:spLocks noGrp="1" noChangeArrowheads="1"/>
          </p:cNvSpPr>
          <p:nvPr>
            <p:ph type="title"/>
          </p:nvPr>
        </p:nvSpPr>
        <p:spPr/>
        <p:txBody>
          <a:bodyPr>
            <a:normAutofit fontScale="90000"/>
          </a:bodyPr>
          <a:lstStyle/>
          <a:p>
            <a:r>
              <a:rPr lang="en-US" sz="3600" dirty="0"/>
              <a:t>Percent Control by Nozzle Type</a:t>
            </a:r>
            <a:br>
              <a:rPr lang="en-US" sz="3600" dirty="0"/>
            </a:br>
            <a:r>
              <a:rPr lang="en-US" sz="3600" dirty="0"/>
              <a:t>Glyphosate - 28 DAT</a:t>
            </a:r>
          </a:p>
        </p:txBody>
      </p:sp>
      <p:graphicFrame>
        <p:nvGraphicFramePr>
          <p:cNvPr id="10" name="Content Placeholder 9"/>
          <p:cNvGraphicFramePr>
            <a:graphicFrameLocks noGrp="1"/>
          </p:cNvGraphicFramePr>
          <p:nvPr>
            <p:ph idx="1"/>
          </p:nvPr>
        </p:nvGraphicFramePr>
        <p:xfrm>
          <a:off x="304800" y="1676400"/>
          <a:ext cx="8686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28600" y="6248400"/>
            <a:ext cx="93487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rgbClr val="333399">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cap="none" spc="50" dirty="0" smtClean="0">
                <a:ln w="11430"/>
                <a:solidFill>
                  <a:schemeClr val="tx2"/>
                </a:solidFill>
                <a:effectLst>
                  <a:outerShdw blurRad="76200" dist="50800" dir="5400000" algn="tl" rotWithShape="0">
                    <a:srgbClr val="000000">
                      <a:alpha val="65000"/>
                    </a:srgbClr>
                  </a:outerShdw>
                </a:effectLst>
              </a:rPr>
              <a:t>2009</a:t>
            </a:r>
            <a:endParaRPr lang="en-US" sz="2400" b="1" cap="none" spc="50" dirty="0">
              <a:ln w="11430"/>
              <a:solidFill>
                <a:schemeClr val="tx2"/>
              </a:solidFill>
              <a:effectLst>
                <a:outerShdw blurRad="76200" dist="50800" dir="5400000" algn="tl" rotWithShape="0">
                  <a:srgbClr val="000000">
                    <a:alpha val="65000"/>
                  </a:srgbClr>
                </a:outerShdw>
              </a:effectLst>
            </a:endParaRPr>
          </a:p>
        </p:txBody>
      </p:sp>
      <p:sp>
        <p:nvSpPr>
          <p:cNvPr id="6" name="TextBox 5"/>
          <p:cNvSpPr txBox="1"/>
          <p:nvPr/>
        </p:nvSpPr>
        <p:spPr>
          <a:xfrm>
            <a:off x="1219200" y="1828800"/>
            <a:ext cx="228600" cy="215444"/>
          </a:xfrm>
          <a:prstGeom prst="rect">
            <a:avLst/>
          </a:prstGeom>
          <a:noFill/>
        </p:spPr>
        <p:txBody>
          <a:bodyPr wrap="square" rtlCol="0">
            <a:spAutoFit/>
          </a:bodyPr>
          <a:lstStyle/>
          <a:p>
            <a:r>
              <a:rPr lang="en-US" sz="800" dirty="0" smtClean="0"/>
              <a:t>a</a:t>
            </a:r>
            <a:endParaRPr lang="en-US" sz="800" dirty="0"/>
          </a:p>
        </p:txBody>
      </p:sp>
      <p:sp>
        <p:nvSpPr>
          <p:cNvPr id="7" name="TextBox 6"/>
          <p:cNvSpPr txBox="1"/>
          <p:nvPr/>
        </p:nvSpPr>
        <p:spPr>
          <a:xfrm>
            <a:off x="1905000" y="2286000"/>
            <a:ext cx="228600" cy="215444"/>
          </a:xfrm>
          <a:prstGeom prst="rect">
            <a:avLst/>
          </a:prstGeom>
          <a:noFill/>
        </p:spPr>
        <p:txBody>
          <a:bodyPr wrap="square" rtlCol="0">
            <a:spAutoFit/>
          </a:bodyPr>
          <a:lstStyle/>
          <a:p>
            <a:r>
              <a:rPr lang="en-US" sz="800" dirty="0" smtClean="0"/>
              <a:t>a</a:t>
            </a:r>
            <a:endParaRPr lang="en-US" sz="800" dirty="0"/>
          </a:p>
        </p:txBody>
      </p:sp>
      <p:sp>
        <p:nvSpPr>
          <p:cNvPr id="9" name="TextBox 5"/>
          <p:cNvSpPr txBox="1"/>
          <p:nvPr/>
        </p:nvSpPr>
        <p:spPr>
          <a:xfrm>
            <a:off x="3581400" y="2514600"/>
            <a:ext cx="381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abc</a:t>
            </a:r>
            <a:endParaRPr lang="en-US" sz="800" dirty="0"/>
          </a:p>
        </p:txBody>
      </p:sp>
      <p:sp>
        <p:nvSpPr>
          <p:cNvPr id="11" name="TextBox 5"/>
          <p:cNvSpPr txBox="1"/>
          <p:nvPr/>
        </p:nvSpPr>
        <p:spPr>
          <a:xfrm>
            <a:off x="4419600" y="2590800"/>
            <a:ext cx="381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abc</a:t>
            </a:r>
            <a:endParaRPr lang="en-US" sz="800" dirty="0"/>
          </a:p>
        </p:txBody>
      </p:sp>
      <p:sp>
        <p:nvSpPr>
          <p:cNvPr id="12" name="TextBox 11"/>
          <p:cNvSpPr txBox="1"/>
          <p:nvPr/>
        </p:nvSpPr>
        <p:spPr>
          <a:xfrm>
            <a:off x="2971800" y="1981200"/>
            <a:ext cx="228600" cy="215444"/>
          </a:xfrm>
          <a:prstGeom prst="rect">
            <a:avLst/>
          </a:prstGeom>
          <a:noFill/>
        </p:spPr>
        <p:txBody>
          <a:bodyPr wrap="square" rtlCol="0">
            <a:spAutoFit/>
          </a:bodyPr>
          <a:lstStyle/>
          <a:p>
            <a:r>
              <a:rPr lang="en-US" sz="800" dirty="0" smtClean="0"/>
              <a:t>a</a:t>
            </a:r>
            <a:endParaRPr lang="en-US" sz="800" dirty="0"/>
          </a:p>
        </p:txBody>
      </p:sp>
      <p:sp>
        <p:nvSpPr>
          <p:cNvPr id="13" name="TextBox 12"/>
          <p:cNvSpPr txBox="1"/>
          <p:nvPr/>
        </p:nvSpPr>
        <p:spPr>
          <a:xfrm>
            <a:off x="3810000" y="1981200"/>
            <a:ext cx="228600" cy="215444"/>
          </a:xfrm>
          <a:prstGeom prst="rect">
            <a:avLst/>
          </a:prstGeom>
          <a:noFill/>
        </p:spPr>
        <p:txBody>
          <a:bodyPr wrap="square" rtlCol="0">
            <a:spAutoFit/>
          </a:bodyPr>
          <a:lstStyle/>
          <a:p>
            <a:r>
              <a:rPr lang="en-US" sz="800" dirty="0" smtClean="0"/>
              <a:t>a</a:t>
            </a:r>
            <a:endParaRPr lang="en-US" sz="800" dirty="0"/>
          </a:p>
        </p:txBody>
      </p:sp>
      <p:sp>
        <p:nvSpPr>
          <p:cNvPr id="14" name="TextBox 13"/>
          <p:cNvSpPr txBox="1"/>
          <p:nvPr/>
        </p:nvSpPr>
        <p:spPr>
          <a:xfrm>
            <a:off x="5562600" y="1981200"/>
            <a:ext cx="228600" cy="215444"/>
          </a:xfrm>
          <a:prstGeom prst="rect">
            <a:avLst/>
          </a:prstGeom>
          <a:noFill/>
        </p:spPr>
        <p:txBody>
          <a:bodyPr wrap="square" rtlCol="0">
            <a:spAutoFit/>
          </a:bodyPr>
          <a:lstStyle/>
          <a:p>
            <a:r>
              <a:rPr lang="en-US" sz="800" dirty="0" smtClean="0"/>
              <a:t>a</a:t>
            </a:r>
            <a:endParaRPr lang="en-US" sz="800" dirty="0"/>
          </a:p>
        </p:txBody>
      </p:sp>
      <p:sp>
        <p:nvSpPr>
          <p:cNvPr id="15" name="TextBox 14"/>
          <p:cNvSpPr txBox="1"/>
          <p:nvPr/>
        </p:nvSpPr>
        <p:spPr>
          <a:xfrm>
            <a:off x="6400800" y="1981200"/>
            <a:ext cx="228600" cy="215444"/>
          </a:xfrm>
          <a:prstGeom prst="rect">
            <a:avLst/>
          </a:prstGeom>
          <a:noFill/>
        </p:spPr>
        <p:txBody>
          <a:bodyPr wrap="square" rtlCol="0">
            <a:spAutoFit/>
          </a:bodyPr>
          <a:lstStyle/>
          <a:p>
            <a:r>
              <a:rPr lang="en-US" sz="800" dirty="0" smtClean="0"/>
              <a:t>a</a:t>
            </a:r>
            <a:endParaRPr lang="en-US" sz="800" dirty="0"/>
          </a:p>
        </p:txBody>
      </p:sp>
      <p:sp>
        <p:nvSpPr>
          <p:cNvPr id="16" name="TextBox 15"/>
          <p:cNvSpPr txBox="1"/>
          <p:nvPr/>
        </p:nvSpPr>
        <p:spPr>
          <a:xfrm>
            <a:off x="7315200" y="1905000"/>
            <a:ext cx="228600" cy="215444"/>
          </a:xfrm>
          <a:prstGeom prst="rect">
            <a:avLst/>
          </a:prstGeom>
          <a:noFill/>
        </p:spPr>
        <p:txBody>
          <a:bodyPr wrap="square" rtlCol="0">
            <a:spAutoFit/>
          </a:bodyPr>
          <a:lstStyle/>
          <a:p>
            <a:r>
              <a:rPr lang="en-US" sz="800" dirty="0" smtClean="0"/>
              <a:t>a</a:t>
            </a:r>
            <a:endParaRPr lang="en-US" sz="800" dirty="0"/>
          </a:p>
        </p:txBody>
      </p:sp>
      <p:sp>
        <p:nvSpPr>
          <p:cNvPr id="17" name="TextBox 16"/>
          <p:cNvSpPr txBox="1"/>
          <p:nvPr/>
        </p:nvSpPr>
        <p:spPr>
          <a:xfrm>
            <a:off x="4724400" y="1905000"/>
            <a:ext cx="228600" cy="215444"/>
          </a:xfrm>
          <a:prstGeom prst="rect">
            <a:avLst/>
          </a:prstGeom>
          <a:noFill/>
        </p:spPr>
        <p:txBody>
          <a:bodyPr wrap="square" rtlCol="0">
            <a:spAutoFit/>
          </a:bodyPr>
          <a:lstStyle/>
          <a:p>
            <a:r>
              <a:rPr lang="en-US" sz="800" dirty="0" smtClean="0"/>
              <a:t>a</a:t>
            </a:r>
            <a:endParaRPr lang="en-US" sz="800" dirty="0"/>
          </a:p>
        </p:txBody>
      </p:sp>
      <p:sp>
        <p:nvSpPr>
          <p:cNvPr id="18" name="TextBox 17"/>
          <p:cNvSpPr txBox="1"/>
          <p:nvPr/>
        </p:nvSpPr>
        <p:spPr>
          <a:xfrm>
            <a:off x="8153400" y="1828800"/>
            <a:ext cx="228600" cy="215444"/>
          </a:xfrm>
          <a:prstGeom prst="rect">
            <a:avLst/>
          </a:prstGeom>
          <a:noFill/>
        </p:spPr>
        <p:txBody>
          <a:bodyPr wrap="square" rtlCol="0">
            <a:spAutoFit/>
          </a:bodyPr>
          <a:lstStyle/>
          <a:p>
            <a:r>
              <a:rPr lang="en-US" sz="800" dirty="0" smtClean="0"/>
              <a:t>a</a:t>
            </a:r>
            <a:endParaRPr lang="en-US" sz="800" dirty="0"/>
          </a:p>
        </p:txBody>
      </p:sp>
      <p:sp>
        <p:nvSpPr>
          <p:cNvPr id="19" name="TextBox 5"/>
          <p:cNvSpPr txBox="1"/>
          <p:nvPr/>
        </p:nvSpPr>
        <p:spPr>
          <a:xfrm>
            <a:off x="2743200" y="27432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bc</a:t>
            </a:r>
            <a:endParaRPr lang="en-US" sz="800" dirty="0"/>
          </a:p>
        </p:txBody>
      </p:sp>
      <p:sp>
        <p:nvSpPr>
          <p:cNvPr id="20" name="TextBox 1"/>
          <p:cNvSpPr txBox="1"/>
          <p:nvPr/>
        </p:nvSpPr>
        <p:spPr>
          <a:xfrm>
            <a:off x="3352800" y="32004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21" name="TextBox 5"/>
          <p:cNvSpPr txBox="1"/>
          <p:nvPr/>
        </p:nvSpPr>
        <p:spPr>
          <a:xfrm>
            <a:off x="3124200" y="22098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2" name="TextBox 5"/>
          <p:cNvSpPr txBox="1"/>
          <p:nvPr/>
        </p:nvSpPr>
        <p:spPr>
          <a:xfrm>
            <a:off x="3962400" y="22860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3" name="TextBox 5"/>
          <p:cNvSpPr txBox="1"/>
          <p:nvPr/>
        </p:nvSpPr>
        <p:spPr>
          <a:xfrm>
            <a:off x="4876800" y="22098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4" name="TextBox 5"/>
          <p:cNvSpPr txBox="1"/>
          <p:nvPr/>
        </p:nvSpPr>
        <p:spPr>
          <a:xfrm>
            <a:off x="5334000" y="27432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bc</a:t>
            </a:r>
            <a:endParaRPr lang="en-US" sz="800" dirty="0"/>
          </a:p>
        </p:txBody>
      </p:sp>
      <p:sp>
        <p:nvSpPr>
          <p:cNvPr id="25" name="TextBox 5"/>
          <p:cNvSpPr txBox="1"/>
          <p:nvPr/>
        </p:nvSpPr>
        <p:spPr>
          <a:xfrm>
            <a:off x="5715000" y="22098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6" name="TextBox 5"/>
          <p:cNvSpPr txBox="1"/>
          <p:nvPr/>
        </p:nvSpPr>
        <p:spPr>
          <a:xfrm>
            <a:off x="6629400" y="22860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7" name="TextBox 5"/>
          <p:cNvSpPr txBox="1"/>
          <p:nvPr/>
        </p:nvSpPr>
        <p:spPr>
          <a:xfrm>
            <a:off x="8305800" y="22860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8" name="TextBox 5"/>
          <p:cNvSpPr txBox="1"/>
          <p:nvPr/>
        </p:nvSpPr>
        <p:spPr>
          <a:xfrm>
            <a:off x="7086600" y="27432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bc</a:t>
            </a:r>
            <a:endParaRPr lang="en-US" sz="800" dirty="0"/>
          </a:p>
        </p:txBody>
      </p:sp>
      <p:sp>
        <p:nvSpPr>
          <p:cNvPr id="29" name="TextBox 5"/>
          <p:cNvSpPr txBox="1"/>
          <p:nvPr/>
        </p:nvSpPr>
        <p:spPr>
          <a:xfrm>
            <a:off x="6172200" y="2590800"/>
            <a:ext cx="381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abc</a:t>
            </a:r>
            <a:endParaRPr lang="en-US" sz="800" dirty="0"/>
          </a:p>
        </p:txBody>
      </p:sp>
      <p:sp>
        <p:nvSpPr>
          <p:cNvPr id="30" name="TextBox 5"/>
          <p:cNvSpPr txBox="1"/>
          <p:nvPr/>
        </p:nvSpPr>
        <p:spPr>
          <a:xfrm>
            <a:off x="7467600" y="2362200"/>
            <a:ext cx="381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abc</a:t>
            </a:r>
            <a:endParaRPr lang="en-US" sz="800" dirty="0"/>
          </a:p>
        </p:txBody>
      </p:sp>
      <p:sp>
        <p:nvSpPr>
          <p:cNvPr id="31" name="TextBox 1"/>
          <p:cNvSpPr txBox="1"/>
          <p:nvPr/>
        </p:nvSpPr>
        <p:spPr>
          <a:xfrm>
            <a:off x="4267200" y="32004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32" name="TextBox 1"/>
          <p:cNvSpPr txBox="1"/>
          <p:nvPr/>
        </p:nvSpPr>
        <p:spPr>
          <a:xfrm>
            <a:off x="5943600" y="33528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33" name="TextBox 1"/>
          <p:cNvSpPr txBox="1"/>
          <p:nvPr/>
        </p:nvSpPr>
        <p:spPr>
          <a:xfrm>
            <a:off x="6858000" y="34290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34" name="TextBox 1"/>
          <p:cNvSpPr txBox="1"/>
          <p:nvPr/>
        </p:nvSpPr>
        <p:spPr>
          <a:xfrm>
            <a:off x="7696200" y="32004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35" name="TextBox 1"/>
          <p:cNvSpPr txBox="1"/>
          <p:nvPr/>
        </p:nvSpPr>
        <p:spPr>
          <a:xfrm>
            <a:off x="8610600" y="3276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36" name="TextBox 1"/>
          <p:cNvSpPr txBox="1"/>
          <p:nvPr/>
        </p:nvSpPr>
        <p:spPr>
          <a:xfrm>
            <a:off x="5105400" y="33528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Percent Control by Nozzle Type</a:t>
            </a:r>
            <a:br>
              <a:rPr lang="en-US" sz="3200" dirty="0" smtClean="0"/>
            </a:br>
            <a:r>
              <a:rPr lang="en-US" sz="3200" dirty="0" smtClean="0"/>
              <a:t>Paraquat - 28 DAT</a:t>
            </a:r>
            <a:endParaRPr lang="en-US" sz="3200" dirty="0"/>
          </a:p>
        </p:txBody>
      </p:sp>
      <p:graphicFrame>
        <p:nvGraphicFramePr>
          <p:cNvPr id="7" name="Content Placeholder 6"/>
          <p:cNvGraphicFramePr>
            <a:graphicFrameLocks noGrp="1"/>
          </p:cNvGraphicFramePr>
          <p:nvPr>
            <p:ph idx="1"/>
          </p:nvPr>
        </p:nvGraphicFramePr>
        <p:xfrm>
          <a:off x="152400" y="1600200"/>
          <a:ext cx="88392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79282" y="6172200"/>
            <a:ext cx="93487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rgbClr val="333399">
                  <a:tint val="20000"/>
                </a:srgb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cap="none" spc="50" dirty="0" smtClean="0">
                <a:ln w="11430"/>
                <a:solidFill>
                  <a:schemeClr val="tx2"/>
                </a:solidFill>
                <a:effectLst>
                  <a:outerShdw blurRad="76200" dist="50800" dir="5400000" algn="tl" rotWithShape="0">
                    <a:srgbClr val="000000">
                      <a:alpha val="65000"/>
                    </a:srgbClr>
                  </a:outerShdw>
                </a:effectLst>
              </a:rPr>
              <a:t>2009</a:t>
            </a:r>
            <a:endParaRPr lang="en-US" sz="2400" b="1" cap="none" spc="50" dirty="0">
              <a:ln w="11430"/>
              <a:solidFill>
                <a:schemeClr val="tx2"/>
              </a:solidFill>
              <a:effectLst>
                <a:outerShdw blurRad="76200" dist="50800" dir="5400000" algn="tl" rotWithShape="0">
                  <a:srgbClr val="000000">
                    <a:alpha val="65000"/>
                  </a:srgbClr>
                </a:outerShdw>
              </a:effectLst>
            </a:endParaRPr>
          </a:p>
        </p:txBody>
      </p:sp>
      <p:sp>
        <p:nvSpPr>
          <p:cNvPr id="8" name="TextBox 7"/>
          <p:cNvSpPr txBox="1"/>
          <p:nvPr/>
        </p:nvSpPr>
        <p:spPr>
          <a:xfrm>
            <a:off x="1295400" y="3048000"/>
            <a:ext cx="304800" cy="215444"/>
          </a:xfrm>
          <a:prstGeom prst="rect">
            <a:avLst/>
          </a:prstGeom>
          <a:noFill/>
        </p:spPr>
        <p:txBody>
          <a:bodyPr wrap="square" rtlCol="0">
            <a:spAutoFit/>
          </a:bodyPr>
          <a:lstStyle/>
          <a:p>
            <a:r>
              <a:rPr lang="en-US" sz="800" dirty="0" err="1" smtClean="0"/>
              <a:t>cd</a:t>
            </a:r>
            <a:endParaRPr lang="en-US" sz="800" dirty="0"/>
          </a:p>
        </p:txBody>
      </p:sp>
      <p:sp>
        <p:nvSpPr>
          <p:cNvPr id="9" name="TextBox 8"/>
          <p:cNvSpPr txBox="1"/>
          <p:nvPr/>
        </p:nvSpPr>
        <p:spPr>
          <a:xfrm>
            <a:off x="1524000" y="2286000"/>
            <a:ext cx="304800" cy="215444"/>
          </a:xfrm>
          <a:prstGeom prst="rect">
            <a:avLst/>
          </a:prstGeom>
          <a:noFill/>
        </p:spPr>
        <p:txBody>
          <a:bodyPr wrap="square" rtlCol="0">
            <a:spAutoFit/>
          </a:bodyPr>
          <a:lstStyle/>
          <a:p>
            <a:r>
              <a:rPr lang="en-US" sz="800" dirty="0" err="1" smtClean="0"/>
              <a:t>ab</a:t>
            </a:r>
            <a:endParaRPr lang="en-US" sz="800" dirty="0"/>
          </a:p>
        </p:txBody>
      </p:sp>
      <p:sp>
        <p:nvSpPr>
          <p:cNvPr id="10" name="TextBox 9"/>
          <p:cNvSpPr txBox="1"/>
          <p:nvPr/>
        </p:nvSpPr>
        <p:spPr>
          <a:xfrm>
            <a:off x="2667000" y="2133600"/>
            <a:ext cx="228600" cy="215444"/>
          </a:xfrm>
          <a:prstGeom prst="rect">
            <a:avLst/>
          </a:prstGeom>
          <a:noFill/>
        </p:spPr>
        <p:txBody>
          <a:bodyPr wrap="square" rtlCol="0">
            <a:spAutoFit/>
          </a:bodyPr>
          <a:lstStyle/>
          <a:p>
            <a:r>
              <a:rPr lang="en-US" sz="800" dirty="0" smtClean="0"/>
              <a:t>a</a:t>
            </a:r>
            <a:endParaRPr lang="en-US" sz="800" dirty="0"/>
          </a:p>
        </p:txBody>
      </p:sp>
      <p:sp>
        <p:nvSpPr>
          <p:cNvPr id="11" name="TextBox 10"/>
          <p:cNvSpPr txBox="1"/>
          <p:nvPr/>
        </p:nvSpPr>
        <p:spPr>
          <a:xfrm>
            <a:off x="2438400" y="2514600"/>
            <a:ext cx="228600" cy="215444"/>
          </a:xfrm>
          <a:prstGeom prst="rect">
            <a:avLst/>
          </a:prstGeom>
          <a:noFill/>
        </p:spPr>
        <p:txBody>
          <a:bodyPr wrap="square" rtlCol="0">
            <a:spAutoFit/>
          </a:bodyPr>
          <a:lstStyle/>
          <a:p>
            <a:r>
              <a:rPr lang="en-US" sz="800" dirty="0" smtClean="0"/>
              <a:t>b</a:t>
            </a:r>
            <a:endParaRPr lang="en-US" sz="800" dirty="0"/>
          </a:p>
        </p:txBody>
      </p:sp>
      <p:sp>
        <p:nvSpPr>
          <p:cNvPr id="12" name="TextBox 11"/>
          <p:cNvSpPr txBox="1"/>
          <p:nvPr/>
        </p:nvSpPr>
        <p:spPr>
          <a:xfrm>
            <a:off x="1752600" y="2514600"/>
            <a:ext cx="381000" cy="215444"/>
          </a:xfrm>
          <a:prstGeom prst="rect">
            <a:avLst/>
          </a:prstGeom>
          <a:noFill/>
        </p:spPr>
        <p:txBody>
          <a:bodyPr wrap="square" rtlCol="0">
            <a:spAutoFit/>
          </a:bodyPr>
          <a:lstStyle/>
          <a:p>
            <a:r>
              <a:rPr lang="en-US" sz="800" dirty="0" err="1" smtClean="0"/>
              <a:t>abc</a:t>
            </a:r>
            <a:endParaRPr lang="en-US" sz="800" dirty="0"/>
          </a:p>
        </p:txBody>
      </p:sp>
      <p:sp>
        <p:nvSpPr>
          <p:cNvPr id="13" name="TextBox 12"/>
          <p:cNvSpPr txBox="1"/>
          <p:nvPr/>
        </p:nvSpPr>
        <p:spPr>
          <a:xfrm>
            <a:off x="5105400" y="2133600"/>
            <a:ext cx="228600" cy="215444"/>
          </a:xfrm>
          <a:prstGeom prst="rect">
            <a:avLst/>
          </a:prstGeom>
          <a:noFill/>
        </p:spPr>
        <p:txBody>
          <a:bodyPr wrap="square" rtlCol="0">
            <a:spAutoFit/>
          </a:bodyPr>
          <a:lstStyle/>
          <a:p>
            <a:r>
              <a:rPr lang="en-US" sz="800" dirty="0" smtClean="0"/>
              <a:t>a</a:t>
            </a:r>
            <a:endParaRPr lang="en-US" sz="800" dirty="0"/>
          </a:p>
        </p:txBody>
      </p:sp>
      <p:sp>
        <p:nvSpPr>
          <p:cNvPr id="14" name="TextBox 5"/>
          <p:cNvSpPr txBox="1"/>
          <p:nvPr/>
        </p:nvSpPr>
        <p:spPr>
          <a:xfrm>
            <a:off x="2895600" y="4419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15" name="TextBox 5"/>
          <p:cNvSpPr txBox="1"/>
          <p:nvPr/>
        </p:nvSpPr>
        <p:spPr>
          <a:xfrm>
            <a:off x="3810000" y="4038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16" name="TextBox 5"/>
          <p:cNvSpPr txBox="1"/>
          <p:nvPr/>
        </p:nvSpPr>
        <p:spPr>
          <a:xfrm>
            <a:off x="4648200" y="42672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17" name="TextBox 5"/>
          <p:cNvSpPr txBox="1"/>
          <p:nvPr/>
        </p:nvSpPr>
        <p:spPr>
          <a:xfrm>
            <a:off x="5562600" y="4419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18" name="TextBox 5"/>
          <p:cNvSpPr txBox="1"/>
          <p:nvPr/>
        </p:nvSpPr>
        <p:spPr>
          <a:xfrm>
            <a:off x="6400800" y="35052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b</a:t>
            </a:r>
            <a:endParaRPr lang="en-US" sz="800" dirty="0"/>
          </a:p>
        </p:txBody>
      </p:sp>
      <p:sp>
        <p:nvSpPr>
          <p:cNvPr id="19" name="TextBox 5"/>
          <p:cNvSpPr txBox="1"/>
          <p:nvPr/>
        </p:nvSpPr>
        <p:spPr>
          <a:xfrm>
            <a:off x="7315200" y="4419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20" name="TextBox 5"/>
          <p:cNvSpPr txBox="1"/>
          <p:nvPr/>
        </p:nvSpPr>
        <p:spPr>
          <a:xfrm>
            <a:off x="8153400" y="41148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21" name="TextBox 5"/>
          <p:cNvSpPr txBox="1"/>
          <p:nvPr/>
        </p:nvSpPr>
        <p:spPr>
          <a:xfrm>
            <a:off x="1981200" y="41910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c</a:t>
            </a:r>
            <a:endParaRPr lang="en-US" sz="800" dirty="0"/>
          </a:p>
        </p:txBody>
      </p:sp>
      <p:sp>
        <p:nvSpPr>
          <p:cNvPr id="22" name="TextBox 21"/>
          <p:cNvSpPr txBox="1"/>
          <p:nvPr/>
        </p:nvSpPr>
        <p:spPr>
          <a:xfrm>
            <a:off x="2133600" y="2819400"/>
            <a:ext cx="457200" cy="215444"/>
          </a:xfrm>
          <a:prstGeom prst="rect">
            <a:avLst/>
          </a:prstGeom>
          <a:noFill/>
        </p:spPr>
        <p:txBody>
          <a:bodyPr wrap="square" rtlCol="0">
            <a:spAutoFit/>
          </a:bodyPr>
          <a:lstStyle/>
          <a:p>
            <a:r>
              <a:rPr lang="en-US" sz="800" dirty="0" err="1" smtClean="0"/>
              <a:t>abcd</a:t>
            </a:r>
            <a:endParaRPr lang="en-US" sz="800" dirty="0"/>
          </a:p>
        </p:txBody>
      </p:sp>
      <p:sp>
        <p:nvSpPr>
          <p:cNvPr id="23" name="TextBox 22"/>
          <p:cNvSpPr txBox="1"/>
          <p:nvPr/>
        </p:nvSpPr>
        <p:spPr>
          <a:xfrm>
            <a:off x="2971800" y="2514600"/>
            <a:ext cx="457200" cy="215444"/>
          </a:xfrm>
          <a:prstGeom prst="rect">
            <a:avLst/>
          </a:prstGeom>
          <a:noFill/>
        </p:spPr>
        <p:txBody>
          <a:bodyPr wrap="square" rtlCol="0">
            <a:spAutoFit/>
          </a:bodyPr>
          <a:lstStyle/>
          <a:p>
            <a:r>
              <a:rPr lang="en-US" sz="800" dirty="0" err="1" smtClean="0"/>
              <a:t>abcd</a:t>
            </a:r>
            <a:endParaRPr lang="en-US" sz="800" dirty="0"/>
          </a:p>
        </p:txBody>
      </p:sp>
      <p:sp>
        <p:nvSpPr>
          <p:cNvPr id="24" name="TextBox 23"/>
          <p:cNvSpPr txBox="1"/>
          <p:nvPr/>
        </p:nvSpPr>
        <p:spPr>
          <a:xfrm>
            <a:off x="3505200" y="2286000"/>
            <a:ext cx="381000" cy="215444"/>
          </a:xfrm>
          <a:prstGeom prst="rect">
            <a:avLst/>
          </a:prstGeom>
          <a:noFill/>
        </p:spPr>
        <p:txBody>
          <a:bodyPr wrap="square" rtlCol="0">
            <a:spAutoFit/>
          </a:bodyPr>
          <a:lstStyle/>
          <a:p>
            <a:r>
              <a:rPr lang="en-US" sz="800" dirty="0" err="1" smtClean="0"/>
              <a:t>abc</a:t>
            </a:r>
            <a:endParaRPr lang="en-US" sz="800" dirty="0"/>
          </a:p>
        </p:txBody>
      </p:sp>
      <p:sp>
        <p:nvSpPr>
          <p:cNvPr id="25" name="TextBox 9"/>
          <p:cNvSpPr txBox="1"/>
          <p:nvPr/>
        </p:nvSpPr>
        <p:spPr>
          <a:xfrm>
            <a:off x="4191000" y="25146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b</a:t>
            </a:r>
            <a:endParaRPr lang="en-US" sz="800" dirty="0"/>
          </a:p>
        </p:txBody>
      </p:sp>
      <p:sp>
        <p:nvSpPr>
          <p:cNvPr id="26" name="TextBox 5"/>
          <p:cNvSpPr txBox="1"/>
          <p:nvPr/>
        </p:nvSpPr>
        <p:spPr>
          <a:xfrm>
            <a:off x="4876800" y="38862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e</a:t>
            </a:r>
            <a:endParaRPr lang="en-US" sz="800" dirty="0"/>
          </a:p>
        </p:txBody>
      </p:sp>
      <p:sp>
        <p:nvSpPr>
          <p:cNvPr id="27" name="TextBox 8"/>
          <p:cNvSpPr txBox="1"/>
          <p:nvPr/>
        </p:nvSpPr>
        <p:spPr>
          <a:xfrm>
            <a:off x="5334000" y="2286000"/>
            <a:ext cx="3048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err="1" smtClean="0"/>
              <a:t>ab</a:t>
            </a:r>
            <a:endParaRPr lang="en-US" sz="800" dirty="0"/>
          </a:p>
        </p:txBody>
      </p:sp>
      <p:sp>
        <p:nvSpPr>
          <p:cNvPr id="28" name="TextBox 27"/>
          <p:cNvSpPr txBox="1"/>
          <p:nvPr/>
        </p:nvSpPr>
        <p:spPr>
          <a:xfrm>
            <a:off x="6172200" y="2438400"/>
            <a:ext cx="381000" cy="215444"/>
          </a:xfrm>
          <a:prstGeom prst="rect">
            <a:avLst/>
          </a:prstGeom>
          <a:noFill/>
        </p:spPr>
        <p:txBody>
          <a:bodyPr wrap="square" rtlCol="0">
            <a:spAutoFit/>
          </a:bodyPr>
          <a:lstStyle/>
          <a:p>
            <a:r>
              <a:rPr lang="en-US" sz="800" dirty="0" err="1" smtClean="0"/>
              <a:t>abc</a:t>
            </a:r>
            <a:endParaRPr lang="en-US" sz="800" dirty="0"/>
          </a:p>
        </p:txBody>
      </p:sp>
      <p:sp>
        <p:nvSpPr>
          <p:cNvPr id="30" name="TextBox 5"/>
          <p:cNvSpPr txBox="1"/>
          <p:nvPr/>
        </p:nvSpPr>
        <p:spPr>
          <a:xfrm>
            <a:off x="6858000" y="2438400"/>
            <a:ext cx="2286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smtClean="0"/>
              <a:t>b</a:t>
            </a:r>
            <a:endParaRPr lang="en-US" sz="800" dirty="0"/>
          </a:p>
        </p:txBody>
      </p:sp>
      <p:sp>
        <p:nvSpPr>
          <p:cNvPr id="31" name="TextBox 30"/>
          <p:cNvSpPr txBox="1"/>
          <p:nvPr/>
        </p:nvSpPr>
        <p:spPr>
          <a:xfrm>
            <a:off x="7086600" y="2438400"/>
            <a:ext cx="381000" cy="215444"/>
          </a:xfrm>
          <a:prstGeom prst="rect">
            <a:avLst/>
          </a:prstGeom>
          <a:noFill/>
        </p:spPr>
        <p:txBody>
          <a:bodyPr wrap="square" rtlCol="0">
            <a:spAutoFit/>
          </a:bodyPr>
          <a:lstStyle/>
          <a:p>
            <a:r>
              <a:rPr lang="en-US" sz="800" dirty="0" err="1" smtClean="0"/>
              <a:t>abc</a:t>
            </a:r>
            <a:endParaRPr lang="en-US" sz="800" dirty="0"/>
          </a:p>
        </p:txBody>
      </p:sp>
      <p:sp>
        <p:nvSpPr>
          <p:cNvPr id="32" name="TextBox 31"/>
          <p:cNvSpPr txBox="1"/>
          <p:nvPr/>
        </p:nvSpPr>
        <p:spPr>
          <a:xfrm>
            <a:off x="7467600" y="2819400"/>
            <a:ext cx="381000" cy="215444"/>
          </a:xfrm>
          <a:prstGeom prst="rect">
            <a:avLst/>
          </a:prstGeom>
          <a:noFill/>
        </p:spPr>
        <p:txBody>
          <a:bodyPr wrap="square" rtlCol="0">
            <a:spAutoFit/>
          </a:bodyPr>
          <a:lstStyle/>
          <a:p>
            <a:r>
              <a:rPr lang="en-US" sz="800" dirty="0" err="1" smtClean="0"/>
              <a:t>bcd</a:t>
            </a:r>
            <a:endParaRPr lang="en-US" sz="800" dirty="0"/>
          </a:p>
        </p:txBody>
      </p:sp>
      <p:sp>
        <p:nvSpPr>
          <p:cNvPr id="33" name="TextBox 32"/>
          <p:cNvSpPr txBox="1"/>
          <p:nvPr/>
        </p:nvSpPr>
        <p:spPr>
          <a:xfrm>
            <a:off x="7696200" y="2438400"/>
            <a:ext cx="381000" cy="215444"/>
          </a:xfrm>
          <a:prstGeom prst="rect">
            <a:avLst/>
          </a:prstGeom>
          <a:noFill/>
        </p:spPr>
        <p:txBody>
          <a:bodyPr wrap="square" rtlCol="0">
            <a:spAutoFit/>
          </a:bodyPr>
          <a:lstStyle/>
          <a:p>
            <a:r>
              <a:rPr lang="en-US" sz="800" dirty="0" err="1" smtClean="0"/>
              <a:t>ab</a:t>
            </a:r>
            <a:endParaRPr lang="en-US" sz="800" dirty="0"/>
          </a:p>
        </p:txBody>
      </p:sp>
      <p:sp>
        <p:nvSpPr>
          <p:cNvPr id="34" name="TextBox 33"/>
          <p:cNvSpPr txBox="1"/>
          <p:nvPr/>
        </p:nvSpPr>
        <p:spPr>
          <a:xfrm>
            <a:off x="7924800" y="2286000"/>
            <a:ext cx="381000" cy="215444"/>
          </a:xfrm>
          <a:prstGeom prst="rect">
            <a:avLst/>
          </a:prstGeom>
          <a:noFill/>
        </p:spPr>
        <p:txBody>
          <a:bodyPr wrap="square" rtlCol="0">
            <a:spAutoFit/>
          </a:bodyPr>
          <a:lstStyle/>
          <a:p>
            <a:r>
              <a:rPr lang="en-US" sz="800" dirty="0" err="1" smtClean="0"/>
              <a:t>ab</a:t>
            </a:r>
            <a:endParaRPr lang="en-US" sz="800" dirty="0"/>
          </a:p>
        </p:txBody>
      </p:sp>
      <p:sp>
        <p:nvSpPr>
          <p:cNvPr id="35" name="TextBox 34"/>
          <p:cNvSpPr txBox="1"/>
          <p:nvPr/>
        </p:nvSpPr>
        <p:spPr>
          <a:xfrm>
            <a:off x="8229600" y="2819400"/>
            <a:ext cx="457200" cy="215444"/>
          </a:xfrm>
          <a:prstGeom prst="rect">
            <a:avLst/>
          </a:prstGeom>
          <a:noFill/>
        </p:spPr>
        <p:txBody>
          <a:bodyPr wrap="square" rtlCol="0">
            <a:spAutoFit/>
          </a:bodyPr>
          <a:lstStyle/>
          <a:p>
            <a:r>
              <a:rPr lang="en-US" sz="800" dirty="0" err="1" smtClean="0"/>
              <a:t>abcd</a:t>
            </a:r>
            <a:endParaRPr lang="en-US" sz="800" dirty="0"/>
          </a:p>
        </p:txBody>
      </p:sp>
      <p:sp>
        <p:nvSpPr>
          <p:cNvPr id="36" name="TextBox 35"/>
          <p:cNvSpPr txBox="1"/>
          <p:nvPr/>
        </p:nvSpPr>
        <p:spPr>
          <a:xfrm>
            <a:off x="8610600" y="2286000"/>
            <a:ext cx="381000" cy="215444"/>
          </a:xfrm>
          <a:prstGeom prst="rect">
            <a:avLst/>
          </a:prstGeom>
          <a:noFill/>
        </p:spPr>
        <p:txBody>
          <a:bodyPr wrap="square" rtlCol="0">
            <a:spAutoFit/>
          </a:bodyPr>
          <a:lstStyle/>
          <a:p>
            <a:r>
              <a:rPr lang="en-US" sz="800" dirty="0" err="1" smtClean="0"/>
              <a:t>ab</a:t>
            </a:r>
            <a:endParaRPr lang="en-US" sz="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685800"/>
          <a:ext cx="7696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609600"/>
          <a:ext cx="77724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For glyphosate, the AIXR and TT had best control.</a:t>
            </a:r>
          </a:p>
          <a:p>
            <a:r>
              <a:rPr lang="en-US" dirty="0" smtClean="0"/>
              <a:t>When comparing similar nozzle designs, the twin-fan IDK-T performed better than the twin-fan TTJ60 and TDHSTF.</a:t>
            </a:r>
          </a:p>
          <a:p>
            <a:r>
              <a:rPr lang="en-US" dirty="0" smtClean="0"/>
              <a:t>Within the new venturi designs, the AIXR outperformed the AM and GA.</a:t>
            </a:r>
          </a:p>
          <a:p>
            <a:r>
              <a:rPr lang="en-US" dirty="0" smtClean="0"/>
              <a:t>For the old style venturi designs, the AIC and ULD performed the same.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1609416"/>
            <a:ext cx="7772400" cy="4846320"/>
          </a:xfrm>
        </p:spPr>
        <p:txBody>
          <a:bodyPr>
            <a:normAutofit fontScale="92500" lnSpcReduction="20000"/>
          </a:bodyPr>
          <a:lstStyle/>
          <a:p>
            <a:r>
              <a:rPr lang="en-US" dirty="0" smtClean="0"/>
              <a:t>For paraquat, the twin-fan TTJ60 had the best control, followed by the IDK-T, also a twin-fan.</a:t>
            </a:r>
          </a:p>
          <a:p>
            <a:r>
              <a:rPr lang="en-US" dirty="0" smtClean="0"/>
              <a:t>The AIC was </a:t>
            </a:r>
            <a:r>
              <a:rPr lang="en-US" dirty="0" smtClean="0"/>
              <a:t>next</a:t>
            </a:r>
            <a:r>
              <a:rPr lang="en-US" dirty="0" smtClean="0"/>
              <a:t>, </a:t>
            </a:r>
            <a:r>
              <a:rPr lang="en-US" dirty="0" smtClean="0"/>
              <a:t>followed by the AIXR and the AM.</a:t>
            </a:r>
          </a:p>
          <a:p>
            <a:r>
              <a:rPr lang="en-US" dirty="0" smtClean="0"/>
              <a:t>The TDHSTF, ULD, TT, and the GA had the lowest control.</a:t>
            </a:r>
          </a:p>
          <a:p>
            <a:r>
              <a:rPr lang="en-US" dirty="0" smtClean="0"/>
              <a:t>When comparing similar designs:</a:t>
            </a:r>
          </a:p>
          <a:p>
            <a:pPr lvl="1"/>
            <a:r>
              <a:rPr lang="en-US" dirty="0" smtClean="0">
                <a:solidFill>
                  <a:schemeClr val="tx1"/>
                </a:solidFill>
              </a:rPr>
              <a:t>with the twin-fan designs, TTJ60 and IDK-T outperformed the TDHSTF.</a:t>
            </a:r>
          </a:p>
          <a:p>
            <a:pPr lvl="1"/>
            <a:r>
              <a:rPr lang="en-US" dirty="0" smtClean="0">
                <a:solidFill>
                  <a:schemeClr val="tx1"/>
                </a:solidFill>
              </a:rPr>
              <a:t>with the single outlet, TT was outperformed by the double outlet TTJ60.</a:t>
            </a:r>
          </a:p>
          <a:p>
            <a:pPr lvl="1"/>
            <a:r>
              <a:rPr lang="en-US" dirty="0" smtClean="0">
                <a:solidFill>
                  <a:schemeClr val="tx1"/>
                </a:solidFill>
              </a:rPr>
              <a:t>with the new style venturi designs, the AIXR and AM performed better than the GA.</a:t>
            </a:r>
          </a:p>
          <a:p>
            <a:pPr lvl="1"/>
            <a:r>
              <a:rPr lang="en-US" dirty="0" smtClean="0">
                <a:solidFill>
                  <a:schemeClr val="tx1"/>
                </a:solidFill>
              </a:rPr>
              <a:t>For the old style venturi designs, the AIC performed better than the ULD.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777240"/>
          </a:xfrm>
        </p:spPr>
        <p:txBody>
          <a:bodyPr/>
          <a:lstStyle/>
          <a:p>
            <a:r>
              <a:rPr lang="en-US" dirty="0" smtClean="0"/>
              <a:t>Conclusions:</a:t>
            </a:r>
            <a:endParaRPr lang="en-US" dirty="0"/>
          </a:p>
        </p:txBody>
      </p:sp>
      <p:sp>
        <p:nvSpPr>
          <p:cNvPr id="3" name="Content Placeholder 2"/>
          <p:cNvSpPr>
            <a:spLocks noGrp="1"/>
          </p:cNvSpPr>
          <p:nvPr>
            <p:ph idx="1"/>
          </p:nvPr>
        </p:nvSpPr>
        <p:spPr>
          <a:xfrm>
            <a:off x="228600" y="1295400"/>
            <a:ext cx="7772400" cy="4846320"/>
          </a:xfrm>
        </p:spPr>
        <p:txBody>
          <a:bodyPr>
            <a:normAutofit/>
          </a:bodyPr>
          <a:lstStyle/>
          <a:p>
            <a:r>
              <a:rPr lang="en-US" dirty="0" smtClean="0"/>
              <a:t>For both years, species control varied between glyphosate and paraquat. </a:t>
            </a:r>
          </a:p>
          <a:p>
            <a:r>
              <a:rPr lang="en-US" dirty="0" smtClean="0"/>
              <a:t>Differences in control with glyphosate across nozzle and species had little differences.</a:t>
            </a:r>
          </a:p>
          <a:p>
            <a:r>
              <a:rPr lang="en-US" dirty="0" smtClean="0"/>
              <a:t>With paraquat, in both years mixed results with some differences were found across all nozzle types and species.</a:t>
            </a:r>
          </a:p>
          <a:p>
            <a:r>
              <a:rPr lang="en-US" dirty="0" smtClean="0"/>
              <a:t>In 2009, for the paraquat treatments, the broadleaf species control was much better than the grass species control.</a:t>
            </a:r>
          </a:p>
          <a:p>
            <a:r>
              <a:rPr lang="en-US" dirty="0" smtClean="0"/>
              <a:t>How to use????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947738" y="228600"/>
            <a:ext cx="161925" cy="638175"/>
          </a:xfrm>
          <a:prstGeom prst="rect">
            <a:avLst/>
          </a:prstGeom>
          <a:noFill/>
          <a:ln w="12700">
            <a:noFill/>
            <a:miter lim="800000"/>
            <a:headEnd/>
            <a:tailEnd/>
          </a:ln>
        </p:spPr>
        <p:txBody>
          <a:bodyPr wrap="none" lIns="90488" tIns="44450" rIns="90488" bIns="44450">
            <a:spAutoFit/>
          </a:bodyPr>
          <a:lstStyle/>
          <a:p>
            <a:pPr eaLnBrk="0" hangingPunct="0"/>
            <a:endParaRPr lang="en-US" sz="3600" b="1">
              <a:latin typeface="Univers (E1)" charset="0"/>
            </a:endParaRPr>
          </a:p>
        </p:txBody>
      </p:sp>
      <p:graphicFrame>
        <p:nvGraphicFramePr>
          <p:cNvPr id="10242" name="Object 2"/>
          <p:cNvGraphicFramePr>
            <a:graphicFrameLocks/>
          </p:cNvGraphicFramePr>
          <p:nvPr/>
        </p:nvGraphicFramePr>
        <p:xfrm>
          <a:off x="304800" y="838200"/>
          <a:ext cx="1676400" cy="1447800"/>
        </p:xfrm>
        <a:graphic>
          <a:graphicData uri="http://schemas.openxmlformats.org/presentationml/2006/ole">
            <p:oleObj spid="_x0000_s382978" name="Document" r:id="rId4" imgW="1873226" imgH="1732082" progId="Word.Document.8">
              <p:embed/>
            </p:oleObj>
          </a:graphicData>
        </a:graphic>
      </p:graphicFrame>
      <p:pic>
        <p:nvPicPr>
          <p:cNvPr id="10244" name="Picture 4"/>
          <p:cNvPicPr>
            <a:picLocks noChangeArrowheads="1"/>
          </p:cNvPicPr>
          <p:nvPr/>
        </p:nvPicPr>
        <p:blipFill>
          <a:blip r:embed="rId5" cstate="print">
            <a:lum bright="42000" contrast="66000"/>
          </a:blip>
          <a:srcRect/>
          <a:stretch>
            <a:fillRect/>
          </a:stretch>
        </p:blipFill>
        <p:spPr bwMode="auto">
          <a:xfrm>
            <a:off x="457200" y="2362200"/>
            <a:ext cx="1371600" cy="1219200"/>
          </a:xfrm>
          <a:prstGeom prst="rect">
            <a:avLst/>
          </a:prstGeom>
          <a:noFill/>
          <a:ln w="9525">
            <a:noFill/>
            <a:miter lim="800000"/>
            <a:headEnd/>
            <a:tailEnd/>
          </a:ln>
        </p:spPr>
      </p:pic>
      <p:sp>
        <p:nvSpPr>
          <p:cNvPr id="10245" name="Rectangle 5"/>
          <p:cNvSpPr>
            <a:spLocks noGrp="1" noChangeArrowheads="1"/>
          </p:cNvSpPr>
          <p:nvPr>
            <p:ph type="title"/>
          </p:nvPr>
        </p:nvSpPr>
        <p:spPr>
          <a:xfrm>
            <a:off x="533400" y="0"/>
            <a:ext cx="8229600" cy="914400"/>
          </a:xfrm>
        </p:spPr>
        <p:txBody>
          <a:bodyPr/>
          <a:lstStyle/>
          <a:p>
            <a:pPr eaLnBrk="1" hangingPunct="1"/>
            <a:r>
              <a:rPr lang="en-US" smtClean="0"/>
              <a:t>Nozzles-Recommended Use</a:t>
            </a:r>
            <a:endParaRPr lang="en-US" sz="8000" smtClean="0"/>
          </a:p>
        </p:txBody>
      </p:sp>
      <p:pic>
        <p:nvPicPr>
          <p:cNvPr id="10246" name="Picture 6" descr="Hardi-injet"/>
          <p:cNvPicPr>
            <a:picLocks noGrp="1" noChangeAspect="1" noChangeArrowheads="1"/>
          </p:cNvPicPr>
          <p:nvPr>
            <p:ph sz="half" idx="1"/>
          </p:nvPr>
        </p:nvPicPr>
        <p:blipFill>
          <a:blip r:embed="rId6" cstate="print"/>
          <a:srcRect l="11864" r="13559"/>
          <a:stretch>
            <a:fillRect/>
          </a:stretch>
        </p:blipFill>
        <p:spPr>
          <a:xfrm>
            <a:off x="466725" y="5105400"/>
            <a:ext cx="1235075" cy="1752600"/>
          </a:xfrm>
          <a:noFill/>
        </p:spPr>
      </p:pic>
      <p:sp>
        <p:nvSpPr>
          <p:cNvPr id="10247" name="WordArt 7"/>
          <p:cNvSpPr>
            <a:spLocks noChangeArrowheads="1" noChangeShapeType="1" noTextEdit="1"/>
          </p:cNvSpPr>
          <p:nvPr/>
        </p:nvSpPr>
        <p:spPr bwMode="auto">
          <a:xfrm rot="1163374">
            <a:off x="2819400" y="10668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0000FF"/>
                </a:solidFill>
                <a:latin typeface="Arial Black"/>
              </a:rPr>
              <a:t>flat spray</a:t>
            </a:r>
          </a:p>
        </p:txBody>
      </p:sp>
      <p:sp>
        <p:nvSpPr>
          <p:cNvPr id="10248" name="WordArt 8"/>
          <p:cNvSpPr>
            <a:spLocks noChangeArrowheads="1" noChangeShapeType="1" noTextEdit="1"/>
          </p:cNvSpPr>
          <p:nvPr/>
        </p:nvSpPr>
        <p:spPr bwMode="auto">
          <a:xfrm rot="1174539">
            <a:off x="2743200" y="2514600"/>
            <a:ext cx="1695450"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6600"/>
                </a:solidFill>
                <a:latin typeface="Arial Black"/>
              </a:rPr>
              <a:t>chamber</a:t>
            </a:r>
          </a:p>
        </p:txBody>
      </p:sp>
      <p:sp>
        <p:nvSpPr>
          <p:cNvPr id="10249" name="WordArt 9"/>
          <p:cNvSpPr>
            <a:spLocks noChangeArrowheads="1" noChangeShapeType="1" noTextEdit="1"/>
          </p:cNvSpPr>
          <p:nvPr/>
        </p:nvSpPr>
        <p:spPr bwMode="auto">
          <a:xfrm rot="943652">
            <a:off x="2238375" y="5199063"/>
            <a:ext cx="2819400" cy="14192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FF00"/>
                </a:solidFill>
                <a:latin typeface="Arial Black"/>
              </a:rPr>
              <a:t>air induced/venturi</a:t>
            </a:r>
          </a:p>
        </p:txBody>
      </p:sp>
      <p:sp>
        <p:nvSpPr>
          <p:cNvPr id="10250" name="WordArt 10"/>
          <p:cNvSpPr>
            <a:spLocks noChangeArrowheads="1" noChangeShapeType="1" noTextEdit="1"/>
          </p:cNvSpPr>
          <p:nvPr/>
        </p:nvSpPr>
        <p:spPr bwMode="auto">
          <a:xfrm rot="1124200">
            <a:off x="5791200" y="9906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0000FF"/>
                </a:solidFill>
                <a:latin typeface="Arial Black"/>
              </a:rPr>
              <a:t>20-25 PSI</a:t>
            </a:r>
          </a:p>
        </p:txBody>
      </p:sp>
      <p:sp>
        <p:nvSpPr>
          <p:cNvPr id="10251" name="WordArt 11"/>
          <p:cNvSpPr>
            <a:spLocks noChangeArrowheads="1" noChangeShapeType="1" noTextEdit="1"/>
          </p:cNvSpPr>
          <p:nvPr/>
        </p:nvSpPr>
        <p:spPr bwMode="auto">
          <a:xfrm rot="1163374">
            <a:off x="5867400" y="25146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6600"/>
                </a:solidFill>
                <a:latin typeface="Arial Black"/>
              </a:rPr>
              <a:t>30-40 PSI</a:t>
            </a:r>
          </a:p>
        </p:txBody>
      </p:sp>
      <p:sp>
        <p:nvSpPr>
          <p:cNvPr id="10252" name="WordArt 12"/>
          <p:cNvSpPr>
            <a:spLocks noChangeArrowheads="1" noChangeShapeType="1" noTextEdit="1"/>
          </p:cNvSpPr>
          <p:nvPr/>
        </p:nvSpPr>
        <p:spPr bwMode="auto">
          <a:xfrm rot="1163374">
            <a:off x="5943600" y="5362575"/>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FF00"/>
                </a:solidFill>
                <a:latin typeface="Arial Black"/>
              </a:rPr>
              <a:t>50-80 PSI</a:t>
            </a:r>
          </a:p>
        </p:txBody>
      </p:sp>
      <p:pic>
        <p:nvPicPr>
          <p:cNvPr id="1190925" name="Picture 13" descr="GuardianAirgroup1"/>
          <p:cNvPicPr>
            <a:picLocks noChangeAspect="1" noChangeArrowheads="1"/>
          </p:cNvPicPr>
          <p:nvPr/>
        </p:nvPicPr>
        <p:blipFill>
          <a:blip r:embed="rId7" cstate="print"/>
          <a:srcRect/>
          <a:stretch>
            <a:fillRect/>
          </a:stretch>
        </p:blipFill>
        <p:spPr bwMode="auto">
          <a:xfrm>
            <a:off x="381000" y="3603625"/>
            <a:ext cx="1600200" cy="1441450"/>
          </a:xfrm>
          <a:prstGeom prst="rect">
            <a:avLst/>
          </a:prstGeom>
          <a:noFill/>
          <a:ln w="9525">
            <a:noFill/>
            <a:miter lim="800000"/>
            <a:headEnd/>
            <a:tailEnd/>
          </a:ln>
        </p:spPr>
      </p:pic>
      <p:sp>
        <p:nvSpPr>
          <p:cNvPr id="1190928" name="WordArt 16"/>
          <p:cNvSpPr>
            <a:spLocks noChangeArrowheads="1" noChangeShapeType="1" noTextEdit="1"/>
          </p:cNvSpPr>
          <p:nvPr/>
        </p:nvSpPr>
        <p:spPr bwMode="auto">
          <a:xfrm rot="197525">
            <a:off x="2286000" y="4038600"/>
            <a:ext cx="3276600" cy="71913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Impact"/>
              </a:rPr>
              <a:t>IN BETWEEN VENTURI</a:t>
            </a:r>
          </a:p>
        </p:txBody>
      </p:sp>
      <p:sp>
        <p:nvSpPr>
          <p:cNvPr id="1190929" name="WordArt 17"/>
          <p:cNvSpPr>
            <a:spLocks noChangeArrowheads="1" noChangeShapeType="1" noTextEdit="1"/>
          </p:cNvSpPr>
          <p:nvPr/>
        </p:nvSpPr>
        <p:spPr bwMode="auto">
          <a:xfrm rot="727519">
            <a:off x="6248400" y="3962400"/>
            <a:ext cx="1066800" cy="8286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4620000" scaled="1"/>
                </a:gradFill>
                <a:effectLst>
                  <a:outerShdw dist="53882" dir="2700000" algn="ctr" rotWithShape="0">
                    <a:srgbClr val="9999FF">
                      <a:alpha val="79999"/>
                    </a:srgbClr>
                  </a:outerShdw>
                </a:effectLst>
                <a:latin typeface="Impact"/>
              </a:rPr>
              <a:t>40 PSI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1190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119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28" grpId="0" animBg="1"/>
      <p:bldP spid="11909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IMG_129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Rectangle 4"/>
          <p:cNvSpPr>
            <a:spLocks noChangeArrowheads="1"/>
          </p:cNvSpPr>
          <p:nvPr/>
        </p:nvSpPr>
        <p:spPr bwMode="auto">
          <a:xfrm>
            <a:off x="474663" y="6096000"/>
            <a:ext cx="8288337" cy="762000"/>
          </a:xfrm>
          <a:prstGeom prst="rect">
            <a:avLst/>
          </a:prstGeom>
          <a:noFill/>
          <a:ln w="12700">
            <a:noFill/>
            <a:miter lim="800000"/>
            <a:headEnd/>
            <a:tailEnd/>
          </a:ln>
        </p:spPr>
        <p:txBody>
          <a:bodyPr wrap="none">
            <a:spAutoFit/>
          </a:bodyPr>
          <a:lstStyle/>
          <a:p>
            <a:r>
              <a:rPr lang="en-US" sz="4400">
                <a:solidFill>
                  <a:schemeClr val="bg1"/>
                </a:solidFill>
                <a:latin typeface="Comic Sans MS" pitchFamily="66" charset="0"/>
              </a:rPr>
              <a:t>www.bae.ksu.edu/faculty/wolf/</a:t>
            </a:r>
          </a:p>
        </p:txBody>
      </p:sp>
      <p:sp>
        <p:nvSpPr>
          <p:cNvPr id="889861" name="Rectangle 5"/>
          <p:cNvSpPr>
            <a:spLocks noChangeArrowheads="1"/>
          </p:cNvSpPr>
          <p:nvPr/>
        </p:nvSpPr>
        <p:spPr bwMode="auto">
          <a:xfrm rot="-1194350">
            <a:off x="2611014" y="4191000"/>
            <a:ext cx="3581400" cy="1404938"/>
          </a:xfrm>
          <a:prstGeom prst="rect">
            <a:avLst/>
          </a:prstGeom>
          <a:noFill/>
          <a:ln w="9525">
            <a:noFill/>
            <a:miter lim="800000"/>
            <a:headEnd/>
            <a:tailEnd/>
          </a:ln>
        </p:spPr>
        <p:txBody>
          <a:bodyPr anchor="ctr"/>
          <a:lstStyle/>
          <a:p>
            <a:r>
              <a:rPr kumimoji="1" lang="en-US" sz="6700" dirty="0">
                <a:solidFill>
                  <a:srgbClr val="FFFF00"/>
                </a:solidFill>
                <a:latin typeface="Comic Sans MS" pitchFamily="66" charset="0"/>
              </a:rPr>
              <a:t>T</a:t>
            </a:r>
            <a:r>
              <a:rPr kumimoji="1" lang="en-US" sz="6100" dirty="0">
                <a:solidFill>
                  <a:srgbClr val="FFFF00"/>
                </a:solidFill>
                <a:latin typeface="Comic Sans MS" pitchFamily="66" charset="0"/>
              </a:rPr>
              <a:t>hanks!</a:t>
            </a:r>
          </a:p>
        </p:txBody>
      </p:sp>
      <p:sp>
        <p:nvSpPr>
          <p:cNvPr id="23557" name="Rectangle 6"/>
          <p:cNvSpPr>
            <a:spLocks noChangeArrowheads="1"/>
          </p:cNvSpPr>
          <p:nvPr/>
        </p:nvSpPr>
        <p:spPr bwMode="auto">
          <a:xfrm>
            <a:off x="76200" y="228600"/>
            <a:ext cx="5689600" cy="520700"/>
          </a:xfrm>
          <a:prstGeom prst="rect">
            <a:avLst/>
          </a:prstGeom>
          <a:noFill/>
          <a:ln w="9525">
            <a:noFill/>
            <a:miter lim="800000"/>
            <a:headEnd/>
            <a:tailEnd/>
          </a:ln>
        </p:spPr>
        <p:txBody>
          <a:bodyPr lIns="91425" tIns="45713" rIns="91425" bIns="45713" anchor="b"/>
          <a:lstStyle/>
          <a:p>
            <a:r>
              <a:rPr kumimoji="1" lang="en-US">
                <a:solidFill>
                  <a:schemeClr val="bg1"/>
                </a:solidFill>
                <a:latin typeface="Comic Sans MS" pitchFamily="66" charset="0"/>
              </a:rPr>
              <a:t>For more information contact:</a:t>
            </a:r>
          </a:p>
        </p:txBody>
      </p:sp>
      <p:sp>
        <p:nvSpPr>
          <p:cNvPr id="23558" name="Text Box 7"/>
          <p:cNvSpPr txBox="1">
            <a:spLocks noChangeArrowheads="1"/>
          </p:cNvSpPr>
          <p:nvPr/>
        </p:nvSpPr>
        <p:spPr bwMode="auto">
          <a:xfrm>
            <a:off x="5791200" y="0"/>
            <a:ext cx="3190875" cy="579438"/>
          </a:xfrm>
          <a:prstGeom prst="rect">
            <a:avLst/>
          </a:prstGeom>
          <a:noFill/>
          <a:ln w="9525">
            <a:noFill/>
            <a:miter lim="800000"/>
            <a:headEnd type="none" w="sm" len="sm"/>
            <a:tailEnd type="none" w="sm" len="sm"/>
          </a:ln>
        </p:spPr>
        <p:txBody>
          <a:bodyPr wrap="none">
            <a:spAutoFit/>
          </a:bodyPr>
          <a:lstStyle/>
          <a:p>
            <a:r>
              <a:rPr lang="en-US" sz="3200">
                <a:latin typeface="Comic Sans MS" pitchFamily="66" charset="0"/>
              </a:rPr>
              <a:t>rewolf@ksu.edu</a:t>
            </a:r>
          </a:p>
        </p:txBody>
      </p:sp>
      <p:pic>
        <p:nvPicPr>
          <p:cNvPr id="23559" name="Picture 7" descr="IMG_0298"/>
          <p:cNvPicPr>
            <a:picLocks noChangeAspect="1" noChangeArrowheads="1"/>
          </p:cNvPicPr>
          <p:nvPr/>
        </p:nvPicPr>
        <p:blipFill>
          <a:blip r:embed="rId3" cstate="print"/>
          <a:srcRect/>
          <a:stretch>
            <a:fillRect/>
          </a:stretch>
        </p:blipFill>
        <p:spPr bwMode="auto">
          <a:xfrm>
            <a:off x="5715000" y="3987800"/>
            <a:ext cx="3276600" cy="2184400"/>
          </a:xfrm>
          <a:prstGeom prst="rect">
            <a:avLst/>
          </a:prstGeom>
          <a:noFill/>
          <a:ln w="9525">
            <a:noFill/>
            <a:miter lim="800000"/>
            <a:headEnd/>
            <a:tailEnd/>
          </a:ln>
        </p:spPr>
      </p:pic>
      <p:pic>
        <p:nvPicPr>
          <p:cNvPr id="9" name="Picture 8" descr="IMG_0214.JPG"/>
          <p:cNvPicPr>
            <a:picLocks noChangeAspect="1"/>
          </p:cNvPicPr>
          <p:nvPr/>
        </p:nvPicPr>
        <p:blipFill>
          <a:blip r:embed="rId4" cstate="print"/>
          <a:srcRect l="34166" t="28750" r="33334" b="22500"/>
          <a:stretch>
            <a:fillRect/>
          </a:stretch>
        </p:blipFill>
        <p:spPr>
          <a:xfrm>
            <a:off x="228600" y="4495800"/>
            <a:ext cx="1676400" cy="167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89861"/>
                                        </p:tgtEl>
                                        <p:attrNameLst>
                                          <p:attrName>style.visibility</p:attrName>
                                        </p:attrNameLst>
                                      </p:cBhvr>
                                      <p:to>
                                        <p:strVal val="visible"/>
                                      </p:to>
                                    </p:set>
                                    <p:anim calcmode="lin" valueType="num">
                                      <p:cBhvr additive="base">
                                        <p:cTn id="7" dur="3000" fill="hold"/>
                                        <p:tgtEl>
                                          <p:spTgt spid="889861"/>
                                        </p:tgtEl>
                                        <p:attrNameLst>
                                          <p:attrName>ppt_x</p:attrName>
                                        </p:attrNameLst>
                                      </p:cBhvr>
                                      <p:tavLst>
                                        <p:tav tm="0">
                                          <p:val>
                                            <p:strVal val="#ppt_x"/>
                                          </p:val>
                                        </p:tav>
                                        <p:tav tm="100000">
                                          <p:val>
                                            <p:strVal val="#ppt_x"/>
                                          </p:val>
                                        </p:tav>
                                      </p:tavLst>
                                    </p:anim>
                                    <p:anim calcmode="lin" valueType="num">
                                      <p:cBhvr additive="base">
                                        <p:cTn id="8" dur="3000" fill="hold"/>
                                        <p:tgtEl>
                                          <p:spTgt spid="8898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0"/>
            <a:ext cx="7543800" cy="838200"/>
          </a:xfrm>
        </p:spPr>
        <p:txBody>
          <a:bodyPr>
            <a:normAutofit fontScale="90000"/>
          </a:bodyPr>
          <a:lstStyle/>
          <a:p>
            <a:r>
              <a:rPr lang="en-US" sz="4000"/>
              <a:t>Nozzle Efficacy/Drift Slope</a:t>
            </a:r>
          </a:p>
        </p:txBody>
      </p:sp>
      <p:sp>
        <p:nvSpPr>
          <p:cNvPr id="402443" name="Rectangle 11"/>
          <p:cNvSpPr>
            <a:spLocks noGrp="1" noChangeArrowheads="1"/>
          </p:cNvSpPr>
          <p:nvPr>
            <p:ph sz="half" idx="1"/>
          </p:nvPr>
        </p:nvSpPr>
        <p:spPr>
          <a:xfrm>
            <a:off x="228600" y="2514600"/>
            <a:ext cx="2362200" cy="4267200"/>
          </a:xfrm>
        </p:spPr>
        <p:txBody>
          <a:bodyPr>
            <a:normAutofit lnSpcReduction="10000"/>
          </a:bodyPr>
          <a:lstStyle/>
          <a:p>
            <a:pPr>
              <a:lnSpc>
                <a:spcPct val="80000"/>
              </a:lnSpc>
            </a:pPr>
            <a:r>
              <a:rPr lang="en-US" sz="1600"/>
              <a:t>XR, TR</a:t>
            </a:r>
          </a:p>
          <a:p>
            <a:pPr>
              <a:lnSpc>
                <a:spcPct val="80000"/>
              </a:lnSpc>
            </a:pPr>
            <a:endParaRPr lang="en-US" sz="1600"/>
          </a:p>
          <a:p>
            <a:pPr>
              <a:lnSpc>
                <a:spcPct val="80000"/>
              </a:lnSpc>
            </a:pPr>
            <a:r>
              <a:rPr lang="en-US" sz="1600"/>
              <a:t>Turbo Flood</a:t>
            </a:r>
          </a:p>
          <a:p>
            <a:pPr>
              <a:lnSpc>
                <a:spcPct val="80000"/>
              </a:lnSpc>
            </a:pPr>
            <a:r>
              <a:rPr lang="en-US" sz="1600"/>
              <a:t>Turbo TeeJet</a:t>
            </a:r>
          </a:p>
          <a:p>
            <a:pPr>
              <a:lnSpc>
                <a:spcPct val="80000"/>
              </a:lnSpc>
            </a:pPr>
            <a:endParaRPr lang="en-US" sz="1600"/>
          </a:p>
          <a:p>
            <a:pPr>
              <a:lnSpc>
                <a:spcPct val="80000"/>
              </a:lnSpc>
            </a:pPr>
            <a:endParaRPr lang="en-US" sz="1600"/>
          </a:p>
          <a:p>
            <a:pPr>
              <a:lnSpc>
                <a:spcPct val="80000"/>
              </a:lnSpc>
            </a:pPr>
            <a:r>
              <a:rPr lang="en-US" sz="1600"/>
              <a:t>Air Mix</a:t>
            </a:r>
          </a:p>
          <a:p>
            <a:pPr>
              <a:lnSpc>
                <a:spcPct val="80000"/>
              </a:lnSpc>
            </a:pPr>
            <a:r>
              <a:rPr lang="en-US" sz="1600"/>
              <a:t>AI XR</a:t>
            </a:r>
          </a:p>
          <a:p>
            <a:pPr>
              <a:lnSpc>
                <a:spcPct val="80000"/>
              </a:lnSpc>
            </a:pPr>
            <a:r>
              <a:rPr lang="en-US" sz="1600"/>
              <a:t>GuardianAir</a:t>
            </a:r>
          </a:p>
          <a:p>
            <a:pPr>
              <a:lnSpc>
                <a:spcPct val="80000"/>
              </a:lnSpc>
            </a:pPr>
            <a:endParaRPr lang="en-US" sz="1600"/>
          </a:p>
          <a:p>
            <a:pPr>
              <a:lnSpc>
                <a:spcPct val="80000"/>
              </a:lnSpc>
            </a:pPr>
            <a:endParaRPr lang="en-US" sz="1600"/>
          </a:p>
          <a:p>
            <a:pPr>
              <a:lnSpc>
                <a:spcPct val="80000"/>
              </a:lnSpc>
            </a:pPr>
            <a:endParaRPr lang="en-US" sz="1600"/>
          </a:p>
          <a:p>
            <a:pPr>
              <a:lnSpc>
                <a:spcPct val="80000"/>
              </a:lnSpc>
            </a:pPr>
            <a:r>
              <a:rPr lang="en-US" sz="1600"/>
              <a:t>AI</a:t>
            </a:r>
          </a:p>
          <a:p>
            <a:pPr>
              <a:lnSpc>
                <a:spcPct val="80000"/>
              </a:lnSpc>
            </a:pPr>
            <a:r>
              <a:rPr lang="en-US" sz="1600"/>
              <a:t>Ultra Low Drift</a:t>
            </a:r>
          </a:p>
          <a:p>
            <a:pPr>
              <a:lnSpc>
                <a:spcPct val="80000"/>
              </a:lnSpc>
            </a:pPr>
            <a:r>
              <a:rPr lang="en-US" sz="1600"/>
              <a:t>Turbo Drop</a:t>
            </a:r>
          </a:p>
          <a:p>
            <a:pPr>
              <a:lnSpc>
                <a:spcPct val="80000"/>
              </a:lnSpc>
            </a:pPr>
            <a:endParaRPr lang="en-US" sz="1600"/>
          </a:p>
          <a:p>
            <a:pPr>
              <a:lnSpc>
                <a:spcPct val="80000"/>
              </a:lnSpc>
            </a:pPr>
            <a:r>
              <a:rPr lang="en-US" sz="1600"/>
              <a:t>TTI</a:t>
            </a:r>
          </a:p>
        </p:txBody>
      </p:sp>
      <p:sp>
        <p:nvSpPr>
          <p:cNvPr id="402435" name="AutoShape 3"/>
          <p:cNvSpPr>
            <a:spLocks noChangeArrowheads="1"/>
          </p:cNvSpPr>
          <p:nvPr/>
        </p:nvSpPr>
        <p:spPr bwMode="auto">
          <a:xfrm rot="-3344579">
            <a:off x="3468688" y="-455612"/>
            <a:ext cx="3505200" cy="8953500"/>
          </a:xfrm>
          <a:prstGeom prst="downArrow">
            <a:avLst>
              <a:gd name="adj1" fmla="val 50000"/>
              <a:gd name="adj2" fmla="val 63859"/>
            </a:avLst>
          </a:prstGeom>
          <a:solidFill>
            <a:schemeClr val="accent1"/>
          </a:solidFill>
          <a:ln w="12700">
            <a:solidFill>
              <a:schemeClr val="tx1"/>
            </a:solidFill>
            <a:miter lim="800000"/>
            <a:headEnd/>
            <a:tailEnd/>
          </a:ln>
          <a:effectLst/>
        </p:spPr>
        <p:txBody>
          <a:bodyPr vert="eaVert" wrap="none" anchor="ctr"/>
          <a:lstStyle/>
          <a:p>
            <a:endParaRPr lang="en-US"/>
          </a:p>
        </p:txBody>
      </p:sp>
      <p:sp>
        <p:nvSpPr>
          <p:cNvPr id="402436" name="Text Box 4"/>
          <p:cNvSpPr txBox="1">
            <a:spLocks noChangeArrowheads="1"/>
          </p:cNvSpPr>
          <p:nvPr/>
        </p:nvSpPr>
        <p:spPr bwMode="auto">
          <a:xfrm>
            <a:off x="1371600" y="1828800"/>
            <a:ext cx="1981200" cy="366713"/>
          </a:xfrm>
          <a:prstGeom prst="rect">
            <a:avLst/>
          </a:prstGeom>
          <a:solidFill>
            <a:schemeClr val="bg1"/>
          </a:solidFill>
          <a:ln w="12700">
            <a:noFill/>
            <a:miter lim="800000"/>
            <a:headEnd/>
            <a:tailEnd/>
          </a:ln>
          <a:effectLst/>
        </p:spPr>
        <p:txBody>
          <a:bodyPr>
            <a:spAutoFit/>
          </a:bodyPr>
          <a:lstStyle/>
          <a:p>
            <a:pPr>
              <a:spcBef>
                <a:spcPct val="50000"/>
              </a:spcBef>
            </a:pPr>
            <a:r>
              <a:rPr lang="en-US"/>
              <a:t>Extended Range</a:t>
            </a:r>
          </a:p>
        </p:txBody>
      </p:sp>
      <p:sp>
        <p:nvSpPr>
          <p:cNvPr id="402437" name="Text Box 5"/>
          <p:cNvSpPr txBox="1">
            <a:spLocks noChangeArrowheads="1"/>
          </p:cNvSpPr>
          <p:nvPr/>
        </p:nvSpPr>
        <p:spPr bwMode="auto">
          <a:xfrm>
            <a:off x="2438400" y="2590800"/>
            <a:ext cx="1905000" cy="366713"/>
          </a:xfrm>
          <a:prstGeom prst="rect">
            <a:avLst/>
          </a:prstGeom>
          <a:solidFill>
            <a:schemeClr val="bg1"/>
          </a:solidFill>
          <a:ln w="12700">
            <a:noFill/>
            <a:miter lim="800000"/>
            <a:headEnd/>
            <a:tailEnd/>
          </a:ln>
          <a:effectLst/>
        </p:spPr>
        <p:txBody>
          <a:bodyPr>
            <a:spAutoFit/>
          </a:bodyPr>
          <a:lstStyle/>
          <a:p>
            <a:pPr>
              <a:spcBef>
                <a:spcPct val="50000"/>
              </a:spcBef>
            </a:pPr>
            <a:r>
              <a:rPr lang="en-US"/>
              <a:t>Chamber Design</a:t>
            </a:r>
          </a:p>
        </p:txBody>
      </p:sp>
      <p:sp>
        <p:nvSpPr>
          <p:cNvPr id="402438" name="Text Box 6"/>
          <p:cNvSpPr txBox="1">
            <a:spLocks noChangeArrowheads="1"/>
          </p:cNvSpPr>
          <p:nvPr/>
        </p:nvSpPr>
        <p:spPr bwMode="auto">
          <a:xfrm>
            <a:off x="6172200" y="5119688"/>
            <a:ext cx="2133600" cy="366712"/>
          </a:xfrm>
          <a:prstGeom prst="rect">
            <a:avLst/>
          </a:prstGeom>
          <a:solidFill>
            <a:schemeClr val="bg1"/>
          </a:solidFill>
          <a:ln w="12700">
            <a:noFill/>
            <a:miter lim="800000"/>
            <a:headEnd/>
            <a:tailEnd/>
          </a:ln>
          <a:effectLst/>
        </p:spPr>
        <p:txBody>
          <a:bodyPr>
            <a:spAutoFit/>
          </a:bodyPr>
          <a:lstStyle/>
          <a:p>
            <a:pPr>
              <a:spcBef>
                <a:spcPct val="50000"/>
              </a:spcBef>
            </a:pPr>
            <a:r>
              <a:rPr lang="en-US"/>
              <a:t>Venturi Design - I</a:t>
            </a:r>
          </a:p>
        </p:txBody>
      </p:sp>
      <p:sp>
        <p:nvSpPr>
          <p:cNvPr id="402439" name="Text Box 7"/>
          <p:cNvSpPr txBox="1">
            <a:spLocks noChangeArrowheads="1"/>
          </p:cNvSpPr>
          <p:nvPr/>
        </p:nvSpPr>
        <p:spPr bwMode="auto">
          <a:xfrm>
            <a:off x="4419600" y="3962400"/>
            <a:ext cx="2133600" cy="366713"/>
          </a:xfrm>
          <a:prstGeom prst="rect">
            <a:avLst/>
          </a:prstGeom>
          <a:solidFill>
            <a:schemeClr val="bg1"/>
          </a:solidFill>
          <a:ln w="12700">
            <a:noFill/>
            <a:miter lim="800000"/>
            <a:headEnd/>
            <a:tailEnd/>
          </a:ln>
          <a:effectLst/>
        </p:spPr>
        <p:txBody>
          <a:bodyPr>
            <a:spAutoFit/>
          </a:bodyPr>
          <a:lstStyle/>
          <a:p>
            <a:pPr>
              <a:spcBef>
                <a:spcPct val="50000"/>
              </a:spcBef>
            </a:pPr>
            <a:r>
              <a:rPr lang="en-US"/>
              <a:t>Venturi Design - II</a:t>
            </a:r>
          </a:p>
        </p:txBody>
      </p:sp>
      <p:sp>
        <p:nvSpPr>
          <p:cNvPr id="402440" name="WordArt 8"/>
          <p:cNvSpPr>
            <a:spLocks noChangeArrowheads="1" noChangeShapeType="1" noTextEdit="1"/>
          </p:cNvSpPr>
          <p:nvPr/>
        </p:nvSpPr>
        <p:spPr bwMode="auto">
          <a:xfrm rot="2430977">
            <a:off x="3781425" y="1676400"/>
            <a:ext cx="383857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2969023" scaled="1"/>
                </a:gradFill>
                <a:effectLst>
                  <a:outerShdw dist="53882" dir="2700000" algn="ctr" rotWithShape="0">
                    <a:srgbClr val="9999FF">
                      <a:alpha val="80000"/>
                    </a:srgbClr>
                  </a:outerShdw>
                </a:effectLst>
                <a:latin typeface="Impact"/>
              </a:rPr>
              <a:t>Reducing Spray Drift</a:t>
            </a:r>
          </a:p>
        </p:txBody>
      </p:sp>
      <p:sp>
        <p:nvSpPr>
          <p:cNvPr id="402441" name="WordArt 9"/>
          <p:cNvSpPr>
            <a:spLocks noChangeArrowheads="1" noChangeShapeType="1" noTextEdit="1"/>
          </p:cNvSpPr>
          <p:nvPr/>
        </p:nvSpPr>
        <p:spPr bwMode="auto">
          <a:xfrm rot="3246025">
            <a:off x="5239544" y="5347494"/>
            <a:ext cx="1143000" cy="814388"/>
          </a:xfrm>
          <a:prstGeom prst="rect">
            <a:avLst/>
          </a:prstGeom>
        </p:spPr>
        <p:txBody>
          <a:bodyPr wrap="none" fromWordArt="1">
            <a:prstTxWarp prst="textSlantUp">
              <a:avLst>
                <a:gd name="adj" fmla="val 55556"/>
              </a:avLst>
            </a:prstTxWarp>
          </a:bodyPr>
          <a:lstStyle/>
          <a:p>
            <a:pPr algn="ctr"/>
            <a:r>
              <a:rPr lang="en-US" sz="2000" kern="10">
                <a:ln w="9525">
                  <a:solidFill>
                    <a:srgbClr val="000000"/>
                  </a:solidFill>
                  <a:round/>
                  <a:headEnd/>
                  <a:tailEnd/>
                </a:ln>
                <a:solidFill>
                  <a:srgbClr val="000000"/>
                </a:solidFill>
                <a:latin typeface="Arial Black"/>
              </a:rPr>
              <a:t>Efficacy</a:t>
            </a:r>
          </a:p>
        </p:txBody>
      </p:sp>
      <p:sp>
        <p:nvSpPr>
          <p:cNvPr id="402442" name="AutoShape 10"/>
          <p:cNvSpPr>
            <a:spLocks noChangeArrowheads="1"/>
          </p:cNvSpPr>
          <p:nvPr/>
        </p:nvSpPr>
        <p:spPr bwMode="auto">
          <a:xfrm rot="5400000">
            <a:off x="5524500" y="60579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a:tailEnd/>
          </a:ln>
          <a:effectLst/>
        </p:spPr>
        <p:txBody>
          <a:bodyPr wrap="none" anchor="ctr"/>
          <a:lstStyle/>
          <a:p>
            <a:endParaRPr lang="en-US"/>
          </a:p>
        </p:txBody>
      </p:sp>
      <p:sp>
        <p:nvSpPr>
          <p:cNvPr id="402444" name="Oval 12"/>
          <p:cNvSpPr>
            <a:spLocks noChangeArrowheads="1"/>
          </p:cNvSpPr>
          <p:nvPr/>
        </p:nvSpPr>
        <p:spPr bwMode="auto">
          <a:xfrm>
            <a:off x="0" y="3505200"/>
            <a:ext cx="7010400" cy="1676400"/>
          </a:xfrm>
          <a:prstGeom prst="ellipse">
            <a:avLst/>
          </a:prstGeom>
          <a:noFill/>
          <a:ln w="12700">
            <a:solidFill>
              <a:srgbClr val="FF0000"/>
            </a:solidFill>
            <a:round/>
            <a:headEnd/>
            <a:tailEnd/>
          </a:ln>
          <a:effectLst/>
        </p:spPr>
        <p:txBody>
          <a:bodyPr wrap="none" anchor="ctr"/>
          <a:lstStyle/>
          <a:p>
            <a:endParaRPr lang="en-US"/>
          </a:p>
        </p:txBody>
      </p:sp>
      <p:sp>
        <p:nvSpPr>
          <p:cNvPr id="402445" name="Text Box 13"/>
          <p:cNvSpPr txBox="1">
            <a:spLocks noChangeArrowheads="1"/>
          </p:cNvSpPr>
          <p:nvPr/>
        </p:nvSpPr>
        <p:spPr bwMode="auto">
          <a:xfrm rot="2112201">
            <a:off x="2689225" y="1995488"/>
            <a:ext cx="3406775" cy="366712"/>
          </a:xfrm>
          <a:prstGeom prst="rect">
            <a:avLst/>
          </a:prstGeom>
          <a:noFill/>
          <a:ln w="12700">
            <a:noFill/>
            <a:miter lim="800000"/>
            <a:headEnd/>
            <a:tailEnd/>
          </a:ln>
          <a:effectLst/>
        </p:spPr>
        <p:txBody>
          <a:bodyPr>
            <a:spAutoFit/>
          </a:bodyPr>
          <a:lstStyle/>
          <a:p>
            <a:pPr>
              <a:spcBef>
                <a:spcPct val="50000"/>
              </a:spcBef>
            </a:pPr>
            <a:r>
              <a:rPr lang="en-US"/>
              <a:t>Nozzle development timeline</a:t>
            </a:r>
          </a:p>
        </p:txBody>
      </p:sp>
      <p:sp>
        <p:nvSpPr>
          <p:cNvPr id="402446" name="WordArt 14"/>
          <p:cNvSpPr>
            <a:spLocks noChangeArrowheads="1" noChangeShapeType="1" noTextEdit="1"/>
          </p:cNvSpPr>
          <p:nvPr/>
        </p:nvSpPr>
        <p:spPr bwMode="auto">
          <a:xfrm rot="3659703">
            <a:off x="7772400" y="5638800"/>
            <a:ext cx="914400" cy="1066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type="none" w="sm" len="sm"/>
                  <a:tailEnd type="none" w="sm" len="sm"/>
                </a:ln>
                <a:solidFill>
                  <a:srgbClr val="000000"/>
                </a:solidFill>
                <a:latin typeface="Arial Black"/>
              </a:rPr>
              <a:t>2009</a:t>
            </a:r>
          </a:p>
        </p:txBody>
      </p:sp>
      <p:sp>
        <p:nvSpPr>
          <p:cNvPr id="402447" name="WordArt 15"/>
          <p:cNvSpPr>
            <a:spLocks noChangeArrowheads="1" noChangeShapeType="1" noTextEdit="1"/>
          </p:cNvSpPr>
          <p:nvPr/>
        </p:nvSpPr>
        <p:spPr bwMode="auto">
          <a:xfrm rot="-1349410">
            <a:off x="838200" y="838200"/>
            <a:ext cx="914400" cy="10001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type="none" w="sm" len="sm"/>
                  <a:tailEnd type="none" w="sm" len="sm"/>
                </a:ln>
                <a:solidFill>
                  <a:srgbClr val="000000"/>
                </a:solidFill>
                <a:latin typeface="Arial Black"/>
              </a:rPr>
              <a:t>1980</a:t>
            </a:r>
          </a:p>
        </p:txBody>
      </p:sp>
      <p:sp>
        <p:nvSpPr>
          <p:cNvPr id="402448" name="WordArt 16"/>
          <p:cNvSpPr>
            <a:spLocks noChangeArrowheads="1" noChangeShapeType="1" noTextEdit="1"/>
          </p:cNvSpPr>
          <p:nvPr/>
        </p:nvSpPr>
        <p:spPr bwMode="auto">
          <a:xfrm>
            <a:off x="5943600" y="1028700"/>
            <a:ext cx="212407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30 years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9" name="Picture 5"/>
          <p:cNvPicPr>
            <a:picLocks noChangeAspect="1" noChangeArrowheads="1"/>
          </p:cNvPicPr>
          <p:nvPr/>
        </p:nvPicPr>
        <p:blipFill>
          <a:blip r:embed="rId3" cstate="print"/>
          <a:srcRect/>
          <a:stretch>
            <a:fillRect/>
          </a:stretch>
        </p:blipFill>
        <p:spPr bwMode="auto">
          <a:xfrm>
            <a:off x="1066800" y="990600"/>
            <a:ext cx="2057400" cy="2044700"/>
          </a:xfrm>
          <a:prstGeom prst="rect">
            <a:avLst/>
          </a:prstGeom>
          <a:noFill/>
          <a:ln w="12700">
            <a:noFill/>
            <a:miter lim="800000"/>
            <a:headEnd/>
            <a:tailEnd/>
          </a:ln>
          <a:effectLst/>
        </p:spPr>
      </p:pic>
      <p:sp>
        <p:nvSpPr>
          <p:cNvPr id="400386" name="Rectangle 2"/>
          <p:cNvSpPr>
            <a:spLocks noGrp="1" noChangeArrowheads="1"/>
          </p:cNvSpPr>
          <p:nvPr>
            <p:ph type="title"/>
          </p:nvPr>
        </p:nvSpPr>
        <p:spPr>
          <a:xfrm>
            <a:off x="457200" y="152400"/>
            <a:ext cx="3657600" cy="685800"/>
          </a:xfrm>
        </p:spPr>
        <p:txBody>
          <a:bodyPr/>
          <a:lstStyle/>
          <a:p>
            <a:pPr algn="l"/>
            <a:r>
              <a:rPr lang="en-US" sz="2800" dirty="0" smtClean="0"/>
              <a:t>New Test </a:t>
            </a:r>
            <a:r>
              <a:rPr lang="en-US" sz="2800" dirty="0" smtClean="0"/>
              <a:t>Nozzles</a:t>
            </a:r>
            <a:endParaRPr lang="en-US" sz="2800" dirty="0"/>
          </a:p>
        </p:txBody>
      </p:sp>
      <p:sp>
        <p:nvSpPr>
          <p:cNvPr id="400387" name="Rectangle 3"/>
          <p:cNvSpPr>
            <a:spLocks noChangeArrowheads="1"/>
          </p:cNvSpPr>
          <p:nvPr/>
        </p:nvSpPr>
        <p:spPr bwMode="auto">
          <a:xfrm>
            <a:off x="533400" y="3124200"/>
            <a:ext cx="3505200" cy="457200"/>
          </a:xfrm>
          <a:prstGeom prst="rect">
            <a:avLst/>
          </a:prstGeom>
          <a:noFill/>
          <a:ln w="9525">
            <a:solidFill>
              <a:schemeClr val="tx1"/>
            </a:solidFill>
            <a:miter lim="800000"/>
            <a:headEnd/>
            <a:tailEnd/>
          </a:ln>
          <a:effectLst/>
        </p:spPr>
        <p:txBody>
          <a:bodyPr wrap="none" anchor="ctr"/>
          <a:lstStyle/>
          <a:p>
            <a:pPr algn="ctr"/>
            <a:r>
              <a:rPr lang="en-US" sz="2400">
                <a:latin typeface="Times New Roman" pitchFamily="18" charset="0"/>
              </a:rPr>
              <a:t>Turbo TwinJet</a:t>
            </a:r>
          </a:p>
        </p:txBody>
      </p:sp>
      <p:pic>
        <p:nvPicPr>
          <p:cNvPr id="400388" name="Picture 4"/>
          <p:cNvPicPr>
            <a:picLocks noChangeAspect="1" noChangeArrowheads="1"/>
          </p:cNvPicPr>
          <p:nvPr/>
        </p:nvPicPr>
        <p:blipFill>
          <a:blip r:embed="rId4" cstate="print"/>
          <a:srcRect l="17273" r="67273"/>
          <a:stretch>
            <a:fillRect/>
          </a:stretch>
        </p:blipFill>
        <p:spPr bwMode="auto">
          <a:xfrm>
            <a:off x="152400" y="960438"/>
            <a:ext cx="1295400" cy="1782762"/>
          </a:xfrm>
          <a:prstGeom prst="rect">
            <a:avLst/>
          </a:prstGeom>
          <a:noFill/>
          <a:ln w="12700">
            <a:noFill/>
            <a:miter lim="800000"/>
            <a:headEnd/>
            <a:tailEnd/>
          </a:ln>
          <a:effectLst/>
        </p:spPr>
      </p:pic>
      <p:pic>
        <p:nvPicPr>
          <p:cNvPr id="400392" name="Picture 8"/>
          <p:cNvPicPr>
            <a:picLocks noChangeAspect="1" noChangeArrowheads="1"/>
          </p:cNvPicPr>
          <p:nvPr/>
        </p:nvPicPr>
        <p:blipFill>
          <a:blip r:embed="rId5" cstate="print"/>
          <a:srcRect/>
          <a:stretch>
            <a:fillRect/>
          </a:stretch>
        </p:blipFill>
        <p:spPr bwMode="auto">
          <a:xfrm>
            <a:off x="6324599" y="1981200"/>
            <a:ext cx="2694439" cy="2471908"/>
          </a:xfrm>
          <a:prstGeom prst="rect">
            <a:avLst/>
          </a:prstGeom>
          <a:noFill/>
          <a:ln w="12700">
            <a:noFill/>
            <a:miter lim="800000"/>
            <a:headEnd/>
            <a:tailEnd/>
          </a:ln>
          <a:effectLst/>
        </p:spPr>
      </p:pic>
      <p:pic>
        <p:nvPicPr>
          <p:cNvPr id="400393" name="Picture 9"/>
          <p:cNvPicPr>
            <a:picLocks noChangeAspect="1" noChangeArrowheads="1"/>
          </p:cNvPicPr>
          <p:nvPr/>
        </p:nvPicPr>
        <p:blipFill>
          <a:blip r:embed="rId6" cstate="print"/>
          <a:srcRect l="29347" r="56522"/>
          <a:stretch>
            <a:fillRect/>
          </a:stretch>
        </p:blipFill>
        <p:spPr bwMode="auto">
          <a:xfrm>
            <a:off x="5257800" y="1560192"/>
            <a:ext cx="1402953" cy="2097407"/>
          </a:xfrm>
          <a:prstGeom prst="rect">
            <a:avLst/>
          </a:prstGeom>
          <a:noFill/>
          <a:ln w="12700">
            <a:noFill/>
            <a:miter lim="800000"/>
            <a:headEnd/>
            <a:tailEnd/>
          </a:ln>
          <a:effectLst/>
        </p:spPr>
      </p:pic>
      <p:sp>
        <p:nvSpPr>
          <p:cNvPr id="400394" name="Rectangle 10"/>
          <p:cNvSpPr>
            <a:spLocks noChangeArrowheads="1"/>
          </p:cNvSpPr>
          <p:nvPr/>
        </p:nvSpPr>
        <p:spPr bwMode="auto">
          <a:xfrm>
            <a:off x="6172200" y="4648200"/>
            <a:ext cx="2362200" cy="45720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a:latin typeface="Times New Roman" pitchFamily="18" charset="0"/>
              </a:rPr>
              <a:t>AI XR TeeJet</a:t>
            </a:r>
          </a:p>
        </p:txBody>
      </p:sp>
      <p:sp>
        <p:nvSpPr>
          <p:cNvPr id="400396" name="Rectangle 12"/>
          <p:cNvSpPr>
            <a:spLocks noChangeArrowheads="1"/>
          </p:cNvSpPr>
          <p:nvPr/>
        </p:nvSpPr>
        <p:spPr bwMode="auto">
          <a:xfrm>
            <a:off x="990600" y="6324600"/>
            <a:ext cx="3505200" cy="457200"/>
          </a:xfrm>
          <a:prstGeom prst="rect">
            <a:avLst/>
          </a:prstGeom>
          <a:noFill/>
          <a:ln w="9525">
            <a:solidFill>
              <a:schemeClr val="tx1"/>
            </a:solidFill>
            <a:miter lim="800000"/>
            <a:headEnd/>
            <a:tailEnd/>
          </a:ln>
          <a:effectLst/>
        </p:spPr>
        <p:txBody>
          <a:bodyPr wrap="none" anchor="ctr"/>
          <a:lstStyle/>
          <a:p>
            <a:pPr algn="ctr"/>
            <a:r>
              <a:rPr lang="en-US" sz="2400">
                <a:latin typeface="Times New Roman" pitchFamily="18" charset="0"/>
              </a:rPr>
              <a:t>GuardianAir - Hypro </a:t>
            </a:r>
          </a:p>
        </p:txBody>
      </p:sp>
      <p:pic>
        <p:nvPicPr>
          <p:cNvPr id="400400" name="Picture 16" descr="GuardianAirgroup1"/>
          <p:cNvPicPr>
            <a:picLocks noChangeAspect="1" noChangeArrowheads="1"/>
          </p:cNvPicPr>
          <p:nvPr/>
        </p:nvPicPr>
        <p:blipFill>
          <a:blip r:embed="rId7" cstate="print"/>
          <a:srcRect/>
          <a:stretch>
            <a:fillRect/>
          </a:stretch>
        </p:blipFill>
        <p:spPr bwMode="auto">
          <a:xfrm>
            <a:off x="76200" y="3886200"/>
            <a:ext cx="2514600" cy="2263888"/>
          </a:xfrm>
          <a:prstGeom prst="rect">
            <a:avLst/>
          </a:prstGeom>
          <a:noFill/>
        </p:spPr>
      </p:pic>
      <p:pic>
        <p:nvPicPr>
          <p:cNvPr id="400401" name="Picture 17"/>
          <p:cNvPicPr>
            <a:picLocks noChangeAspect="1" noChangeArrowheads="1"/>
          </p:cNvPicPr>
          <p:nvPr/>
        </p:nvPicPr>
        <p:blipFill>
          <a:blip r:embed="rId8" cstate="print"/>
          <a:srcRect l="10715" r="32143"/>
          <a:stretch>
            <a:fillRect/>
          </a:stretch>
        </p:blipFill>
        <p:spPr bwMode="auto">
          <a:xfrm>
            <a:off x="4038600" y="3886200"/>
            <a:ext cx="1352550" cy="2262447"/>
          </a:xfrm>
          <a:prstGeom prst="rect">
            <a:avLst/>
          </a:prstGeom>
          <a:noFill/>
          <a:ln w="12700">
            <a:noFill/>
            <a:miter lim="800000"/>
            <a:headEnd/>
            <a:tailEnd/>
          </a:ln>
          <a:effectLst/>
        </p:spPr>
      </p:pic>
      <p:pic>
        <p:nvPicPr>
          <p:cNvPr id="400402" name="Picture 18" descr="Scan0003"/>
          <p:cNvPicPr>
            <a:picLocks noChangeAspect="1" noChangeArrowheads="1"/>
          </p:cNvPicPr>
          <p:nvPr/>
        </p:nvPicPr>
        <p:blipFill>
          <a:blip r:embed="rId9" cstate="print"/>
          <a:srcRect l="10637" r="66499" b="7895"/>
          <a:stretch>
            <a:fillRect/>
          </a:stretch>
        </p:blipFill>
        <p:spPr bwMode="auto">
          <a:xfrm>
            <a:off x="2590800" y="3733800"/>
            <a:ext cx="1433286" cy="2438400"/>
          </a:xfrm>
          <a:prstGeom prst="rect">
            <a:avLst/>
          </a:prstGeom>
          <a:noFill/>
        </p:spPr>
      </p:pic>
      <p:pic>
        <p:nvPicPr>
          <p:cNvPr id="400403" name="Picture 19" descr="TT cutaway"/>
          <p:cNvPicPr>
            <a:picLocks noChangeAspect="1" noChangeArrowheads="1"/>
          </p:cNvPicPr>
          <p:nvPr/>
        </p:nvPicPr>
        <p:blipFill>
          <a:blip r:embed="rId10" cstate="print"/>
          <a:srcRect/>
          <a:stretch>
            <a:fillRect/>
          </a:stretch>
        </p:blipFill>
        <p:spPr bwMode="auto">
          <a:xfrm>
            <a:off x="2971800" y="1039813"/>
            <a:ext cx="1441450" cy="1627187"/>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457200" y="152400"/>
            <a:ext cx="3657600" cy="685800"/>
          </a:xfrm>
        </p:spPr>
        <p:txBody>
          <a:bodyPr/>
          <a:lstStyle/>
          <a:p>
            <a:pPr algn="l"/>
            <a:r>
              <a:rPr lang="en-US" sz="2800" dirty="0" smtClean="0"/>
              <a:t>New Test </a:t>
            </a:r>
            <a:r>
              <a:rPr lang="en-US" sz="2800" dirty="0" smtClean="0"/>
              <a:t>Nozzles</a:t>
            </a:r>
            <a:endParaRPr lang="en-US" sz="2800" dirty="0"/>
          </a:p>
        </p:txBody>
      </p:sp>
      <p:pic>
        <p:nvPicPr>
          <p:cNvPr id="400391" name="Picture 7" descr="MVC-077X"/>
          <p:cNvPicPr>
            <a:picLocks noGrp="1" noChangeAspect="1" noChangeArrowheads="1"/>
          </p:cNvPicPr>
          <p:nvPr>
            <p:ph sz="quarter" idx="2"/>
          </p:nvPr>
        </p:nvPicPr>
        <p:blipFill>
          <a:blip r:embed="rId3" cstate="print"/>
          <a:srcRect l="41666" t="25926" r="22223" b="22223"/>
          <a:stretch>
            <a:fillRect/>
          </a:stretch>
        </p:blipFill>
        <p:spPr>
          <a:xfrm>
            <a:off x="4648200" y="228600"/>
            <a:ext cx="2112963" cy="2362200"/>
          </a:xfrm>
          <a:noFill/>
          <a:ln/>
        </p:spPr>
      </p:pic>
      <p:sp>
        <p:nvSpPr>
          <p:cNvPr id="400395" name="Rectangle 11"/>
          <p:cNvSpPr>
            <a:spLocks noChangeArrowheads="1"/>
          </p:cNvSpPr>
          <p:nvPr/>
        </p:nvSpPr>
        <p:spPr bwMode="auto">
          <a:xfrm>
            <a:off x="4648200" y="3048000"/>
            <a:ext cx="4267200" cy="53340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a:latin typeface="Times New Roman" pitchFamily="18" charset="0"/>
              </a:rPr>
              <a:t>Air Mix &amp; TDHSTF- Greenleaf</a:t>
            </a:r>
          </a:p>
        </p:txBody>
      </p:sp>
      <p:pic>
        <p:nvPicPr>
          <p:cNvPr id="400397" name="Picture 13" descr="IMG_0020"/>
          <p:cNvPicPr>
            <a:picLocks noChangeAspect="1" noChangeArrowheads="1"/>
          </p:cNvPicPr>
          <p:nvPr/>
        </p:nvPicPr>
        <p:blipFill>
          <a:blip r:embed="rId4" cstate="print"/>
          <a:srcRect l="45313" t="46875" r="38281" b="15625"/>
          <a:stretch>
            <a:fillRect/>
          </a:stretch>
        </p:blipFill>
        <p:spPr bwMode="auto">
          <a:xfrm>
            <a:off x="7239000" y="152400"/>
            <a:ext cx="1644650" cy="2819400"/>
          </a:xfrm>
          <a:prstGeom prst="rect">
            <a:avLst/>
          </a:prstGeom>
          <a:noFill/>
        </p:spPr>
      </p:pic>
      <p:pic>
        <p:nvPicPr>
          <p:cNvPr id="378882" name="Picture 2"/>
          <p:cNvPicPr>
            <a:picLocks noChangeAspect="1" noChangeArrowheads="1"/>
          </p:cNvPicPr>
          <p:nvPr/>
        </p:nvPicPr>
        <p:blipFill>
          <a:blip r:embed="rId5" cstate="print"/>
          <a:srcRect/>
          <a:stretch>
            <a:fillRect/>
          </a:stretch>
        </p:blipFill>
        <p:spPr bwMode="auto">
          <a:xfrm>
            <a:off x="304800" y="1447800"/>
            <a:ext cx="1524000" cy="2499683"/>
          </a:xfrm>
          <a:prstGeom prst="rect">
            <a:avLst/>
          </a:prstGeom>
          <a:noFill/>
          <a:ln w="9525">
            <a:noFill/>
            <a:miter lim="800000"/>
            <a:headEnd/>
            <a:tailEnd/>
          </a:ln>
        </p:spPr>
      </p:pic>
      <p:pic>
        <p:nvPicPr>
          <p:cNvPr id="378883" name="Picture 3"/>
          <p:cNvPicPr>
            <a:picLocks noChangeAspect="1" noChangeArrowheads="1"/>
          </p:cNvPicPr>
          <p:nvPr/>
        </p:nvPicPr>
        <p:blipFill>
          <a:blip r:embed="rId6" cstate="print"/>
          <a:srcRect/>
          <a:stretch>
            <a:fillRect/>
          </a:stretch>
        </p:blipFill>
        <p:spPr bwMode="auto">
          <a:xfrm>
            <a:off x="1828800" y="1600200"/>
            <a:ext cx="2771775" cy="2409825"/>
          </a:xfrm>
          <a:prstGeom prst="rect">
            <a:avLst/>
          </a:prstGeom>
          <a:noFill/>
          <a:ln w="9525">
            <a:noFill/>
            <a:miter lim="800000"/>
            <a:headEnd/>
            <a:tailEnd/>
          </a:ln>
        </p:spPr>
      </p:pic>
      <p:pic>
        <p:nvPicPr>
          <p:cNvPr id="378884" name="Picture 4"/>
          <p:cNvPicPr>
            <a:picLocks noChangeAspect="1" noChangeArrowheads="1"/>
          </p:cNvPicPr>
          <p:nvPr/>
        </p:nvPicPr>
        <p:blipFill>
          <a:blip r:embed="rId7" cstate="print"/>
          <a:srcRect/>
          <a:stretch>
            <a:fillRect/>
          </a:stretch>
        </p:blipFill>
        <p:spPr bwMode="auto">
          <a:xfrm>
            <a:off x="381000" y="4267200"/>
            <a:ext cx="3857625" cy="933450"/>
          </a:xfrm>
          <a:prstGeom prst="rect">
            <a:avLst/>
          </a:prstGeom>
          <a:noFill/>
          <a:ln w="9525">
            <a:solidFill>
              <a:schemeClr val="tx1"/>
            </a:solidFill>
            <a:miter lim="800000"/>
            <a:headEnd/>
            <a:tailEnd/>
          </a:ln>
        </p:spPr>
      </p:pic>
      <p:pic>
        <p:nvPicPr>
          <p:cNvPr id="378885" name="Picture 5"/>
          <p:cNvPicPr>
            <a:picLocks noChangeAspect="1" noChangeArrowheads="1"/>
          </p:cNvPicPr>
          <p:nvPr/>
        </p:nvPicPr>
        <p:blipFill>
          <a:blip r:embed="rId8" cstate="print"/>
          <a:srcRect/>
          <a:stretch>
            <a:fillRect/>
          </a:stretch>
        </p:blipFill>
        <p:spPr bwMode="auto">
          <a:xfrm>
            <a:off x="4419600" y="3733800"/>
            <a:ext cx="4384623" cy="2743200"/>
          </a:xfrm>
          <a:prstGeom prst="rect">
            <a:avLst/>
          </a:prstGeom>
          <a:noFill/>
          <a:ln w="9525">
            <a:noFill/>
            <a:miter lim="800000"/>
            <a:headEnd/>
            <a:tailEnd/>
          </a:ln>
        </p:spPr>
      </p:pic>
      <p:sp>
        <p:nvSpPr>
          <p:cNvPr id="22" name="Rectangle 10"/>
          <p:cNvSpPr>
            <a:spLocks noChangeArrowheads="1"/>
          </p:cNvSpPr>
          <p:nvPr/>
        </p:nvSpPr>
        <p:spPr bwMode="auto">
          <a:xfrm>
            <a:off x="1066800" y="5562600"/>
            <a:ext cx="2362200" cy="457200"/>
          </a:xfrm>
          <a:prstGeom prst="rect">
            <a:avLst/>
          </a:prstGeom>
          <a:noFill/>
          <a:ln w="9525">
            <a:solidFill>
              <a:schemeClr val="tx1"/>
            </a:solidFill>
            <a:miter lim="800000"/>
            <a:headEnd/>
            <a:tailEnd/>
          </a:ln>
          <a:effectLst/>
        </p:spPr>
        <p:txBody>
          <a:bodyPr wrap="none" anchor="ctr"/>
          <a:lstStyle/>
          <a:p>
            <a:pPr algn="ctr"/>
            <a:r>
              <a:rPr lang="en-US" sz="2400" dirty="0" err="1" smtClean="0">
                <a:latin typeface="Times New Roman" pitchFamily="18" charset="0"/>
              </a:rPr>
              <a:t>Leckler</a:t>
            </a:r>
            <a:r>
              <a:rPr lang="en-US" sz="2400" dirty="0" smtClean="0">
                <a:latin typeface="Times New Roman" pitchFamily="18" charset="0"/>
              </a:rPr>
              <a:t> </a:t>
            </a:r>
            <a:endParaRPr lang="en-US" sz="2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Scan0002"/>
          <p:cNvPicPr>
            <a:picLocks noChangeAspect="1" noChangeArrowheads="1"/>
          </p:cNvPicPr>
          <p:nvPr/>
        </p:nvPicPr>
        <p:blipFill>
          <a:blip r:embed="rId2" cstate="print"/>
          <a:srcRect b="1970"/>
          <a:stretch>
            <a:fillRect/>
          </a:stretch>
        </p:blipFill>
        <p:spPr bwMode="auto">
          <a:xfrm>
            <a:off x="3200400" y="2971800"/>
            <a:ext cx="5867400" cy="3514725"/>
          </a:xfrm>
          <a:prstGeom prst="rect">
            <a:avLst/>
          </a:prstGeom>
          <a:noFill/>
        </p:spPr>
      </p:pic>
      <p:pic>
        <p:nvPicPr>
          <p:cNvPr id="399363" name="Picture 3" descr="IMG_0020"/>
          <p:cNvPicPr>
            <a:picLocks noChangeAspect="1" noChangeArrowheads="1"/>
          </p:cNvPicPr>
          <p:nvPr/>
        </p:nvPicPr>
        <p:blipFill>
          <a:blip r:embed="rId3" cstate="print">
            <a:lum bright="-18000"/>
          </a:blip>
          <a:srcRect l="45313" t="46875" r="38281" b="15625"/>
          <a:stretch>
            <a:fillRect/>
          </a:stretch>
        </p:blipFill>
        <p:spPr bwMode="auto">
          <a:xfrm>
            <a:off x="304800" y="76200"/>
            <a:ext cx="1733550" cy="2971800"/>
          </a:xfrm>
          <a:prstGeom prst="rect">
            <a:avLst/>
          </a:prstGeom>
          <a:noFill/>
        </p:spPr>
      </p:pic>
      <p:pic>
        <p:nvPicPr>
          <p:cNvPr id="399364" name="Picture 4" descr="IMG_0773"/>
          <p:cNvPicPr>
            <a:picLocks noChangeAspect="1" noChangeArrowheads="1"/>
          </p:cNvPicPr>
          <p:nvPr/>
        </p:nvPicPr>
        <p:blipFill>
          <a:blip r:embed="rId4" cstate="print">
            <a:lum bright="6000"/>
          </a:blip>
          <a:srcRect/>
          <a:stretch>
            <a:fillRect/>
          </a:stretch>
        </p:blipFill>
        <p:spPr bwMode="auto">
          <a:xfrm>
            <a:off x="5181600" y="304800"/>
            <a:ext cx="3733800" cy="2800350"/>
          </a:xfrm>
          <a:prstGeom prst="rect">
            <a:avLst/>
          </a:prstGeom>
          <a:noFill/>
        </p:spPr>
      </p:pic>
      <p:pic>
        <p:nvPicPr>
          <p:cNvPr id="399365" name="Picture 5" descr="Scan0001"/>
          <p:cNvPicPr>
            <a:picLocks noChangeAspect="1" noChangeArrowheads="1"/>
          </p:cNvPicPr>
          <p:nvPr/>
        </p:nvPicPr>
        <p:blipFill>
          <a:blip r:embed="rId5" cstate="print"/>
          <a:srcRect r="5492" b="5676"/>
          <a:stretch>
            <a:fillRect/>
          </a:stretch>
        </p:blipFill>
        <p:spPr bwMode="auto">
          <a:xfrm>
            <a:off x="228600" y="3124200"/>
            <a:ext cx="2819400" cy="2671763"/>
          </a:xfrm>
          <a:prstGeom prst="rect">
            <a:avLst/>
          </a:prstGeom>
          <a:noFill/>
        </p:spPr>
      </p:pic>
      <p:pic>
        <p:nvPicPr>
          <p:cNvPr id="399366" name="Picture 6" descr="IMG_0740"/>
          <p:cNvPicPr>
            <a:picLocks noChangeAspect="1" noChangeArrowheads="1"/>
          </p:cNvPicPr>
          <p:nvPr/>
        </p:nvPicPr>
        <p:blipFill>
          <a:blip r:embed="rId6" cstate="print">
            <a:lum bright="6000"/>
          </a:blip>
          <a:srcRect l="11562" t="16251" r="58438" b="30000"/>
          <a:stretch>
            <a:fillRect/>
          </a:stretch>
        </p:blipFill>
        <p:spPr bwMode="auto">
          <a:xfrm>
            <a:off x="2438400" y="76200"/>
            <a:ext cx="2211388" cy="2971800"/>
          </a:xfrm>
          <a:prstGeom prst="rect">
            <a:avLst/>
          </a:prstGeom>
          <a:noFill/>
        </p:spPr>
      </p:pic>
      <p:pic>
        <p:nvPicPr>
          <p:cNvPr id="399367" name="Picture 7"/>
          <p:cNvPicPr>
            <a:picLocks noChangeAspect="1" noChangeArrowheads="1"/>
          </p:cNvPicPr>
          <p:nvPr/>
        </p:nvPicPr>
        <p:blipFill>
          <a:blip r:embed="rId7" cstate="print"/>
          <a:srcRect/>
          <a:stretch>
            <a:fillRect/>
          </a:stretch>
        </p:blipFill>
        <p:spPr bwMode="auto">
          <a:xfrm>
            <a:off x="304800" y="5867400"/>
            <a:ext cx="2514600" cy="801688"/>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Objective</a:t>
            </a:r>
          </a:p>
        </p:txBody>
      </p:sp>
      <p:sp>
        <p:nvSpPr>
          <p:cNvPr id="407555" name="Rectangle 3"/>
          <p:cNvSpPr>
            <a:spLocks noGrp="1" noChangeArrowheads="1"/>
          </p:cNvSpPr>
          <p:nvPr>
            <p:ph idx="1"/>
          </p:nvPr>
        </p:nvSpPr>
        <p:spPr/>
        <p:txBody>
          <a:bodyPr/>
          <a:lstStyle/>
          <a:p>
            <a:pPr indent="0">
              <a:buFontTx/>
              <a:buNone/>
            </a:pPr>
            <a:r>
              <a:rPr lang="en-US" b="1" dirty="0"/>
              <a:t> </a:t>
            </a:r>
            <a:endParaRPr lang="en-US" dirty="0"/>
          </a:p>
          <a:p>
            <a:pPr indent="0">
              <a:buFontTx/>
              <a:buNone/>
            </a:pPr>
            <a:r>
              <a:rPr lang="en-US" sz="3600" dirty="0" smtClean="0"/>
              <a:t>The </a:t>
            </a:r>
            <a:r>
              <a:rPr lang="en-US" sz="3600" dirty="0"/>
              <a:t>objective of this study </a:t>
            </a:r>
            <a:r>
              <a:rPr lang="en-US" sz="3600" dirty="0" smtClean="0"/>
              <a:t>was to evaluate herbicide efficacy comparing multiple nozzle types designed to reduce drift while maintaining adequate efficacy.</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p:cNvPicPr>
            <a:picLocks noChangeAspect="1" noChangeArrowheads="1"/>
          </p:cNvPicPr>
          <p:nvPr/>
        </p:nvPicPr>
        <p:blipFill>
          <a:blip r:embed="rId2" cstate="print"/>
          <a:srcRect/>
          <a:stretch>
            <a:fillRect/>
          </a:stretch>
        </p:blipFill>
        <p:spPr bwMode="auto">
          <a:xfrm>
            <a:off x="304800" y="152400"/>
            <a:ext cx="5438775" cy="6400800"/>
          </a:xfrm>
          <a:prstGeom prst="rect">
            <a:avLst/>
          </a:prstGeom>
          <a:noFill/>
          <a:ln w="12700" cap="flat" cmpd="sng">
            <a:noFill/>
            <a:prstDash val="solid"/>
            <a:miter lim="800000"/>
            <a:headEnd type="none" w="sm" len="sm"/>
            <a:tailEnd type="none" w="sm" len="sm"/>
          </a:ln>
        </p:spPr>
      </p:pic>
      <p:pic>
        <p:nvPicPr>
          <p:cNvPr id="6" name="Picture 8" descr="July-05 089"/>
          <p:cNvPicPr>
            <a:picLocks noChangeAspect="1" noChangeArrowheads="1"/>
          </p:cNvPicPr>
          <p:nvPr/>
        </p:nvPicPr>
        <p:blipFill>
          <a:blip r:embed="rId3" cstate="print"/>
          <a:srcRect/>
          <a:stretch>
            <a:fillRect/>
          </a:stretch>
        </p:blipFill>
        <p:spPr bwMode="auto">
          <a:xfrm>
            <a:off x="5791200" y="4133850"/>
            <a:ext cx="3276600" cy="2457450"/>
          </a:xfrm>
          <a:prstGeom prst="ellipse">
            <a:avLst/>
          </a:prstGeom>
          <a:ln>
            <a:noFill/>
          </a:ln>
          <a:effectLst>
            <a:softEdge rad="112500"/>
          </a:effectLst>
        </p:spPr>
      </p:pic>
      <p:sp>
        <p:nvSpPr>
          <p:cNvPr id="7" name="TextBox 6"/>
          <p:cNvSpPr txBox="1"/>
          <p:nvPr/>
        </p:nvSpPr>
        <p:spPr>
          <a:xfrm>
            <a:off x="5791200" y="2057400"/>
            <a:ext cx="2895600" cy="1200329"/>
          </a:xfrm>
          <a:prstGeom prst="rect">
            <a:avLst/>
          </a:prstGeom>
          <a:solidFill>
            <a:schemeClr val="bg1"/>
          </a:solidFill>
        </p:spPr>
        <p:txBody>
          <a:bodyPr wrap="square" rtlCol="0">
            <a:spAutoFit/>
          </a:bodyPr>
          <a:lstStyle/>
          <a:p>
            <a:pPr algn="ctr"/>
            <a:r>
              <a:rPr lang="en-US" sz="2400" dirty="0" smtClean="0"/>
              <a:t>Ashland Bottoms Agronomy Research Station</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228600" y="228600"/>
            <a:ext cx="8229600" cy="731838"/>
          </a:xfrm>
        </p:spPr>
        <p:txBody>
          <a:bodyPr/>
          <a:lstStyle/>
          <a:p>
            <a:pPr algn="l"/>
            <a:r>
              <a:rPr lang="en-US" sz="4000" dirty="0"/>
              <a:t>Materials and </a:t>
            </a:r>
            <a:r>
              <a:rPr lang="en-US" sz="4000" dirty="0" smtClean="0"/>
              <a:t>Methods</a:t>
            </a:r>
            <a:endParaRPr lang="en-US" sz="4000" dirty="0"/>
          </a:p>
        </p:txBody>
      </p:sp>
      <p:sp>
        <p:nvSpPr>
          <p:cNvPr id="256004" name="Text Box 4"/>
          <p:cNvSpPr txBox="1">
            <a:spLocks noGrp="1" noChangeArrowheads="1"/>
          </p:cNvSpPr>
          <p:nvPr>
            <p:ph type="body" sz="half" idx="1"/>
          </p:nvPr>
        </p:nvSpPr>
        <p:spPr>
          <a:xfrm>
            <a:off x="228600" y="1493838"/>
            <a:ext cx="8686800" cy="4525962"/>
          </a:xfrm>
          <a:solidFill>
            <a:schemeClr val="bg1"/>
          </a:solidFill>
          <a:ln/>
        </p:spPr>
        <p:txBody>
          <a:bodyPr lIns="92075" tIns="46038" rIns="92075" bIns="46038">
            <a:normAutofit lnSpcReduction="10000"/>
          </a:bodyPr>
          <a:lstStyle/>
          <a:p>
            <a:pPr defTabSz="915988">
              <a:lnSpc>
                <a:spcPct val="90000"/>
              </a:lnSpc>
              <a:spcBef>
                <a:spcPct val="0"/>
              </a:spcBef>
              <a:buFontTx/>
              <a:buNone/>
            </a:pPr>
            <a:r>
              <a:rPr lang="en-US" sz="2400" dirty="0">
                <a:latin typeface="Times New Roman" pitchFamily="18" charset="0"/>
              </a:rPr>
              <a:t>Experiment:	Agronomy Farm </a:t>
            </a:r>
            <a:r>
              <a:rPr lang="en-US" sz="2400" dirty="0" smtClean="0">
                <a:latin typeface="Times New Roman" pitchFamily="18" charset="0"/>
              </a:rPr>
              <a:t>Ashland Field Plots</a:t>
            </a:r>
          </a:p>
          <a:p>
            <a:pPr defTabSz="915988">
              <a:lnSpc>
                <a:spcPct val="90000"/>
              </a:lnSpc>
              <a:spcBef>
                <a:spcPct val="0"/>
              </a:spcBef>
              <a:buNone/>
            </a:pPr>
            <a:r>
              <a:rPr lang="en-US" sz="2400" dirty="0" smtClean="0">
                <a:latin typeface="Times New Roman" pitchFamily="18" charset="0"/>
              </a:rPr>
              <a:t>Design:	2008 - 8 x 2 RCB with split plot and 3 reps </a:t>
            </a:r>
            <a:endParaRPr lang="en-US" sz="2400" dirty="0">
              <a:latin typeface="Times New Roman" pitchFamily="18" charset="0"/>
            </a:endParaRPr>
          </a:p>
          <a:p>
            <a:pPr defTabSz="915988">
              <a:lnSpc>
                <a:spcPct val="90000"/>
              </a:lnSpc>
              <a:spcBef>
                <a:spcPct val="0"/>
              </a:spcBef>
              <a:buFontTx/>
              <a:buNone/>
            </a:pPr>
            <a:r>
              <a:rPr lang="en-US" sz="2400" dirty="0">
                <a:latin typeface="Times New Roman" pitchFamily="18" charset="0"/>
              </a:rPr>
              <a:t>Design:	</a:t>
            </a:r>
            <a:r>
              <a:rPr lang="en-US" sz="2400" dirty="0" smtClean="0">
                <a:latin typeface="Times New Roman" pitchFamily="18" charset="0"/>
              </a:rPr>
              <a:t>2009 - 9 </a:t>
            </a:r>
            <a:r>
              <a:rPr lang="en-US" sz="2400" dirty="0">
                <a:latin typeface="Times New Roman" pitchFamily="18" charset="0"/>
              </a:rPr>
              <a:t>x 2 </a:t>
            </a:r>
            <a:r>
              <a:rPr lang="en-US" sz="2400" dirty="0" smtClean="0">
                <a:latin typeface="Times New Roman" pitchFamily="18" charset="0"/>
              </a:rPr>
              <a:t>RCB </a:t>
            </a:r>
            <a:r>
              <a:rPr lang="en-US" sz="2400" dirty="0">
                <a:latin typeface="Times New Roman" pitchFamily="18" charset="0"/>
              </a:rPr>
              <a:t>with split </a:t>
            </a:r>
            <a:r>
              <a:rPr lang="en-US" sz="2400" dirty="0" smtClean="0">
                <a:latin typeface="Times New Roman" pitchFamily="18" charset="0"/>
              </a:rPr>
              <a:t>plot and 3 reps </a:t>
            </a:r>
            <a:endParaRPr lang="en-US" sz="2400" dirty="0">
              <a:latin typeface="Times New Roman" pitchFamily="18" charset="0"/>
            </a:endParaRPr>
          </a:p>
          <a:p>
            <a:pPr defTabSz="915988">
              <a:lnSpc>
                <a:spcPct val="90000"/>
              </a:lnSpc>
              <a:spcBef>
                <a:spcPct val="0"/>
              </a:spcBef>
              <a:buFontTx/>
              <a:buNone/>
            </a:pPr>
            <a:r>
              <a:rPr lang="en-US" sz="2400" dirty="0">
                <a:latin typeface="Times New Roman" pitchFamily="18" charset="0"/>
              </a:rPr>
              <a:t>Main plot:	Herbicide</a:t>
            </a:r>
          </a:p>
          <a:p>
            <a:pPr defTabSz="915988">
              <a:lnSpc>
                <a:spcPct val="90000"/>
              </a:lnSpc>
              <a:spcBef>
                <a:spcPct val="0"/>
              </a:spcBef>
              <a:buFontTx/>
              <a:buNone/>
            </a:pPr>
            <a:r>
              <a:rPr lang="en-US" sz="2400" dirty="0">
                <a:latin typeface="Times New Roman" pitchFamily="18" charset="0"/>
              </a:rPr>
              <a:t>Subplots:	Spray tip by pressure</a:t>
            </a:r>
          </a:p>
          <a:p>
            <a:pPr defTabSz="915988">
              <a:lnSpc>
                <a:spcPct val="90000"/>
              </a:lnSpc>
              <a:spcBef>
                <a:spcPct val="0"/>
              </a:spcBef>
              <a:buFontTx/>
              <a:buNone/>
            </a:pPr>
            <a:r>
              <a:rPr lang="en-US" sz="2400" dirty="0">
                <a:latin typeface="Times New Roman" pitchFamily="18" charset="0"/>
              </a:rPr>
              <a:t>Plot Size:	3 x 9 m</a:t>
            </a:r>
          </a:p>
          <a:p>
            <a:pPr defTabSz="915988">
              <a:lnSpc>
                <a:spcPct val="90000"/>
              </a:lnSpc>
              <a:spcBef>
                <a:spcPct val="0"/>
              </a:spcBef>
              <a:buFontTx/>
              <a:buNone/>
            </a:pPr>
            <a:r>
              <a:rPr lang="en-US" sz="2400" dirty="0" smtClean="0">
                <a:ln>
                  <a:solidFill>
                    <a:srgbClr val="C00000"/>
                  </a:solidFill>
                </a:ln>
                <a:latin typeface="Times New Roman" pitchFamily="18" charset="0"/>
              </a:rPr>
              <a:t>Species 2008:</a:t>
            </a:r>
            <a:r>
              <a:rPr lang="en-US" sz="2400" dirty="0">
                <a:ln>
                  <a:solidFill>
                    <a:srgbClr val="C00000"/>
                  </a:solidFill>
                </a:ln>
                <a:latin typeface="Times New Roman" pitchFamily="18" charset="0"/>
              </a:rPr>
              <a:t>	</a:t>
            </a:r>
            <a:r>
              <a:rPr lang="en-US" sz="2400" dirty="0" smtClean="0">
                <a:ln>
                  <a:solidFill>
                    <a:srgbClr val="C00000"/>
                  </a:solidFill>
                </a:ln>
                <a:latin typeface="Times New Roman" pitchFamily="18" charset="0"/>
              </a:rPr>
              <a:t>velvetleaf</a:t>
            </a:r>
            <a:r>
              <a:rPr lang="en-US" sz="2400" dirty="0">
                <a:ln>
                  <a:solidFill>
                    <a:srgbClr val="C00000"/>
                  </a:solidFill>
                </a:ln>
                <a:latin typeface="Times New Roman" pitchFamily="18" charset="0"/>
              </a:rPr>
              <a:t>, common sunflower, sorghum, </a:t>
            </a:r>
            <a:r>
              <a:rPr lang="en-US" sz="2400" dirty="0" smtClean="0">
                <a:ln>
                  <a:solidFill>
                    <a:srgbClr val="C00000"/>
                  </a:solidFill>
                </a:ln>
                <a:latin typeface="Times New Roman" pitchFamily="18" charset="0"/>
              </a:rPr>
              <a:t>corn</a:t>
            </a:r>
          </a:p>
          <a:p>
            <a:pPr defTabSz="915988">
              <a:lnSpc>
                <a:spcPct val="90000"/>
              </a:lnSpc>
              <a:spcBef>
                <a:spcPct val="0"/>
              </a:spcBef>
              <a:buFontTx/>
              <a:buNone/>
            </a:pPr>
            <a:r>
              <a:rPr lang="en-US" sz="2400" dirty="0" smtClean="0">
                <a:ln>
                  <a:solidFill>
                    <a:srgbClr val="C00000"/>
                  </a:solidFill>
                </a:ln>
                <a:latin typeface="Times New Roman" pitchFamily="18" charset="0"/>
              </a:rPr>
              <a:t>Species 2009:	velvetleaf, </a:t>
            </a:r>
            <a:r>
              <a:rPr lang="en-US" sz="2400" dirty="0" err="1" smtClean="0">
                <a:ln>
                  <a:solidFill>
                    <a:srgbClr val="C00000"/>
                  </a:solidFill>
                </a:ln>
                <a:latin typeface="Times New Roman" pitchFamily="18" charset="0"/>
              </a:rPr>
              <a:t>ivyleaf</a:t>
            </a:r>
            <a:r>
              <a:rPr lang="en-US" sz="2400" dirty="0" smtClean="0">
                <a:ln>
                  <a:solidFill>
                    <a:srgbClr val="C00000"/>
                  </a:solidFill>
                </a:ln>
                <a:latin typeface="Times New Roman" pitchFamily="18" charset="0"/>
              </a:rPr>
              <a:t> </a:t>
            </a:r>
            <a:r>
              <a:rPr lang="en-US" sz="2400" dirty="0" err="1" smtClean="0">
                <a:ln>
                  <a:solidFill>
                    <a:srgbClr val="C00000"/>
                  </a:solidFill>
                </a:ln>
                <a:latin typeface="Times New Roman" pitchFamily="18" charset="0"/>
              </a:rPr>
              <a:t>morningglory</a:t>
            </a:r>
            <a:r>
              <a:rPr lang="en-US" sz="2400" dirty="0" smtClean="0">
                <a:ln>
                  <a:solidFill>
                    <a:srgbClr val="C00000"/>
                  </a:solidFill>
                </a:ln>
                <a:latin typeface="Times New Roman" pitchFamily="18" charset="0"/>
              </a:rPr>
              <a:t>, sorghum, corn</a:t>
            </a:r>
            <a:endParaRPr lang="en-US" sz="2400" dirty="0">
              <a:ln>
                <a:solidFill>
                  <a:srgbClr val="C00000"/>
                </a:solidFill>
              </a:ln>
              <a:latin typeface="Times New Roman" pitchFamily="18" charset="0"/>
            </a:endParaRPr>
          </a:p>
          <a:p>
            <a:pPr defTabSz="915988">
              <a:lnSpc>
                <a:spcPct val="90000"/>
              </a:lnSpc>
              <a:spcBef>
                <a:spcPct val="0"/>
              </a:spcBef>
              <a:buFontTx/>
              <a:buNone/>
            </a:pPr>
            <a:r>
              <a:rPr lang="en-US" sz="2400" dirty="0">
                <a:latin typeface="Times New Roman" pitchFamily="18" charset="0"/>
              </a:rPr>
              <a:t>Visual </a:t>
            </a:r>
            <a:r>
              <a:rPr lang="en-US" sz="2400" dirty="0" smtClean="0">
                <a:latin typeface="Times New Roman" pitchFamily="18" charset="0"/>
              </a:rPr>
              <a:t>Ratings:28 </a:t>
            </a:r>
            <a:r>
              <a:rPr lang="en-US" sz="2400" dirty="0">
                <a:latin typeface="Times New Roman" pitchFamily="18" charset="0"/>
              </a:rPr>
              <a:t>days after treatment (DAT)</a:t>
            </a:r>
          </a:p>
          <a:p>
            <a:pPr defTabSz="915988">
              <a:lnSpc>
                <a:spcPct val="90000"/>
              </a:lnSpc>
              <a:spcBef>
                <a:spcPct val="0"/>
              </a:spcBef>
              <a:buFontTx/>
              <a:buNone/>
            </a:pPr>
            <a:r>
              <a:rPr lang="en-US" sz="2400" dirty="0">
                <a:latin typeface="Times New Roman" pitchFamily="18" charset="0"/>
              </a:rPr>
              <a:t>Herbicides (2): </a:t>
            </a:r>
            <a:r>
              <a:rPr lang="en-US" sz="2400" dirty="0" err="1" smtClean="0">
                <a:latin typeface="Times New Roman" pitchFamily="18" charset="0"/>
              </a:rPr>
              <a:t>Gramoxone</a:t>
            </a:r>
            <a:r>
              <a:rPr lang="en-US" sz="2400" dirty="0" smtClean="0">
                <a:latin typeface="Times New Roman" pitchFamily="18" charset="0"/>
              </a:rPr>
              <a:t> </a:t>
            </a:r>
            <a:r>
              <a:rPr lang="en-US" sz="2400" dirty="0" err="1">
                <a:latin typeface="Times New Roman" pitchFamily="18" charset="0"/>
              </a:rPr>
              <a:t>Inteon</a:t>
            </a:r>
            <a:r>
              <a:rPr lang="en-US" sz="2400" dirty="0">
                <a:latin typeface="Times New Roman" pitchFamily="18" charset="0"/>
              </a:rPr>
              <a:t>, 0.42 kg </a:t>
            </a:r>
            <a:r>
              <a:rPr lang="en-US" sz="2400" dirty="0" err="1">
                <a:latin typeface="Times New Roman" pitchFamily="18" charset="0"/>
              </a:rPr>
              <a:t>ai</a:t>
            </a:r>
            <a:r>
              <a:rPr lang="en-US" sz="2400" dirty="0">
                <a:latin typeface="Times New Roman" pitchFamily="18" charset="0"/>
              </a:rPr>
              <a:t>/ha, NIS at 0.5% v/v </a:t>
            </a:r>
          </a:p>
          <a:p>
            <a:pPr defTabSz="915988">
              <a:lnSpc>
                <a:spcPct val="90000"/>
              </a:lnSpc>
              <a:spcBef>
                <a:spcPct val="0"/>
              </a:spcBef>
              <a:buFontTx/>
              <a:buNone/>
            </a:pPr>
            <a:r>
              <a:rPr lang="en-US" sz="2400" dirty="0">
                <a:latin typeface="Times New Roman" pitchFamily="18" charset="0"/>
              </a:rPr>
              <a:t>			Roundup Power Max, 0.42 kg </a:t>
            </a:r>
            <a:r>
              <a:rPr lang="en-US" sz="2400" dirty="0" err="1">
                <a:latin typeface="Times New Roman" pitchFamily="18" charset="0"/>
              </a:rPr>
              <a:t>ae</a:t>
            </a:r>
            <a:r>
              <a:rPr lang="en-US" sz="2400" dirty="0">
                <a:latin typeface="Times New Roman" pitchFamily="18" charset="0"/>
              </a:rPr>
              <a:t>/ha, NPAC AMS @ </a:t>
            </a:r>
            <a:r>
              <a:rPr lang="en-US" sz="2400" dirty="0" smtClean="0">
                <a:latin typeface="Times New Roman" pitchFamily="18" charset="0"/>
              </a:rPr>
              <a:t>		5.0</a:t>
            </a:r>
            <a:r>
              <a:rPr lang="en-US" sz="2400" dirty="0">
                <a:latin typeface="Times New Roman" pitchFamily="18" charset="0"/>
              </a:rPr>
              <a:t>% </a:t>
            </a:r>
            <a:r>
              <a:rPr lang="en-US" sz="2400" dirty="0" smtClean="0">
                <a:latin typeface="Times New Roman" pitchFamily="18" charset="0"/>
              </a:rPr>
              <a:t>w/w</a:t>
            </a:r>
          </a:p>
          <a:p>
            <a:pPr defTabSz="915988">
              <a:lnSpc>
                <a:spcPct val="90000"/>
              </a:lnSpc>
              <a:spcBef>
                <a:spcPct val="0"/>
              </a:spcBef>
              <a:buFontTx/>
              <a:buNone/>
            </a:pPr>
            <a:endParaRPr lang="en-US" sz="2400" dirty="0">
              <a:latin typeface="Times New Roman" pitchFamily="18" charset="0"/>
            </a:endParaRPr>
          </a:p>
          <a:p>
            <a:pPr defTabSz="915988">
              <a:lnSpc>
                <a:spcPct val="90000"/>
              </a:lnSpc>
              <a:spcBef>
                <a:spcPct val="0"/>
              </a:spcBef>
              <a:buFontTx/>
              <a:buNone/>
            </a:pPr>
            <a:r>
              <a:rPr lang="en-US" sz="2400" dirty="0">
                <a:latin typeface="Times New Roman" pitchFamily="18" charset="0"/>
              </a:rPr>
              <a:t>Spray </a:t>
            </a:r>
            <a:r>
              <a:rPr lang="en-US" sz="2400" dirty="0" smtClean="0">
                <a:latin typeface="Times New Roman" pitchFamily="18" charset="0"/>
              </a:rPr>
              <a:t>Volume:70 </a:t>
            </a:r>
            <a:r>
              <a:rPr lang="en-US" sz="2400" dirty="0">
                <a:latin typeface="Times New Roman" pitchFamily="18" charset="0"/>
              </a:rPr>
              <a:t>l/ha (7.5 GPA)</a:t>
            </a:r>
            <a:endParaRPr lang="en-US" sz="2400" baseline="30000" dirty="0">
              <a:latin typeface="Times New Roman" pitchFamily="18" charset="0"/>
            </a:endParaRPr>
          </a:p>
          <a:p>
            <a:pPr defTabSz="915988">
              <a:lnSpc>
                <a:spcPct val="60000"/>
              </a:lnSpc>
              <a:spcBef>
                <a:spcPct val="0"/>
              </a:spcBef>
              <a:buFontTx/>
              <a:buNone/>
            </a:pPr>
            <a:endParaRPr lang="en-US" sz="2000" dirty="0">
              <a:latin typeface="Times New Roman" pitchFamily="18" charset="0"/>
            </a:endParaRPr>
          </a:p>
        </p:txBody>
      </p:sp>
      <p:sp>
        <p:nvSpPr>
          <p:cNvPr id="5" name="Oval 4"/>
          <p:cNvSpPr/>
          <p:nvPr/>
        </p:nvSpPr>
        <p:spPr>
          <a:xfrm>
            <a:off x="228600" y="5105400"/>
            <a:ext cx="4343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81000" y="304800"/>
            <a:ext cx="8229600" cy="609600"/>
          </a:xfrm>
        </p:spPr>
        <p:txBody>
          <a:bodyPr>
            <a:normAutofit/>
          </a:bodyPr>
          <a:lstStyle/>
          <a:p>
            <a:pPr algn="l"/>
            <a:r>
              <a:rPr lang="en-US" sz="4000" dirty="0"/>
              <a:t>Materials and </a:t>
            </a:r>
            <a:r>
              <a:rPr lang="en-US" sz="4000" dirty="0" smtClean="0"/>
              <a:t>Methods</a:t>
            </a:r>
            <a:endParaRPr lang="en-US" sz="4000" dirty="0"/>
          </a:p>
        </p:txBody>
      </p:sp>
      <p:sp>
        <p:nvSpPr>
          <p:cNvPr id="257027" name="Rectangle 3"/>
          <p:cNvSpPr>
            <a:spLocks noGrp="1" noChangeArrowheads="1"/>
          </p:cNvSpPr>
          <p:nvPr>
            <p:ph type="body" sz="half" idx="1"/>
          </p:nvPr>
        </p:nvSpPr>
        <p:spPr>
          <a:xfrm>
            <a:off x="304800" y="4267200"/>
            <a:ext cx="8686800" cy="1524000"/>
          </a:xfrm>
          <a:solidFill>
            <a:schemeClr val="bg1"/>
          </a:solidFill>
        </p:spPr>
        <p:txBody>
          <a:bodyPr>
            <a:noAutofit/>
          </a:bodyPr>
          <a:lstStyle/>
          <a:p>
            <a:pPr>
              <a:lnSpc>
                <a:spcPct val="80000"/>
              </a:lnSpc>
              <a:spcBef>
                <a:spcPct val="0"/>
              </a:spcBef>
              <a:buFontTx/>
              <a:buNone/>
            </a:pPr>
            <a:r>
              <a:rPr lang="en-US" sz="2800" dirty="0" smtClean="0">
                <a:latin typeface="Times New Roman" pitchFamily="18" charset="0"/>
              </a:rPr>
              <a:t>Speed:  16 </a:t>
            </a:r>
            <a:r>
              <a:rPr lang="en-US" sz="2800" dirty="0">
                <a:latin typeface="Times New Roman" pitchFamily="18" charset="0"/>
              </a:rPr>
              <a:t>km/h (10 MPH)</a:t>
            </a:r>
          </a:p>
          <a:p>
            <a:pPr>
              <a:lnSpc>
                <a:spcPct val="80000"/>
              </a:lnSpc>
              <a:spcBef>
                <a:spcPct val="0"/>
              </a:spcBef>
              <a:buFontTx/>
              <a:buNone/>
            </a:pPr>
            <a:endParaRPr lang="en-US" sz="2800" dirty="0">
              <a:latin typeface="Times New Roman" pitchFamily="18" charset="0"/>
            </a:endParaRPr>
          </a:p>
          <a:p>
            <a:pPr>
              <a:lnSpc>
                <a:spcPct val="80000"/>
              </a:lnSpc>
              <a:spcBef>
                <a:spcPct val="0"/>
              </a:spcBef>
              <a:buFontTx/>
              <a:buNone/>
            </a:pPr>
            <a:r>
              <a:rPr lang="en-US" sz="2800" dirty="0">
                <a:latin typeface="Times New Roman" pitchFamily="18" charset="0"/>
              </a:rPr>
              <a:t>Tractor mounted 3-point </a:t>
            </a:r>
            <a:r>
              <a:rPr lang="en-US" sz="2800" dirty="0" smtClean="0">
                <a:latin typeface="Times New Roman" pitchFamily="18" charset="0"/>
              </a:rPr>
              <a:t>sprayer</a:t>
            </a:r>
          </a:p>
          <a:p>
            <a:pPr>
              <a:lnSpc>
                <a:spcPct val="80000"/>
              </a:lnSpc>
              <a:spcBef>
                <a:spcPct val="0"/>
              </a:spcBef>
              <a:buFontTx/>
              <a:buNone/>
            </a:pPr>
            <a:r>
              <a:rPr lang="en-US" sz="2800" dirty="0" smtClean="0">
                <a:latin typeface="Times New Roman" pitchFamily="18" charset="0"/>
              </a:rPr>
              <a:t>3 </a:t>
            </a:r>
            <a:r>
              <a:rPr lang="en-US" sz="2800" dirty="0">
                <a:latin typeface="Times New Roman" pitchFamily="18" charset="0"/>
              </a:rPr>
              <a:t>meter boom with 4 tips</a:t>
            </a:r>
          </a:p>
          <a:p>
            <a:pPr>
              <a:lnSpc>
                <a:spcPct val="80000"/>
              </a:lnSpc>
              <a:spcBef>
                <a:spcPct val="0"/>
              </a:spcBef>
              <a:buFontTx/>
              <a:buNone/>
            </a:pPr>
            <a:r>
              <a:rPr lang="en-US" sz="2800" dirty="0">
                <a:latin typeface="Times New Roman" pitchFamily="18" charset="0"/>
              </a:rPr>
              <a:t>Nozzle Spacing</a:t>
            </a:r>
            <a:r>
              <a:rPr lang="en-US" sz="2800" dirty="0" smtClean="0">
                <a:latin typeface="Times New Roman" pitchFamily="18" charset="0"/>
              </a:rPr>
              <a:t>: 51 cm</a:t>
            </a:r>
          </a:p>
          <a:p>
            <a:pPr>
              <a:lnSpc>
                <a:spcPct val="80000"/>
              </a:lnSpc>
              <a:spcBef>
                <a:spcPct val="0"/>
              </a:spcBef>
              <a:buFontTx/>
              <a:buNone/>
            </a:pPr>
            <a:r>
              <a:rPr lang="en-US" sz="2800" dirty="0" smtClean="0">
                <a:latin typeface="Times New Roman" pitchFamily="18" charset="0"/>
              </a:rPr>
              <a:t>Boom Height: 51cm</a:t>
            </a:r>
            <a:endParaRPr lang="en-US" sz="2800" dirty="0">
              <a:latin typeface="Times New Roman" pitchFamily="18" charset="0"/>
            </a:endParaRPr>
          </a:p>
        </p:txBody>
      </p:sp>
      <p:pic>
        <p:nvPicPr>
          <p:cNvPr id="5" name="Picture 4" descr="IMG_0019.JPG"/>
          <p:cNvPicPr>
            <a:picLocks noChangeAspect="1"/>
          </p:cNvPicPr>
          <p:nvPr/>
        </p:nvPicPr>
        <p:blipFill>
          <a:blip r:embed="rId2" cstate="print"/>
          <a:stretch>
            <a:fillRect/>
          </a:stretch>
        </p:blipFill>
        <p:spPr>
          <a:xfrm>
            <a:off x="4267200" y="1371600"/>
            <a:ext cx="3810000" cy="2857500"/>
          </a:xfrm>
          <a:prstGeom prst="rect">
            <a:avLst/>
          </a:prstGeom>
        </p:spPr>
      </p:pic>
      <p:pic>
        <p:nvPicPr>
          <p:cNvPr id="6" name="Picture 5" descr="July-05 088.jpg"/>
          <p:cNvPicPr>
            <a:picLocks noChangeAspect="1"/>
          </p:cNvPicPr>
          <p:nvPr/>
        </p:nvPicPr>
        <p:blipFill>
          <a:blip r:embed="rId3" cstate="print"/>
          <a:stretch>
            <a:fillRect/>
          </a:stretch>
        </p:blipFill>
        <p:spPr>
          <a:xfrm>
            <a:off x="152400" y="990600"/>
            <a:ext cx="3962400" cy="29718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8700</TotalTime>
  <Words>648</Words>
  <Application>Microsoft Office PowerPoint</Application>
  <PresentationFormat>On-screen Show (4:3)</PresentationFormat>
  <Paragraphs>207</Paragraphs>
  <Slides>19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Opulent</vt:lpstr>
      <vt:lpstr>Document</vt:lpstr>
      <vt:lpstr>Evaluation Of New Venturi Nozzle Designs For Improving Herbicide Efficacy</vt:lpstr>
      <vt:lpstr>Nozzle Efficacy/Drift Slope</vt:lpstr>
      <vt:lpstr>New Test Nozzles</vt:lpstr>
      <vt:lpstr>New Test Nozzles</vt:lpstr>
      <vt:lpstr>Slide 5</vt:lpstr>
      <vt:lpstr>Objective</vt:lpstr>
      <vt:lpstr>Slide 7</vt:lpstr>
      <vt:lpstr>Materials and Methods</vt:lpstr>
      <vt:lpstr>Materials and Methods</vt:lpstr>
      <vt:lpstr>Materials and Methods</vt:lpstr>
      <vt:lpstr>Percent Control by Nozzle Type Glyphosate - 28 DAT</vt:lpstr>
      <vt:lpstr>Percent Control by Nozzle Type Paraquat - 28 DAT</vt:lpstr>
      <vt:lpstr>Slide 13</vt:lpstr>
      <vt:lpstr>Slide 14</vt:lpstr>
      <vt:lpstr>Summary</vt:lpstr>
      <vt:lpstr>Summary</vt:lpstr>
      <vt:lpstr>Conclusions:</vt:lpstr>
      <vt:lpstr>Nozzles-Recommended Use</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PWM Efficacy</dc:title>
  <dc:creator>Bob Wolf</dc:creator>
  <cp:lastModifiedBy>Robert Wolf</cp:lastModifiedBy>
  <cp:revision>166</cp:revision>
  <cp:lastPrinted>1999-07-16T18:56:03Z</cp:lastPrinted>
  <dcterms:created xsi:type="dcterms:W3CDTF">1996-11-26T18:55:02Z</dcterms:created>
  <dcterms:modified xsi:type="dcterms:W3CDTF">2009-12-08T14:45:20Z</dcterms:modified>
</cp:coreProperties>
</file>